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05" r:id="rId2"/>
    <p:sldId id="406" r:id="rId3"/>
    <p:sldId id="410" r:id="rId4"/>
    <p:sldId id="409" r:id="rId5"/>
    <p:sldId id="383" r:id="rId6"/>
    <p:sldId id="384" r:id="rId7"/>
    <p:sldId id="385" r:id="rId8"/>
    <p:sldId id="386" r:id="rId9"/>
    <p:sldId id="387" r:id="rId10"/>
    <p:sldId id="388" r:id="rId11"/>
    <p:sldId id="411" r:id="rId12"/>
    <p:sldId id="412" r:id="rId13"/>
    <p:sldId id="391" r:id="rId14"/>
    <p:sldId id="392" r:id="rId15"/>
    <p:sldId id="398" r:id="rId16"/>
    <p:sldId id="399" r:id="rId17"/>
    <p:sldId id="400" r:id="rId18"/>
    <p:sldId id="403" r:id="rId19"/>
    <p:sldId id="416" r:id="rId20"/>
    <p:sldId id="350" r:id="rId21"/>
    <p:sldId id="396" r:id="rId22"/>
    <p:sldId id="413" r:id="rId23"/>
    <p:sldId id="414" r:id="rId24"/>
    <p:sldId id="415" r:id="rId25"/>
    <p:sldId id="397" r:id="rId26"/>
    <p:sldId id="357" r:id="rId27"/>
    <p:sldId id="363" r:id="rId28"/>
    <p:sldId id="364" r:id="rId29"/>
    <p:sldId id="365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69" autoAdjust="0"/>
    <p:restoredTop sz="81860" autoAdjust="0"/>
  </p:normalViewPr>
  <p:slideViewPr>
    <p:cSldViewPr showGuides="1">
      <p:cViewPr>
        <p:scale>
          <a:sx n="48" d="100"/>
          <a:sy n="48" d="100"/>
        </p:scale>
        <p:origin x="1568" y="1032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Nate. I am Anirudh and am</a:t>
            </a:r>
            <a:r>
              <a:rPr lang="en-US" baseline="0" dirty="0" smtClean="0"/>
              <a:t> going to be speaking about a system that enables programmable packet scheduling at line rate. This is joint work with people at MIT, Barefoot Networks, CISCO, and Stanford.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TODO: Fix alignment</a:t>
            </a:r>
            <a:r>
              <a:rPr lang="en-US" baseline="0" dirty="0" smtClean="0"/>
              <a:t> of this slide with the previous one.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6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a little more intuition.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determines clock rate and area overhead?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one or two slides on what affects what?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the 4% area overhead an example as opposed to the only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some scaling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0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0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8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the talk’s title is programmable scheduling at line rate. Let’s break down each of those two parts.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 say programmable, I mean the ability to run a new scheduling algorithm (possibly something that we don’t know of today) on a switch.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by line rate, I mean switches that operate at the highest capacity supported by a communication standard. For Ethernet today, this is 10 Gigabits per second,</a:t>
            </a:r>
          </a:p>
          <a:p>
            <a:r>
              <a:rPr lang="en-US" baseline="0" dirty="0" smtClean="0"/>
              <a:t>and will soon become 40 or 100 Gigabits / sec.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the term line-rate should make it clear that we can’t use a software switch, Network Processor, or FPGA for the task. These platforms let you write arbitrary</a:t>
            </a:r>
          </a:p>
          <a:p>
            <a:r>
              <a:rPr lang="en-US" baseline="0" dirty="0" smtClean="0"/>
              <a:t>scheduling algorithms, but they have typically been between 10 and 100 times slower than line-rate at any point in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49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let’s look at what the PIFO abstraction entails.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Going through the pipeline model much faster. Ravi says the pipeline animation was useful.</a:t>
            </a:r>
          </a:p>
          <a:p>
            <a:pPr lvl="1" algn="l"/>
            <a:r>
              <a:rPr lang="en-US" baseline="0" dirty="0" smtClean="0"/>
              <a:t>Ravi: Expand on what some means here.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Example actions. Say that they don’t provide support for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operations in the next (motivation slide).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8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Emphasize that this is MYYYY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it should make you wonder. Why is programmable scheduling hard?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all, new scheduling algorithms spring up every year.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problem is that, despite many years of work on programmable scheduling and hundreds of algorithms, there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consensus on an abstraction to use for ALL scheduling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in contrast to other aspects of the switch such as parsing, for which parse graphs are a good abstraction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forwarding, for which match-action tables are a good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Conclude here by saying, “packet transactions are insufficient” and we invent a primitive that allows us to keep using packet transactions for this as well.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Because there is no abstraction, one approach is to throw up your hand and build an FPGA or CPU on the critical path.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this also isn’t feasible for line rate switches because you need to make decisions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are really looking for an abstraction that is simple enough that it can finish executing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Packet transactions are insufficient. On the surface of it, scheduling operates on groups of packets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queues. Packet transactions on the other hand, operate one packet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3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brings me to the primary contribution of our work, an abstraction for programmable packet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Central to our abstraction is the observation that many scheduling algorithms determine the relative order of packet transmissions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 Put differently, the order of packets in the buffer will not change despite future packet arrivals.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Here are a few examples of scheduling algorithms that all determine packet transmission order at packet arrival.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Shortest Job First scheduling discipline orders packets by their flow size, which is known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Earliest Deadline First scheduling discipline orders packets by the time remaining until their deadline.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And FCFS orders packets by packet arrival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naturally leads us to an abstraction for scheduling which is called a push-in first-out queue where packets are pushed into an arbitrary location based on a priority and </a:t>
            </a:r>
            <a:r>
              <a:rPr lang="en-US" baseline="0" dirty="0" err="1" smtClean="0">
                <a:sym typeface="Wingdings" panose="05000000000000000000" pitchFamily="2" charset="2"/>
              </a:rPr>
              <a:t>dequeued</a:t>
            </a:r>
            <a:r>
              <a:rPr lang="en-US" baseline="0" dirty="0" smtClean="0">
                <a:sym typeface="Wingdings" panose="05000000000000000000" pitchFamily="2" charset="2"/>
              </a:rPr>
              <a:t> from the head.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concept was first proposed as a proof construct in a paper from the late 90s.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we are showing is that this construct is practically usable as a construct for </a:t>
            </a:r>
            <a:r>
              <a:rPr lang="en-US" baseline="0" dirty="0" err="1" smtClean="0">
                <a:sym typeface="Wingdings" panose="05000000000000000000" pitchFamily="2" charset="2"/>
              </a:rPr>
              <a:t>prog</a:t>
            </a:r>
            <a:r>
              <a:rPr lang="en-US" baseline="0" dirty="0" smtClean="0">
                <a:sym typeface="Wingdings" panose="05000000000000000000" pitchFamily="2" charset="2"/>
              </a:rPr>
              <a:t>.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rest of this talk shows why PIFOs as an abstraction are expressive and why a PIFO is feasible at line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3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1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36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5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2" orient="horz" pos="9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7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5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7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7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7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85750" y="421164"/>
            <a:ext cx="116205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Programmable Packet Scheduling at Line Rate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52600" y="3319438"/>
            <a:ext cx="8686800" cy="1655762"/>
          </a:xfrm>
        </p:spPr>
        <p:txBody>
          <a:bodyPr>
            <a:noAutofit/>
          </a:bodyPr>
          <a:lstStyle/>
          <a:p>
            <a:r>
              <a:rPr lang="en-US" b="1" dirty="0" smtClean="0"/>
              <a:t>Anirudh </a:t>
            </a:r>
            <a:r>
              <a:rPr lang="en-US" b="1" dirty="0" err="1" smtClean="0"/>
              <a:t>Sivaraman</a:t>
            </a:r>
            <a:r>
              <a:rPr lang="en-US" dirty="0" smtClean="0"/>
              <a:t>, </a:t>
            </a:r>
            <a:r>
              <a:rPr lang="en-US" dirty="0" err="1" smtClean="0"/>
              <a:t>Suvinay</a:t>
            </a:r>
            <a:r>
              <a:rPr lang="en-US" dirty="0" smtClean="0"/>
              <a:t> Subramanian, Mohammad </a:t>
            </a:r>
            <a:r>
              <a:rPr lang="en-US" dirty="0" err="1" smtClean="0"/>
              <a:t>Alizadeh</a:t>
            </a:r>
            <a:r>
              <a:rPr lang="en-US" dirty="0" smtClean="0"/>
              <a:t>, Sharad </a:t>
            </a:r>
            <a:r>
              <a:rPr lang="en-US" dirty="0" err="1" smtClean="0"/>
              <a:t>Chole</a:t>
            </a:r>
            <a:r>
              <a:rPr lang="en-US" dirty="0" smtClean="0"/>
              <a:t>, Shang-</a:t>
            </a:r>
            <a:r>
              <a:rPr lang="en-US" dirty="0" err="1" smtClean="0"/>
              <a:t>Tse</a:t>
            </a:r>
            <a:r>
              <a:rPr lang="en-US" dirty="0" smtClean="0"/>
              <a:t> Chuang, Anurag Agrawal, Hari </a:t>
            </a:r>
            <a:r>
              <a:rPr lang="en-US" dirty="0" err="1" smtClean="0"/>
              <a:t>Balakrishnan</a:t>
            </a:r>
            <a:r>
              <a:rPr lang="en-US" dirty="0" smtClean="0"/>
              <a:t>, Tom </a:t>
            </a:r>
            <a:r>
              <a:rPr lang="en-US" dirty="0" err="1" smtClean="0"/>
              <a:t>Edsall</a:t>
            </a:r>
            <a:r>
              <a:rPr lang="en-US" dirty="0" smtClean="0"/>
              <a:t>,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Katti</a:t>
            </a:r>
            <a:r>
              <a:rPr lang="en-US" dirty="0" smtClean="0"/>
              <a:t>, Nick McKeown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4767" y="5269486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96" y="5778804"/>
            <a:ext cx="1973997" cy="440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27" y="5664244"/>
            <a:ext cx="1994162" cy="669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7" y="5603804"/>
            <a:ext cx="1497713" cy="790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16" y="5535837"/>
            <a:ext cx="2112931" cy="92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ight Arrow 162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5" name="Right Arrow 164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206" name="Straight Connector 205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673350"/>
          </a:xfrm>
          <a:prstGeom prst="rect">
            <a:avLst/>
          </a:prstGeom>
        </p:spPr>
      </p:pic>
      <p:grpSp>
        <p:nvGrpSpPr>
          <p:cNvPr id="211" name="Group 21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212" name="TextBox 21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46" name="Freeform 24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53" name="Straight Arrow Connector 25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5" name="Group 2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238" name="Freeform 23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Rectangle 24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44" name="Straight Arrow Connector 24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45" name="Straight Arrow Connector 24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6" name="Group 21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230" name="Freeform 22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1" name="Straight Connector 23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36" name="Straight Arrow Connector 23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37" name="Straight Arrow Connector 23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7" name="Group 21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222" name="Freeform 22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28" name="Straight Arrow Connector 22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29" name="Straight Arrow Connector 22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218" name="Straight Arrow Connector 21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19" name="Straight Arrow Connector 21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0" name="Straight Arrow Connector 21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1" name="Straight Arrow Connector 22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85" name="TextBox 284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47900" y="2838896"/>
            <a:ext cx="361950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min(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tokens + rate * (now – last),             	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burst)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max( (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– tokens) / rate, 0)</a:t>
            </a:r>
          </a:p>
          <a:p>
            <a:pPr marL="342900" indent="-342900" defTabSz="457200">
              <a:buFont typeface="+mj-lt"/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2400686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Token Bucket Shaping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5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262"/>
    </mc:Choice>
    <mc:Fallback>
      <p:transition spd="slow" advTm="3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grpSp>
        <p:nvGrpSpPr>
          <p:cNvPr id="601" name="Group 600"/>
          <p:cNvGrpSpPr/>
          <p:nvPr/>
        </p:nvGrpSpPr>
        <p:grpSpPr>
          <a:xfrm>
            <a:off x="0" y="1549133"/>
            <a:ext cx="12115800" cy="4426364"/>
            <a:chOff x="0" y="1549133"/>
            <a:chExt cx="12115800" cy="4426364"/>
          </a:xfrm>
        </p:grpSpPr>
        <p:pic>
          <p:nvPicPr>
            <p:cNvPr id="602" name="Picture 6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549133"/>
              <a:ext cx="1752600" cy="834853"/>
            </a:xfrm>
            <a:prstGeom prst="rect">
              <a:avLst/>
            </a:prstGeom>
          </p:spPr>
        </p:pic>
        <p:grpSp>
          <p:nvGrpSpPr>
            <p:cNvPr id="603" name="Group 602"/>
            <p:cNvGrpSpPr/>
            <p:nvPr/>
          </p:nvGrpSpPr>
          <p:grpSpPr>
            <a:xfrm>
              <a:off x="76200" y="2355840"/>
              <a:ext cx="12039600" cy="3619657"/>
              <a:chOff x="76200" y="2355840"/>
              <a:chExt cx="12039600" cy="3619657"/>
            </a:xfrm>
          </p:grpSpPr>
          <p:grpSp>
            <p:nvGrpSpPr>
              <p:cNvPr id="604" name="Group 42"/>
              <p:cNvGrpSpPr/>
              <p:nvPr/>
            </p:nvGrpSpPr>
            <p:grpSpPr>
              <a:xfrm>
                <a:off x="1589457" y="3774358"/>
                <a:ext cx="4875732" cy="1192610"/>
                <a:chOff x="1707458" y="1778000"/>
                <a:chExt cx="4254836" cy="1181787"/>
              </a:xfrm>
            </p:grpSpPr>
            <p:cxnSp>
              <p:nvCxnSpPr>
                <p:cNvPr id="696" name="Straight Arrow Connector 695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Arrow Connector 696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Arrow Connector 697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Arrow Connector 698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Arrow Connector 699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Arrow Connector 700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Arrow Connector 701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Arrow Connector 702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Arrow Connector 703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Arrow Connector 704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5" name="Right Arrow 604"/>
              <p:cNvSpPr/>
              <p:nvPr/>
            </p:nvSpPr>
            <p:spPr>
              <a:xfrm>
                <a:off x="147389" y="4179657"/>
                <a:ext cx="396032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76200" y="3851880"/>
                <a:ext cx="47102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7" name="Right Arrow 606"/>
              <p:cNvSpPr/>
              <p:nvPr/>
            </p:nvSpPr>
            <p:spPr>
              <a:xfrm>
                <a:off x="11556526" y="4263050"/>
                <a:ext cx="463237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>
                <a:off x="11438459" y="3916949"/>
                <a:ext cx="67734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3247846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819001" y="29688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591047" y="2758526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12" name="TextBox 611"/>
              <p:cNvSpPr txBox="1"/>
              <p:nvPr/>
            </p:nvSpPr>
            <p:spPr>
              <a:xfrm>
                <a:off x="647700" y="2363184"/>
                <a:ext cx="916049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6039165" y="3448172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6039165" y="533820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6039165" y="412037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6039165" y="4647217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7" name="Rectangle 616"/>
              <p:cNvSpPr/>
              <p:nvPr/>
            </p:nvSpPr>
            <p:spPr>
              <a:xfrm>
                <a:off x="5033903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18" name="Group 617"/>
              <p:cNvGrpSpPr/>
              <p:nvPr/>
            </p:nvGrpSpPr>
            <p:grpSpPr>
              <a:xfrm>
                <a:off x="4480684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93" name="Straight Connector 692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9" name="Straight Connector 618"/>
              <p:cNvCxnSpPr/>
              <p:nvPr/>
            </p:nvCxnSpPr>
            <p:spPr>
              <a:xfrm>
                <a:off x="11434124" y="34154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Group 42"/>
              <p:cNvGrpSpPr/>
              <p:nvPr/>
            </p:nvGrpSpPr>
            <p:grpSpPr>
              <a:xfrm>
                <a:off x="7741431" y="3797564"/>
                <a:ext cx="3367506" cy="1192610"/>
                <a:chOff x="1707458" y="1778000"/>
                <a:chExt cx="4254836" cy="1181787"/>
              </a:xfrm>
            </p:grpSpPr>
            <p:cxnSp>
              <p:nvCxnSpPr>
                <p:cNvPr id="683" name="Straight Arrow Connector 68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Arrow Connector 68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Arrow Connector 68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Arrow Connector 68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Arrow Connector 68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Arrow Connector 68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Arrow Connector 68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Arrow Connector 68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Arrow Connector 69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Arrow Connector 69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1" name="Rectangle 620"/>
              <p:cNvSpPr/>
              <p:nvPr/>
            </p:nvSpPr>
            <p:spPr>
              <a:xfrm>
                <a:off x="11142470" y="2763678"/>
                <a:ext cx="326008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2" name="TextBox 621"/>
              <p:cNvSpPr txBox="1"/>
              <p:nvPr/>
            </p:nvSpPr>
            <p:spPr>
              <a:xfrm>
                <a:off x="10826474" y="2355840"/>
                <a:ext cx="1209953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7970974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9757031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9203812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6" name="Group 625"/>
              <p:cNvGrpSpPr/>
              <p:nvPr/>
            </p:nvGrpSpPr>
            <p:grpSpPr>
              <a:xfrm>
                <a:off x="1742061" y="2745275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7" name="Straight Connector 67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7" name="TextBox 626"/>
              <p:cNvSpPr txBox="1"/>
              <p:nvPr/>
            </p:nvSpPr>
            <p:spPr>
              <a:xfrm>
                <a:off x="3012146" y="2401392"/>
                <a:ext cx="1859687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7930541" y="2733571"/>
                <a:ext cx="3016451" cy="191047"/>
                <a:chOff x="1920389" y="2693432"/>
                <a:chExt cx="4419600" cy="190500"/>
              </a:xfrm>
            </p:grpSpPr>
            <p:cxnSp>
              <p:nvCxnSpPr>
                <p:cNvPr id="674" name="Straight Connector 673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9" name="TextBox 628"/>
              <p:cNvSpPr txBox="1"/>
              <p:nvPr/>
            </p:nvSpPr>
            <p:spPr>
              <a:xfrm>
                <a:off x="8565584" y="2389690"/>
                <a:ext cx="1786108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Egress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30" name="Group 629"/>
              <p:cNvGrpSpPr/>
              <p:nvPr/>
            </p:nvGrpSpPr>
            <p:grpSpPr>
              <a:xfrm>
                <a:off x="6504879" y="2765911"/>
                <a:ext cx="1230395" cy="3209586"/>
                <a:chOff x="6504879" y="2765911"/>
                <a:chExt cx="1230395" cy="3209586"/>
              </a:xfrm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6504879" y="2765911"/>
                  <a:ext cx="1230395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633" name="Group 632"/>
                <p:cNvGrpSpPr/>
                <p:nvPr/>
              </p:nvGrpSpPr>
              <p:grpSpPr>
                <a:xfrm>
                  <a:off x="6835234" y="32385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66" name="Freeform 66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1" name="Rectangle 67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2" name="Straight Arrow Connector 67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73" name="Straight Arrow Connector 67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4" name="Group 6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8" name="Freeform 65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4" name="Straight Arrow Connector 66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65" name="Straight Arrow Connector 66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5" name="Group 6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0" name="Freeform 64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5" name="Rectangle 65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6" name="Straight Arrow Connector 65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57" name="Straight Arrow Connector 65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42" name="Freeform 64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7" name="Rectangle 64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8" name="Straight Arrow Connector 64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49" name="Straight Arrow Connector 64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37" name="Straight Arrow Connector 636"/>
                <p:cNvCxnSpPr/>
                <p:nvPr/>
              </p:nvCxnSpPr>
              <p:spPr>
                <a:xfrm flipH="1">
                  <a:off x="7429500" y="35433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8" name="Straight Arrow Connector 637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9" name="Straight Arrow Connector 638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40" name="Straight Arrow Connector 639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pFabric</a:t>
            </a:r>
            <a:r>
              <a:rPr lang="en-US" dirty="0" smtClean="0"/>
              <a:t> (SRPT)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03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7"/>
    </mc:Choice>
    <mc:Fallback xmlns="">
      <p:transition xmlns:p14="http://schemas.microsoft.com/office/powerpoint/2010/main" spd="slow" advTm="13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18438 0.1893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94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0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pFabric</a:t>
            </a:r>
            <a:r>
              <a:rPr lang="en-US" dirty="0" smtClean="0"/>
              <a:t> (SRPT)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Seravek"/>
                  <a:cs typeface="Seravek"/>
                </a:rPr>
                <a:t>Rank Computation </a:t>
              </a:r>
              <a:endParaRPr lang="en-US" sz="2000" dirty="0">
                <a:latin typeface="Seravek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f.rem_size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3"/>
    </mc:Choice>
    <mc:Fallback xmlns="">
      <p:transition xmlns:p14="http://schemas.microsoft.com/office/powerpoint/2010/main" spd="slow" advTm="40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Beyond a single PIFO</a:t>
            </a:r>
            <a:endParaRPr lang="en-US" dirty="0"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y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1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2</a:t>
              </a:r>
              <a:endParaRPr lang="en-US" sz="2000" kern="0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3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y</a:t>
            </a:r>
            <a:endParaRPr lang="en-US" sz="2000" kern="0" dirty="0" smtClean="0">
              <a:latin typeface="+mj-lt"/>
              <a:cs typeface="Seravek"/>
            </a:endParaRP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457200" y="5372100"/>
            <a:ext cx="11201400" cy="110490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  <a:cs typeface="Seravek"/>
              </a:rPr>
              <a:t>H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cs typeface="Seravek"/>
              </a:rPr>
              <a:t>ierarchical scheduling algorithms need hierarchy of PIFOs</a:t>
            </a:r>
            <a:endParaRPr lang="en-US" sz="32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4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4"/>
    </mc:Choice>
    <mc:Fallback xmlns="">
      <p:transition spd="slow" advTm="90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7033957" y="4493642"/>
            <a:ext cx="987248" cy="640812"/>
            <a:chOff x="7033957" y="4493642"/>
            <a:chExt cx="987248" cy="640812"/>
          </a:xfrm>
        </p:grpSpPr>
        <p:sp>
          <p:nvSpPr>
            <p:cNvPr id="100" name="Rectangle 99"/>
            <p:cNvSpPr/>
            <p:nvPr/>
          </p:nvSpPr>
          <p:spPr>
            <a:xfrm>
              <a:off x="7706946" y="4493642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33957" y="4495583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72684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705791" y="4492625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a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Tree of PIFOs</a:t>
            </a:r>
            <a:endParaRPr lang="en-US" dirty="0">
              <a:latin typeface="+mj-l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30" name="Group 29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endCxn id="15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943600" y="1745159"/>
            <a:ext cx="6133608" cy="4243982"/>
            <a:chOff x="5943600" y="1745159"/>
            <a:chExt cx="6133608" cy="4243982"/>
          </a:xfrm>
        </p:grpSpPr>
        <p:grpSp>
          <p:nvGrpSpPr>
            <p:cNvPr id="126" name="Group 125"/>
            <p:cNvGrpSpPr/>
            <p:nvPr/>
          </p:nvGrpSpPr>
          <p:grpSpPr>
            <a:xfrm>
              <a:off x="5943600" y="4465141"/>
              <a:ext cx="2609604" cy="1524000"/>
              <a:chOff x="5943600" y="4465141"/>
              <a:chExt cx="2609604" cy="152400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452795" y="4465141"/>
                <a:ext cx="1603820" cy="699280"/>
                <a:chOff x="1652854" y="903111"/>
                <a:chExt cx="774257" cy="313268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1652854" y="903111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652854" y="1216378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2427111" y="903111"/>
                  <a:ext cx="0" cy="31326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5943600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PIFO-Red</a:t>
                </a:r>
              </a:p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(WFQ on a &amp; b)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410696" y="1745159"/>
              <a:ext cx="4666512" cy="4243982"/>
              <a:chOff x="7410696" y="1745159"/>
              <a:chExt cx="4666512" cy="424398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7486405" y="2636341"/>
                <a:ext cx="2856211" cy="699280"/>
                <a:chOff x="6553200" y="5528487"/>
                <a:chExt cx="3622511" cy="77149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553200" y="5528487"/>
                  <a:ext cx="3622511" cy="771493"/>
                  <a:chOff x="1048252" y="903111"/>
                  <a:chExt cx="1378859" cy="313268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062754" y="903111"/>
                    <a:ext cx="136435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048252" y="1216378"/>
                    <a:ext cx="1378859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0" name="Rectangle 69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B</a:t>
                  </a:r>
                  <a:endParaRPr lang="en-US" kern="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014247" y="5566322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7581900" y="5562600"/>
                  <a:ext cx="2124959" cy="708040"/>
                  <a:chOff x="2178933" y="5549120"/>
                  <a:chExt cx="2124959" cy="708040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R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+mj-lt"/>
                        <a:cs typeface="Seravek"/>
                      </a:rPr>
                      <a:t>R</a:t>
                    </a: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2178933" y="5550171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+mj-lt"/>
                        <a:cs typeface="Seravek"/>
                      </a:rPr>
                      <a:t>R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</p:grpSp>
            <p:sp>
              <p:nvSpPr>
                <p:cNvPr id="77" name="Rectangle 76"/>
                <p:cNvSpPr/>
                <p:nvPr/>
              </p:nvSpPr>
              <p:spPr>
                <a:xfrm>
                  <a:off x="7145282" y="556365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7410696" y="1745159"/>
                <a:ext cx="30668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+mj-lt"/>
                    <a:cs typeface="Seravek"/>
                  </a:rPr>
                  <a:t>PIFO-root </a:t>
                </a:r>
              </a:p>
              <a:p>
                <a:pPr algn="ctr"/>
                <a:r>
                  <a:rPr lang="en-US" sz="2200" dirty="0" smtClean="0">
                    <a:latin typeface="+mj-lt"/>
                    <a:cs typeface="Seravek"/>
                  </a:rPr>
                  <a:t>(WFQ on Red &amp; Blue)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772404" y="4451661"/>
                <a:ext cx="1751312" cy="699280"/>
                <a:chOff x="7954536" y="5528487"/>
                <a:chExt cx="2221176" cy="77149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954536" y="5528487"/>
                  <a:ext cx="2221176" cy="771493"/>
                  <a:chOff x="1581651" y="903111"/>
                  <a:chExt cx="845460" cy="313268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581651" y="903111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1581651" y="1216378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4" name="Rectangle 83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+mj-lt"/>
                      <a:cs typeface="Seravek"/>
                    </a:rPr>
                    <a:t>1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+mj-lt"/>
                      <a:cs typeface="Seravek"/>
                    </a:rPr>
                    <a:t>2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8450945" y="5562600"/>
                  <a:ext cx="1255914" cy="708040"/>
                  <a:chOff x="3047978" y="5549120"/>
                  <a:chExt cx="1255914" cy="708040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+mj-lt"/>
                        <a:cs typeface="Seravek"/>
                      </a:rPr>
                      <a:t>1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+mj-lt"/>
                        <a:cs typeface="Seravek"/>
                      </a:rPr>
                      <a:t>2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cxnSp>
            <p:nvCxnSpPr>
              <p:cNvPr id="110" name="Straight Connector 109"/>
              <p:cNvCxnSpPr>
                <a:stCxn id="75" idx="2"/>
              </p:cNvCxnSpPr>
              <p:nvPr/>
            </p:nvCxnSpPr>
            <p:spPr>
              <a:xfrm>
                <a:off x="9139834" y="3309027"/>
                <a:ext cx="1661270" cy="111801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75" idx="2"/>
                <a:endCxn id="103" idx="0"/>
              </p:cNvCxnSpPr>
              <p:nvPr/>
            </p:nvCxnSpPr>
            <p:spPr>
              <a:xfrm flipH="1">
                <a:off x="7529814" y="3309027"/>
                <a:ext cx="1610020" cy="118703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9467604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PIFO-Blue</a:t>
                </a:r>
              </a:p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(WFQ on x &amp; y)</a:t>
                </a:r>
              </a:p>
            </p:txBody>
          </p:sp>
        </p:grpSp>
      </p:grpSp>
      <p:sp>
        <p:nvSpPr>
          <p:cNvPr id="122" name="Rectangle 121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10541" y="2667000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3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40"/>
    </mc:Choice>
    <mc:Fallback xmlns="">
      <p:transition spd="slow" advTm="62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2568E-6 3.95187E-6 L 0.1275 0.365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9" y="182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02813 -1.85185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92E-6 -1.63775E-6 L 0.11671 0.0927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6" y="462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1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r>
              <a:rPr lang="en-US" dirty="0" smtClean="0"/>
              <a:t>Least Slack Time First</a:t>
            </a:r>
          </a:p>
          <a:p>
            <a:r>
              <a:rPr lang="en-US" dirty="0" smtClean="0"/>
              <a:t>Service Curve Earliest Deadline First</a:t>
            </a:r>
          </a:p>
          <a:p>
            <a:r>
              <a:rPr lang="en-US" dirty="0" smtClean="0"/>
              <a:t>Minimum and maximum rate limits on a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8"/>
    </mc:Choice>
    <mc:Fallback xmlns="">
      <p:transition xmlns:p14="http://schemas.microsoft.com/office/powerpoint/2010/main" spd="slow" advTm="3171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requirements, based on standard single-chip shared-memory switch (e.g., Broadcom Trident)</a:t>
            </a:r>
          </a:p>
          <a:p>
            <a:pPr lvl="1"/>
            <a:r>
              <a:rPr lang="en-US" dirty="0" smtClean="0"/>
              <a:t>1 GHz pipeline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array, doesn’t scale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Scalable solution: use fact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2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PIFOs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E.g., </a:t>
            </a:r>
            <a:r>
              <a:rPr lang="en-US" dirty="0" smtClean="0"/>
              <a:t>&lt; 4</a:t>
            </a:r>
            <a:r>
              <a:rPr lang="en-US" dirty="0"/>
              <a:t>% area overhead </a:t>
            </a:r>
            <a:r>
              <a:rPr lang="en-US" dirty="0" smtClean="0"/>
              <a:t>for 5</a:t>
            </a:r>
            <a:r>
              <a:rPr lang="en-US" dirty="0"/>
              <a:t>-block PIFO </a:t>
            </a:r>
            <a:r>
              <a:rPr lang="en-US" dirty="0" smtClean="0"/>
              <a:t>mesh</a:t>
            </a:r>
          </a:p>
          <a:p>
            <a:pPr lvl="1"/>
            <a:r>
              <a:rPr lang="en-US" dirty="0" smtClean="0"/>
              <a:t>About 7 mm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1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scheduling at line rate is within reach</a:t>
            </a:r>
          </a:p>
          <a:p>
            <a:endParaRPr lang="en-US" smtClean="0"/>
          </a:p>
          <a:p>
            <a:r>
              <a:rPr lang="en-US" smtClean="0"/>
              <a:t>Two </a:t>
            </a:r>
            <a:r>
              <a:rPr lang="en-US" dirty="0" smtClean="0"/>
              <a:t>benefits: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 new schedulers for different performance objectives</a:t>
            </a:r>
          </a:p>
          <a:p>
            <a:pPr lvl="1"/>
            <a:r>
              <a:rPr lang="en-US" dirty="0" smtClean="0"/>
              <a:t>Express existing schedulers as programs, not hardware</a:t>
            </a:r>
          </a:p>
          <a:p>
            <a:pPr lvl="1"/>
            <a:endParaRPr lang="en-US" dirty="0"/>
          </a:p>
          <a:p>
            <a:r>
              <a:rPr lang="en-US" dirty="0" smtClean="0"/>
              <a:t>Code: http://</a:t>
            </a:r>
            <a:r>
              <a:rPr lang="en-US" dirty="0" err="1" smtClean="0"/>
              <a:t>web.mit.edu</a:t>
            </a:r>
            <a:r>
              <a:rPr lang="en-US" dirty="0" smtClean="0"/>
              <a:t>/</a:t>
            </a:r>
            <a:r>
              <a:rPr lang="en-US" dirty="0" err="1" smtClean="0"/>
              <a:t>pifo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Programmable: Can we express a new scheduling </a:t>
            </a:r>
            <a:r>
              <a:rPr lang="en-US" dirty="0" smtClean="0"/>
              <a:t>algorithm?</a:t>
            </a:r>
          </a:p>
          <a:p>
            <a:pPr lvl="1"/>
            <a:r>
              <a:rPr lang="en-US" dirty="0" smtClean="0"/>
              <a:t>E.g., A new algorithm</a:t>
            </a:r>
            <a:r>
              <a:rPr lang="en-US" dirty="0"/>
              <a:t> </a:t>
            </a:r>
            <a:r>
              <a:rPr lang="en-US" dirty="0" smtClean="0"/>
              <a:t>for fair queueing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Line Rate</a:t>
            </a:r>
            <a:r>
              <a:rPr lang="en-US" dirty="0" smtClean="0"/>
              <a:t>: Highest capacity supported by a communication </a:t>
            </a:r>
            <a:r>
              <a:rPr lang="en-US" dirty="0" smtClean="0"/>
              <a:t>standard (10G/100G today)</a:t>
            </a:r>
          </a:p>
          <a:p>
            <a:pPr lvl="1"/>
            <a:r>
              <a:rPr lang="en-US" dirty="0" smtClean="0"/>
              <a:t>Typically needs dedicated hardware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scheduling at line rate</a:t>
            </a:r>
          </a:p>
        </p:txBody>
      </p:sp>
    </p:spTree>
    <p:extLst>
      <p:ext uri="{BB962C8B-B14F-4D97-AF65-F5344CB8AC3E}">
        <p14:creationId xmlns:p14="http://schemas.microsoft.com/office/powerpoint/2010/main" val="89070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Currently not modeled at all, </a:t>
            </a:r>
            <a:r>
              <a:rPr lang="en-US" dirty="0" err="1" smtClean="0">
                <a:latin typeface="Gadugi" panose="020B0502040204020203" pitchFamily="34" charset="0"/>
              </a:rPr>
              <a:t>blackbox</a:t>
            </a:r>
            <a:r>
              <a:rPr lang="en-US" dirty="0" smtClean="0">
                <a:latin typeface="Gadugi" panose="020B0502040204020203" pitchFamily="34" charset="0"/>
              </a:rPr>
              <a:t> left to vendor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Only part of the switch that isn’t programmable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PIFOs present a candidate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Concurrent work on Universal Packet Scheduling also requires a priority queue that is identical to a PIFO</a:t>
            </a:r>
          </a:p>
        </p:txBody>
      </p:sp>
    </p:spTree>
    <p:extLst>
      <p:ext uri="{BB962C8B-B14F-4D97-AF65-F5344CB8AC3E}">
        <p14:creationId xmlns:p14="http://schemas.microsoft.com/office/powerpoint/2010/main" val="9277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790700"/>
            <a:ext cx="10680700" cy="4905166"/>
            <a:chOff x="-76200" y="73985"/>
            <a:chExt cx="10279906" cy="5669382"/>
          </a:xfrm>
        </p:grpSpPr>
        <p:cxnSp>
          <p:nvCxnSpPr>
            <p:cNvPr id="6" name="Elbow Connector 5"/>
            <p:cNvCxnSpPr/>
            <p:nvPr/>
          </p:nvCxnSpPr>
          <p:spPr>
            <a:xfrm rot="5400000" flipH="1">
              <a:off x="52516" y="19625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12369" y="4225615"/>
              <a:ext cx="0" cy="5925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31034" y="963567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4834" y="1190692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5902720" y="3818437"/>
              <a:ext cx="2684848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4309" y="3888973"/>
              <a:ext cx="190657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== comparators</a:t>
              </a:r>
            </a:p>
          </p:txBody>
        </p:sp>
        <p:sp>
          <p:nvSpPr>
            <p:cNvPr id="12" name="Trapezoid 11"/>
            <p:cNvSpPr/>
            <p:nvPr/>
          </p:nvSpPr>
          <p:spPr>
            <a:xfrm rot="10800000">
              <a:off x="1996282" y="3692200"/>
              <a:ext cx="283893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 rot="10800000">
              <a:off x="2222951" y="3844600"/>
              <a:ext cx="277858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6726" y="3857099"/>
              <a:ext cx="176241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&gt; comparators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10800000">
              <a:off x="5902732" y="4872627"/>
              <a:ext cx="2684849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40258" y="4908505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17" name="Trapezoid 16"/>
            <p:cNvSpPr/>
            <p:nvPr/>
          </p:nvSpPr>
          <p:spPr>
            <a:xfrm rot="10800000">
              <a:off x="1996292" y="4818164"/>
              <a:ext cx="283893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rot="10800000">
              <a:off x="2222960" y="4981033"/>
              <a:ext cx="277858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8094" y="5016911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78402" y="871177"/>
              <a:ext cx="6771079" cy="11728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cxnSp>
          <p:nvCxnSpPr>
            <p:cNvPr id="21" name="Elbow Connector 20"/>
            <p:cNvCxnSpPr>
              <a:stCxn id="15" idx="0"/>
              <a:endCxn id="23" idx="3"/>
            </p:cNvCxnSpPr>
            <p:nvPr/>
          </p:nvCxnSpPr>
          <p:spPr>
            <a:xfrm rot="5400000" flipH="1" flipV="1">
              <a:off x="4999482" y="2550492"/>
              <a:ext cx="5101209" cy="609862"/>
            </a:xfrm>
            <a:prstGeom prst="bentConnector4">
              <a:avLst>
                <a:gd name="adj1" fmla="val -4481"/>
                <a:gd name="adj2" fmla="val 234731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10800000">
              <a:off x="1896939" y="136831"/>
              <a:ext cx="5958079" cy="332887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6337" y="73985"/>
              <a:ext cx="5968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Shift elements based on push, pop indices</a:t>
              </a:r>
            </a:p>
          </p:txBody>
        </p:sp>
        <p:cxnSp>
          <p:nvCxnSpPr>
            <p:cNvPr id="24" name="Straight Arrow Connector 23"/>
            <p:cNvCxnSpPr>
              <a:stCxn id="22" idx="0"/>
              <a:endCxn id="20" idx="0"/>
            </p:cNvCxnSpPr>
            <p:nvPr/>
          </p:nvCxnSpPr>
          <p:spPr>
            <a:xfrm>
              <a:off x="4875978" y="469718"/>
              <a:ext cx="0" cy="40145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9" idx="2"/>
              <a:endCxn id="39" idx="2"/>
            </p:cNvCxnSpPr>
            <p:nvPr/>
          </p:nvCxnSpPr>
          <p:spPr>
            <a:xfrm>
              <a:off x="3204731" y="188300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5339" y="1879885"/>
              <a:ext cx="0" cy="1977214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  <a:endCxn id="15" idx="2"/>
            </p:cNvCxnSpPr>
            <p:nvPr/>
          </p:nvCxnSpPr>
          <p:spPr>
            <a:xfrm flipH="1">
              <a:off x="7245156" y="4351836"/>
              <a:ext cx="1" cy="5207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0"/>
              <a:endCxn id="18" idx="2"/>
            </p:cNvCxnSpPr>
            <p:nvPr/>
          </p:nvCxnSpPr>
          <p:spPr>
            <a:xfrm flipH="1">
              <a:off x="3612240" y="4378010"/>
              <a:ext cx="2" cy="60303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>
              <a:off x="166815" y="21149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159081" y="2711959"/>
              <a:ext cx="1044625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Pop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(DEQ)</a:t>
              </a:r>
            </a:p>
          </p:txBody>
        </p:sp>
        <p:cxnSp>
          <p:nvCxnSpPr>
            <p:cNvPr id="31" name="Straight Arrow Connector 196"/>
            <p:cNvCxnSpPr>
              <a:stCxn id="30" idx="2"/>
              <a:endCxn id="10" idx="1"/>
            </p:cNvCxnSpPr>
            <p:nvPr/>
          </p:nvCxnSpPr>
          <p:spPr>
            <a:xfrm rot="5400000">
              <a:off x="8794658" y="3198400"/>
              <a:ext cx="612973" cy="1160501"/>
            </a:xfrm>
            <a:prstGeom prst="bentConnector2">
              <a:avLst/>
            </a:prstGeom>
            <a:ln w="889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-63499" y="2748564"/>
              <a:ext cx="1330018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(ENQ)</a:t>
              </a:r>
            </a:p>
          </p:txBody>
        </p:sp>
        <p:cxnSp>
          <p:nvCxnSpPr>
            <p:cNvPr id="33" name="Straight Arrow Connector 200"/>
            <p:cNvCxnSpPr>
              <a:stCxn id="32" idx="2"/>
              <a:endCxn id="12" idx="3"/>
            </p:cNvCxnSpPr>
            <p:nvPr/>
          </p:nvCxnSpPr>
          <p:spPr>
            <a:xfrm rot="16200000" flipH="1">
              <a:off x="1107168" y="3003110"/>
              <a:ext cx="450131" cy="1461447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-76200" y="4983162"/>
              <a:ext cx="1500981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(reinsert)</a:t>
              </a:r>
            </a:p>
          </p:txBody>
        </p:sp>
        <p:cxnSp>
          <p:nvCxnSpPr>
            <p:cNvPr id="35" name="Elbow Connector 34"/>
            <p:cNvCxnSpPr>
              <a:stCxn id="34" idx="0"/>
              <a:endCxn id="13" idx="3"/>
            </p:cNvCxnSpPr>
            <p:nvPr/>
          </p:nvCxnSpPr>
          <p:spPr>
            <a:xfrm rot="5400000" flipH="1" flipV="1">
              <a:off x="1046027" y="3739564"/>
              <a:ext cx="871862" cy="1615335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724897" y="4113443"/>
              <a:ext cx="1069214" cy="81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Logical</a:t>
              </a:r>
            </a:p>
            <a:p>
              <a:r>
                <a:rPr lang="en-US" sz="2000" dirty="0"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6371" y="3515385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587" y="4085138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31957" y="968609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04642" y="959838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28442" y="1186963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2" name="Straight Connector 41"/>
            <p:cNvCxnSpPr>
              <a:stCxn id="43" idx="2"/>
              <a:endCxn id="43" idx="2"/>
            </p:cNvCxnSpPr>
            <p:nvPr/>
          </p:nvCxnSpPr>
          <p:spPr>
            <a:xfrm>
              <a:off x="5278339" y="187928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705565" y="964880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912894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113011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329180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05780" y="942224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9580" y="1169349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9" name="Straight Connector 48"/>
            <p:cNvCxnSpPr>
              <a:stCxn id="50" idx="2"/>
              <a:endCxn id="50" idx="2"/>
            </p:cNvCxnSpPr>
            <p:nvPr/>
          </p:nvCxnSpPr>
          <p:spPr>
            <a:xfrm>
              <a:off x="7879477" y="18616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703" y="947266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cxnSp>
          <p:nvCxnSpPr>
            <p:cNvPr id="51" name="Straight Connector 83"/>
            <p:cNvCxnSpPr>
              <a:stCxn id="43" idx="2"/>
              <a:endCxn id="10" idx="2"/>
            </p:cNvCxnSpPr>
            <p:nvPr/>
          </p:nvCxnSpPr>
          <p:spPr>
            <a:xfrm rot="16200000" flipH="1">
              <a:off x="5292163" y="1865455"/>
              <a:ext cx="1939157" cy="1966805"/>
            </a:xfrm>
            <a:prstGeom prst="bentConnector3">
              <a:avLst>
                <a:gd name="adj1" fmla="val 52398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83"/>
            <p:cNvCxnSpPr/>
            <p:nvPr/>
          </p:nvCxnSpPr>
          <p:spPr>
            <a:xfrm rot="16200000" flipH="1">
              <a:off x="4073630" y="796260"/>
              <a:ext cx="1935428" cy="4108926"/>
            </a:xfrm>
            <a:prstGeom prst="bentConnector3">
              <a:avLst>
                <a:gd name="adj1" fmla="val 62812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0"/>
            <p:cNvCxnSpPr/>
            <p:nvPr/>
          </p:nvCxnSpPr>
          <p:spPr>
            <a:xfrm rot="5400000">
              <a:off x="4147977" y="1152729"/>
              <a:ext cx="1835576" cy="3243367"/>
            </a:xfrm>
            <a:prstGeom prst="bentConnector3">
              <a:avLst>
                <a:gd name="adj1" fmla="val 33114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90"/>
            <p:cNvCxnSpPr/>
            <p:nvPr/>
          </p:nvCxnSpPr>
          <p:spPr>
            <a:xfrm rot="5400000">
              <a:off x="4394251" y="1058854"/>
              <a:ext cx="2000475" cy="3596014"/>
            </a:xfrm>
            <a:prstGeom prst="bentConnector3">
              <a:avLst>
                <a:gd name="adj1" fmla="val 42252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167981" y="1851135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</p:cNvCxnSpPr>
            <p:nvPr/>
          </p:nvCxnSpPr>
          <p:spPr>
            <a:xfrm>
              <a:off x="4461842" y="1874238"/>
              <a:ext cx="0" cy="19441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106284" y="1828032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377281" y="1861666"/>
              <a:ext cx="0" cy="20272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15900" y="1587500"/>
            <a:ext cx="11722100" cy="5384800"/>
            <a:chOff x="215900" y="1587500"/>
            <a:chExt cx="11722100" cy="5384800"/>
          </a:xfrm>
        </p:grpSpPr>
        <p:sp>
          <p:nvSpPr>
            <p:cNvPr id="63" name="Rectangle 62"/>
            <p:cNvSpPr/>
            <p:nvPr/>
          </p:nvSpPr>
          <p:spPr>
            <a:xfrm>
              <a:off x="215900" y="1587500"/>
              <a:ext cx="11722100" cy="538480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000" y="5232400"/>
              <a:ext cx="11303000" cy="1498600"/>
            </a:xfrm>
            <a:prstGeom prst="roundRect">
              <a:avLst/>
            </a:prstGeom>
            <a:solidFill>
              <a:srgbClr val="901028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Meets timing (1 GHz) for up to 2048 flows at 16 nm</a:t>
              </a:r>
            </a:p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Less than 4% area overhead (~7 mm</a:t>
              </a:r>
              <a:r>
                <a:rPr lang="en-US" sz="3200" baseline="30000" dirty="0" smtClean="0">
                  <a:latin typeface="Seravek"/>
                  <a:cs typeface="Seravek"/>
                </a:rPr>
                <a:t>2</a:t>
              </a:r>
              <a:r>
                <a:rPr lang="en-US" sz="3200" dirty="0" smtClean="0">
                  <a:latin typeface="Seravek"/>
                  <a:cs typeface="Seravek"/>
                </a:rPr>
                <a:t>) for 5-level scheduler</a:t>
              </a:r>
              <a:endParaRPr lang="en-US" sz="32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570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97"/>
    </mc:Choice>
    <mc:Fallback xmlns="">
      <p:transition xmlns:p14="http://schemas.microsoft.com/office/powerpoint/2010/main" spd="slow" advTm="43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9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2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Need to model a PIFO (or priority queue) in P4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Requires an extern instance to model a PIFO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start by including it in a target-specific library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Later migrate to standard library if there’s sufficient interest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Section 16 of P4v1.1</a:t>
            </a:r>
          </a:p>
          <a:p>
            <a:pPr lvl="1"/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Transactions themselves can be compiled down to P4 code using the Domino DSL for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algorithms.</a:t>
            </a:r>
          </a:p>
        </p:txBody>
      </p:sp>
    </p:spTree>
    <p:extLst>
      <p:ext uri="{BB962C8B-B14F-4D97-AF65-F5344CB8AC3E}">
        <p14:creationId xmlns:p14="http://schemas.microsoft.com/office/powerpoint/2010/main" val="19631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Hardware feasibility of PIFOs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Number of flows handled by a PIFO affects timing.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Number of logical PIFOs within a PIFO, priority and metadata width, and number of PIFO blocks only increases area.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Composing PIFOs: min. rate guarantees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Minimum rate guarantees: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Provide each flow a guaranteed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rate provided the sum of these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guarantees  is below capacity.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</p:spTree>
    <p:extLst>
      <p:ext uri="{BB962C8B-B14F-4D97-AF65-F5344CB8AC3E}">
        <p14:creationId xmlns:p14="http://schemas.microsoft.com/office/powerpoint/2010/main" val="25038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Traffic Shaping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LSTF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84" y="1368954"/>
            <a:ext cx="1605215" cy="764646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1919147"/>
            <a:ext cx="12039600" cy="3675350"/>
            <a:chOff x="305882" y="2185050"/>
            <a:chExt cx="11557242" cy="3664841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2" y="2185050"/>
              <a:ext cx="11557242" cy="3664841"/>
              <a:chOff x="229680" y="1897769"/>
              <a:chExt cx="11557244" cy="3664831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400800" y="1897769"/>
                <a:ext cx="1245860" cy="407727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1" y="2628903"/>
              <a:ext cx="4305299" cy="190501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1" y="2286004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4" y="2617231"/>
              <a:ext cx="2895599" cy="190501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23622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25908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25908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25829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25908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25780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40269" y="1231183"/>
            <a:ext cx="1116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adugi" charset="0"/>
                <a:ea typeface="Gadugi" charset="0"/>
                <a:cs typeface="Gadugi" charset="0"/>
              </a:rPr>
              <a:t>Same performance as </a:t>
            </a:r>
            <a:r>
              <a:rPr lang="en-US" sz="2400" dirty="0" smtClean="0">
                <a:latin typeface="Gadugi" charset="0"/>
                <a:ea typeface="Gadugi" charset="0"/>
                <a:cs typeface="Gadugi" charset="0"/>
              </a:rPr>
              <a:t>fixed-function switch;, </a:t>
            </a:r>
            <a:r>
              <a:rPr lang="en-US" sz="2400" u="sng" dirty="0" smtClean="0">
                <a:latin typeface="Gadugi" charset="0"/>
                <a:ea typeface="Gadugi" charset="0"/>
                <a:cs typeface="Gadugi" charset="0"/>
              </a:rPr>
              <a:t>some</a:t>
            </a:r>
            <a:r>
              <a:rPr lang="en-US" sz="2400" i="1" dirty="0" smtClean="0">
                <a:latin typeface="Gadugi" charset="0"/>
                <a:ea typeface="Gadugi" charset="0"/>
                <a:cs typeface="Gadugi" charset="0"/>
              </a:rPr>
              <a:t> </a:t>
            </a:r>
            <a:r>
              <a:rPr lang="en-US" sz="2400" dirty="0" smtClean="0">
                <a:latin typeface="Gadugi" charset="0"/>
                <a:ea typeface="Gadugi" charset="0"/>
                <a:cs typeface="Gadugi" charset="0"/>
              </a:rPr>
              <a:t>programmability (e.g., </a:t>
            </a:r>
            <a:r>
              <a:rPr lang="en-US" sz="2400" dirty="0" err="1" smtClean="0">
                <a:latin typeface="Gadugi" charset="0"/>
                <a:ea typeface="Gadugi" charset="0"/>
                <a:cs typeface="Gadugi" charset="0"/>
              </a:rPr>
              <a:t>FlexPipe</a:t>
            </a:r>
            <a:r>
              <a:rPr lang="en-US" sz="2400" dirty="0" smtClean="0">
                <a:latin typeface="Gadugi" charset="0"/>
                <a:ea typeface="Gadugi" charset="0"/>
                <a:cs typeface="Gadugi" charset="0"/>
              </a:rPr>
              <a:t>, </a:t>
            </a:r>
            <a:r>
              <a:rPr lang="en-US" sz="2400" dirty="0" err="1" smtClean="0">
                <a:latin typeface="Gadugi" charset="0"/>
                <a:ea typeface="Gadugi" charset="0"/>
                <a:cs typeface="Gadugi" charset="0"/>
              </a:rPr>
              <a:t>Xpliant</a:t>
            </a:r>
            <a:r>
              <a:rPr lang="en-US" sz="2400" dirty="0" smtClean="0">
                <a:latin typeface="Gadugi" charset="0"/>
                <a:ea typeface="Gadugi" charset="0"/>
                <a:cs typeface="Gadugi" charset="0"/>
              </a:rPr>
              <a:t>, </a:t>
            </a:r>
            <a:r>
              <a:rPr lang="en-US" sz="2400" dirty="0" smtClean="0">
                <a:latin typeface="Gadugi" charset="0"/>
                <a:ea typeface="Gadugi" charset="0"/>
                <a:cs typeface="Gadugi" charset="0"/>
              </a:rPr>
              <a:t>Tofino)</a:t>
            </a:r>
            <a:endParaRPr lang="en-US" sz="2800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258" name="Slide Number Placeholder 1"/>
          <p:cNvSpPr txBox="1">
            <a:spLocks/>
          </p:cNvSpPr>
          <p:nvPr/>
        </p:nvSpPr>
        <p:spPr>
          <a:xfrm>
            <a:off x="8583050" y="56007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48022C-F4BC-4192-A392-BACAE19DF89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59" name="Rounded Rectangle 258"/>
          <p:cNvSpPr/>
          <p:nvPr/>
        </p:nvSpPr>
        <p:spPr>
          <a:xfrm>
            <a:off x="1016907" y="5665236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Programming the packet scheduler is off-limits </a:t>
            </a:r>
          </a:p>
          <a:p>
            <a:pPr algn="ctr"/>
            <a:r>
              <a:rPr lang="en-US" sz="3200" dirty="0" smtClean="0">
                <a:latin typeface="Seravek"/>
                <a:cs typeface="Seravek"/>
              </a:rPr>
              <a:t>--- even </a:t>
            </a:r>
            <a:r>
              <a:rPr lang="en-US" sz="3200" dirty="0" smtClean="0">
                <a:latin typeface="Seravek"/>
                <a:cs typeface="Seravek"/>
              </a:rPr>
              <a:t>for </a:t>
            </a:r>
            <a:r>
              <a:rPr lang="en-US" sz="3200" dirty="0" smtClean="0">
                <a:latin typeface="Seravek"/>
                <a:cs typeface="Seravek"/>
              </a:rPr>
              <a:t>today’s </a:t>
            </a:r>
            <a:r>
              <a:rPr lang="en-US" sz="3200" dirty="0" smtClean="0">
                <a:latin typeface="Seravek"/>
                <a:cs typeface="Seravek"/>
              </a:rPr>
              <a:t>programmable switching </a:t>
            </a:r>
            <a:r>
              <a:rPr lang="en-US" sz="3200" dirty="0" smtClean="0">
                <a:latin typeface="Seravek"/>
                <a:cs typeface="Seravek"/>
              </a:rPr>
              <a:t>chips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switching chips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82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</a:t>
            </a:r>
            <a:r>
              <a:rPr lang="en-US" smtClean="0">
                <a:latin typeface="Gadugi" panose="020B0502040204020203" pitchFamily="34" charset="0"/>
              </a:rPr>
              <a:t>PIFO abstraction in one slide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PIFO: A sorted array that let us insert an entry (packet or PIFO pointer) into a PIFO based on a programmable priority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Entries are always </a:t>
            </a:r>
            <a:r>
              <a:rPr lang="en-US" dirty="0" err="1" smtClean="0">
                <a:latin typeface="Gadugi" panose="020B0502040204020203" pitchFamily="34" charset="0"/>
              </a:rPr>
              <a:t>dequeued</a:t>
            </a:r>
            <a:r>
              <a:rPr lang="en-US" dirty="0" smtClean="0">
                <a:latin typeface="Gadugi" panose="020B0502040204020203" pitchFamily="34" charset="0"/>
              </a:rPr>
              <a:t> from the head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packet,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and transmit it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PIFO,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it, and continue recursively</a:t>
            </a:r>
          </a:p>
        </p:txBody>
      </p:sp>
    </p:spTree>
    <p:extLst>
      <p:ext uri="{BB962C8B-B14F-4D97-AF65-F5344CB8AC3E}">
        <p14:creationId xmlns:p14="http://schemas.microsoft.com/office/powerpoint/2010/main" val="2076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programmable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Decades of scheduling algorithms, but no consensus on abstractions for scheduling; </a:t>
            </a:r>
            <a:r>
              <a:rPr lang="en-US" dirty="0"/>
              <a:t>i</a:t>
            </a:r>
            <a:r>
              <a:rPr lang="en-US" dirty="0" smtClean="0"/>
              <a:t>n contrast to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arse graphs for parsing</a:t>
            </a:r>
          </a:p>
          <a:p>
            <a:pPr lvl="1"/>
            <a:r>
              <a:rPr lang="en-US" dirty="0" smtClean="0"/>
              <a:t>Match-action tables for forwarding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The scheduler has very tight timing requirements</a:t>
            </a:r>
          </a:p>
          <a:p>
            <a:pPr lvl="1"/>
            <a:r>
              <a:rPr lang="en-US" dirty="0" smtClean="0"/>
              <a:t>One decision per clock cycle is typical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55245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Need expressive abstraction that can be implemented </a:t>
            </a:r>
          </a:p>
          <a:p>
            <a:pPr algn="ctr"/>
            <a:r>
              <a:rPr lang="en-US" sz="3200" dirty="0" smtClean="0">
                <a:latin typeface="Seravek"/>
                <a:cs typeface="Seravek"/>
              </a:rPr>
              <a:t>at line rate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51"/>
    </mc:Choice>
    <mc:Fallback xmlns="">
      <p:transition xmlns:p14="http://schemas.microsoft.com/office/powerpoint/2010/main" spd="slow" advTm="90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268" t="11739" r="5193" b="10479"/>
          <a:stretch/>
        </p:blipFill>
        <p:spPr>
          <a:xfrm>
            <a:off x="7658100" y="1828800"/>
            <a:ext cx="4381500" cy="288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does the </a:t>
            </a:r>
            <a:r>
              <a:rPr lang="en-US" dirty="0" smtClean="0">
                <a:latin typeface="+mj-lt"/>
              </a:rPr>
              <a:t>scheduler </a:t>
            </a:r>
            <a:r>
              <a:rPr lang="en-US" dirty="0">
                <a:latin typeface="+mj-lt"/>
              </a:rPr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25624"/>
            <a:ext cx="118872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It decides</a:t>
            </a:r>
          </a:p>
          <a:p>
            <a:r>
              <a:rPr lang="en-US" dirty="0" smtClean="0">
                <a:latin typeface="+mj-lt"/>
              </a:rPr>
              <a:t>In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order</a:t>
            </a:r>
            <a:r>
              <a:rPr lang="en-US" dirty="0" smtClean="0">
                <a:latin typeface="+mj-lt"/>
              </a:rPr>
              <a:t> are packets sent</a:t>
            </a:r>
          </a:p>
          <a:p>
            <a:pPr lvl="1"/>
            <a:r>
              <a:rPr lang="en-US" dirty="0" smtClean="0">
                <a:latin typeface="+mj-lt"/>
              </a:rPr>
              <a:t>e.g., FCFS, priorities, weighted </a:t>
            </a:r>
            <a:r>
              <a:rPr lang="en-US" dirty="0" smtClean="0">
                <a:latin typeface="+mj-lt"/>
              </a:rPr>
              <a:t>fair queueing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At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time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packets sent</a:t>
            </a:r>
          </a:p>
          <a:p>
            <a:pPr lvl="1"/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.g., Token bucket shaping</a:t>
            </a:r>
          </a:p>
          <a:p>
            <a:pPr marL="0" indent="0">
              <a:buNone/>
            </a:pPr>
            <a:endParaRPr lang="en-US" sz="1200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+mj-lt"/>
              </a:rPr>
              <a:t>Key observation</a:t>
            </a:r>
          </a:p>
          <a:p>
            <a:r>
              <a:rPr lang="en-US" dirty="0">
                <a:latin typeface="+mj-lt"/>
              </a:rPr>
              <a:t>In many </a:t>
            </a:r>
            <a:r>
              <a:rPr lang="en-US" dirty="0" smtClean="0">
                <a:latin typeface="+mj-lt"/>
              </a:rPr>
              <a:t>algorithms</a:t>
            </a:r>
            <a:r>
              <a:rPr lang="en-US" dirty="0" smtClean="0">
                <a:latin typeface="+mj-lt"/>
              </a:rPr>
              <a:t>, relative order of buffered packets does not change</a:t>
            </a:r>
          </a:p>
          <a:p>
            <a:r>
              <a:rPr lang="en-US" dirty="0" smtClean="0">
                <a:latin typeface="+mj-lt"/>
              </a:rPr>
              <a:t>i.e., a packet’s place in the scheduling order (or scheduling time) is known at </a:t>
            </a:r>
            <a:r>
              <a:rPr lang="en-US" dirty="0" err="1" smtClean="0">
                <a:latin typeface="+mj-lt"/>
              </a:rPr>
              <a:t>enqueue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9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spd="slow" advTm="84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Push-In First-Out Queue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ackets are pushed into an </a:t>
            </a:r>
            <a:r>
              <a:rPr lang="en-US" dirty="0">
                <a:latin typeface="+mj-lt"/>
              </a:rPr>
              <a:t>arbitrary </a:t>
            </a:r>
            <a:r>
              <a:rPr lang="en-US" dirty="0" smtClean="0">
                <a:latin typeface="+mj-lt"/>
              </a:rPr>
              <a:t>location based on a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rank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number, and </a:t>
            </a:r>
            <a:r>
              <a:rPr lang="en-US" dirty="0" err="1" smtClean="0">
                <a:latin typeface="+mj-lt"/>
              </a:rPr>
              <a:t>dequeued</a:t>
            </a:r>
            <a:r>
              <a:rPr lang="en-US" dirty="0" smtClean="0">
                <a:latin typeface="+mj-lt"/>
              </a:rPr>
              <a:t> from the head</a:t>
            </a:r>
          </a:p>
          <a:p>
            <a:pPr lvl="1"/>
            <a:r>
              <a:rPr lang="en-US" dirty="0" smtClean="0">
                <a:latin typeface="+mj-lt"/>
              </a:rPr>
              <a:t>First used as a proof construct by Chuang et. al. in the 90s</a:t>
            </a:r>
          </a:p>
          <a:p>
            <a:pPr lvl="1"/>
            <a:r>
              <a:rPr lang="en-US" dirty="0" smtClean="0">
                <a:latin typeface="+mj-lt"/>
              </a:rPr>
              <a:t>Also a powerful construct for programmable scheduling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4457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50336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50672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50700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5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50740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50695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50740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50712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10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50712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13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41910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j-lt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2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7"/>
    </mc:Choice>
    <mc:Fallback xmlns="">
      <p:transition spd="slow" advTm="59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9" grpId="0" animBg="1"/>
      <p:bldP spid="19" grpId="1" animBg="1"/>
      <p:bldP spid="1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To program the scheduler, program the rank computation </a:t>
            </a:r>
            <a:endParaRPr lang="en-US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+mj-lt"/>
                        <a:cs typeface="Seravek"/>
                      </a:rPr>
                      <a:t>5</a:t>
                    </a:r>
                    <a:endParaRPr lang="en-US" sz="2000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899" y="3776365"/>
            <a:ext cx="2573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Seravek"/>
              </a:rPr>
              <a:t>f = flow(</a:t>
            </a:r>
            <a:r>
              <a:rPr lang="en-US" sz="2000" dirty="0" err="1" smtClean="0">
                <a:latin typeface="+mj-lt"/>
                <a:cs typeface="Seravek"/>
              </a:rPr>
              <a:t>pkt</a:t>
            </a:r>
            <a:r>
              <a:rPr lang="en-US" sz="2000" dirty="0" smtClean="0">
                <a:latin typeface="+mj-lt"/>
                <a:cs typeface="Seravek"/>
              </a:rPr>
              <a:t>) </a:t>
            </a:r>
          </a:p>
          <a:p>
            <a:r>
              <a:rPr lang="en-US" sz="2000" dirty="0" err="1" smtClean="0">
                <a:latin typeface="+mj-lt"/>
                <a:cs typeface="Seravek"/>
              </a:rPr>
              <a:t>p.tmp</a:t>
            </a:r>
            <a:r>
              <a:rPr lang="en-US" sz="2000" dirty="0" smtClean="0">
                <a:latin typeface="+mj-lt"/>
                <a:cs typeface="Seravek"/>
              </a:rPr>
              <a:t> = T[f] + </a:t>
            </a:r>
            <a:r>
              <a:rPr lang="en-US" sz="2000" dirty="0" err="1" smtClean="0">
                <a:latin typeface="+mj-lt"/>
                <a:cs typeface="Seravek"/>
              </a:rPr>
              <a:t>p.len</a:t>
            </a:r>
            <a:endParaRPr lang="en-US" sz="2000" dirty="0" smtClean="0">
              <a:latin typeface="+mj-lt"/>
              <a:cs typeface="Seravek"/>
            </a:endParaRPr>
          </a:p>
          <a:p>
            <a:r>
              <a:rPr lang="is-IS" sz="2000" dirty="0" smtClean="0">
                <a:latin typeface="+mj-lt"/>
                <a:cs typeface="Seravek"/>
              </a:rPr>
              <a:t>…</a:t>
            </a:r>
          </a:p>
          <a:p>
            <a:r>
              <a:rPr lang="is-IS" sz="2000" dirty="0" smtClean="0">
                <a:latin typeface="+mj-lt"/>
                <a:cs typeface="Seravek"/>
              </a:rPr>
              <a:t>...</a:t>
            </a:r>
          </a:p>
          <a:p>
            <a:r>
              <a:rPr lang="is-IS" sz="2000" b="1" dirty="0" smtClean="0">
                <a:latin typeface="+mj-lt"/>
                <a:cs typeface="Seravek"/>
              </a:rPr>
              <a:t>p.rank = 2 * p.tmp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2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5"/>
    </mc:Choice>
    <mc:Fallback xmlns="">
      <p:transition spd="slow" advTm="75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2286095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  <a:cs typeface="Seravek"/>
                </a:rPr>
                <a:t>Rank Computation 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264398" y="5410200"/>
            <a:ext cx="11925300" cy="76517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+mj-lt"/>
              </a:rPr>
              <a:t>Rank </a:t>
            </a:r>
            <a:r>
              <a:rPr lang="en-US" sz="2800" dirty="0" smtClean="0">
                <a:latin typeface="+mj-lt"/>
              </a:rPr>
              <a:t>computation carried out by programmable switch pipeline</a:t>
            </a:r>
          </a:p>
          <a:p>
            <a:pPr lvl="1"/>
            <a:r>
              <a:rPr lang="en-US" sz="2000" dirty="0" smtClean="0">
                <a:latin typeface="+mj-lt"/>
              </a:rPr>
              <a:t>E</a:t>
            </a:r>
            <a:r>
              <a:rPr lang="en-US" sz="2000" dirty="0" smtClean="0">
                <a:latin typeface="+mj-lt"/>
              </a:rPr>
              <a:t>xpressed </a:t>
            </a:r>
            <a:r>
              <a:rPr lang="en-US" dirty="0" smtClean="0">
                <a:latin typeface="+mj-lt"/>
              </a:rPr>
              <a:t>either as a high-level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packet </a:t>
            </a:r>
            <a:r>
              <a:rPr lang="en-US" dirty="0" smtClean="0">
                <a:latin typeface="+mj-lt"/>
              </a:rPr>
              <a:t>transaction </a:t>
            </a:r>
            <a:r>
              <a:rPr lang="en-US" dirty="0" smtClean="0">
                <a:latin typeface="+mj-lt"/>
              </a:rPr>
              <a:t>(Domino, SIGCOMM ‘16</a:t>
            </a:r>
            <a:r>
              <a:rPr lang="en-US" dirty="0" smtClean="0">
                <a:latin typeface="+mj-lt"/>
              </a:rPr>
              <a:t>)</a:t>
            </a:r>
          </a:p>
          <a:p>
            <a:pPr lvl="1"/>
            <a:r>
              <a:rPr lang="en-US" sz="2000" dirty="0">
                <a:latin typeface="+mj-lt"/>
              </a:rPr>
              <a:t>o</a:t>
            </a:r>
            <a:r>
              <a:rPr lang="en-US" sz="2000" dirty="0" smtClean="0">
                <a:latin typeface="+mj-lt"/>
              </a:rPr>
              <a:t>r directly in a low-level language like P4</a:t>
            </a:r>
            <a:endParaRPr lang="en-US" sz="2000" dirty="0" smtClean="0">
              <a:latin typeface="+mj-lt"/>
            </a:endParaRP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515100" y="1981295"/>
            <a:ext cx="1230395" cy="3209586"/>
            <a:chOff x="6400800" y="2362200"/>
            <a:chExt cx="1181100" cy="3200400"/>
          </a:xfrm>
        </p:grpSpPr>
        <p:sp>
          <p:nvSpPr>
            <p:cNvPr id="117" name="Rectangle 116"/>
            <p:cNvSpPr/>
            <p:nvPr/>
          </p:nvSpPr>
          <p:spPr>
            <a:xfrm>
              <a:off x="6400800" y="2362200"/>
              <a:ext cx="1181100" cy="3200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8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extBox 133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8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7"/>
    </mc:Choice>
    <mc:Fallback xmlns="">
      <p:transition spd="slow" advTm="57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uiExpand="1" build="p"/>
      <p:bldP spid="1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3" name="Right Arrow 122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40" name="Straight Arrow Connector 139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673350"/>
          </a:xfrm>
          <a:prstGeom prst="rect">
            <a:avLst/>
          </a:prstGeom>
        </p:spPr>
      </p:pic>
      <p:grpSp>
        <p:nvGrpSpPr>
          <p:cNvPr id="171" name="Group 17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172" name="TextBox 17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06" name="Freeform 2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12" name="Straight Arrow Connector 21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13" name="Straight Arrow Connector 21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5" name="Group 17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ectangle 20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04" name="Straight Arrow Connector 20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05" name="Straight Arrow Connector 20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6" name="Group 17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Rectangle 19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97" name="Straight Arrow Connector 19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7" name="Group 17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78" name="Straight Arrow Connector 17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32" name="TextBox 231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30783" y="2568837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1856" y="296894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+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/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Weighted Fair Queuing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5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8"/>
    </mc:Choice>
    <mc:Fallback xmlns="">
      <p:transition spd="slow" advTm="36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8.8|14.4|12.6|1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7.3|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9.3|3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5|21.8|11.4|8.5|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.2|13.7|9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2|5.5|2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5|1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7948</TotalTime>
  <Words>2908</Words>
  <Application>Microsoft Macintosh PowerPoint</Application>
  <PresentationFormat>Widescreen</PresentationFormat>
  <Paragraphs>567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Gadugi</vt:lpstr>
      <vt:lpstr>Seravek</vt:lpstr>
      <vt:lpstr>Wingdings</vt:lpstr>
      <vt:lpstr>Arial</vt:lpstr>
      <vt:lpstr>Office Theme</vt:lpstr>
      <vt:lpstr>Programmable Packet Scheduling at Line Rate</vt:lpstr>
      <vt:lpstr>Programmable scheduling at line rate</vt:lpstr>
      <vt:lpstr>Programmable switching chips</vt:lpstr>
      <vt:lpstr>Why is programmable scheduling hard?</vt:lpstr>
      <vt:lpstr>What does the scheduler do?</vt:lpstr>
      <vt:lpstr>The Push-In First-Out Queue</vt:lpstr>
      <vt:lpstr>A programmable scheduler</vt:lpstr>
      <vt:lpstr>PowerPoint Presentation</vt:lpstr>
      <vt:lpstr>PowerPoint Presentation</vt:lpstr>
      <vt:lpstr>PowerPoint Presentation</vt:lpstr>
      <vt:lpstr>pFabric (SRPT)</vt:lpstr>
      <vt:lpstr>pFabric (SRPT)</vt:lpstr>
      <vt:lpstr>Beyond a single PIFO</vt:lpstr>
      <vt:lpstr>Tree of PIFOs</vt:lpstr>
      <vt:lpstr>Expressiveness of PIFOs</vt:lpstr>
      <vt:lpstr>PIFO in hardware</vt:lpstr>
      <vt:lpstr>A PIFO block</vt:lpstr>
      <vt:lpstr>Hardware feasibility</vt:lpstr>
      <vt:lpstr>Conclusion</vt:lpstr>
      <vt:lpstr>Backup slides</vt:lpstr>
      <vt:lpstr>Proposal: scheduling in P4</vt:lpstr>
      <vt:lpstr>Hardware implementation</vt:lpstr>
      <vt:lpstr>A PIFO block</vt:lpstr>
      <vt:lpstr>A PIFO mesh</vt:lpstr>
      <vt:lpstr>Proposal: scheduling in P4</vt:lpstr>
      <vt:lpstr>Hardware feasibility of PIFOs</vt:lpstr>
      <vt:lpstr>Composing PIFOs: min. rate guarantees</vt:lpstr>
      <vt:lpstr>Traffic Shaping</vt:lpstr>
      <vt:lpstr>LSTF</vt:lpstr>
      <vt:lpstr>The PIFO abstraction in one slide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2871</cp:revision>
  <dcterms:created xsi:type="dcterms:W3CDTF">2015-11-20T07:11:46Z</dcterms:created>
  <dcterms:modified xsi:type="dcterms:W3CDTF">2016-08-05T04:53:06Z</dcterms:modified>
</cp:coreProperties>
</file>