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9.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1.xml" ContentType="application/vnd.openxmlformats-officedocument.presentationml.tags+xml"/>
  <Override PartName="/ppt/notesSlides/notesSlide23.xml" ContentType="application/vnd.openxmlformats-officedocument.presentationml.notesSlide+xml"/>
  <Override PartName="/ppt/tags/tag12.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3.xml" ContentType="application/vnd.openxmlformats-officedocument.presentationml.tags+xml"/>
  <Override PartName="/ppt/notesSlides/notesSlide27.xml" ContentType="application/vnd.openxmlformats-officedocument.presentationml.notesSlide+xml"/>
  <Override PartName="/ppt/tags/tag14.xml" ContentType="application/vnd.openxmlformats-officedocument.presentationml.tags+xml"/>
  <Override PartName="/ppt/notesSlides/notesSlide28.xml" ContentType="application/vnd.openxmlformats-officedocument.presentationml.notesSlide+xml"/>
  <Override PartName="/ppt/tags/tag15.xml" ContentType="application/vnd.openxmlformats-officedocument.presentationml.tags+xml"/>
  <Override PartName="/ppt/notesSlides/notesSlide29.xml" ContentType="application/vnd.openxmlformats-officedocument.presentationml.notesSlide+xml"/>
  <Override PartName="/ppt/tags/tag16.xml" ContentType="application/vnd.openxmlformats-officedocument.presentationml.tags+xml"/>
  <Override PartName="/ppt/notesSlides/notesSlide30.xml" ContentType="application/vnd.openxmlformats-officedocument.presentationml.notesSlide+xml"/>
  <Override PartName="/ppt/tags/tag17.xml" ContentType="application/vnd.openxmlformats-officedocument.presentationml.tags+xml"/>
  <Override PartName="/ppt/notesSlides/notesSlide31.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9.xml" ContentType="application/vnd.openxmlformats-officedocument.presentationml.tags+xml"/>
  <Override PartName="/ppt/notesSlides/notesSlide34.xml" ContentType="application/vnd.openxmlformats-officedocument.presentationml.notesSlide+xml"/>
  <Override PartName="/ppt/tags/tag20.xml" ContentType="application/vnd.openxmlformats-officedocument.presentationml.tags+xml"/>
  <Override PartName="/ppt/notesSlides/notesSlide35.xml" ContentType="application/vnd.openxmlformats-officedocument.presentationml.notesSlide+xml"/>
  <Override PartName="/ppt/tags/tag21.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22.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2"/>
  </p:notesMasterIdLst>
  <p:sldIdLst>
    <p:sldId id="256" r:id="rId2"/>
    <p:sldId id="555" r:id="rId3"/>
    <p:sldId id="584" r:id="rId4"/>
    <p:sldId id="515" r:id="rId5"/>
    <p:sldId id="516" r:id="rId6"/>
    <p:sldId id="570" r:id="rId7"/>
    <p:sldId id="521" r:id="rId8"/>
    <p:sldId id="550" r:id="rId9"/>
    <p:sldId id="520" r:id="rId10"/>
    <p:sldId id="526" r:id="rId11"/>
    <p:sldId id="536" r:id="rId12"/>
    <p:sldId id="572" r:id="rId13"/>
    <p:sldId id="560" r:id="rId14"/>
    <p:sldId id="545" r:id="rId15"/>
    <p:sldId id="538" r:id="rId16"/>
    <p:sldId id="537" r:id="rId17"/>
    <p:sldId id="566" r:id="rId18"/>
    <p:sldId id="567" r:id="rId19"/>
    <p:sldId id="605" r:id="rId20"/>
    <p:sldId id="608" r:id="rId21"/>
    <p:sldId id="609" r:id="rId22"/>
    <p:sldId id="610" r:id="rId23"/>
    <p:sldId id="611" r:id="rId24"/>
    <p:sldId id="612" r:id="rId25"/>
    <p:sldId id="613" r:id="rId26"/>
    <p:sldId id="614" r:id="rId27"/>
    <p:sldId id="615" r:id="rId28"/>
    <p:sldId id="617" r:id="rId29"/>
    <p:sldId id="618" r:id="rId30"/>
    <p:sldId id="619" r:id="rId31"/>
    <p:sldId id="621" r:id="rId32"/>
    <p:sldId id="622" r:id="rId33"/>
    <p:sldId id="634" r:id="rId34"/>
    <p:sldId id="624" r:id="rId35"/>
    <p:sldId id="305" r:id="rId36"/>
    <p:sldId id="580" r:id="rId37"/>
    <p:sldId id="347" r:id="rId38"/>
    <p:sldId id="500" r:id="rId39"/>
    <p:sldId id="501" r:id="rId40"/>
    <p:sldId id="58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A31E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14"/>
    <p:restoredTop sz="63869"/>
  </p:normalViewPr>
  <p:slideViewPr>
    <p:cSldViewPr snapToGrid="0" snapToObjects="1">
      <p:cViewPr varScale="1">
        <p:scale>
          <a:sx n="57" d="100"/>
          <a:sy n="57" d="100"/>
        </p:scale>
        <p:origin x="1880"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C7D58-6592-1846-B3DB-D549DDE8371F}" type="datetimeFigureOut">
              <a:rPr lang="en-US" smtClean="0"/>
              <a:t>7/8/18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93ACE-A489-1C41-B163-D1FF0130F898}" type="slidenum">
              <a:rPr lang="en-US" smtClean="0"/>
              <a:t>‹#›</a:t>
            </a:fld>
            <a:endParaRPr lang="en-US"/>
          </a:p>
        </p:txBody>
      </p:sp>
    </p:spTree>
    <p:extLst>
      <p:ext uri="{BB962C8B-B14F-4D97-AF65-F5344CB8AC3E}">
        <p14:creationId xmlns:p14="http://schemas.microsoft.com/office/powerpoint/2010/main" val="197357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Thank you for the invitation. I am going to be speaking about work that I did as a grad student on designing hardware and software for fast and programmable network monitoring. This was published at SIGCOMM 2017. This is joint work with many excellent collaborators. In particular, I want to mention the lead author on this work, Srinivas Narayana.</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break down the talk’s title: we want both fast and programmable network monitoring. By fast, I mean the ability to run at a switch’s line rate. And by programmable, I mean the ability to express whatever network monitoring question you care about and get accurate results.</a:t>
            </a:r>
          </a:p>
        </p:txBody>
      </p:sp>
      <p:sp>
        <p:nvSpPr>
          <p:cNvPr id="4" name="Slide Number Placeholder 3"/>
          <p:cNvSpPr>
            <a:spLocks noGrp="1"/>
          </p:cNvSpPr>
          <p:nvPr>
            <p:ph type="sldNum" sz="quarter" idx="10"/>
          </p:nvPr>
        </p:nvSpPr>
        <p:spPr/>
        <p:txBody>
          <a:bodyPr/>
          <a:lstStyle/>
          <a:p>
            <a:fld id="{33793ACE-A489-1C41-B163-D1FF0130F898}" type="slidenum">
              <a:rPr lang="en-US" smtClean="0"/>
              <a:t>1</a:t>
            </a:fld>
            <a:endParaRPr lang="en-US"/>
          </a:p>
        </p:txBody>
      </p:sp>
    </p:spTree>
    <p:extLst>
      <p:ext uri="{BB962C8B-B14F-4D97-AF65-F5344CB8AC3E}">
        <p14:creationId xmlns:p14="http://schemas.microsoft.com/office/powerpoint/2010/main" val="98698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see what we can do to these streams. You can operate on these streams using familiar functional operators such as filter, map, zip, and </a:t>
            </a:r>
            <a:r>
              <a:rPr lang="en-US" baseline="0" dirty="0" err="1"/>
              <a:t>groupby</a:t>
            </a:r>
            <a:r>
              <a:rPr lang="en-US" baseline="0" dirty="0"/>
              <a:t>, which allow you to restrict the stream, transform it, and maintain state across tuples in the stream.</a:t>
            </a:r>
          </a:p>
        </p:txBody>
      </p:sp>
      <p:sp>
        <p:nvSpPr>
          <p:cNvPr id="4" name="Slide Number Placeholder 3"/>
          <p:cNvSpPr>
            <a:spLocks noGrp="1"/>
          </p:cNvSpPr>
          <p:nvPr>
            <p:ph type="sldNum" sz="quarter" idx="10"/>
          </p:nvPr>
        </p:nvSpPr>
        <p:spPr/>
        <p:txBody>
          <a:bodyPr/>
          <a:lstStyle/>
          <a:p>
            <a:fld id="{33793ACE-A489-1C41-B163-D1FF0130F898}" type="slidenum">
              <a:rPr lang="en-US" smtClean="0"/>
              <a:t>10</a:t>
            </a:fld>
            <a:endParaRPr lang="en-US"/>
          </a:p>
        </p:txBody>
      </p:sp>
    </p:spTree>
    <p:extLst>
      <p:ext uri="{BB962C8B-B14F-4D97-AF65-F5344CB8AC3E}">
        <p14:creationId xmlns:p14="http://schemas.microsoft.com/office/powerpoint/2010/main" val="965527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construct is a filter. In this example, we filter the original input packet stream to only look at packets that have a queueing latency greater than 1 </a:t>
            </a:r>
            <a:r>
              <a:rPr lang="en-US" dirty="0" err="1"/>
              <a:t>ms.</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11</a:t>
            </a:fld>
            <a:endParaRPr lang="en-US"/>
          </a:p>
        </p:txBody>
      </p:sp>
    </p:spTree>
    <p:extLst>
      <p:ext uri="{BB962C8B-B14F-4D97-AF65-F5344CB8AC3E}">
        <p14:creationId xmlns:p14="http://schemas.microsoft.com/office/powerpoint/2010/main" val="1043058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example is to compute a per-flow average latency. The way this works is that you take all packets belonging to a flow, run a moving average filter over some attribute of the packet (such as the queueing latency) on every new packet that you receive. Our construct for this is the </a:t>
            </a:r>
            <a:r>
              <a:rPr lang="en-US" dirty="0" err="1"/>
              <a:t>groupby</a:t>
            </a:r>
            <a:r>
              <a:rPr lang="en-US" dirty="0"/>
              <a:t>, which is present both in SQL and many recent functional programming APIs. The </a:t>
            </a:r>
            <a:r>
              <a:rPr lang="en-US" dirty="0" err="1"/>
              <a:t>groupby</a:t>
            </a:r>
            <a:r>
              <a:rPr lang="en-US" dirty="0"/>
              <a:t> tells you how to partition the original stream into sub-streams. Here, you partition the filtered stream R1 using the packet’s 5 tuple. Then you supply a function that tells you what per-sub-stream state to maintain and how to update it when a new packet arrives. Here, the function maintains an exponentially weighted moving average filter over the packets of each sub stream by applying a gain of alpha to the queuing latency of each packet and a gain of 1-alpha to the previous value of the exponentially weight moving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12</a:t>
            </a:fld>
            <a:endParaRPr lang="en-US"/>
          </a:p>
        </p:txBody>
      </p:sp>
    </p:spTree>
    <p:extLst>
      <p:ext uri="{BB962C8B-B14F-4D97-AF65-F5344CB8AC3E}">
        <p14:creationId xmlns:p14="http://schemas.microsoft.com/office/powerpoint/2010/main" val="1793562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Here’s a slightly more involved example of using the </a:t>
            </a:r>
            <a:r>
              <a:rPr lang="en-US" baseline="0" dirty="0" err="1"/>
              <a:t>groupby</a:t>
            </a:r>
            <a:r>
              <a:rPr lang="en-US" baseline="0" dirty="0"/>
              <a:t> construct. Again, we divide up the packet stream by 5tuple like the previous example. The function is different now and we use the function </a:t>
            </a:r>
            <a:r>
              <a:rPr lang="en-US" baseline="0" dirty="0" err="1"/>
              <a:t>bursty</a:t>
            </a:r>
            <a:r>
              <a:rPr lang="en-US" baseline="0" dirty="0"/>
              <a:t> to estimate how </a:t>
            </a:r>
            <a:r>
              <a:rPr lang="en-US" baseline="0" dirty="0" err="1"/>
              <a:t>bursty</a:t>
            </a:r>
            <a:r>
              <a:rPr lang="en-US" baseline="0" dirty="0"/>
              <a:t> each flow is. We do this by maintaining two pieces of state, </a:t>
            </a:r>
            <a:r>
              <a:rPr lang="en-US" baseline="0" dirty="0" err="1"/>
              <a:t>last_time</a:t>
            </a:r>
            <a:r>
              <a:rPr lang="en-US" baseline="0" dirty="0"/>
              <a:t> and </a:t>
            </a:r>
            <a:r>
              <a:rPr lang="en-US" baseline="0" dirty="0" err="1"/>
              <a:t>nbursts</a:t>
            </a:r>
            <a:r>
              <a:rPr lang="en-US" baseline="0" dirty="0"/>
              <a:t>. </a:t>
            </a:r>
            <a:r>
              <a:rPr lang="en-US" baseline="0" dirty="0" err="1"/>
              <a:t>Last_time</a:t>
            </a:r>
            <a:r>
              <a:rPr lang="en-US" baseline="0" dirty="0"/>
              <a:t> tracks the last time at which a packet from this flow was received and </a:t>
            </a:r>
            <a:r>
              <a:rPr lang="en-US" baseline="0" dirty="0" err="1"/>
              <a:t>nbursts</a:t>
            </a:r>
            <a:r>
              <a:rPr lang="en-US" baseline="0" dirty="0"/>
              <a:t> tracks the number of packet bursts so far.</a:t>
            </a:r>
          </a:p>
          <a:p>
            <a:endParaRPr lang="en-US" baseline="0" dirty="0"/>
          </a:p>
          <a:p>
            <a:r>
              <a:rPr lang="en-US" baseline="0" dirty="0"/>
              <a:t>As you can see, the operator can write whatever they want in the fold function. Later, when we get to the hardware section, we’ll see what kinds of fold functions are efficiently implementable on such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13</a:t>
            </a:fld>
            <a:endParaRPr lang="en-US"/>
          </a:p>
        </p:txBody>
      </p:sp>
    </p:spTree>
    <p:extLst>
      <p:ext uri="{BB962C8B-B14F-4D97-AF65-F5344CB8AC3E}">
        <p14:creationId xmlns:p14="http://schemas.microsoft.com/office/powerpoint/2010/main" val="1346195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wrap up the language section, here’s a list of queries that we can express using the Marple query language. These include diagnosing problems at the transport level like </a:t>
            </a:r>
            <a:r>
              <a:rPr lang="en-US" dirty="0" err="1"/>
              <a:t>incast</a:t>
            </a:r>
            <a:r>
              <a:rPr lang="en-US" dirty="0"/>
              <a:t>, retransmissions, and microbursts. They also include flow-level metrics and network-level questions that span multiple switches such as high end-to-end latencies. The details of these queries are in our SIGCOMM 2017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14</a:t>
            </a:fld>
            <a:endParaRPr lang="en-US"/>
          </a:p>
        </p:txBody>
      </p:sp>
    </p:spTree>
    <p:extLst>
      <p:ext uri="{BB962C8B-B14F-4D97-AF65-F5344CB8AC3E}">
        <p14:creationId xmlns:p14="http://schemas.microsoft.com/office/powerpoint/2010/main" val="1332604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far we have discussed the software or language portion of this work. Now let me talk about the hardware portion of the work. In other words, how do you implement Marple on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15</a:t>
            </a:fld>
            <a:endParaRPr lang="en-US"/>
          </a:p>
        </p:txBody>
      </p:sp>
    </p:spTree>
    <p:extLst>
      <p:ext uri="{BB962C8B-B14F-4D97-AF65-F5344CB8AC3E}">
        <p14:creationId xmlns:p14="http://schemas.microsoft.com/office/powerpoint/2010/main" val="200401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constructs that Marple supports can be implemented in a straightforward manner using features of recent programmable switches like </a:t>
            </a:r>
            <a:r>
              <a:rPr lang="en-US" dirty="0" err="1"/>
              <a:t>Barefoot’s</a:t>
            </a:r>
            <a:r>
              <a:rPr lang="en-US" dirty="0"/>
              <a:t> Tofino and Cavium’s </a:t>
            </a:r>
            <a:r>
              <a:rPr lang="en-US" dirty="0" err="1"/>
              <a:t>Xpliant</a:t>
            </a:r>
            <a:r>
              <a:rPr lang="en-US" dirty="0"/>
              <a:t>. For instance, the queue ID, enqueue time (tin), dequeue time (tout), and queue size at enqueue are available as part of proposals like in-band network telemetry.</a:t>
            </a:r>
          </a:p>
          <a:p>
            <a:endParaRPr lang="en-US" dirty="0"/>
          </a:p>
          <a:p>
            <a:r>
              <a:rPr lang="en-US" dirty="0"/>
              <a:t>Next, the filter, map, and zip operate on packet headers without touching any state on the switch. They map to match-action rules within emerging programmable switch architectures such as RMT, which is the basis for the Barefoot Tofino switch.</a:t>
            </a:r>
          </a:p>
        </p:txBody>
      </p:sp>
      <p:sp>
        <p:nvSpPr>
          <p:cNvPr id="4" name="Slide Number Placeholder 3"/>
          <p:cNvSpPr>
            <a:spLocks noGrp="1"/>
          </p:cNvSpPr>
          <p:nvPr>
            <p:ph type="sldNum" sz="quarter" idx="10"/>
          </p:nvPr>
        </p:nvSpPr>
        <p:spPr/>
        <p:txBody>
          <a:bodyPr/>
          <a:lstStyle/>
          <a:p>
            <a:fld id="{33793ACE-A489-1C41-B163-D1FF0130F898}" type="slidenum">
              <a:rPr lang="en-US" smtClean="0"/>
              <a:t>16</a:t>
            </a:fld>
            <a:endParaRPr lang="en-US"/>
          </a:p>
        </p:txBody>
      </p:sp>
    </p:spTree>
    <p:extLst>
      <p:ext uri="{BB962C8B-B14F-4D97-AF65-F5344CB8AC3E}">
        <p14:creationId xmlns:p14="http://schemas.microsoft.com/office/powerpoint/2010/main" val="758351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EWMA </a:t>
            </a:r>
            <a:r>
              <a:rPr lang="en-US" dirty="0" err="1"/>
              <a:t>groupby</a:t>
            </a:r>
            <a:r>
              <a:rPr lang="en-US" dirty="0"/>
              <a:t> query to understand the challenges involved in implementing </a:t>
            </a:r>
            <a:r>
              <a:rPr lang="en-US" dirty="0" err="1"/>
              <a:t>groupbys</a:t>
            </a:r>
            <a:r>
              <a:rPr lang="en-US" dirty="0"/>
              <a:t> efficiently in switch hardware. This query needs to do two things: it needs to be fast so that it can compute and update the </a:t>
            </a:r>
            <a:r>
              <a:rPr lang="en-US" dirty="0" err="1"/>
              <a:t>ewma</a:t>
            </a:r>
            <a:r>
              <a:rPr lang="en-US" dirty="0"/>
              <a:t> value </a:t>
            </a:r>
            <a:r>
              <a:rPr lang="en-US" dirty="0" err="1"/>
              <a:t>avg</a:t>
            </a:r>
            <a:r>
              <a:rPr lang="en-US" dirty="0"/>
              <a:t> every packet, which is roughly every ns on high-end switches today. It also needs to have sufficient space to store a large number of </a:t>
            </a:r>
            <a:r>
              <a:rPr lang="en-US" dirty="0" err="1"/>
              <a:t>groupby</a:t>
            </a:r>
            <a:r>
              <a:rPr lang="en-US" dirty="0"/>
              <a:t> partitions because the </a:t>
            </a:r>
            <a:r>
              <a:rPr lang="en-US" dirty="0" err="1"/>
              <a:t>groupby</a:t>
            </a:r>
            <a:r>
              <a:rPr lang="en-US" dirty="0"/>
              <a:t> can run at very fine granularity such as a 5-tuple. In other words, we need the memory implementing this </a:t>
            </a:r>
            <a:r>
              <a:rPr lang="en-US" dirty="0" err="1"/>
              <a:t>groupby</a:t>
            </a:r>
            <a:r>
              <a:rPr lang="en-US" dirty="0"/>
              <a:t> to be both fast to support quick updates and large to store the average for a large number of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17</a:t>
            </a:fld>
            <a:endParaRPr lang="en-US"/>
          </a:p>
        </p:txBody>
      </p:sp>
    </p:spTree>
    <p:extLst>
      <p:ext uri="{BB962C8B-B14F-4D97-AF65-F5344CB8AC3E}">
        <p14:creationId xmlns:p14="http://schemas.microsoft.com/office/powerpoint/2010/main" val="1038519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problem is no existing mainstream memory technology guarantees both fast access and is sufficiently dense to store a large number of flows. SRAM is fast, but you can’t store too many flow entries in SRAM. DRAM is dense and allows you to store many entries, but DRAM is slow.</a:t>
            </a:r>
          </a:p>
        </p:txBody>
      </p:sp>
      <p:sp>
        <p:nvSpPr>
          <p:cNvPr id="4" name="Slide Number Placeholder 3"/>
          <p:cNvSpPr>
            <a:spLocks noGrp="1"/>
          </p:cNvSpPr>
          <p:nvPr>
            <p:ph type="sldNum" sz="quarter" idx="10"/>
          </p:nvPr>
        </p:nvSpPr>
        <p:spPr/>
        <p:txBody>
          <a:bodyPr/>
          <a:lstStyle/>
          <a:p>
            <a:fld id="{33793ACE-A489-1C41-B163-D1FF0130F898}" type="slidenum">
              <a:rPr lang="en-US" smtClean="0"/>
              <a:t>18</a:t>
            </a:fld>
            <a:endParaRPr lang="en-US"/>
          </a:p>
        </p:txBody>
      </p:sp>
    </p:spTree>
    <p:extLst>
      <p:ext uri="{BB962C8B-B14F-4D97-AF65-F5344CB8AC3E}">
        <p14:creationId xmlns:p14="http://schemas.microsoft.com/office/powerpoint/2010/main" val="347832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20</a:t>
            </a:fld>
            <a:endParaRPr lang="en-US"/>
          </a:p>
        </p:txBody>
      </p:sp>
    </p:spTree>
    <p:extLst>
      <p:ext uri="{BB962C8B-B14F-4D97-AF65-F5344CB8AC3E}">
        <p14:creationId xmlns:p14="http://schemas.microsoft.com/office/powerpoint/2010/main" val="1921291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might be an example of a performance monitoring question? One example is a microburst, which is common in many production networks. A microburst is a situation in which you occasionally experience latency spikes in the network. This might be for any number of reasons, but one common reason is that some switch in a network is occasionally seeing bursts of traffic from an ill-behaved flow.</a:t>
            </a:r>
          </a:p>
          <a:p>
            <a:endParaRPr lang="en-US" dirty="0"/>
          </a:p>
          <a:p>
            <a:r>
              <a:rPr lang="en-US" dirty="0"/>
              <a:t>When you see this problem, you want to localize which switch queue is contributing to the high latency, and what traffic is filling up the queue. There are a few ways to tackle this problem, none of which are completely satisfactory.</a:t>
            </a:r>
          </a:p>
          <a:p>
            <a:endParaRPr lang="en-US" dirty="0"/>
          </a:p>
          <a:p>
            <a:r>
              <a:rPr lang="en-US" dirty="0"/>
              <a:t>You can send end-to-end probes, but that only tells you that the end-to-end latency is high. It doesn’t tell you where the latency is building up. You can sample the queue’s latency or packets, but then you need to decide what the sampling frequency is.</a:t>
            </a:r>
          </a:p>
          <a:p>
            <a:endParaRPr lang="en-US" dirty="0"/>
          </a:p>
          <a:p>
            <a:r>
              <a:rPr lang="en-US" dirty="0"/>
              <a:t>One alternative to this to mirror packets and use emerging technologies like in-band-network telemetry to piggyback queue information on the packet. The problem now is that the packets that transit the problematic queue are now scattered all over the network. They need to be collected together to determine at which switch and when queues build up. And the overhead of doing this in software is quite prohibitive.</a:t>
            </a:r>
          </a:p>
        </p:txBody>
      </p:sp>
      <p:sp>
        <p:nvSpPr>
          <p:cNvPr id="4" name="Slide Number Placeholder 3"/>
          <p:cNvSpPr>
            <a:spLocks noGrp="1"/>
          </p:cNvSpPr>
          <p:nvPr>
            <p:ph type="sldNum" sz="quarter" idx="10"/>
          </p:nvPr>
        </p:nvSpPr>
        <p:spPr/>
        <p:txBody>
          <a:bodyPr/>
          <a:lstStyle/>
          <a:p>
            <a:fld id="{33793ACE-A489-1C41-B163-D1FF0130F898}" type="slidenum">
              <a:rPr lang="en-US" smtClean="0"/>
              <a:t>2</a:t>
            </a:fld>
            <a:endParaRPr lang="en-US"/>
          </a:p>
        </p:txBody>
      </p:sp>
    </p:spTree>
    <p:extLst>
      <p:ext uri="{BB962C8B-B14F-4D97-AF65-F5344CB8AC3E}">
        <p14:creationId xmlns:p14="http://schemas.microsoft.com/office/powerpoint/2010/main" val="147562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21</a:t>
            </a:fld>
            <a:endParaRPr lang="en-US"/>
          </a:p>
        </p:txBody>
      </p:sp>
    </p:spTree>
    <p:extLst>
      <p:ext uri="{BB962C8B-B14F-4D97-AF65-F5344CB8AC3E}">
        <p14:creationId xmlns:p14="http://schemas.microsoft.com/office/powerpoint/2010/main" val="2251208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22</a:t>
            </a:fld>
            <a:endParaRPr lang="en-US"/>
          </a:p>
        </p:txBody>
      </p:sp>
    </p:spTree>
    <p:extLst>
      <p:ext uri="{BB962C8B-B14F-4D97-AF65-F5344CB8AC3E}">
        <p14:creationId xmlns:p14="http://schemas.microsoft.com/office/powerpoint/2010/main" val="155879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23</a:t>
            </a:fld>
            <a:endParaRPr lang="en-US"/>
          </a:p>
        </p:txBody>
      </p:sp>
    </p:spTree>
    <p:extLst>
      <p:ext uri="{BB962C8B-B14F-4D97-AF65-F5344CB8AC3E}">
        <p14:creationId xmlns:p14="http://schemas.microsoft.com/office/powerpoint/2010/main" val="4165394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24</a:t>
            </a:fld>
            <a:endParaRPr lang="en-US"/>
          </a:p>
        </p:txBody>
      </p:sp>
    </p:spTree>
    <p:extLst>
      <p:ext uri="{BB962C8B-B14F-4D97-AF65-F5344CB8AC3E}">
        <p14:creationId xmlns:p14="http://schemas.microsoft.com/office/powerpoint/2010/main" val="30553671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25</a:t>
            </a:fld>
            <a:endParaRPr lang="en-US"/>
          </a:p>
        </p:txBody>
      </p:sp>
    </p:spTree>
    <p:extLst>
      <p:ext uri="{BB962C8B-B14F-4D97-AF65-F5344CB8AC3E}">
        <p14:creationId xmlns:p14="http://schemas.microsoft.com/office/powerpoint/2010/main" val="3217026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a:t>
            </a:r>
            <a:r>
              <a:rPr lang="en-US" dirty="0" err="1"/>
              <a:t>evlcted</a:t>
            </a:r>
            <a:r>
              <a:rPr lang="en-US" dirty="0"/>
              <a:t>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26</a:t>
            </a:fld>
            <a:endParaRPr lang="en-US"/>
          </a:p>
        </p:txBody>
      </p:sp>
    </p:spTree>
    <p:extLst>
      <p:ext uri="{BB962C8B-B14F-4D97-AF65-F5344CB8AC3E}">
        <p14:creationId xmlns:p14="http://schemas.microsoft.com/office/powerpoint/2010/main" val="12988577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27</a:t>
            </a:fld>
            <a:endParaRPr lang="en-US"/>
          </a:p>
        </p:txBody>
      </p:sp>
    </p:spTree>
    <p:extLst>
      <p:ext uri="{BB962C8B-B14F-4D97-AF65-F5344CB8AC3E}">
        <p14:creationId xmlns:p14="http://schemas.microsoft.com/office/powerpoint/2010/main" val="3954136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statistics function ran over the entire packet stream without any evictions. That way we can retain full accuracy while merging. Let’s introduce some notation for this. Let’s represent the statistics function as a function g over the packet sequence. For a simple counter, the function is the sum of the packet lengths (or any other packet header).</a:t>
            </a:r>
          </a:p>
        </p:txBody>
      </p:sp>
      <p:sp>
        <p:nvSpPr>
          <p:cNvPr id="4" name="Slide Number Placeholder 3"/>
          <p:cNvSpPr>
            <a:spLocks noGrp="1"/>
          </p:cNvSpPr>
          <p:nvPr>
            <p:ph type="sldNum" sz="quarter" idx="10"/>
          </p:nvPr>
        </p:nvSpPr>
        <p:spPr/>
        <p:txBody>
          <a:bodyPr/>
          <a:lstStyle/>
          <a:p>
            <a:fld id="{33793ACE-A489-1C41-B163-D1FF0130F898}" type="slidenum">
              <a:rPr lang="en-US" smtClean="0"/>
              <a:t>28</a:t>
            </a:fld>
            <a:endParaRPr lang="en-US"/>
          </a:p>
        </p:txBody>
      </p:sp>
    </p:spTree>
    <p:extLst>
      <p:ext uri="{BB962C8B-B14F-4D97-AF65-F5344CB8AC3E}">
        <p14:creationId xmlns:p14="http://schemas.microsoft.com/office/powerpoint/2010/main" val="15983102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statistics function over the first sequence of packets and computed the statistics over the second sequence of the packets and then merged them, it is equivalent to computing the statistics over the entire packet sequence.</a:t>
            </a:r>
          </a:p>
          <a:p>
            <a:endParaRPr lang="en-US" dirty="0"/>
          </a:p>
          <a:p>
            <a:r>
              <a:rPr lang="en-US" dirty="0"/>
              <a:t>In our context, what is the physical interpretation of this? The first packet sequence is the sequence of packets before the first time the key-value pair was evicted. The second packet sequence is the sequence of packets seen in the cache.</a:t>
            </a:r>
          </a:p>
          <a:p>
            <a:endParaRPr lang="en-US" dirty="0"/>
          </a:p>
          <a:p>
            <a:r>
              <a:rPr lang="en-US" dirty="0"/>
              <a:t>Let’s take a simple example. If g is a counter, the merge is a simple addition. You can probably see that this is easily generalizable to other associative </a:t>
            </a:r>
            <a:r>
              <a:rPr lang="en-US" dirty="0" err="1"/>
              <a:t>statisticss</a:t>
            </a:r>
            <a:r>
              <a:rPr lang="en-US" dirty="0"/>
              <a:t> such as min/max/product, etc. Essentially, you track the minimum in the cache and take the minimum of the new value in the cache and the old value in the backing store.</a:t>
            </a:r>
          </a:p>
          <a:p>
            <a:endParaRPr lang="en-US" dirty="0"/>
          </a:p>
          <a:p>
            <a:r>
              <a:rPr lang="en-US" dirty="0"/>
              <a:t>TODO: Diagram for </a:t>
            </a:r>
            <a:r>
              <a:rPr lang="en-US" dirty="0" err="1"/>
              <a:t>V_back</a:t>
            </a:r>
            <a:r>
              <a:rPr lang="en-US" dirty="0"/>
              <a:t> and </a:t>
            </a:r>
            <a:r>
              <a:rPr lang="en-US" dirty="0" err="1"/>
              <a:t>V_cache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29</a:t>
            </a:fld>
            <a:endParaRPr lang="en-US"/>
          </a:p>
        </p:txBody>
      </p:sp>
    </p:spTree>
    <p:extLst>
      <p:ext uri="{BB962C8B-B14F-4D97-AF65-F5344CB8AC3E}">
        <p14:creationId xmlns:p14="http://schemas.microsoft.com/office/powerpoint/2010/main" val="33002788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statistics by storing the entire sequence of packets in the cache, sending this sequence of packets to the backing store upon eviction, and merging by simply replaying the statistics computation over this sequence of packets.</a:t>
            </a:r>
          </a:p>
          <a:p>
            <a:endParaRPr lang="en-US" dirty="0"/>
          </a:p>
          <a:p>
            <a:r>
              <a:rPr lang="en-US" dirty="0"/>
              <a:t>But that’s a lot of additional state just for merging and it grows with the number of packets that have been processed so far. In fact,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statistics function itself? More precisely, we want the extra state to have size similar to the state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30</a:t>
            </a:fld>
            <a:endParaRPr lang="en-US"/>
          </a:p>
        </p:txBody>
      </p:sp>
    </p:spTree>
    <p:extLst>
      <p:ext uri="{BB962C8B-B14F-4D97-AF65-F5344CB8AC3E}">
        <p14:creationId xmlns:p14="http://schemas.microsoft.com/office/powerpoint/2010/main" val="1653060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focus in this talk will be on seeing if we can use switches as first-class citizens in performance monitoring by augmenting them with a small set of measurement primitives to enable programmable network monitoring. You can think of this as designing a hardware instruction set and a software programming language for network performance monitoring on high-speed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3</a:t>
            </a:fld>
            <a:endParaRPr lang="en-US"/>
          </a:p>
        </p:txBody>
      </p:sp>
    </p:spTree>
    <p:extLst>
      <p:ext uri="{BB962C8B-B14F-4D97-AF65-F5344CB8AC3E}">
        <p14:creationId xmlns:p14="http://schemas.microsoft.com/office/powerpoint/2010/main" val="698849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statistics functions where we could in fact carry out the merge using a small amount of additional state. This class we call the linear-in-state class of statistics functions. The reason for this name should be clear from looking at the form of the state update in these statistics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31</a:t>
            </a:fld>
            <a:endParaRPr lang="en-US"/>
          </a:p>
        </p:txBody>
      </p:sp>
    </p:spTree>
    <p:extLst>
      <p:ext uri="{BB962C8B-B14F-4D97-AF65-F5344CB8AC3E}">
        <p14:creationId xmlns:p14="http://schemas.microsoft.com/office/powerpoint/2010/main" val="21994833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32</a:t>
            </a:fld>
            <a:endParaRPr lang="en-US"/>
          </a:p>
        </p:txBody>
      </p:sp>
    </p:spTree>
    <p:extLst>
      <p:ext uri="{BB962C8B-B14F-4D97-AF65-F5344CB8AC3E}">
        <p14:creationId xmlns:p14="http://schemas.microsoft.com/office/powerpoint/2010/main" val="20568027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a:p>
            <a:endParaRPr lang="en-US" dirty="0"/>
          </a:p>
          <a:p>
            <a:endParaRPr lang="en-US" dirty="0"/>
          </a:p>
          <a:p>
            <a:r>
              <a:rPr lang="en-US" dirty="0"/>
              <a:t>TODO: Diagram for </a:t>
            </a:r>
            <a:r>
              <a:rPr lang="en-US" dirty="0" err="1"/>
              <a:t>V_back</a:t>
            </a:r>
            <a:r>
              <a:rPr lang="en-US" dirty="0"/>
              <a:t> and </a:t>
            </a:r>
            <a:r>
              <a:rPr lang="en-US" dirty="0" err="1"/>
              <a:t>V</a:t>
            </a:r>
            <a:r>
              <a:rPr lang="en-US" err="1"/>
              <a:t>_</a:t>
            </a:r>
            <a:r>
              <a:rPr lang="en-US"/>
              <a:t>cache</a:t>
            </a:r>
          </a:p>
        </p:txBody>
      </p:sp>
      <p:sp>
        <p:nvSpPr>
          <p:cNvPr id="4" name="Slide Number Placeholder 3"/>
          <p:cNvSpPr>
            <a:spLocks noGrp="1"/>
          </p:cNvSpPr>
          <p:nvPr>
            <p:ph type="sldNum" sz="quarter" idx="10"/>
          </p:nvPr>
        </p:nvSpPr>
        <p:spPr/>
        <p:txBody>
          <a:bodyPr/>
          <a:lstStyle/>
          <a:p>
            <a:fld id="{33793ACE-A489-1C41-B163-D1FF0130F898}" type="slidenum">
              <a:rPr lang="en-US" smtClean="0"/>
              <a:t>33</a:t>
            </a:fld>
            <a:endParaRPr lang="en-US"/>
          </a:p>
        </p:txBody>
      </p:sp>
    </p:spTree>
    <p:extLst>
      <p:ext uri="{BB962C8B-B14F-4D97-AF65-F5344CB8AC3E}">
        <p14:creationId xmlns:p14="http://schemas.microsoft.com/office/powerpoint/2010/main" val="307923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25955554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So in summary this talk was about two main ideas: (1) a query language for network performance monitoring that is designed to capture a variety of new and old network monitoring use cases and (2) a hardware design that supports this query language at high speeds. The full paper and supporting code are available at this web site, and I am happy to take questions.</a:t>
            </a:r>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11171208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I’ll talk about some evaluation results. Our main question is how much benefit the cache brings us in terms of reducing the number of key-value-store pairs that are sent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15829051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relevant experimental setup details for our evaluation of the cache eviction rate. We used trace-based evaluation to evaluate the eviction rate using a core router and a data center trace. Our query was a </a:t>
            </a:r>
            <a:r>
              <a:rPr lang="en-US" dirty="0" err="1"/>
              <a:t>groupby</a:t>
            </a:r>
            <a:r>
              <a:rPr lang="en-US" dirty="0"/>
              <a:t> that partitioned by 5-tuple. The caching eviction policy was 8-way LRU similar to many processor caches simply because it is easy to implement.</a:t>
            </a:r>
          </a:p>
          <a:p>
            <a:endParaRPr lang="en-US" dirty="0"/>
          </a:p>
          <a:p>
            <a:r>
              <a:rPr lang="en-US" dirty="0"/>
              <a:t>We first measure the eviction ratio because this doesn’t depend on the packet rate or the size of keys and values. We then translate this into a concrete eviction rate for some specific packet rates and </a:t>
            </a:r>
            <a:r>
              <a:rPr lang="en-US" dirty="0" err="1"/>
              <a:t>key+value</a:t>
            </a:r>
            <a:r>
              <a:rPr lang="en-US" dirty="0"/>
              <a:t> sizes.</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42695508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result. As expected, the eviction ratio goes down as the number of cache slots increases. One other interesting takeaway is that a dc environment has much more locality allowing us to get away with a much smaller size cache.</a:t>
            </a:r>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32997934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translate this into a concrete number. Let’s pick 2**18 keys. Assuming a combined key and value size of 256 bits, that corresponds to 64 </a:t>
            </a:r>
            <a:r>
              <a:rPr lang="en-US" dirty="0" err="1"/>
              <a:t>Mbits</a:t>
            </a:r>
            <a:r>
              <a:rPr lang="en-US" dirty="0"/>
              <a:t>. That’s a 4% packet eviction ratio, which means it’s 25X smaller than processing every packet at a collection server directly.</a:t>
            </a:r>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26422399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put this into context. For a 64-poort 100-Gbits/switch, if we assume 2**20 slots, that’s a memory requirement of 256 </a:t>
            </a:r>
            <a:r>
              <a:rPr lang="en-US" dirty="0" err="1"/>
              <a:t>Mbits</a:t>
            </a:r>
            <a:r>
              <a:rPr lang="en-US" dirty="0"/>
              <a:t>, which is about 7.5% of the switching chip’s area. Assuming typical traffic patterns for this switch, this translates into an eviction rate of 8M records every second, which we estimate can be handled by a 32-core server. So the way to think about this is that we can service the eviction rate for a 64 server cluster connected to a TOR switch by using a single 32-core server for typical workloads. This is a simplified summary of the results. The paper has many more details on this.</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1066101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you build an instruction set, you want it to be as general as possible. Otherwise, it ends up being overfitted in a sense to your current set of use cases, without any guarantee that it can generalize to other use cases. To avoid this, and to attempt to build somewhat future-proof hardware, we adopt a design methodology called language-directed hardware design where we start with an expressive programming language and then design hardware to efficiently support this programming language.</a:t>
            </a:r>
          </a:p>
        </p:txBody>
      </p:sp>
      <p:sp>
        <p:nvSpPr>
          <p:cNvPr id="4" name="Slide Number Placeholder 3"/>
          <p:cNvSpPr>
            <a:spLocks noGrp="1"/>
          </p:cNvSpPr>
          <p:nvPr>
            <p:ph type="sldNum" sz="quarter" idx="10"/>
          </p:nvPr>
        </p:nvSpPr>
        <p:spPr/>
        <p:txBody>
          <a:bodyPr/>
          <a:lstStyle/>
          <a:p>
            <a:fld id="{33793ACE-A489-1C41-B163-D1FF0130F898}" type="slidenum">
              <a:rPr lang="en-US" smtClean="0"/>
              <a:t>4</a:t>
            </a:fld>
            <a:endParaRPr lang="en-US"/>
          </a:p>
        </p:txBody>
      </p:sp>
    </p:spTree>
    <p:extLst>
      <p:ext uri="{BB962C8B-B14F-4D97-AF65-F5344CB8AC3E}">
        <p14:creationId xmlns:p14="http://schemas.microsoft.com/office/powerpoint/2010/main" val="1638931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more detail, this is how our workflow looks. We start with an informal description of several performance monitoring use cases similar to our Microburst example before. We then design an expressive query language to capture all of these use cases and future unanticipated use cases that are similar to these use cases. Once we have designed this language, we use it to design switch hardware primitives as well.</a:t>
            </a:r>
          </a:p>
          <a:p>
            <a:endParaRPr lang="en-US" dirty="0"/>
          </a:p>
          <a:p>
            <a:r>
              <a:rPr lang="en-US" dirty="0"/>
              <a:t>While this slide shows this process as mostly one directional from use cases to hardware, there is also a bit of feedback in practice. For instance, we restrict our language to what can be reasonably implemented in line-rate hardware. In particular, our language isn’t Turing complete so you can’t do everything with it that you can do with a CPU. In our minds, this was a reasonable tradeoff because that’s the price you pay for </a:t>
            </a:r>
            <a:r>
              <a:rPr lang="en-US"/>
              <a:t>high performance.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a:t>
            </a:fld>
            <a:endParaRPr lang="en-US"/>
          </a:p>
        </p:txBody>
      </p:sp>
    </p:spTree>
    <p:extLst>
      <p:ext uri="{BB962C8B-B14F-4D97-AF65-F5344CB8AC3E}">
        <p14:creationId xmlns:p14="http://schemas.microsoft.com/office/powerpoint/2010/main" val="426177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made three contributions as part of this work: a query language, a hardware design to support this query language, and a query compiler to compile from this language to this hardware. I’ll discuss the first two as part of this talk. The third is described in our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6</a:t>
            </a:fld>
            <a:endParaRPr lang="en-US"/>
          </a:p>
        </p:txBody>
      </p:sp>
    </p:spTree>
    <p:extLst>
      <p:ext uri="{BB962C8B-B14F-4D97-AF65-F5344CB8AC3E}">
        <p14:creationId xmlns:p14="http://schemas.microsoft.com/office/powerpoint/2010/main" val="17204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bird’s eye view of the entire system. A network operator writes queries in a language that we call Marple and feeds it into a query compiler, which then translates these queries into switch programs that run on the network’s switches. These switch programs carry out some packet processing to execute the queries. They stream out the resulting data to collection servers. The operator can then inspect these results and refine their query if required. When I get to the evaluation, we’ll see how using the switch for packet processing helps reduce the load on these collection servers significantly relative to the simplistic solution of having the collection server process every packet from the network.</a:t>
            </a:r>
          </a:p>
        </p:txBody>
      </p:sp>
      <p:sp>
        <p:nvSpPr>
          <p:cNvPr id="4" name="Slide Number Placeholder 3"/>
          <p:cNvSpPr>
            <a:spLocks noGrp="1"/>
          </p:cNvSpPr>
          <p:nvPr>
            <p:ph type="sldNum" sz="quarter" idx="10"/>
          </p:nvPr>
        </p:nvSpPr>
        <p:spPr/>
        <p:txBody>
          <a:bodyPr/>
          <a:lstStyle/>
          <a:p>
            <a:fld id="{33793ACE-A489-1C41-B163-D1FF0130F898}" type="slidenum">
              <a:rPr lang="en-US" smtClean="0"/>
              <a:t>7</a:t>
            </a:fld>
            <a:endParaRPr lang="en-US"/>
          </a:p>
        </p:txBody>
      </p:sp>
    </p:spTree>
    <p:extLst>
      <p:ext uri="{BB962C8B-B14F-4D97-AF65-F5344CB8AC3E}">
        <p14:creationId xmlns:p14="http://schemas.microsoft.com/office/powerpoint/2010/main" val="41744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with the language that operators use to express their queries. Our goal was to make it easy for operators to express performance questions without worrying about how exactly these get implemented in the underlying programmable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8</a:t>
            </a:fld>
            <a:endParaRPr lang="en-US"/>
          </a:p>
        </p:txBody>
      </p:sp>
    </p:spTree>
    <p:extLst>
      <p:ext uri="{BB962C8B-B14F-4D97-AF65-F5344CB8AC3E}">
        <p14:creationId xmlns:p14="http://schemas.microsoft.com/office/powerpoint/2010/main" val="139276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wanted the language to be as high level as possible, we chose a query language as the format for expressing these queries. Let me describe the query language’s constructs one by one. The first language construct is that of a stream. You can think of the query language as consisting of operators that take streams of tuples as inputs and produce streams of tuples as outputs---like standard stream processing systems. This allows us to easily compose operators in the language.</a:t>
            </a:r>
          </a:p>
          <a:p>
            <a:endParaRPr lang="en-US" dirty="0"/>
          </a:p>
          <a:p>
            <a:r>
              <a:rPr lang="en-US" dirty="0"/>
              <a:t>The original input packet stream consists of a tuple for each appearance of a packet at each queue inside the network. Each tuple consists of the following fields: the switch the packet appeared at, the queue within the switch that the packet appeared at, the packet’s headers, a UID identifying each packet uniquely, the time at which it arrived at this queue, the time at which it departed from this queue, and the queue size at the time at which the packet arrived at this queue.</a:t>
            </a:r>
          </a:p>
          <a:p>
            <a:endParaRPr lang="en-US" dirty="0"/>
          </a:p>
          <a:p>
            <a:r>
              <a:rPr lang="en-US" dirty="0"/>
              <a:t>Right now, I am not discussing exactly how the information required in this tuple is materialized. I’ll get to that when I get to the hardware portion of this talk.</a:t>
            </a:r>
          </a:p>
        </p:txBody>
      </p:sp>
      <p:sp>
        <p:nvSpPr>
          <p:cNvPr id="4" name="Slide Number Placeholder 3"/>
          <p:cNvSpPr>
            <a:spLocks noGrp="1"/>
          </p:cNvSpPr>
          <p:nvPr>
            <p:ph type="sldNum" sz="quarter" idx="10"/>
          </p:nvPr>
        </p:nvSpPr>
        <p:spPr/>
        <p:txBody>
          <a:bodyPr/>
          <a:lstStyle/>
          <a:p>
            <a:fld id="{33793ACE-A489-1C41-B163-D1FF0130F898}" type="slidenum">
              <a:rPr lang="en-US" smtClean="0"/>
              <a:t>9</a:t>
            </a:fld>
            <a:endParaRPr lang="en-US"/>
          </a:p>
        </p:txBody>
      </p:sp>
    </p:spTree>
    <p:extLst>
      <p:ext uri="{BB962C8B-B14F-4D97-AF65-F5344CB8AC3E}">
        <p14:creationId xmlns:p14="http://schemas.microsoft.com/office/powerpoint/2010/main" val="163899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2F8514-B853-0C46-A81F-E0731AB349E8}"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99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5F1DA-22DA-D940-A217-FFBE15E0DDE8}"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17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58203-445F-D64D-B862-54D95728A44C}"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69868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4C3D64-A7CF-E345-8135-82052729E57F}"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9783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60604-B943-F842-B0A2-A9270375B0F4}"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168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8D8315-B472-DE40-9FE5-5E88F15B417F}" type="datetime1">
              <a:rPr lang="en-US" smtClean="0"/>
              <a:t>7/8/18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47972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FB5DB-6186-5241-90BB-5F644CFF2E1A}" type="datetime1">
              <a:rPr lang="en-US" smtClean="0"/>
              <a:t>7/8/18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00668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F6AEAB-0CFD-5744-A7B0-E3AD8533E672}" type="datetime1">
              <a:rPr lang="en-US" smtClean="0"/>
              <a:t>7/8/18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4175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14B85-2279-734D-A5F8-F7888835E992}" type="datetime1">
              <a:rPr lang="en-US" smtClean="0"/>
              <a:t>7/8/18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53382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E9814-BD68-6C42-A851-02A28615CD15}" type="datetime1">
              <a:rPr lang="en-US" smtClean="0"/>
              <a:t>7/8/18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4168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B7620-F13D-D84C-9B55-138232F1E6E3}" type="datetime1">
              <a:rPr lang="en-US" smtClean="0"/>
              <a:t>7/8/18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886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35A7D-0949-144C-9583-9EA17A42DAAD}" type="datetime1">
              <a:rPr lang="en-US" smtClean="0"/>
              <a:t>7/8/18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DFCCE-7BFB-9F43-8A65-C6CBBDF8F088}" type="slidenum">
              <a:rPr lang="en-US" smtClean="0"/>
              <a:t>‹#›</a:t>
            </a:fld>
            <a:endParaRPr lang="en-US" dirty="0"/>
          </a:p>
        </p:txBody>
      </p:sp>
    </p:spTree>
    <p:extLst>
      <p:ext uri="{BB962C8B-B14F-4D97-AF65-F5344CB8AC3E}">
        <p14:creationId xmlns:p14="http://schemas.microsoft.com/office/powerpoint/2010/main" val="708159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9.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12.xml"/><Relationship Id="rId5" Type="http://schemas.openxmlformats.org/officeDocument/2006/relationships/image" Target="../media/image2.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2.pn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476570"/>
            <a:ext cx="11887200" cy="1714798"/>
          </a:xfrm>
        </p:spPr>
        <p:txBody>
          <a:bodyPr>
            <a:noAutofit/>
          </a:bodyPr>
          <a:lstStyle/>
          <a:p>
            <a:r>
              <a:rPr lang="en-US" sz="5400" dirty="0"/>
              <a:t>Hardware and software for fast and programmable network monitoring</a:t>
            </a:r>
            <a:endParaRPr lang="en-US" sz="4800" dirty="0"/>
          </a:p>
        </p:txBody>
      </p:sp>
      <p:sp>
        <p:nvSpPr>
          <p:cNvPr id="3" name="Subtitle 2"/>
          <p:cNvSpPr>
            <a:spLocks noGrp="1"/>
          </p:cNvSpPr>
          <p:nvPr>
            <p:ph type="subTitle" idx="1"/>
          </p:nvPr>
        </p:nvSpPr>
        <p:spPr>
          <a:xfrm>
            <a:off x="476864" y="4950384"/>
            <a:ext cx="11238271" cy="1764217"/>
          </a:xfrm>
        </p:spPr>
        <p:txBody>
          <a:bodyPr>
            <a:normAutofit/>
          </a:bodyPr>
          <a:lstStyle/>
          <a:p>
            <a:r>
              <a:rPr lang="en-US" sz="3200" dirty="0"/>
              <a:t>Joint work with </a:t>
            </a:r>
            <a:r>
              <a:rPr lang="en-US" sz="3200" b="1" dirty="0"/>
              <a:t>Srinivas Narayana,</a:t>
            </a:r>
            <a:r>
              <a:rPr lang="en-US" sz="3600" b="1" dirty="0"/>
              <a:t> </a:t>
            </a:r>
            <a:r>
              <a:rPr lang="en-US" sz="3200" dirty="0" err="1"/>
              <a:t>Vikram</a:t>
            </a:r>
            <a:r>
              <a:rPr lang="en-US" sz="3200" dirty="0"/>
              <a:t> Nathan, </a:t>
            </a:r>
            <a:r>
              <a:rPr lang="en-US" sz="3200" dirty="0" err="1"/>
              <a:t>Prateesh</a:t>
            </a:r>
            <a:r>
              <a:rPr lang="en-US" sz="3200" dirty="0"/>
              <a:t> Goyal, Venkat </a:t>
            </a:r>
            <a:r>
              <a:rPr lang="en-US" sz="3200" dirty="0" err="1"/>
              <a:t>Arun</a:t>
            </a:r>
            <a:r>
              <a:rPr lang="en-US" sz="3200" dirty="0"/>
              <a:t>, Mohammad Alizadeh, Vimal </a:t>
            </a:r>
            <a:r>
              <a:rPr lang="en-US" sz="3200" dirty="0" err="1"/>
              <a:t>Jeyakumar</a:t>
            </a:r>
            <a:r>
              <a:rPr lang="en-US" sz="3200" dirty="0"/>
              <a:t>, and </a:t>
            </a:r>
            <a:r>
              <a:rPr lang="en-US" sz="3200" dirty="0" err="1"/>
              <a:t>Changhoon</a:t>
            </a:r>
            <a:r>
              <a:rPr lang="en-US" sz="3200" dirty="0"/>
              <a:t> Kim</a:t>
            </a:r>
          </a:p>
        </p:txBody>
      </p:sp>
      <p:pic>
        <p:nvPicPr>
          <p:cNvPr id="5" name="Picture 4">
            <a:extLst>
              <a:ext uri="{FF2B5EF4-FFF2-40B4-BE49-F238E27FC236}">
                <a16:creationId xmlns:a16="http://schemas.microsoft.com/office/drawing/2014/main" id="{31958E1A-E9CA-9C40-A05D-60D6CFDE9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49" y="3327913"/>
            <a:ext cx="5092700" cy="1070702"/>
          </a:xfrm>
          <a:prstGeom prst="rect">
            <a:avLst/>
          </a:prstGeom>
        </p:spPr>
      </p:pic>
      <p:sp>
        <p:nvSpPr>
          <p:cNvPr id="4" name="Rectangle 3">
            <a:extLst>
              <a:ext uri="{FF2B5EF4-FFF2-40B4-BE49-F238E27FC236}">
                <a16:creationId xmlns:a16="http://schemas.microsoft.com/office/drawing/2014/main" id="{2A900F76-5DBB-2D46-AC15-59FF11BB1F05}"/>
              </a:ext>
            </a:extLst>
          </p:cNvPr>
          <p:cNvSpPr/>
          <p:nvPr/>
        </p:nvSpPr>
        <p:spPr>
          <a:xfrm>
            <a:off x="4261202" y="2693713"/>
            <a:ext cx="3669594" cy="584775"/>
          </a:xfrm>
          <a:prstGeom prst="rect">
            <a:avLst/>
          </a:prstGeom>
        </p:spPr>
        <p:txBody>
          <a:bodyPr wrap="none">
            <a:spAutoFit/>
          </a:bodyPr>
          <a:lstStyle/>
          <a:p>
            <a:r>
              <a:rPr lang="en-US" sz="3200" dirty="0"/>
              <a:t>Anirudh Sivaraman</a:t>
            </a:r>
          </a:p>
        </p:txBody>
      </p:sp>
    </p:spTree>
    <p:extLst>
      <p:ext uri="{BB962C8B-B14F-4D97-AF65-F5344CB8AC3E}">
        <p14:creationId xmlns:p14="http://schemas.microsoft.com/office/powerpoint/2010/main" val="372102593"/>
      </p:ext>
    </p:extLst>
  </p:cSld>
  <p:clrMapOvr>
    <a:masterClrMapping/>
  </p:clrMapOvr>
  <mc:AlternateContent xmlns:mc="http://schemas.openxmlformats.org/markup-compatibility/2006" xmlns:p14="http://schemas.microsoft.com/office/powerpoint/2010/main">
    <mc:Choice Requires="p14">
      <p:transition spd="slow" p14:dur="2000" advTm="9960"/>
    </mc:Choice>
    <mc:Fallback xmlns="">
      <p:transition spd="slow" advTm="99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Functional operators</a:t>
            </a:r>
          </a:p>
        </p:txBody>
      </p:sp>
      <p:grpSp>
        <p:nvGrpSpPr>
          <p:cNvPr id="4" name="Group 3"/>
          <p:cNvGrpSpPr/>
          <p:nvPr/>
        </p:nvGrpSpPr>
        <p:grpSpPr>
          <a:xfrm>
            <a:off x="1821575" y="3303398"/>
            <a:ext cx="8594717" cy="881868"/>
            <a:chOff x="838200" y="5430032"/>
            <a:chExt cx="8594717" cy="881868"/>
          </a:xfrm>
        </p:grpSpPr>
        <p:sp>
          <p:nvSpPr>
            <p:cNvPr id="18" name="Rounded Rectangle 17"/>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20" name="Rounded Rectangle 19"/>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22" name="Rounded Rectangle 21"/>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26" name="Rounded Rectangle 25"/>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28" name="Down Arrow 27"/>
          <p:cNvSpPr/>
          <p:nvPr/>
        </p:nvSpPr>
        <p:spPr>
          <a:xfrm>
            <a:off x="5260562" y="2463340"/>
            <a:ext cx="1716745" cy="725911"/>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a:xfrm>
            <a:off x="8610600" y="6356350"/>
            <a:ext cx="2743200" cy="365125"/>
          </a:xfrm>
        </p:spPr>
        <p:txBody>
          <a:bodyPr/>
          <a:lstStyle/>
          <a:p>
            <a:fld id="{7ADDFCCE-7BFB-9F43-8A65-C6CBBDF8F088}" type="slidenum">
              <a:rPr lang="en-US" smtClean="0"/>
              <a:t>10</a:t>
            </a:fld>
            <a:endParaRPr lang="en-US"/>
          </a:p>
        </p:txBody>
      </p:sp>
      <p:sp>
        <p:nvSpPr>
          <p:cNvPr id="15" name="Down Arrow 14">
            <a:extLst>
              <a:ext uri="{FF2B5EF4-FFF2-40B4-BE49-F238E27FC236}">
                <a16:creationId xmlns:a16="http://schemas.microsoft.com/office/drawing/2014/main" id="{EE666E19-EE9F-CC41-86E0-74292640F6E4}"/>
              </a:ext>
            </a:extLst>
          </p:cNvPr>
          <p:cNvSpPr/>
          <p:nvPr/>
        </p:nvSpPr>
        <p:spPr>
          <a:xfrm>
            <a:off x="5237627" y="4274282"/>
            <a:ext cx="1716745" cy="720659"/>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824FD55-6178-5F4E-902E-B6978CFAF166}"/>
              </a:ext>
            </a:extLst>
          </p:cNvPr>
          <p:cNvSpPr txBox="1"/>
          <p:nvPr/>
        </p:nvSpPr>
        <p:spPr>
          <a:xfrm>
            <a:off x="5176515" y="1677259"/>
            <a:ext cx="1838965" cy="707886"/>
          </a:xfrm>
          <a:prstGeom prst="rect">
            <a:avLst/>
          </a:prstGeom>
          <a:noFill/>
        </p:spPr>
        <p:txBody>
          <a:bodyPr wrap="none" rtlCol="0">
            <a:spAutoFit/>
          </a:bodyPr>
          <a:lstStyle/>
          <a:p>
            <a:r>
              <a:rPr lang="en-US" sz="4000" dirty="0"/>
              <a:t>Stream</a:t>
            </a:r>
          </a:p>
        </p:txBody>
      </p:sp>
      <p:sp>
        <p:nvSpPr>
          <p:cNvPr id="24" name="TextBox 23">
            <a:extLst>
              <a:ext uri="{FF2B5EF4-FFF2-40B4-BE49-F238E27FC236}">
                <a16:creationId xmlns:a16="http://schemas.microsoft.com/office/drawing/2014/main" id="{BA4665E4-0883-6646-B6B7-D3EF0F7649F2}"/>
              </a:ext>
            </a:extLst>
          </p:cNvPr>
          <p:cNvSpPr txBox="1"/>
          <p:nvPr/>
        </p:nvSpPr>
        <p:spPr>
          <a:xfrm>
            <a:off x="5176516" y="5131779"/>
            <a:ext cx="1838965" cy="707886"/>
          </a:xfrm>
          <a:prstGeom prst="rect">
            <a:avLst/>
          </a:prstGeom>
          <a:noFill/>
        </p:spPr>
        <p:txBody>
          <a:bodyPr wrap="none" rtlCol="0">
            <a:spAutoFit/>
          </a:bodyPr>
          <a:lstStyle/>
          <a:p>
            <a:r>
              <a:rPr lang="en-US" sz="4000" dirty="0"/>
              <a:t>Stream</a:t>
            </a:r>
          </a:p>
        </p:txBody>
      </p:sp>
    </p:spTree>
    <p:custDataLst>
      <p:tags r:id="rId1"/>
    </p:custDataLst>
    <p:extLst>
      <p:ext uri="{BB962C8B-B14F-4D97-AF65-F5344CB8AC3E}">
        <p14:creationId xmlns:p14="http://schemas.microsoft.com/office/powerpoint/2010/main" val="1884900335"/>
      </p:ext>
    </p:extLst>
  </p:cSld>
  <p:clrMapOvr>
    <a:masterClrMapping/>
  </p:clrMapOvr>
  <mc:AlternateContent xmlns:mc="http://schemas.openxmlformats.org/markup-compatibility/2006" xmlns:p14="http://schemas.microsoft.com/office/powerpoint/2010/main">
    <mc:Choice Requires="p14">
      <p:transition spd="slow" p14:dur="2000" advTm="23374"/>
    </mc:Choice>
    <mc:Fallback xmlns="">
      <p:transition spd="slow" advTm="233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5" grpId="0" animBg="1"/>
      <p:bldP spid="8"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Example: High queue latency packets</a:t>
            </a:r>
            <a:endParaRPr lang="en-US" dirty="0">
              <a:latin typeface="Ayuthaya" charset="-34"/>
              <a:ea typeface="Ayuthaya" charset="-34"/>
              <a:cs typeface="Ayuthaya" charset="-34"/>
            </a:endParaRP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sz="3200" dirty="0">
              <a:latin typeface="Ayuthaya" charset="-34"/>
              <a:ea typeface="Ayuthaya" charset="-34"/>
              <a:cs typeface="Ayuthaya" charset="-34"/>
            </a:endParaRPr>
          </a:p>
          <a:p>
            <a:pPr marL="0" indent="0" algn="ctr">
              <a:buNone/>
            </a:pPr>
            <a:r>
              <a:rPr lang="en-US" sz="3200" dirty="0">
                <a:latin typeface="Ayuthaya" charset="-34"/>
                <a:ea typeface="Ayuthaya" charset="-34"/>
                <a:cs typeface="Ayuthaya" charset="-34"/>
              </a:rPr>
              <a:t>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(P, tout – tin &gt; 1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a:t>
            </a:r>
          </a:p>
        </p:txBody>
      </p:sp>
      <p:sp>
        <p:nvSpPr>
          <p:cNvPr id="4" name="Slide Number Placeholder 3"/>
          <p:cNvSpPr>
            <a:spLocks noGrp="1"/>
          </p:cNvSpPr>
          <p:nvPr>
            <p:ph type="sldNum" sz="quarter" idx="12"/>
          </p:nvPr>
        </p:nvSpPr>
        <p:spPr/>
        <p:txBody>
          <a:bodyPr/>
          <a:lstStyle/>
          <a:p>
            <a:fld id="{7ADDFCCE-7BFB-9F43-8A65-C6CBBDF8F088}" type="slidenum">
              <a:rPr lang="en-US" smtClean="0"/>
              <a:t>11</a:t>
            </a:fld>
            <a:endParaRPr lang="en-US"/>
          </a:p>
        </p:txBody>
      </p:sp>
    </p:spTree>
    <p:extLst>
      <p:ext uri="{BB962C8B-B14F-4D97-AF65-F5344CB8AC3E}">
        <p14:creationId xmlns:p14="http://schemas.microsoft.com/office/powerpoint/2010/main" val="714817880"/>
      </p:ext>
    </p:extLst>
  </p:cSld>
  <p:clrMapOvr>
    <a:masterClrMapping/>
  </p:clrMapOvr>
  <mc:AlternateContent xmlns:mc="http://schemas.openxmlformats.org/markup-compatibility/2006" xmlns:p14="http://schemas.microsoft.com/office/powerpoint/2010/main">
    <mc:Choice Requires="p14">
      <p:transition spd="slow" p14:dur="2000" advTm="11410"/>
    </mc:Choice>
    <mc:Fallback xmlns="">
      <p:transition spd="slow" advTm="1141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Per-flow average latency</a:t>
            </a:r>
          </a:p>
        </p:txBody>
      </p:sp>
      <p:sp>
        <p:nvSpPr>
          <p:cNvPr id="3" name="Content Placeholder 2"/>
          <p:cNvSpPr>
            <a:spLocks noGrp="1"/>
          </p:cNvSpPr>
          <p:nvPr>
            <p:ph idx="1"/>
          </p:nvPr>
        </p:nvSpPr>
        <p:spPr>
          <a:xfrm>
            <a:off x="838200" y="1825625"/>
            <a:ext cx="10515600" cy="4899640"/>
          </a:xfrm>
        </p:spPr>
        <p:txBody>
          <a:bodyPr>
            <a:normAutofit/>
          </a:bodyPr>
          <a:lstStyle/>
          <a:p>
            <a:pPr marL="457200" lvl="2" indent="0">
              <a:spcBef>
                <a:spcPts val="1000"/>
              </a:spcBef>
              <a:buNone/>
            </a:pPr>
            <a:endParaRPr lang="en-US" dirty="0"/>
          </a:p>
          <a:p>
            <a:pPr marL="0" lvl="1" indent="0">
              <a:spcBef>
                <a:spcPts val="1000"/>
              </a:spcBef>
              <a:buNone/>
            </a:pPr>
            <a:r>
              <a:rPr lang="en-US" sz="3200" dirty="0">
                <a:latin typeface="Ayuthaya" charset="-34"/>
                <a:ea typeface="Ayuthaya" charset="-34"/>
                <a:cs typeface="Ayuthaya" charset="-34"/>
              </a:rPr>
              <a:t>   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(P, proto == TCP)</a:t>
            </a:r>
          </a:p>
          <a:p>
            <a:pPr marL="0" lvl="1" indent="0">
              <a:spcBef>
                <a:spcPts val="1000"/>
              </a:spcBef>
              <a:buNone/>
            </a:pPr>
            <a:r>
              <a:rPr lang="en-US" sz="3200" dirty="0">
                <a:latin typeface="Ayuthaya" charset="-34"/>
                <a:ea typeface="Ayuthaya" charset="-34"/>
                <a:cs typeface="Ayuthaya" charset="-34"/>
              </a:rPr>
              <a:t>   R2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(R1, 5tuple, </a:t>
            </a:r>
            <a:r>
              <a:rPr lang="en-US" sz="3200" dirty="0" err="1">
                <a:latin typeface="Ayuthaya" charset="-34"/>
                <a:ea typeface="Ayuthaya" charset="-34"/>
                <a:cs typeface="Ayuthaya" charset="-34"/>
              </a:rPr>
              <a:t>ewma</a:t>
            </a:r>
            <a:r>
              <a:rPr lang="en-US" sz="3200" dirty="0">
                <a:latin typeface="Ayuthaya" charset="-34"/>
                <a:ea typeface="Ayuthaya" charset="-34"/>
                <a:cs typeface="Ayuthaya" charset="-34"/>
              </a:rPr>
              <a:t>)</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ewma</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],[tin, tout]):</a:t>
            </a:r>
          </a:p>
          <a:p>
            <a:pPr marL="457200" lvl="1"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(1-</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*(tout-tin) </a:t>
            </a:r>
          </a:p>
          <a:p>
            <a:pPr marL="457200" lvl="1" indent="0">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endParaRPr lang="en-US" dirty="0"/>
          </a:p>
        </p:txBody>
      </p:sp>
      <p:cxnSp>
        <p:nvCxnSpPr>
          <p:cNvPr id="10" name="Straight Arrow Connector 9"/>
          <p:cNvCxnSpPr/>
          <p:nvPr/>
        </p:nvCxnSpPr>
        <p:spPr>
          <a:xfrm flipH="1">
            <a:off x="4060788" y="3258709"/>
            <a:ext cx="3595608" cy="1038385"/>
          </a:xfrm>
          <a:prstGeom prst="straightConnector1">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7ADDFCCE-7BFB-9F43-8A65-C6CBBDF8F088}" type="slidenum">
              <a:rPr lang="en-US" smtClean="0"/>
              <a:t>12</a:t>
            </a:fld>
            <a:endParaRPr lang="en-US"/>
          </a:p>
        </p:txBody>
      </p:sp>
      <p:grpSp>
        <p:nvGrpSpPr>
          <p:cNvPr id="6" name="Group 5">
            <a:extLst>
              <a:ext uri="{FF2B5EF4-FFF2-40B4-BE49-F238E27FC236}">
                <a16:creationId xmlns:a16="http://schemas.microsoft.com/office/drawing/2014/main" id="{F8DCEB60-FA2E-824E-9C84-B06AB639D0E0}"/>
              </a:ext>
            </a:extLst>
          </p:cNvPr>
          <p:cNvGrpSpPr/>
          <p:nvPr/>
        </p:nvGrpSpPr>
        <p:grpSpPr>
          <a:xfrm>
            <a:off x="8287132" y="3220875"/>
            <a:ext cx="3066668" cy="1219198"/>
            <a:chOff x="5896254" y="3905507"/>
            <a:chExt cx="3066668" cy="1219198"/>
          </a:xfrm>
        </p:grpSpPr>
        <p:sp>
          <p:nvSpPr>
            <p:cNvPr id="7" name="Rectangle 6">
              <a:extLst>
                <a:ext uri="{FF2B5EF4-FFF2-40B4-BE49-F238E27FC236}">
                  <a16:creationId xmlns:a16="http://schemas.microsoft.com/office/drawing/2014/main" id="{358A2329-492D-CE40-8EC3-B5C12FA8962E}"/>
                </a:ext>
              </a:extLst>
            </p:cNvPr>
            <p:cNvSpPr/>
            <p:nvPr/>
          </p:nvSpPr>
          <p:spPr>
            <a:xfrm>
              <a:off x="5896254" y="3905507"/>
              <a:ext cx="3066668" cy="1219197"/>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AB5DCAE-169C-4249-8E10-8CB825058817}"/>
                </a:ext>
              </a:extLst>
            </p:cNvPr>
            <p:cNvSpPr txBox="1"/>
            <p:nvPr/>
          </p:nvSpPr>
          <p:spPr>
            <a:xfrm>
              <a:off x="6139318" y="4047487"/>
              <a:ext cx="2643326" cy="1077218"/>
            </a:xfrm>
            <a:prstGeom prst="rect">
              <a:avLst/>
            </a:prstGeom>
            <a:noFill/>
          </p:spPr>
          <p:txBody>
            <a:bodyPr wrap="square" rtlCol="0">
              <a:spAutoFit/>
            </a:bodyPr>
            <a:lstStyle/>
            <a:p>
              <a:pPr algn="ctr"/>
              <a:r>
                <a:rPr lang="en-US" sz="3200" dirty="0">
                  <a:solidFill>
                    <a:schemeClr val="bg1"/>
                  </a:solidFill>
                </a:rPr>
                <a:t>Aggregation Function</a:t>
              </a:r>
            </a:p>
          </p:txBody>
        </p:sp>
      </p:grpSp>
    </p:spTree>
    <p:custDataLst>
      <p:tags r:id="rId1"/>
    </p:custDataLst>
    <p:extLst>
      <p:ext uri="{BB962C8B-B14F-4D97-AF65-F5344CB8AC3E}">
        <p14:creationId xmlns:p14="http://schemas.microsoft.com/office/powerpoint/2010/main" val="807888688"/>
      </p:ext>
    </p:extLst>
  </p:cSld>
  <p:clrMapOvr>
    <a:masterClrMapping/>
  </p:clrMapOvr>
  <mc:AlternateContent xmlns:mc="http://schemas.openxmlformats.org/markup-compatibility/2006" xmlns:p14="http://schemas.microsoft.com/office/powerpoint/2010/main">
    <mc:Choice Requires="p14">
      <p:transition spd="slow" p14:dur="2000" advTm="50189"/>
    </mc:Choice>
    <mc:Fallback xmlns="">
      <p:transition spd="slow" advTm="501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Microburst diagnosis</a:t>
            </a:r>
          </a:p>
        </p:txBody>
      </p:sp>
      <p:sp>
        <p:nvSpPr>
          <p:cNvPr id="3" name="Content Placeholder 2"/>
          <p:cNvSpPr>
            <a:spLocks noGrp="1"/>
          </p:cNvSpPr>
          <p:nvPr>
            <p:ph idx="1"/>
          </p:nvPr>
        </p:nvSpPr>
        <p:spPr/>
        <p:txBody>
          <a:bodyPr>
            <a:noAutofit/>
          </a:bodyPr>
          <a:lstStyle/>
          <a:p>
            <a:pPr marL="0" indent="0">
              <a:buNone/>
            </a:pPr>
            <a:r>
              <a:rPr lang="en-US" sz="3200" dirty="0">
                <a:latin typeface="Ayuthaya" charset="-34"/>
                <a:ea typeface="Ayuthaya" charset="-34"/>
                <a:cs typeface="Ayuthaya" charset="-34"/>
              </a:rPr>
              <a:t>result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(P, 5tuple, </a:t>
            </a:r>
            <a:r>
              <a:rPr lang="en-US" sz="3200" dirty="0" err="1">
                <a:latin typeface="Ayuthaya" charset="-34"/>
                <a:ea typeface="Ayuthaya" charset="-34"/>
                <a:cs typeface="Ayuthaya" charset="-34"/>
              </a:rPr>
              <a:t>bursty</a:t>
            </a:r>
            <a:r>
              <a:rPr lang="en-US" sz="3200" dirty="0">
                <a:latin typeface="Ayuthaya" charset="-34"/>
                <a:ea typeface="Ayuthaya" charset="-34"/>
                <a:cs typeface="Ayuthaya" charset="-34"/>
              </a:rPr>
              <a:t>) </a:t>
            </a:r>
          </a:p>
          <a:p>
            <a:pPr marL="0" indent="0">
              <a:buNone/>
            </a:pPr>
            <a:endParaRPr lang="en-US" sz="3200" dirty="0">
              <a:latin typeface="Ayuthaya" charset="-34"/>
              <a:ea typeface="Ayuthaya" charset="-34"/>
              <a:cs typeface="Ayuthaya" charset="-34"/>
            </a:endParaRPr>
          </a:p>
          <a:p>
            <a:pPr marL="0" indent="0">
              <a:buNone/>
            </a:pPr>
            <a:r>
              <a:rPr lang="en-US" sz="3200" dirty="0">
                <a:latin typeface="Ayuthaya" charset="-34"/>
                <a:ea typeface="Ayuthaya" charset="-34"/>
                <a:cs typeface="Ayuthaya" charset="-34"/>
              </a:rPr>
              <a:t>def </a:t>
            </a:r>
            <a:r>
              <a:rPr lang="en-US" sz="3200" dirty="0" err="1">
                <a:solidFill>
                  <a:srgbClr val="A31E34"/>
                </a:solidFill>
                <a:latin typeface="Ayuthaya" charset="-34"/>
                <a:ea typeface="Ayuthaya" charset="-34"/>
                <a:cs typeface="Ayuthaya" charset="-34"/>
              </a:rPr>
              <a:t>bursty</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[tin]): </a:t>
            </a:r>
          </a:p>
          <a:p>
            <a:pPr marL="0" indent="0">
              <a:buNone/>
            </a:pPr>
            <a:r>
              <a:rPr lang="en-US" sz="3200" dirty="0">
                <a:latin typeface="Ayuthaya" charset="-34"/>
                <a:ea typeface="Ayuthaya" charset="-34"/>
                <a:cs typeface="Ayuthaya" charset="-34"/>
              </a:rPr>
              <a:t>  if tin -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&gt; 800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+ 1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 tin </a:t>
            </a:r>
          </a:p>
          <a:p>
            <a:pPr marL="0" indent="0">
              <a:buNone/>
            </a:pPr>
            <a:endParaRPr lang="en-US" sz="3200" dirty="0">
              <a:latin typeface="Ayuthaya" charset="-34"/>
              <a:ea typeface="Ayuthaya" charset="-34"/>
              <a:cs typeface="Ayuthaya" charset="-34"/>
            </a:endParaRPr>
          </a:p>
          <a:p>
            <a:pPr marL="0" indent="0">
              <a:buNone/>
            </a:pPr>
            <a:endParaRPr lang="en-US" sz="3200" dirty="0">
              <a:latin typeface="Ayuthaya" charset="-34"/>
              <a:ea typeface="Ayuthaya" charset="-34"/>
              <a:cs typeface="Ayuthaya" charset="-34"/>
            </a:endParaRPr>
          </a:p>
        </p:txBody>
      </p:sp>
      <p:sp>
        <p:nvSpPr>
          <p:cNvPr id="4" name="Slide Number Placeholder 3"/>
          <p:cNvSpPr>
            <a:spLocks noGrp="1"/>
          </p:cNvSpPr>
          <p:nvPr>
            <p:ph type="sldNum" sz="quarter" idx="12"/>
          </p:nvPr>
        </p:nvSpPr>
        <p:spPr/>
        <p:txBody>
          <a:bodyPr/>
          <a:lstStyle/>
          <a:p>
            <a:fld id="{7ADDFCCE-7BFB-9F43-8A65-C6CBBDF8F088}" type="slidenum">
              <a:rPr lang="en-US" smtClean="0"/>
              <a:t>13</a:t>
            </a:fld>
            <a:endParaRPr lang="en-US"/>
          </a:p>
        </p:txBody>
      </p:sp>
    </p:spTree>
    <p:custDataLst>
      <p:tags r:id="rId1"/>
    </p:custDataLst>
    <p:extLst>
      <p:ext uri="{BB962C8B-B14F-4D97-AF65-F5344CB8AC3E}">
        <p14:creationId xmlns:p14="http://schemas.microsoft.com/office/powerpoint/2010/main" val="119754860"/>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performance queries (see paper)</a:t>
            </a:r>
          </a:p>
        </p:txBody>
      </p:sp>
      <p:sp>
        <p:nvSpPr>
          <p:cNvPr id="3" name="Content Placeholder 2"/>
          <p:cNvSpPr>
            <a:spLocks noGrp="1"/>
          </p:cNvSpPr>
          <p:nvPr>
            <p:ph idx="1"/>
          </p:nvPr>
        </p:nvSpPr>
        <p:spPr>
          <a:xfrm>
            <a:off x="838200" y="1825625"/>
            <a:ext cx="10990006" cy="4752156"/>
          </a:xfrm>
        </p:spPr>
        <p:txBody>
          <a:bodyPr>
            <a:normAutofit fontScale="92500" lnSpcReduction="10000"/>
          </a:bodyPr>
          <a:lstStyle/>
          <a:p>
            <a:r>
              <a:rPr lang="en-US" dirty="0"/>
              <a:t>Transport protocol diagnoses</a:t>
            </a:r>
          </a:p>
          <a:p>
            <a:pPr lvl="1"/>
            <a:r>
              <a:rPr lang="en-US" dirty="0"/>
              <a:t>Fan-in problems (</a:t>
            </a:r>
            <a:r>
              <a:rPr lang="en-US" dirty="0" err="1"/>
              <a:t>incast</a:t>
            </a:r>
            <a:r>
              <a:rPr lang="en-US" dirty="0"/>
              <a:t> and outcast)</a:t>
            </a:r>
          </a:p>
          <a:p>
            <a:pPr lvl="1"/>
            <a:r>
              <a:rPr lang="en-US" dirty="0"/>
              <a:t>Incidents of reordering and retransmissions</a:t>
            </a:r>
          </a:p>
          <a:p>
            <a:pPr lvl="1"/>
            <a:r>
              <a:rPr lang="en-US" dirty="0"/>
              <a:t>Interference from </a:t>
            </a:r>
            <a:r>
              <a:rPr lang="en-US" dirty="0" err="1"/>
              <a:t>bursty</a:t>
            </a:r>
            <a:r>
              <a:rPr lang="en-US" dirty="0"/>
              <a:t> traffic</a:t>
            </a:r>
          </a:p>
          <a:p>
            <a:r>
              <a:rPr lang="en-US" dirty="0"/>
              <a:t>Flow-level metrics</a:t>
            </a:r>
          </a:p>
          <a:p>
            <a:pPr lvl="1"/>
            <a:r>
              <a:rPr lang="en-US" dirty="0"/>
              <a:t>Packet drop rates</a:t>
            </a:r>
          </a:p>
          <a:p>
            <a:pPr lvl="1"/>
            <a:r>
              <a:rPr lang="en-US" dirty="0"/>
              <a:t>Queue latency EWMA per connection</a:t>
            </a:r>
          </a:p>
          <a:p>
            <a:pPr lvl="1"/>
            <a:r>
              <a:rPr lang="en-US" dirty="0"/>
              <a:t>Incidence and lengths of </a:t>
            </a:r>
            <a:r>
              <a:rPr lang="en-US" dirty="0" err="1"/>
              <a:t>flowlets</a:t>
            </a:r>
            <a:endParaRPr lang="en-US" dirty="0"/>
          </a:p>
          <a:p>
            <a:r>
              <a:rPr lang="en-US" dirty="0"/>
              <a:t>Network-wide questions</a:t>
            </a:r>
          </a:p>
          <a:p>
            <a:pPr lvl="1"/>
            <a:r>
              <a:rPr lang="en-US" dirty="0"/>
              <a:t>Route flapping</a:t>
            </a:r>
          </a:p>
          <a:p>
            <a:pPr lvl="1"/>
            <a:r>
              <a:rPr lang="is-IS" dirty="0"/>
              <a:t>High end to end latencies</a:t>
            </a:r>
          </a:p>
          <a:p>
            <a:pPr lvl="1"/>
            <a:r>
              <a:rPr lang="en-US" dirty="0"/>
              <a:t>Locations of persistently long queues</a:t>
            </a:r>
            <a:endParaRPr lang="is-IS" dirty="0"/>
          </a:p>
          <a:p>
            <a:r>
              <a:rPr lang="is-IS" dirty="0"/>
              <a:t>...</a:t>
            </a:r>
          </a:p>
          <a:p>
            <a:endParaRPr lang="en-US" dirty="0"/>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14</a:t>
            </a:fld>
            <a:endParaRPr lang="en-US"/>
          </a:p>
        </p:txBody>
      </p:sp>
    </p:spTree>
    <p:extLst>
      <p:ext uri="{BB962C8B-B14F-4D97-AF65-F5344CB8AC3E}">
        <p14:creationId xmlns:p14="http://schemas.microsoft.com/office/powerpoint/2010/main" val="1099822952"/>
      </p:ext>
    </p:extLst>
  </p:cSld>
  <p:clrMapOvr>
    <a:masterClrMapping/>
  </p:clrMapOvr>
  <mc:AlternateContent xmlns:mc="http://schemas.openxmlformats.org/markup-compatibility/2006" xmlns:p14="http://schemas.microsoft.com/office/powerpoint/2010/main">
    <mc:Choice Requires="p14">
      <p:transition spd="slow" p14:dur="2000" advTm="16825"/>
    </mc:Choice>
    <mc:Fallback xmlns="">
      <p:transition spd="slow" advTm="1682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Implementing Marple on switches</a:t>
            </a:r>
          </a:p>
        </p:txBody>
      </p:sp>
      <p:sp>
        <p:nvSpPr>
          <p:cNvPr id="2" name="Slide Number Placeholder 1"/>
          <p:cNvSpPr>
            <a:spLocks noGrp="1"/>
          </p:cNvSpPr>
          <p:nvPr>
            <p:ph type="sldNum" sz="quarter" idx="12"/>
          </p:nvPr>
        </p:nvSpPr>
        <p:spPr/>
        <p:txBody>
          <a:bodyPr/>
          <a:lstStyle/>
          <a:p>
            <a:fld id="{7ADDFCCE-7BFB-9F43-8A65-C6CBBDF8F088}" type="slidenum">
              <a:rPr lang="en-US" smtClean="0"/>
              <a:t>15</a:t>
            </a:fld>
            <a:endParaRPr lang="en-US"/>
          </a:p>
        </p:txBody>
      </p:sp>
    </p:spTree>
    <p:extLst>
      <p:ext uri="{BB962C8B-B14F-4D97-AF65-F5344CB8AC3E}">
        <p14:creationId xmlns:p14="http://schemas.microsoft.com/office/powerpoint/2010/main" val="407608332"/>
      </p:ext>
    </p:extLst>
  </p:cSld>
  <p:clrMapOvr>
    <a:masterClrMapping/>
  </p:clrMapOvr>
  <mc:AlternateContent xmlns:mc="http://schemas.openxmlformats.org/markup-compatibility/2006" xmlns:p14="http://schemas.microsoft.com/office/powerpoint/2010/main">
    <mc:Choice Requires="p14">
      <p:transition spd="slow" p14:dur="2000" advTm="4280"/>
    </mc:Choice>
    <mc:Fallback xmlns="">
      <p:transition spd="slow" advTm="428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30063" y="4329654"/>
            <a:ext cx="8594717" cy="881868"/>
            <a:chOff x="838200" y="5430032"/>
            <a:chExt cx="8594717" cy="881868"/>
          </a:xfrm>
        </p:grpSpPr>
        <p:sp>
          <p:nvSpPr>
            <p:cNvPr id="5" name="Rounded Rectangle 4"/>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P:=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2" name="Slide Number Placeholder 1"/>
          <p:cNvSpPr>
            <a:spLocks noGrp="1"/>
          </p:cNvSpPr>
          <p:nvPr>
            <p:ph type="sldNum" sz="quarter" idx="12"/>
          </p:nvPr>
        </p:nvSpPr>
        <p:spPr/>
        <p:txBody>
          <a:bodyPr/>
          <a:lstStyle/>
          <a:p>
            <a:fld id="{7ADDFCCE-7BFB-9F43-8A65-C6CBBDF8F088}" type="slidenum">
              <a:rPr lang="en-US" smtClean="0"/>
              <a:t>16</a:t>
            </a:fld>
            <a:endParaRPr lang="en-US"/>
          </a:p>
        </p:txBody>
      </p:sp>
      <p:sp>
        <p:nvSpPr>
          <p:cNvPr id="19" name="Oval 18">
            <a:extLst>
              <a:ext uri="{FF2B5EF4-FFF2-40B4-BE49-F238E27FC236}">
                <a16:creationId xmlns:a16="http://schemas.microsoft.com/office/drawing/2014/main" id="{54A18775-B0F0-F743-B351-5195A239B725}"/>
              </a:ext>
            </a:extLst>
          </p:cNvPr>
          <p:cNvSpPr/>
          <p:nvPr/>
        </p:nvSpPr>
        <p:spPr>
          <a:xfrm>
            <a:off x="2426711" y="1579640"/>
            <a:ext cx="3807181"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5C4F86C-2166-2047-8CA3-69175F54D6E4}"/>
              </a:ext>
            </a:extLst>
          </p:cNvPr>
          <p:cNvSpPr txBox="1"/>
          <p:nvPr/>
        </p:nvSpPr>
        <p:spPr>
          <a:xfrm>
            <a:off x="1509067" y="2810516"/>
            <a:ext cx="3504464" cy="523220"/>
          </a:xfrm>
          <a:prstGeom prst="rect">
            <a:avLst/>
          </a:prstGeom>
          <a:noFill/>
        </p:spPr>
        <p:txBody>
          <a:bodyPr wrap="square" rtlCol="0">
            <a:spAutoFit/>
          </a:bodyPr>
          <a:lstStyle/>
          <a:p>
            <a:pPr algn="ctr"/>
            <a:r>
              <a:rPr lang="en-US" sz="2800" dirty="0"/>
              <a:t>Part of the packet</a:t>
            </a:r>
            <a:endParaRPr lang="en-US" sz="2000" dirty="0"/>
          </a:p>
        </p:txBody>
      </p:sp>
      <p:grpSp>
        <p:nvGrpSpPr>
          <p:cNvPr id="3" name="Group 2">
            <a:extLst>
              <a:ext uri="{FF2B5EF4-FFF2-40B4-BE49-F238E27FC236}">
                <a16:creationId xmlns:a16="http://schemas.microsoft.com/office/drawing/2014/main" id="{AAEC4E06-A858-DD4C-9964-584651BF6D5E}"/>
              </a:ext>
            </a:extLst>
          </p:cNvPr>
          <p:cNvGrpSpPr/>
          <p:nvPr/>
        </p:nvGrpSpPr>
        <p:grpSpPr>
          <a:xfrm>
            <a:off x="8192350" y="4343860"/>
            <a:ext cx="2348759" cy="874596"/>
            <a:chOff x="8328421" y="4482054"/>
            <a:chExt cx="2348759" cy="874596"/>
          </a:xfrm>
        </p:grpSpPr>
        <p:sp>
          <p:nvSpPr>
            <p:cNvPr id="26" name="Rounded Rectangle 25">
              <a:extLst>
                <a:ext uri="{FF2B5EF4-FFF2-40B4-BE49-F238E27FC236}">
                  <a16:creationId xmlns:a16="http://schemas.microsoft.com/office/drawing/2014/main" id="{43D20B74-91DC-5A4B-BD31-9924A0720549}"/>
                </a:ext>
              </a:extLst>
            </p:cNvPr>
            <p:cNvSpPr/>
            <p:nvPr/>
          </p:nvSpPr>
          <p:spPr>
            <a:xfrm>
              <a:off x="8328421" y="4482054"/>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34A5DD6-C41D-3745-9446-CD76BA64ED20}"/>
                </a:ext>
              </a:extLst>
            </p:cNvPr>
            <p:cNvSpPr txBox="1"/>
            <p:nvPr/>
          </p:nvSpPr>
          <p:spPr>
            <a:xfrm>
              <a:off x="8489622" y="4638444"/>
              <a:ext cx="2026355" cy="584775"/>
            </a:xfrm>
            <a:prstGeom prst="rect">
              <a:avLst/>
            </a:prstGeom>
            <a:noFill/>
          </p:spPr>
          <p:txBody>
            <a:bodyPr wrap="square" rtlCol="0">
              <a:spAutoFit/>
            </a:bodyPr>
            <a:lstStyle/>
            <a:p>
              <a:pPr algn="ctr"/>
              <a:r>
                <a:rPr lang="en-US" sz="3200" dirty="0" err="1">
                  <a:solidFill>
                    <a:schemeClr val="bg1"/>
                  </a:solidFill>
                </a:rPr>
                <a:t>groupby</a:t>
              </a:r>
              <a:endParaRPr lang="en-US" sz="3200" dirty="0">
                <a:solidFill>
                  <a:schemeClr val="bg1"/>
                </a:solidFill>
              </a:endParaRPr>
            </a:p>
          </p:txBody>
        </p:sp>
      </p:grpSp>
    </p:spTree>
    <p:custDataLst>
      <p:tags r:id="rId1"/>
    </p:custDataLst>
    <p:extLst>
      <p:ext uri="{BB962C8B-B14F-4D97-AF65-F5344CB8AC3E}">
        <p14:creationId xmlns:p14="http://schemas.microsoft.com/office/powerpoint/2010/main" val="1020143802"/>
      </p:ext>
    </p:extLst>
  </p:cSld>
  <p:clrMapOvr>
    <a:masterClrMapping/>
  </p:clrMapOvr>
  <mc:AlternateContent xmlns:mc="http://schemas.openxmlformats.org/markup-compatibility/2006" xmlns:p14="http://schemas.microsoft.com/office/powerpoint/2010/main">
    <mc:Choice Requires="p14">
      <p:transition spd="slow" p14:dur="2000" advTm="31558"/>
    </mc:Choice>
    <mc:Fallback xmlns="">
      <p:transition spd="slow" advTm="315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animBg="1"/>
      <p:bldP spid="20" grpId="0"/>
      <p:bldP spid="19" grpId="1" animBg="1"/>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Implementing </a:t>
            </a:r>
            <a:r>
              <a:rPr lang="en-US" dirty="0" err="1">
                <a:latin typeface="+mn-lt"/>
                <a:ea typeface="Ayuthaya" charset="-34"/>
                <a:cs typeface="Ayuthaya" charset="-34"/>
              </a:rPr>
              <a:t>groupby</a:t>
            </a:r>
            <a:endParaRPr lang="en-US" dirty="0"/>
          </a:p>
        </p:txBody>
      </p:sp>
      <p:sp>
        <p:nvSpPr>
          <p:cNvPr id="3" name="Content Placeholder 2"/>
          <p:cNvSpPr>
            <a:spLocks noGrp="1"/>
          </p:cNvSpPr>
          <p:nvPr>
            <p:ph idx="1"/>
          </p:nvPr>
        </p:nvSpPr>
        <p:spPr>
          <a:xfrm>
            <a:off x="838199" y="1825625"/>
            <a:ext cx="10902043" cy="4351338"/>
          </a:xfrm>
        </p:spPr>
        <p:txBody>
          <a:bodyPr>
            <a:normAutofit/>
          </a:bodyPr>
          <a:lstStyle/>
          <a:p>
            <a:pPr marL="457200" lvl="1" indent="0">
              <a:buNone/>
            </a:pPr>
            <a:r>
              <a:rPr lang="en-US" dirty="0" err="1">
                <a:latin typeface="Ayuthaya" charset="-34"/>
                <a:ea typeface="Ayuthaya" charset="-34"/>
                <a:cs typeface="Ayuthaya" charset="-34"/>
              </a:rPr>
              <a:t>ewma_query</a:t>
            </a:r>
            <a:r>
              <a:rPr lang="en-US" dirty="0">
                <a:latin typeface="Ayuthaya" charset="-34"/>
                <a:ea typeface="Ayuthaya" charset="-34"/>
                <a:cs typeface="Ayuthaya" charset="-34"/>
              </a:rPr>
              <a:t> = </a:t>
            </a:r>
            <a:r>
              <a:rPr lang="en-US" dirty="0" err="1">
                <a:solidFill>
                  <a:srgbClr val="A31E34"/>
                </a:solidFill>
                <a:latin typeface="Ayuthaya" charset="-34"/>
                <a:ea typeface="Ayuthaya" charset="-34"/>
                <a:cs typeface="Ayuthaya" charset="-34"/>
              </a:rPr>
              <a:t>groupby</a:t>
            </a:r>
            <a:r>
              <a:rPr lang="en-US" dirty="0">
                <a:latin typeface="Ayuthaya" charset="-34"/>
                <a:ea typeface="Ayuthaya" charset="-34"/>
                <a:cs typeface="Ayuthaya" charset="-34"/>
              </a:rPr>
              <a:t>(P, 5tuple, </a:t>
            </a:r>
            <a:r>
              <a:rPr lang="en-US" dirty="0" err="1">
                <a:latin typeface="Ayuthaya" charset="-34"/>
                <a:ea typeface="Ayuthaya" charset="-34"/>
                <a:cs typeface="Ayuthaya" charset="-34"/>
              </a:rPr>
              <a:t>ewma</a:t>
            </a:r>
            <a:r>
              <a:rPr lang="en-US" dirty="0">
                <a:latin typeface="Ayuthaya" charset="-34"/>
                <a:ea typeface="Ayuthaya" charset="-34"/>
                <a:cs typeface="Ayuthaya" charset="-34"/>
              </a:rPr>
              <a:t>)</a:t>
            </a:r>
          </a:p>
          <a:p>
            <a:pPr marL="457200" lvl="1" indent="0">
              <a:buNone/>
            </a:pPr>
            <a:r>
              <a:rPr lang="en-US" dirty="0" err="1">
                <a:latin typeface="Ayuthaya" charset="-34"/>
                <a:ea typeface="Ayuthaya" charset="-34"/>
                <a:cs typeface="Ayuthaya" charset="-34"/>
              </a:rPr>
              <a:t>def</a:t>
            </a:r>
            <a:r>
              <a:rPr lang="en-US" dirty="0">
                <a:latin typeface="Ayuthaya" charset="-34"/>
                <a:ea typeface="Ayuthaya" charset="-34"/>
                <a:cs typeface="Ayuthaya" charset="-34"/>
              </a:rPr>
              <a:t> </a:t>
            </a:r>
            <a:r>
              <a:rPr lang="en-US" dirty="0" err="1">
                <a:solidFill>
                  <a:srgbClr val="A31E34"/>
                </a:solidFill>
                <a:latin typeface="Ayuthaya" charset="-34"/>
                <a:ea typeface="Ayuthaya" charset="-34"/>
                <a:cs typeface="Ayuthaya" charset="-34"/>
              </a:rPr>
              <a:t>ewma</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[tin, tout]): </a:t>
            </a:r>
          </a:p>
          <a:p>
            <a:pPr marL="457200" lvl="1" indent="0">
              <a:buNone/>
            </a:pPr>
            <a:r>
              <a:rPr lang="en-US" dirty="0">
                <a:latin typeface="Ayuthaya" charset="-34"/>
                <a:ea typeface="Ayuthaya" charset="-34"/>
                <a:cs typeface="Ayuthaya" charset="-34"/>
              </a:rPr>
              <a:t>  </a:t>
            </a:r>
            <a:r>
              <a:rPr lang="en-US" dirty="0" err="1">
                <a:latin typeface="Ayuthaya" charset="-34"/>
                <a:ea typeface="Ayuthaya" charset="-34"/>
                <a:cs typeface="Ayuthaya" charset="-34"/>
              </a:rPr>
              <a:t>avg</a:t>
            </a:r>
            <a:r>
              <a:rPr lang="en-US" dirty="0">
                <a:latin typeface="Ayuthaya" charset="-34"/>
                <a:ea typeface="Ayuthaya" charset="-34"/>
                <a:cs typeface="Ayuthaya" charset="-34"/>
              </a:rPr>
              <a:t> = (1-</a:t>
            </a:r>
            <a:r>
              <a:rPr lang="en-US" sz="2800" dirty="0">
                <a:latin typeface="Ayuthaya" charset="-34"/>
                <a:ea typeface="Ayuthaya" charset="-34"/>
                <a:cs typeface="Ayuthaya" charset="-34"/>
              </a:rPr>
              <a:t>⍺</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 </a:t>
            </a:r>
            <a:r>
              <a:rPr lang="en-US" sz="2800" dirty="0">
                <a:latin typeface="Ayuthaya" charset="-34"/>
                <a:ea typeface="Ayuthaya" charset="-34"/>
                <a:cs typeface="Ayuthaya" charset="-34"/>
              </a:rPr>
              <a:t>⍺</a:t>
            </a:r>
            <a:r>
              <a:rPr lang="en-US" dirty="0">
                <a:latin typeface="Ayuthaya" charset="-34"/>
                <a:ea typeface="Ayuthaya" charset="-34"/>
                <a:cs typeface="Ayuthaya" charset="-34"/>
              </a:rPr>
              <a:t>*(tout-tin) </a:t>
            </a:r>
          </a:p>
          <a:p>
            <a:endParaRPr lang="en-US" dirty="0"/>
          </a:p>
          <a:p>
            <a:r>
              <a:rPr lang="en-US" dirty="0"/>
              <a:t>Aggregate state </a:t>
            </a:r>
            <a:r>
              <a:rPr lang="is-IS" dirty="0"/>
              <a:t>at line rate (1 pkt/ns)</a:t>
            </a:r>
          </a:p>
          <a:p>
            <a:endParaRPr lang="en-US" dirty="0"/>
          </a:p>
          <a:p>
            <a:r>
              <a:rPr lang="en-US" dirty="0"/>
              <a:t>Scale to millions of </a:t>
            </a:r>
            <a:r>
              <a:rPr lang="en-US" dirty="0" err="1"/>
              <a:t>groupby</a:t>
            </a:r>
            <a:r>
              <a:rPr lang="en-US" dirty="0"/>
              <a:t> partitions (e.g., 5-tuples)</a:t>
            </a:r>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17</a:t>
            </a:fld>
            <a:endParaRPr lang="en-US"/>
          </a:p>
        </p:txBody>
      </p:sp>
    </p:spTree>
    <p:custDataLst>
      <p:tags r:id="rId1"/>
    </p:custDataLst>
    <p:extLst>
      <p:ext uri="{BB962C8B-B14F-4D97-AF65-F5344CB8AC3E}">
        <p14:creationId xmlns:p14="http://schemas.microsoft.com/office/powerpoint/2010/main" val="1004231124"/>
      </p:ext>
    </p:extLst>
  </p:cSld>
  <p:clrMapOvr>
    <a:masterClrMapping/>
  </p:clrMapOvr>
  <mc:AlternateContent xmlns:mc="http://schemas.openxmlformats.org/markup-compatibility/2006" xmlns:p14="http://schemas.microsoft.com/office/powerpoint/2010/main">
    <mc:Choice Requires="p14">
      <p:transition spd="slow" p14:dur="2000" advTm="53142"/>
    </mc:Choice>
    <mc:Fallback xmlns="">
      <p:transition spd="slow" advTm="531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18</a:t>
            </a:fld>
            <a:endParaRPr lang="en-US"/>
          </a:p>
        </p:txBody>
      </p:sp>
      <p:sp>
        <p:nvSpPr>
          <p:cNvPr id="5" name="TextBox 4"/>
          <p:cNvSpPr txBox="1"/>
          <p:nvPr/>
        </p:nvSpPr>
        <p:spPr>
          <a:xfrm>
            <a:off x="287867" y="2526498"/>
            <a:ext cx="11667066" cy="1323439"/>
          </a:xfrm>
          <a:prstGeom prst="rect">
            <a:avLst/>
          </a:prstGeom>
          <a:noFill/>
        </p:spPr>
        <p:txBody>
          <a:bodyPr wrap="square" rtlCol="0">
            <a:spAutoFit/>
          </a:bodyPr>
          <a:lstStyle/>
          <a:p>
            <a:pPr algn="ctr"/>
            <a:r>
              <a:rPr lang="en-US" sz="4000" dirty="0"/>
              <a:t>Challenge:</a:t>
            </a:r>
          </a:p>
          <a:p>
            <a:pPr algn="ctr"/>
            <a:r>
              <a:rPr lang="en-US" sz="4000" dirty="0"/>
              <a:t>Neither SRAM nor DRAM is both </a:t>
            </a:r>
            <a:r>
              <a:rPr lang="en-US" sz="4000" dirty="0">
                <a:solidFill>
                  <a:srgbClr val="A31E34"/>
                </a:solidFill>
              </a:rPr>
              <a:t>fast </a:t>
            </a:r>
            <a:r>
              <a:rPr lang="en-US" sz="4000" dirty="0"/>
              <a:t>and </a:t>
            </a:r>
            <a:r>
              <a:rPr lang="en-US" sz="4000" dirty="0">
                <a:solidFill>
                  <a:srgbClr val="A31E34"/>
                </a:solidFill>
              </a:rPr>
              <a:t>dense</a:t>
            </a:r>
          </a:p>
        </p:txBody>
      </p:sp>
    </p:spTree>
    <p:extLst>
      <p:ext uri="{BB962C8B-B14F-4D97-AF65-F5344CB8AC3E}">
        <p14:creationId xmlns:p14="http://schemas.microsoft.com/office/powerpoint/2010/main" val="889154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The standard 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a:xfrm>
            <a:off x="838200" y="1825625"/>
            <a:ext cx="10959790" cy="4351338"/>
          </a:xfrm>
        </p:spPr>
        <p:txBody>
          <a:bodyPr>
            <a:normAutofit/>
          </a:bodyPr>
          <a:lstStyle/>
          <a:p>
            <a:r>
              <a:rPr lang="en-US" dirty="0"/>
              <a:t>Structure </a:t>
            </a:r>
            <a:r>
              <a:rPr lang="en-US" dirty="0" err="1"/>
              <a:t>groupby</a:t>
            </a:r>
            <a:r>
              <a:rPr lang="en-US" dirty="0"/>
              <a:t> as key-value store</a:t>
            </a:r>
          </a:p>
          <a:p>
            <a:endParaRPr lang="en-US" dirty="0"/>
          </a:p>
          <a:p>
            <a:r>
              <a:rPr lang="en-US" dirty="0"/>
              <a:t>Key=</a:t>
            </a:r>
            <a:r>
              <a:rPr lang="en-US" dirty="0" err="1"/>
              <a:t>groupby</a:t>
            </a:r>
            <a:r>
              <a:rPr lang="en-US" dirty="0"/>
              <a:t> partition (e.g., 5-tuple)</a:t>
            </a:r>
          </a:p>
          <a:p>
            <a:endParaRPr lang="en-US" dirty="0"/>
          </a:p>
          <a:p>
            <a:r>
              <a:rPr lang="en-US" dirty="0"/>
              <a:t>Value=state being tracked (e.g., count, </a:t>
            </a:r>
            <a:r>
              <a:rPr lang="en-US" dirty="0" err="1"/>
              <a:t>ewma</a:t>
            </a:r>
            <a:r>
              <a:rPr lang="en-US" dirty="0"/>
              <a:t>)</a:t>
            </a:r>
          </a:p>
          <a:p>
            <a:endParaRPr lang="en-US" dirty="0"/>
          </a:p>
          <a:p>
            <a:r>
              <a:rPr lang="en-US" dirty="0"/>
              <a:t>Cache key-value store in SRAM; maintain backing store in DRAM.</a:t>
            </a:r>
          </a:p>
          <a:p>
            <a:endParaRPr lang="en-US" dirty="0"/>
          </a:p>
          <a:p>
            <a:endParaRPr lang="en-US" dirty="0"/>
          </a:p>
        </p:txBody>
      </p:sp>
    </p:spTree>
    <p:extLst>
      <p:ext uri="{BB962C8B-B14F-4D97-AF65-F5344CB8AC3E}">
        <p14:creationId xmlns:p14="http://schemas.microsoft.com/office/powerpoint/2010/main" val="521330179"/>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p:cNvCxnSpPr/>
          <p:nvPr/>
        </p:nvCxnSpPr>
        <p:spPr>
          <a:xfrm flipV="1">
            <a:off x="2897029" y="4504096"/>
            <a:ext cx="455251" cy="41251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Example: Who caused a microburst?</a:t>
            </a:r>
          </a:p>
        </p:txBody>
      </p:sp>
      <p:pic>
        <p:nvPicPr>
          <p:cNvPr id="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4243" y="3072472"/>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436" y="3110515"/>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nvGrpSpPr>
          <p:cNvPr id="6" name="Group 5"/>
          <p:cNvGrpSpPr/>
          <p:nvPr/>
        </p:nvGrpSpPr>
        <p:grpSpPr>
          <a:xfrm>
            <a:off x="2106106" y="2722174"/>
            <a:ext cx="4392099" cy="2088539"/>
            <a:chOff x="1699706" y="2739107"/>
            <a:chExt cx="4392099" cy="2088539"/>
          </a:xfrm>
        </p:grpSpPr>
        <p:cxnSp>
          <p:nvCxnSpPr>
            <p:cNvPr id="22" name="Straight Arrow Connector 21"/>
            <p:cNvCxnSpPr/>
            <p:nvPr/>
          </p:nvCxnSpPr>
          <p:spPr>
            <a:xfrm>
              <a:off x="5381732" y="3658331"/>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699706" y="3634258"/>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011" y="3472194"/>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524" y="3472194"/>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7"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2739107"/>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28" name="Line 21"/>
            <p:cNvSpPr>
              <a:spLocks noChangeShapeType="1"/>
            </p:cNvSpPr>
            <p:nvPr/>
          </p:nvSpPr>
          <p:spPr bwMode="auto">
            <a:xfrm flipV="1">
              <a:off x="2563026" y="3235843"/>
              <a:ext cx="314195" cy="26194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29" name="Line 21"/>
            <p:cNvSpPr>
              <a:spLocks noChangeShapeType="1"/>
            </p:cNvSpPr>
            <p:nvPr/>
          </p:nvSpPr>
          <p:spPr bwMode="auto">
            <a:xfrm flipV="1">
              <a:off x="3309137" y="3799950"/>
              <a:ext cx="447597" cy="389429"/>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0" name="Line 21"/>
            <p:cNvSpPr>
              <a:spLocks noChangeShapeType="1"/>
            </p:cNvSpPr>
            <p:nvPr/>
          </p:nvSpPr>
          <p:spPr bwMode="auto">
            <a:xfrm flipV="1">
              <a:off x="4146144" y="4330908"/>
              <a:ext cx="395641" cy="164091"/>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1" name="Line 21"/>
            <p:cNvSpPr>
              <a:spLocks noChangeShapeType="1"/>
            </p:cNvSpPr>
            <p:nvPr/>
          </p:nvSpPr>
          <p:spPr bwMode="auto">
            <a:xfrm flipV="1">
              <a:off x="3299082" y="2970805"/>
              <a:ext cx="395641" cy="164091"/>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2" name="Line 21"/>
            <p:cNvSpPr>
              <a:spLocks noChangeShapeType="1"/>
            </p:cNvSpPr>
            <p:nvPr/>
          </p:nvSpPr>
          <p:spPr bwMode="auto">
            <a:xfrm>
              <a:off x="3309137" y="4348257"/>
              <a:ext cx="385587" cy="146743"/>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3" name="Line 21"/>
            <p:cNvSpPr>
              <a:spLocks noChangeShapeType="1"/>
            </p:cNvSpPr>
            <p:nvPr/>
          </p:nvSpPr>
          <p:spPr bwMode="auto">
            <a:xfrm>
              <a:off x="4146144" y="2970805"/>
              <a:ext cx="385587" cy="146743"/>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4" name="Line 21"/>
            <p:cNvSpPr>
              <a:spLocks noChangeShapeType="1"/>
            </p:cNvSpPr>
            <p:nvPr/>
          </p:nvSpPr>
          <p:spPr bwMode="auto">
            <a:xfrm>
              <a:off x="4116587" y="3834206"/>
              <a:ext cx="490102" cy="29348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5" name="Line 21"/>
            <p:cNvSpPr>
              <a:spLocks noChangeShapeType="1"/>
            </p:cNvSpPr>
            <p:nvPr/>
          </p:nvSpPr>
          <p:spPr bwMode="auto">
            <a:xfrm>
              <a:off x="2572664" y="3792710"/>
              <a:ext cx="353330" cy="392148"/>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6" name="Line 21"/>
            <p:cNvSpPr>
              <a:spLocks noChangeShapeType="1"/>
            </p:cNvSpPr>
            <p:nvPr/>
          </p:nvSpPr>
          <p:spPr bwMode="auto">
            <a:xfrm flipV="1">
              <a:off x="4896986" y="3799950"/>
              <a:ext cx="365464" cy="426402"/>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7" name="Line 21"/>
            <p:cNvSpPr>
              <a:spLocks noChangeShapeType="1"/>
            </p:cNvSpPr>
            <p:nvPr/>
          </p:nvSpPr>
          <p:spPr bwMode="auto">
            <a:xfrm>
              <a:off x="4909120" y="3159213"/>
              <a:ext cx="353330" cy="392148"/>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9"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4124036"/>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2987475"/>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1"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4124036"/>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2"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4330910"/>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3"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3484212"/>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4" name="Line 21"/>
            <p:cNvSpPr>
              <a:spLocks noChangeShapeType="1"/>
            </p:cNvSpPr>
            <p:nvPr/>
          </p:nvSpPr>
          <p:spPr bwMode="auto">
            <a:xfrm>
              <a:off x="3286101" y="3226372"/>
              <a:ext cx="490102" cy="29348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45" name="Line 21"/>
            <p:cNvSpPr>
              <a:spLocks noChangeShapeType="1"/>
            </p:cNvSpPr>
            <p:nvPr/>
          </p:nvSpPr>
          <p:spPr bwMode="auto">
            <a:xfrm flipV="1">
              <a:off x="4103569" y="3158140"/>
              <a:ext cx="447597" cy="389429"/>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8"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2987475"/>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sp>
        <p:nvSpPr>
          <p:cNvPr id="7" name="Oval Callout 6"/>
          <p:cNvSpPr/>
          <p:nvPr/>
        </p:nvSpPr>
        <p:spPr>
          <a:xfrm>
            <a:off x="7112583" y="1586160"/>
            <a:ext cx="4617674" cy="1021574"/>
          </a:xfrm>
          <a:prstGeom prst="wedgeEllipseCallout">
            <a:avLst>
              <a:gd name="adj1" fmla="val -103447"/>
              <a:gd name="adj2" fmla="val 69671"/>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87735" y="1690688"/>
            <a:ext cx="3564467" cy="830997"/>
          </a:xfrm>
          <a:prstGeom prst="rect">
            <a:avLst/>
          </a:prstGeom>
          <a:noFill/>
        </p:spPr>
        <p:txBody>
          <a:bodyPr wrap="square" rtlCol="0">
            <a:spAutoFit/>
          </a:bodyPr>
          <a:lstStyle/>
          <a:p>
            <a:pPr algn="ctr"/>
            <a:r>
              <a:rPr lang="en-US" sz="2400"/>
              <a:t>Queue build-up deep </a:t>
            </a:r>
            <a:r>
              <a:rPr lang="en-US" sz="2400" dirty="0"/>
              <a:t>in the network</a:t>
            </a:r>
          </a:p>
        </p:txBody>
      </p:sp>
      <p:pic>
        <p:nvPicPr>
          <p:cNvPr id="4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692" y="4722372"/>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51" name="Straight Arrow Connector 50"/>
          <p:cNvCxnSpPr/>
          <p:nvPr/>
        </p:nvCxnSpPr>
        <p:spPr>
          <a:xfrm flipV="1">
            <a:off x="4134931" y="4807057"/>
            <a:ext cx="81469" cy="512992"/>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2"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164" y="5447540"/>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53" name="Straight Arrow Connector 52"/>
          <p:cNvCxnSpPr/>
          <p:nvPr/>
        </p:nvCxnSpPr>
        <p:spPr>
          <a:xfrm flipH="1" flipV="1">
            <a:off x="5194044" y="4541246"/>
            <a:ext cx="233122" cy="50740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894" y="5079098"/>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6" name="Oval Callout 45"/>
          <p:cNvSpPr/>
          <p:nvPr/>
        </p:nvSpPr>
        <p:spPr>
          <a:xfrm>
            <a:off x="6786889" y="4603840"/>
            <a:ext cx="5405111" cy="2038446"/>
          </a:xfrm>
          <a:prstGeom prst="wedgeEllipseCallout">
            <a:avLst>
              <a:gd name="adj1" fmla="val -75866"/>
              <a:gd name="adj2" fmla="val -58716"/>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906253" y="5061224"/>
            <a:ext cx="5269704" cy="1200329"/>
          </a:xfrm>
          <a:prstGeom prst="rect">
            <a:avLst/>
          </a:prstGeom>
          <a:noFill/>
        </p:spPr>
        <p:txBody>
          <a:bodyPr wrap="square" rtlCol="0">
            <a:spAutoFit/>
          </a:bodyPr>
          <a:lstStyle/>
          <a:p>
            <a:pPr algn="ctr"/>
            <a:r>
              <a:rPr lang="en-US" sz="2400" dirty="0"/>
              <a:t>Per-</a:t>
            </a:r>
            <a:r>
              <a:rPr lang="en-US" sz="2400" dirty="0" err="1"/>
              <a:t>pkt</a:t>
            </a:r>
            <a:r>
              <a:rPr lang="en-US" sz="2400" dirty="0"/>
              <a:t> info: challenging in software</a:t>
            </a:r>
          </a:p>
          <a:p>
            <a:pPr algn="ctr"/>
            <a:r>
              <a:rPr lang="en-US" sz="2400" dirty="0">
                <a:sym typeface="Wingdings"/>
              </a:rPr>
              <a:t>6.4Tbit/s switch: Need </a:t>
            </a:r>
            <a:r>
              <a:rPr lang="en-US" sz="2400" dirty="0">
                <a:solidFill>
                  <a:srgbClr val="A31E34"/>
                </a:solidFill>
                <a:sym typeface="Wingdings"/>
              </a:rPr>
              <a:t>100M</a:t>
            </a:r>
            <a:r>
              <a:rPr lang="en-US" sz="2400" dirty="0">
                <a:sym typeface="Wingdings"/>
              </a:rPr>
              <a:t> recs/s</a:t>
            </a:r>
          </a:p>
          <a:p>
            <a:pPr algn="ctr"/>
            <a:r>
              <a:rPr lang="en-US" sz="2400" dirty="0"/>
              <a:t>KV stores can do </a:t>
            </a:r>
            <a:r>
              <a:rPr lang="en-US" sz="2400" dirty="0">
                <a:solidFill>
                  <a:srgbClr val="A31E34"/>
                </a:solidFill>
              </a:rPr>
              <a:t>100K-1M/</a:t>
            </a:r>
            <a:r>
              <a:rPr lang="en-US" sz="2400" dirty="0"/>
              <a:t>core</a:t>
            </a:r>
          </a:p>
        </p:txBody>
      </p:sp>
      <p:pic>
        <p:nvPicPr>
          <p:cNvPr id="57"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5217" y="2688827"/>
            <a:ext cx="322326" cy="32232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8" name="TextBox 57"/>
          <p:cNvSpPr txBox="1"/>
          <p:nvPr/>
        </p:nvSpPr>
        <p:spPr>
          <a:xfrm>
            <a:off x="8767543" y="2653377"/>
            <a:ext cx="2586257" cy="400110"/>
          </a:xfrm>
          <a:prstGeom prst="rect">
            <a:avLst/>
          </a:prstGeom>
          <a:noFill/>
        </p:spPr>
        <p:txBody>
          <a:bodyPr wrap="square" rtlCol="0">
            <a:spAutoFit/>
          </a:bodyPr>
          <a:lstStyle/>
          <a:p>
            <a:r>
              <a:rPr lang="en-US" sz="2000" dirty="0"/>
              <a:t>End-to-end probes</a:t>
            </a:r>
          </a:p>
        </p:txBody>
      </p:sp>
      <p:pic>
        <p:nvPicPr>
          <p:cNvPr id="59"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299" y="3083089"/>
            <a:ext cx="322326" cy="32232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60" name="TextBox 59"/>
          <p:cNvSpPr txBox="1"/>
          <p:nvPr/>
        </p:nvSpPr>
        <p:spPr>
          <a:xfrm>
            <a:off x="8784625" y="3047639"/>
            <a:ext cx="2586257" cy="400110"/>
          </a:xfrm>
          <a:prstGeom prst="rect">
            <a:avLst/>
          </a:prstGeom>
          <a:noFill/>
        </p:spPr>
        <p:txBody>
          <a:bodyPr wrap="square" rtlCol="0">
            <a:spAutoFit/>
          </a:bodyPr>
          <a:lstStyle/>
          <a:p>
            <a:r>
              <a:rPr lang="en-US" sz="2000" dirty="0"/>
              <a:t>Sampling</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5217" y="3568089"/>
            <a:ext cx="305244" cy="514457"/>
          </a:xfrm>
          <a:prstGeom prst="rect">
            <a:avLst/>
          </a:prstGeom>
        </p:spPr>
      </p:pic>
      <p:sp>
        <p:nvSpPr>
          <p:cNvPr id="63" name="TextBox 62"/>
          <p:cNvSpPr txBox="1"/>
          <p:nvPr/>
        </p:nvSpPr>
        <p:spPr>
          <a:xfrm>
            <a:off x="8750288" y="3589678"/>
            <a:ext cx="2586257" cy="400110"/>
          </a:xfrm>
          <a:prstGeom prst="rect">
            <a:avLst/>
          </a:prstGeom>
          <a:noFill/>
        </p:spPr>
        <p:txBody>
          <a:bodyPr wrap="square" rtlCol="0">
            <a:spAutoFit/>
          </a:bodyPr>
          <a:lstStyle/>
          <a:p>
            <a:r>
              <a:rPr lang="en-US" sz="2000" dirty="0"/>
              <a:t>Mirror packets</a:t>
            </a:r>
          </a:p>
        </p:txBody>
      </p:sp>
      <p:sp>
        <p:nvSpPr>
          <p:cNvPr id="3" name="Slide Number Placeholder 2"/>
          <p:cNvSpPr>
            <a:spLocks noGrp="1"/>
          </p:cNvSpPr>
          <p:nvPr>
            <p:ph type="sldNum" sz="quarter" idx="12"/>
          </p:nvPr>
        </p:nvSpPr>
        <p:spPr/>
        <p:txBody>
          <a:bodyPr/>
          <a:lstStyle/>
          <a:p>
            <a:fld id="{7ADDFCCE-7BFB-9F43-8A65-C6CBBDF8F088}" type="slidenum">
              <a:rPr lang="en-US" smtClean="0"/>
              <a:t>2</a:t>
            </a:fld>
            <a:endParaRPr lang="en-US"/>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5635" y="1321176"/>
            <a:ext cx="2113891" cy="1525181"/>
          </a:xfrm>
          <a:prstGeom prst="rect">
            <a:avLst/>
          </a:prstGeom>
        </p:spPr>
      </p:pic>
    </p:spTree>
    <p:custDataLst>
      <p:tags r:id="rId1"/>
    </p:custDataLst>
    <p:extLst>
      <p:ext uri="{BB962C8B-B14F-4D97-AF65-F5344CB8AC3E}">
        <p14:creationId xmlns:p14="http://schemas.microsoft.com/office/powerpoint/2010/main" val="1859108385"/>
      </p:ext>
    </p:extLst>
  </p:cSld>
  <p:clrMapOvr>
    <a:masterClrMapping/>
  </p:clrMapOvr>
  <mc:AlternateContent xmlns:mc="http://schemas.openxmlformats.org/markup-compatibility/2006" xmlns:p14="http://schemas.microsoft.com/office/powerpoint/2010/main">
    <mc:Choice Requires="p14">
      <p:transition spd="slow" p14:dur="2000" advTm="11152"/>
    </mc:Choice>
    <mc:Fallback xmlns="">
      <p:transition spd="slow" advTm="111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46" grpId="0" animBg="1"/>
      <p:bldP spid="47" grpId="0"/>
      <p:bldP spid="58" grpId="0"/>
      <p:bldP spid="60"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T</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S</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04278" cy="523220"/>
          </a:xfrm>
          <a:prstGeom prst="rect">
            <a:avLst/>
          </a:prstGeom>
          <a:noFill/>
        </p:spPr>
        <p:txBody>
          <a:bodyPr wrap="none" rtlCol="0">
            <a:spAutoFit/>
          </a:bodyPr>
          <a:lstStyle/>
          <a:p>
            <a:r>
              <a:rPr lang="en-US" sz="2800" dirty="0">
                <a:ea typeface="Gadugi" charset="0"/>
                <a:cs typeface="Gadugi" charset="0"/>
              </a:rPr>
              <a:t>T</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7" name="Picture 25">
            <a:extLst>
              <a:ext uri="{FF2B5EF4-FFF2-40B4-BE49-F238E27FC236}">
                <a16:creationId xmlns:a16="http://schemas.microsoft.com/office/drawing/2014/main" id="{A0C26053-C3EB-1C4F-8977-8922D859DA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4174063223"/>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T</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S</a:t>
            </a:r>
            <a:r>
              <a:rPr lang="en-US" sz="2800" baseline="-25000" dirty="0" err="1"/>
              <a:t>back</a:t>
            </a:r>
            <a:endParaRPr lang="en-US" sz="2800" baseline="-25000" dirty="0"/>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0" name="Picture 25">
            <a:extLst>
              <a:ext uri="{FF2B5EF4-FFF2-40B4-BE49-F238E27FC236}">
                <a16:creationId xmlns:a16="http://schemas.microsoft.com/office/drawing/2014/main" id="{C599B286-96C5-9846-8822-C0D7903FC7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52055990"/>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25">
            <a:extLst>
              <a:ext uri="{FF2B5EF4-FFF2-40B4-BE49-F238E27FC236}">
                <a16:creationId xmlns:a16="http://schemas.microsoft.com/office/drawing/2014/main" id="{127063D3-0184-B242-A613-EF0C8E06EC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245393062"/>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10076360"/>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141334808"/>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39" name="TextBox 38"/>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40612521"/>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154942411"/>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2" name="TextBox 51">
            <a:extLst>
              <a:ext uri="{FF2B5EF4-FFF2-40B4-BE49-F238E27FC236}">
                <a16:creationId xmlns:a16="http://schemas.microsoft.com/office/drawing/2014/main" id="{4A1FBAB1-3397-FB4C-BE02-A07D2D9E700C}"/>
              </a:ext>
            </a:extLst>
          </p:cNvPr>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53" name="TextBox 52">
            <a:extLst>
              <a:ext uri="{FF2B5EF4-FFF2-40B4-BE49-F238E27FC236}">
                <a16:creationId xmlns:a16="http://schemas.microsoft.com/office/drawing/2014/main" id="{58711FC1-0E98-EB4B-8D47-5F7D1F1927BA}"/>
              </a:ext>
            </a:extLst>
          </p:cNvPr>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Tree>
    <p:extLst>
      <p:ext uri="{BB962C8B-B14F-4D97-AF65-F5344CB8AC3E}">
        <p14:creationId xmlns:p14="http://schemas.microsoft.com/office/powerpoint/2010/main" val="931571597"/>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value with previous value accurately?</a:t>
            </a:r>
          </a:p>
          <a:p>
            <a:endParaRPr lang="en-US" dirty="0"/>
          </a:p>
          <a:p>
            <a:r>
              <a:rPr lang="en-US" dirty="0"/>
              <a:t>Let’s represent the aggregation function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01977070"/>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a:t>
            </a:r>
            <a:r>
              <a:rPr lang="en-US"/>
              <a:t>the </a:t>
            </a:r>
            <a:r>
              <a:rPr lang="en-US" dirty="0"/>
              <a:t>m</a:t>
            </a:r>
            <a:r>
              <a:rPr lang="en-US"/>
              <a:t>erge </a:t>
            </a:r>
            <a:r>
              <a:rPr lang="en-US" dirty="0"/>
              <a:t>operation</a:t>
            </a:r>
          </a:p>
        </p:txBody>
      </p:sp>
      <p:sp>
        <p:nvSpPr>
          <p:cNvPr id="3" name="Content Placeholder 2"/>
          <p:cNvSpPr>
            <a:spLocks noGrp="1"/>
          </p:cNvSpPr>
          <p:nvPr>
            <p:ph idx="4294967295"/>
          </p:nvPr>
        </p:nvSpPr>
        <p:spPr>
          <a:xfrm>
            <a:off x="342900" y="1898268"/>
            <a:ext cx="11849100" cy="4959732"/>
          </a:xfrm>
        </p:spPr>
        <p:txBody>
          <a:bodyPr>
            <a:normAutofit fontScale="85000" lnSpcReduction="20000"/>
          </a:bodyPr>
          <a:lstStyle/>
          <a:p>
            <a:endParaRPr lang="en-US" dirty="0"/>
          </a:p>
          <a:p>
            <a:pPr marL="0" indent="0" algn="ctr">
              <a:buNone/>
            </a:pPr>
            <a:r>
              <a:rPr lang="en-US" sz="5200" dirty="0">
                <a:latin typeface="Ayuthaya" charset="-34"/>
                <a:ea typeface="Ayuthaya" charset="-34"/>
                <a:cs typeface="Ayuthaya" charset="-34"/>
              </a:rPr>
              <a:t>merge(g([p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g([p||q</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Can generalize to associative operations: min, max, product, union, intersection, etc.)</a:t>
            </a:r>
          </a:p>
          <a:p>
            <a:endParaRPr lang="en-US" dirty="0"/>
          </a:p>
        </p:txBody>
      </p:sp>
      <p:sp>
        <p:nvSpPr>
          <p:cNvPr id="15" name="TextBox 14"/>
          <p:cNvSpPr txBox="1"/>
          <p:nvPr/>
        </p:nvSpPr>
        <p:spPr>
          <a:xfrm>
            <a:off x="7571203" y="1161718"/>
            <a:ext cx="1982492" cy="707886"/>
          </a:xfrm>
          <a:prstGeom prst="rect">
            <a:avLst/>
          </a:prstGeom>
          <a:noFill/>
        </p:spPr>
        <p:txBody>
          <a:bodyPr wrap="square" rtlCol="0">
            <a:spAutoFit/>
          </a:bodyPr>
          <a:lstStyle/>
          <a:p>
            <a:pPr algn="ctr"/>
            <a:r>
              <a:rPr lang="en-US" sz="4000" dirty="0" err="1">
                <a:solidFill>
                  <a:srgbClr val="A31E34"/>
                </a:solidFill>
              </a:rPr>
              <a:t>S</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393619" y="113488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582223" y="1170581"/>
            <a:ext cx="1982492" cy="707886"/>
          </a:xfrm>
          <a:prstGeom prst="rect">
            <a:avLst/>
          </a:prstGeom>
          <a:noFill/>
        </p:spPr>
        <p:txBody>
          <a:bodyPr wrap="square" rtlCol="0">
            <a:spAutoFit/>
          </a:bodyPr>
          <a:lstStyle/>
          <a:p>
            <a:pPr algn="ctr"/>
            <a:r>
              <a:rPr lang="en-US" sz="4000" dirty="0" err="1">
                <a:solidFill>
                  <a:srgbClr val="A31E34"/>
                </a:solidFill>
              </a:rPr>
              <a:t>S</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8322485" y="106268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    </a:t>
            </a:r>
          </a:p>
        </p:txBody>
      </p:sp>
      <p:sp>
        <p:nvSpPr>
          <p:cNvPr id="20" name="Right Brace 19"/>
          <p:cNvSpPr/>
          <p:nvPr/>
        </p:nvSpPr>
        <p:spPr>
          <a:xfrm rot="5400000">
            <a:off x="6394651" y="2713159"/>
            <a:ext cx="364882" cy="2895600"/>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48084" y="4199721"/>
            <a:ext cx="8258016" cy="1569660"/>
          </a:xfrm>
          <a:prstGeom prst="rect">
            <a:avLst/>
          </a:prstGeom>
          <a:noFill/>
        </p:spPr>
        <p:txBody>
          <a:bodyPr wrap="square" rtlCol="0">
            <a:spAutoFit/>
          </a:bodyPr>
          <a:lstStyle/>
          <a:p>
            <a:pPr algn="ctr"/>
            <a:r>
              <a:rPr lang="en-US" sz="2800" dirty="0">
                <a:solidFill>
                  <a:srgbClr val="A31E34"/>
                </a:solidFill>
              </a:rPr>
              <a:t>State computed over the</a:t>
            </a:r>
          </a:p>
          <a:p>
            <a:pPr algn="ctr"/>
            <a:r>
              <a:rPr lang="en-US" sz="2800" dirty="0">
                <a:solidFill>
                  <a:srgbClr val="A31E34"/>
                </a:solidFill>
              </a:rPr>
              <a:t> entire concatenated packet sequence</a:t>
            </a:r>
          </a:p>
          <a:p>
            <a:pPr algn="ctr"/>
            <a:r>
              <a:rPr lang="en-US" sz="2800" dirty="0">
                <a:solidFill>
                  <a:srgbClr val="A31E34"/>
                </a:solidFill>
              </a:rPr>
              <a:t>(before and after </a:t>
            </a:r>
            <a:r>
              <a:rPr lang="en-US" sz="2800" dirty="0" err="1">
                <a:solidFill>
                  <a:srgbClr val="A31E34"/>
                </a:solidFill>
              </a:rPr>
              <a:t>S</a:t>
            </a:r>
            <a:r>
              <a:rPr lang="en-US" sz="2800" baseline="-25000" dirty="0" err="1">
                <a:solidFill>
                  <a:srgbClr val="A31E34"/>
                </a:solidFill>
              </a:rPr>
              <a:t>back</a:t>
            </a:r>
            <a:r>
              <a:rPr lang="en-US" sz="2800" dirty="0">
                <a:solidFill>
                  <a:srgbClr val="A31E34"/>
                </a:solidFill>
              </a:rPr>
              <a:t> was written)</a:t>
            </a:r>
          </a:p>
          <a:p>
            <a:pPr algn="ct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3604849271"/>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3</a:t>
            </a:fld>
            <a:endParaRPr lang="en-US"/>
          </a:p>
        </p:txBody>
      </p:sp>
      <p:sp>
        <p:nvSpPr>
          <p:cNvPr id="5" name="TextBox 4"/>
          <p:cNvSpPr txBox="1"/>
          <p:nvPr/>
        </p:nvSpPr>
        <p:spPr>
          <a:xfrm>
            <a:off x="589935" y="2645031"/>
            <a:ext cx="10913807" cy="1446550"/>
          </a:xfrm>
          <a:prstGeom prst="rect">
            <a:avLst/>
          </a:prstGeom>
          <a:noFill/>
        </p:spPr>
        <p:txBody>
          <a:bodyPr wrap="square" rtlCol="0">
            <a:spAutoFit/>
          </a:bodyPr>
          <a:lstStyle/>
          <a:p>
            <a:pPr algn="ctr"/>
            <a:r>
              <a:rPr lang="en-US" sz="4400" dirty="0"/>
              <a:t>Switches should be first-class citizens in performance monitoring.</a:t>
            </a:r>
          </a:p>
        </p:txBody>
      </p:sp>
    </p:spTree>
    <p:extLst>
      <p:ext uri="{BB962C8B-B14F-4D97-AF65-F5344CB8AC3E}">
        <p14:creationId xmlns:p14="http://schemas.microsoft.com/office/powerpoint/2010/main" val="711579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Mergeability beyond associativity</a:t>
            </a:r>
          </a:p>
        </p:txBody>
      </p:sp>
      <p:sp>
        <p:nvSpPr>
          <p:cNvPr id="3" name="Content Placeholder 2"/>
          <p:cNvSpPr>
            <a:spLocks noGrp="1"/>
          </p:cNvSpPr>
          <p:nvPr>
            <p:ph idx="1"/>
          </p:nvPr>
        </p:nvSpPr>
        <p:spPr/>
        <p:txBody>
          <a:bodyPr/>
          <a:lstStyle/>
          <a:p>
            <a:r>
              <a:rPr lang="en-US" dirty="0"/>
              <a:t>Can merge any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state being tracked</a:t>
            </a:r>
          </a:p>
        </p:txBody>
      </p:sp>
    </p:spTree>
    <p:custDataLst>
      <p:tags r:id="rId1"/>
    </p:custDataLst>
    <p:extLst>
      <p:ext uri="{BB962C8B-B14F-4D97-AF65-F5344CB8AC3E}">
        <p14:creationId xmlns:p14="http://schemas.microsoft.com/office/powerpoint/2010/main" val="3458829764"/>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fontScale="92500"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endParaRPr lang="en-US" dirty="0"/>
          </a:p>
          <a:p>
            <a:pPr marL="0" indent="0">
              <a:buNone/>
            </a:pPr>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a:t>
            </a:r>
            <a:r>
              <a:rPr lang="en-US" sz="2800" dirty="0" err="1"/>
              <a:t>groupby</a:t>
            </a:r>
            <a:endParaRPr lang="en-US" sz="2800" dirty="0"/>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dirty="0"/>
              <a:t>Functions of a constant number of packets in the past</a:t>
            </a:r>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3584916"/>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exponentially weighted moving average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𝑙𝑎𝑡𝑒𝑛𝑐𝑦</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for an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15497"/>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85502" y="4022214"/>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075614122"/>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b="0" i="1" dirty="0" smtClean="0">
                          <a:latin typeface="Cambria Math" panose="02040503050406030204" pitchFamily="18" charset="0"/>
                        </a:rPr>
                        <m:t>𝑆</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m:t>
                      </m:r>
                      <m:r>
                        <a:rPr lang="en-US" sz="2800" b="0" i="1" dirty="0" smtClean="0">
                          <a:latin typeface="Cambria Math" panose="02040503050406030204" pitchFamily="18" charset="0"/>
                        </a:rPr>
                        <m:t>𝑆</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per-packet information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961350220"/>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34</a:t>
            </a:fld>
            <a:endParaRPr lang="en-US"/>
          </a:p>
        </p:txBody>
      </p:sp>
    </p:spTree>
    <p:extLst>
      <p:ext uri="{BB962C8B-B14F-4D97-AF65-F5344CB8AC3E}">
        <p14:creationId xmlns:p14="http://schemas.microsoft.com/office/powerpoint/2010/main" val="135099557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838200" y="1825625"/>
            <a:ext cx="11201400" cy="4710642"/>
          </a:xfrm>
        </p:spPr>
        <p:txBody>
          <a:bodyPr>
            <a:normAutofit/>
          </a:bodyPr>
          <a:lstStyle/>
          <a:p>
            <a:r>
              <a:rPr lang="en-US" dirty="0"/>
              <a:t>Query language for network performance monitoring</a:t>
            </a:r>
          </a:p>
          <a:p>
            <a:r>
              <a:rPr lang="en-US" dirty="0"/>
              <a:t>Hardware design to support query language</a:t>
            </a:r>
          </a:p>
          <a:p>
            <a:r>
              <a:rPr lang="en-US" dirty="0">
                <a:solidFill>
                  <a:srgbClr val="A31E34"/>
                </a:solidFill>
              </a:rPr>
              <a:t>Paper and code available at http://</a:t>
            </a:r>
            <a:r>
              <a:rPr lang="en-US" dirty="0" err="1">
                <a:solidFill>
                  <a:srgbClr val="A31E34"/>
                </a:solidFill>
              </a:rPr>
              <a:t>web.mit.edu</a:t>
            </a:r>
            <a:r>
              <a:rPr lang="en-US" dirty="0">
                <a:solidFill>
                  <a:srgbClr val="A31E34"/>
                </a:solidFill>
              </a:rPr>
              <a:t>/</a:t>
            </a:r>
            <a:r>
              <a:rPr lang="en-US" dirty="0" err="1">
                <a:solidFill>
                  <a:srgbClr val="A31E34"/>
                </a:solidFill>
              </a:rPr>
              <a:t>marple</a:t>
            </a:r>
            <a:endParaRPr lang="en-US" dirty="0">
              <a:solidFill>
                <a:srgbClr val="A31E34"/>
              </a:solidFill>
            </a:endParaRPr>
          </a:p>
          <a:p>
            <a:endParaRPr lang="en-US" dirty="0">
              <a:solidFill>
                <a:srgbClr val="C00000"/>
              </a:solidFill>
            </a:endParaRPr>
          </a:p>
          <a:p>
            <a:pPr marL="0" indent="0" algn="ctr">
              <a:buNone/>
            </a:pPr>
            <a:endParaRPr lang="en-US" dirty="0"/>
          </a:p>
          <a:p>
            <a:endParaRPr lang="en-US" dirty="0"/>
          </a:p>
        </p:txBody>
      </p:sp>
    </p:spTree>
    <p:custDataLst>
      <p:tags r:id="rId1"/>
    </p:custDataLst>
    <p:extLst>
      <p:ext uri="{BB962C8B-B14F-4D97-AF65-F5344CB8AC3E}">
        <p14:creationId xmlns:p14="http://schemas.microsoft.com/office/powerpoint/2010/main" val="417757982"/>
      </p:ext>
    </p:extLst>
  </p:cSld>
  <p:clrMapOvr>
    <a:masterClrMapping/>
  </p:clrMapOvr>
  <mc:AlternateContent xmlns:mc="http://schemas.openxmlformats.org/markup-compatibility/2006" xmlns:p14="http://schemas.microsoft.com/office/powerpoint/2010/main">
    <mc:Choice Requires="p14">
      <p:transition spd="slow" p14:dur="2000" advTm="48667"/>
    </mc:Choice>
    <mc:Fallback xmlns="">
      <p:transition spd="slow" advTm="48667"/>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Evaluation: Cache eviction rate</a:t>
            </a:r>
          </a:p>
        </p:txBody>
      </p: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64308" y="154988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cache</a:t>
            </a:r>
            <a:endParaRPr lang="en-US" sz="2800" baseline="-25000" dirty="0"/>
          </a:p>
        </p:txBody>
      </p:sp>
      <p:sp>
        <p:nvSpPr>
          <p:cNvPr id="38" name="TextBox 37"/>
          <p:cNvSpPr txBox="1"/>
          <p:nvPr/>
        </p:nvSpPr>
        <p:spPr>
          <a:xfrm>
            <a:off x="8811244" y="2839930"/>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13689" y="2830092"/>
            <a:ext cx="101021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2" name="TextBox 41"/>
          <p:cNvSpPr txBox="1"/>
          <p:nvPr/>
        </p:nvSpPr>
        <p:spPr>
          <a:xfrm>
            <a:off x="3794525" y="364684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653942"/>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4" name="TextBox 43"/>
          <p:cNvSpPr txBox="1"/>
          <p:nvPr/>
        </p:nvSpPr>
        <p:spPr>
          <a:xfrm>
            <a:off x="8085866" y="1188049"/>
            <a:ext cx="3115533" cy="954107"/>
          </a:xfrm>
          <a:prstGeom prst="rect">
            <a:avLst/>
          </a:prstGeom>
          <a:noFill/>
        </p:spPr>
        <p:txBody>
          <a:bodyPr wrap="square" rtlCol="0">
            <a:spAutoFit/>
          </a:bodyPr>
          <a:lstStyle/>
          <a:p>
            <a:pPr algn="ctr"/>
            <a:r>
              <a:rPr lang="en-US" sz="2800" dirty="0"/>
              <a:t>Off-chip backing store (DRAM)</a:t>
            </a:r>
          </a:p>
        </p:txBody>
      </p:sp>
      <p:sp>
        <p:nvSpPr>
          <p:cNvPr id="3" name="Slide Number Placeholder 2"/>
          <p:cNvSpPr>
            <a:spLocks noGrp="1"/>
          </p:cNvSpPr>
          <p:nvPr>
            <p:ph type="sldNum" sz="quarter" idx="12"/>
          </p:nvPr>
        </p:nvSpPr>
        <p:spPr/>
        <p:txBody>
          <a:bodyPr/>
          <a:lstStyle/>
          <a:p>
            <a:fld id="{7ADDFCCE-7BFB-9F43-8A65-C6CBBDF8F088}" type="slidenum">
              <a:rPr lang="en-US" smtClean="0"/>
              <a:t>36</a:t>
            </a:fld>
            <a:endParaRPr lang="en-US"/>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29684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47" name="Straight Arrow Connector 46"/>
          <p:cNvCxnSpPr/>
          <p:nvPr/>
        </p:nvCxnSpPr>
        <p:spPr>
          <a:xfrm flipV="1">
            <a:off x="5886209" y="3389655"/>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886210" y="369445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886209" y="401618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94006670"/>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processing at backing store</a:t>
            </a:r>
          </a:p>
        </p:txBody>
      </p:sp>
      <p:sp>
        <p:nvSpPr>
          <p:cNvPr id="3" name="Content Placeholder 2"/>
          <p:cNvSpPr>
            <a:spLocks noGrp="1"/>
          </p:cNvSpPr>
          <p:nvPr>
            <p:ph idx="1"/>
          </p:nvPr>
        </p:nvSpPr>
        <p:spPr>
          <a:xfrm>
            <a:off x="838200" y="1825625"/>
            <a:ext cx="10947400" cy="4895850"/>
          </a:xfrm>
        </p:spPr>
        <p:txBody>
          <a:bodyPr>
            <a:normAutofit/>
          </a:bodyPr>
          <a:lstStyle/>
          <a:p>
            <a:r>
              <a:rPr lang="en-US" dirty="0"/>
              <a:t>Trace-based evaluation: </a:t>
            </a:r>
          </a:p>
          <a:p>
            <a:pPr lvl="1"/>
            <a:r>
              <a:rPr lang="en-US" dirty="0"/>
              <a:t>“Core14”, “Core16”: Core router traces from CAIDA (2014, 16)</a:t>
            </a:r>
          </a:p>
          <a:p>
            <a:pPr lvl="1"/>
            <a:r>
              <a:rPr lang="en-US" dirty="0"/>
              <a:t>“DC”: University data center trace from [Benson et al. IMC </a:t>
            </a:r>
            <a:r>
              <a:rPr lang="uk-UA" dirty="0"/>
              <a:t>’</a:t>
            </a:r>
            <a:r>
              <a:rPr lang="en-US" dirty="0"/>
              <a:t>10]</a:t>
            </a:r>
          </a:p>
          <a:p>
            <a:pPr lvl="1"/>
            <a:r>
              <a:rPr lang="en-US" dirty="0"/>
              <a:t>Each has ~100M packets</a:t>
            </a:r>
          </a:p>
          <a:p>
            <a:pPr lvl="1"/>
            <a:endParaRPr lang="en-US" dirty="0"/>
          </a:p>
          <a:p>
            <a:r>
              <a:rPr lang="en-US" dirty="0"/>
              <a:t>Query: </a:t>
            </a:r>
            <a:r>
              <a:rPr lang="en-US" dirty="0" err="1"/>
              <a:t>groupby</a:t>
            </a:r>
            <a:r>
              <a:rPr lang="en-US" dirty="0"/>
              <a:t> based on 5-tuple (i.e., key is 5-tuple)</a:t>
            </a:r>
          </a:p>
          <a:p>
            <a:endParaRPr lang="en-US" dirty="0"/>
          </a:p>
          <a:p>
            <a:r>
              <a:rPr lang="en-US" dirty="0"/>
              <a:t>8-way set-associative LRU cache eviction policy</a:t>
            </a:r>
          </a:p>
          <a:p>
            <a:endParaRPr lang="en-US" dirty="0"/>
          </a:p>
          <a:p>
            <a:r>
              <a:rPr lang="en-US" dirty="0"/>
              <a:t>Eviction </a:t>
            </a:r>
            <a:r>
              <a:rPr lang="en-US" i="1" dirty="0"/>
              <a:t>ratio</a:t>
            </a:r>
            <a:r>
              <a:rPr lang="en-US" dirty="0"/>
              <a:t>: % of incoming </a:t>
            </a:r>
            <a:r>
              <a:rPr lang="en-US" dirty="0" err="1"/>
              <a:t>pkts</a:t>
            </a:r>
            <a:r>
              <a:rPr lang="en-US" dirty="0"/>
              <a:t> that result in a cache eviction</a:t>
            </a:r>
          </a:p>
        </p:txBody>
      </p:sp>
      <p:sp>
        <p:nvSpPr>
          <p:cNvPr id="4" name="Slide Number Placeholder 3"/>
          <p:cNvSpPr>
            <a:spLocks noGrp="1"/>
          </p:cNvSpPr>
          <p:nvPr>
            <p:ph type="sldNum" sz="quarter" idx="12"/>
          </p:nvPr>
        </p:nvSpPr>
        <p:spPr/>
        <p:txBody>
          <a:bodyPr/>
          <a:lstStyle/>
          <a:p>
            <a:fld id="{7ADDFCCE-7BFB-9F43-8A65-C6CBBDF8F088}" type="slidenum">
              <a:rPr lang="en-US" smtClean="0"/>
              <a:t>37</a:t>
            </a:fld>
            <a:endParaRPr lang="en-US"/>
          </a:p>
        </p:txBody>
      </p:sp>
    </p:spTree>
    <p:custDataLst>
      <p:tags r:id="rId1"/>
    </p:custDataLst>
    <p:extLst>
      <p:ext uri="{BB962C8B-B14F-4D97-AF65-F5344CB8AC3E}">
        <p14:creationId xmlns:p14="http://schemas.microsoft.com/office/powerpoint/2010/main" val="3281887673"/>
      </p:ext>
    </p:extLst>
  </p:cSld>
  <p:clrMapOvr>
    <a:masterClrMapping/>
  </p:clrMapOvr>
  <mc:AlternateContent xmlns:mc="http://schemas.openxmlformats.org/markup-compatibility/2006" xmlns:p14="http://schemas.microsoft.com/office/powerpoint/2010/main">
    <mc:Choice Requires="p14">
      <p:transition spd="slow" p14:dur="2000" advTm="51731"/>
    </mc:Choice>
    <mc:Fallback xmlns="">
      <p:transition spd="slow" advTm="517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38</a:t>
            </a:fld>
            <a:endParaRPr lang="en-US"/>
          </a:p>
        </p:txBody>
      </p:sp>
    </p:spTree>
    <p:extLst>
      <p:ext uri="{BB962C8B-B14F-4D97-AF65-F5344CB8AC3E}">
        <p14:creationId xmlns:p14="http://schemas.microsoft.com/office/powerpoint/2010/main" val="3873332105"/>
      </p:ext>
    </p:extLst>
  </p:cSld>
  <p:clrMapOvr>
    <a:masterClrMapping/>
  </p:clrMapOvr>
  <mc:AlternateContent xmlns:mc="http://schemas.openxmlformats.org/markup-compatibility/2006" xmlns:p14="http://schemas.microsoft.com/office/powerpoint/2010/main">
    <mc:Choice Requires="p14">
      <p:transition spd="slow" p14:dur="2000" advTm="4569"/>
    </mc:Choice>
    <mc:Fallback xmlns="">
      <p:transition spd="slow" advTm="4569"/>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6" name="TextBox 5"/>
          <p:cNvSpPr txBox="1"/>
          <p:nvPr/>
        </p:nvSpPr>
        <p:spPr>
          <a:xfrm>
            <a:off x="8253127" y="1964268"/>
            <a:ext cx="4059283" cy="3539430"/>
          </a:xfrm>
          <a:prstGeom prst="rect">
            <a:avLst/>
          </a:prstGeom>
          <a:noFill/>
        </p:spPr>
        <p:txBody>
          <a:bodyPr wrap="square" rtlCol="0">
            <a:spAutoFit/>
          </a:bodyPr>
          <a:lstStyle/>
          <a:p>
            <a:r>
              <a:rPr lang="en-US" sz="2800" dirty="0"/>
              <a:t>2</a:t>
            </a:r>
            <a:r>
              <a:rPr lang="en-US" sz="2800" baseline="30000" dirty="0"/>
              <a:t>18</a:t>
            </a:r>
            <a:r>
              <a:rPr lang="en-US" sz="2800" dirty="0"/>
              <a:t> keys == 64 </a:t>
            </a:r>
            <a:r>
              <a:rPr lang="en-US" sz="2800" dirty="0" err="1"/>
              <a:t>Mbits</a:t>
            </a:r>
            <a:endParaRPr lang="en-US" sz="2800" dirty="0"/>
          </a:p>
          <a:p>
            <a:r>
              <a:rPr lang="en-US" sz="2800" dirty="0"/>
              <a:t>(256 bits per </a:t>
            </a:r>
            <a:r>
              <a:rPr lang="en-US" sz="2800" dirty="0" err="1"/>
              <a:t>key+value</a:t>
            </a:r>
            <a:r>
              <a:rPr lang="en-US" sz="2800" dirty="0"/>
              <a:t>)</a:t>
            </a:r>
          </a:p>
          <a:p>
            <a:endParaRPr lang="en-US" sz="2800" dirty="0"/>
          </a:p>
          <a:p>
            <a:r>
              <a:rPr lang="en-US" sz="2800" b="1" dirty="0"/>
              <a:t>4%</a:t>
            </a:r>
            <a:r>
              <a:rPr lang="en-US" sz="2800" dirty="0"/>
              <a:t> </a:t>
            </a:r>
            <a:r>
              <a:rPr lang="en-US" sz="2800" dirty="0" err="1"/>
              <a:t>pkt</a:t>
            </a:r>
            <a:r>
              <a:rPr lang="en-US" sz="2800" dirty="0"/>
              <a:t> eviction ratio</a:t>
            </a:r>
          </a:p>
          <a:p>
            <a:endParaRPr lang="en-US" sz="2800" dirty="0"/>
          </a:p>
          <a:p>
            <a:r>
              <a:rPr lang="en-US" sz="2800" b="1" dirty="0"/>
              <a:t>25X </a:t>
            </a:r>
            <a:r>
              <a:rPr lang="en-US" sz="2800" dirty="0"/>
              <a:t>reduction from processing each </a:t>
            </a:r>
            <a:r>
              <a:rPr lang="en-US" sz="2800" dirty="0" err="1"/>
              <a:t>pkt</a:t>
            </a:r>
            <a:endParaRPr lang="en-US" sz="2800" dirty="0"/>
          </a:p>
          <a:p>
            <a:endParaRPr lang="en-US" sz="2800" dirty="0"/>
          </a:p>
        </p:txBody>
      </p:sp>
      <p:sp>
        <p:nvSpPr>
          <p:cNvPr id="3" name="Slide Number Placeholder 2"/>
          <p:cNvSpPr>
            <a:spLocks noGrp="1"/>
          </p:cNvSpPr>
          <p:nvPr>
            <p:ph type="sldNum" sz="quarter" idx="12"/>
          </p:nvPr>
        </p:nvSpPr>
        <p:spPr/>
        <p:txBody>
          <a:bodyPr/>
          <a:lstStyle/>
          <a:p>
            <a:fld id="{7ADDFCCE-7BFB-9F43-8A65-C6CBBDF8F088}" type="slidenum">
              <a:rPr lang="en-US" smtClean="0"/>
              <a:t>39</a:t>
            </a:fld>
            <a:endParaRPr lang="en-US" dirty="0"/>
          </a:p>
        </p:txBody>
      </p:sp>
      <p:cxnSp>
        <p:nvCxnSpPr>
          <p:cNvPr id="8" name="Straight Connector 7"/>
          <p:cNvCxnSpPr/>
          <p:nvPr/>
        </p:nvCxnSpPr>
        <p:spPr>
          <a:xfrm>
            <a:off x="1845129" y="4261757"/>
            <a:ext cx="2651760" cy="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533899" y="4261757"/>
            <a:ext cx="0" cy="100584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40020908"/>
      </p:ext>
    </p:extLst>
  </p:cSld>
  <p:clrMapOvr>
    <a:masterClrMapping/>
  </p:clrMapOvr>
  <mc:AlternateContent xmlns:mc="http://schemas.openxmlformats.org/markup-compatibility/2006" xmlns:p14="http://schemas.microsoft.com/office/powerpoint/2010/main">
    <mc:Choice Requires="p14">
      <p:transition spd="slow" p14:dur="2000" advTm="28603"/>
    </mc:Choice>
    <mc:Fallback xmlns="">
      <p:transition spd="slow" advTm="286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860" y="2169272"/>
            <a:ext cx="11317826" cy="1938992"/>
          </a:xfrm>
          <a:prstGeom prst="rect">
            <a:avLst/>
          </a:prstGeom>
          <a:noFill/>
        </p:spPr>
        <p:txBody>
          <a:bodyPr wrap="square" rtlCol="0">
            <a:spAutoFit/>
          </a:bodyPr>
          <a:lstStyle/>
          <a:p>
            <a:pPr algn="ctr"/>
            <a:r>
              <a:rPr lang="en-US" sz="4000" dirty="0"/>
              <a:t>We want to build future-proof switch hardware:</a:t>
            </a:r>
          </a:p>
          <a:p>
            <a:pPr algn="ctr"/>
            <a:endParaRPr lang="en-US" sz="4000" dirty="0"/>
          </a:p>
          <a:p>
            <a:pPr algn="ctr"/>
            <a:r>
              <a:rPr lang="en-US" sz="4000" dirty="0"/>
              <a:t>Language-directed hardware design</a:t>
            </a:r>
          </a:p>
        </p:txBody>
      </p:sp>
      <p:sp>
        <p:nvSpPr>
          <p:cNvPr id="2" name="Slide Number Placeholder 1"/>
          <p:cNvSpPr>
            <a:spLocks noGrp="1"/>
          </p:cNvSpPr>
          <p:nvPr>
            <p:ph type="sldNum" sz="quarter" idx="12"/>
          </p:nvPr>
        </p:nvSpPr>
        <p:spPr/>
        <p:txBody>
          <a:bodyPr/>
          <a:lstStyle/>
          <a:p>
            <a:fld id="{7ADDFCCE-7BFB-9F43-8A65-C6CBBDF8F088}" type="slidenum">
              <a:rPr lang="en-US" smtClean="0"/>
              <a:t>4</a:t>
            </a:fld>
            <a:endParaRPr lang="en-US"/>
          </a:p>
        </p:txBody>
      </p:sp>
    </p:spTree>
    <p:extLst>
      <p:ext uri="{BB962C8B-B14F-4D97-AF65-F5344CB8AC3E}">
        <p14:creationId xmlns:p14="http://schemas.microsoft.com/office/powerpoint/2010/main" val="605997881"/>
      </p:ext>
    </p:extLst>
  </p:cSld>
  <p:clrMapOvr>
    <a:masterClrMapping/>
  </p:clrMapOvr>
  <mc:AlternateContent xmlns:mc="http://schemas.openxmlformats.org/markup-compatibility/2006" xmlns:p14="http://schemas.microsoft.com/office/powerpoint/2010/main">
    <mc:Choice Requires="p14">
      <p:transition spd="slow" p14:dur="2000" advTm="21014"/>
    </mc:Choice>
    <mc:Fallback xmlns="">
      <p:transition spd="slow" advTm="21014"/>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a:t>
            </a:r>
            <a:r>
              <a:rPr lang="en-US" dirty="0">
                <a:sym typeface="Wingdings"/>
              </a:rPr>
              <a:t> Eviction rate</a:t>
            </a:r>
            <a:endParaRPr lang="en-US" dirty="0"/>
          </a:p>
        </p:txBody>
      </p:sp>
      <p:sp>
        <p:nvSpPr>
          <p:cNvPr id="4" name="Content Placeholder 2"/>
          <p:cNvSpPr>
            <a:spLocks noGrp="1"/>
          </p:cNvSpPr>
          <p:nvPr>
            <p:ph idx="1"/>
          </p:nvPr>
        </p:nvSpPr>
        <p:spPr/>
        <p:txBody>
          <a:bodyPr>
            <a:normAutofit/>
          </a:bodyPr>
          <a:lstStyle/>
          <a:p>
            <a:r>
              <a:rPr lang="en-US" dirty="0"/>
              <a:t>Consider 64-port X 100-Gbit/s switch</a:t>
            </a:r>
          </a:p>
          <a:p>
            <a:endParaRPr lang="en-US" dirty="0"/>
          </a:p>
          <a:p>
            <a:r>
              <a:rPr lang="en-US" dirty="0"/>
              <a:t>Memory: 256 </a:t>
            </a:r>
            <a:r>
              <a:rPr lang="en-US" dirty="0" err="1"/>
              <a:t>Mbits</a:t>
            </a:r>
            <a:r>
              <a:rPr lang="en-US" dirty="0"/>
              <a:t> </a:t>
            </a:r>
          </a:p>
          <a:p>
            <a:pPr lvl="1"/>
            <a:r>
              <a:rPr lang="en-US" dirty="0"/>
              <a:t>7.5% area</a:t>
            </a:r>
          </a:p>
          <a:p>
            <a:pPr lvl="1"/>
            <a:endParaRPr lang="en-US" dirty="0"/>
          </a:p>
          <a:p>
            <a:r>
              <a:rPr lang="en-US" dirty="0"/>
              <a:t>Eviction rate: </a:t>
            </a:r>
            <a:r>
              <a:rPr lang="en-US" dirty="0">
                <a:sym typeface="Wingdings"/>
              </a:rPr>
              <a:t>8M records/s</a:t>
            </a:r>
          </a:p>
          <a:p>
            <a:pPr lvl="1"/>
            <a:r>
              <a:rPr lang="en-US" b="1" dirty="0">
                <a:sym typeface="Wingdings"/>
              </a:rPr>
              <a:t>~ 32 cores</a:t>
            </a:r>
            <a:endParaRPr lang="en-US" dirty="0">
              <a:sym typeface="Wingding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867" y="1800746"/>
            <a:ext cx="4792133" cy="2823376"/>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40</a:t>
            </a:fld>
            <a:endParaRPr lang="en-US"/>
          </a:p>
        </p:txBody>
      </p:sp>
      <p:cxnSp>
        <p:nvCxnSpPr>
          <p:cNvPr id="7" name="Straight Connector 6"/>
          <p:cNvCxnSpPr/>
          <p:nvPr/>
        </p:nvCxnSpPr>
        <p:spPr>
          <a:xfrm>
            <a:off x="7907867" y="3592286"/>
            <a:ext cx="2880359" cy="19354"/>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0822092" y="3611640"/>
            <a:ext cx="0" cy="45720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843973"/>
      </p:ext>
    </p:extLst>
  </p:cSld>
  <p:clrMapOvr>
    <a:masterClrMapping/>
  </p:clrMapOvr>
  <mc:AlternateContent xmlns:mc="http://schemas.openxmlformats.org/markup-compatibility/2006" xmlns:p14="http://schemas.microsoft.com/office/powerpoint/2010/main">
    <mc:Choice Requires="p14">
      <p:transition spd="slow" p14:dur="2000" advTm="32470"/>
    </mc:Choice>
    <mc:Fallback xmlns="">
      <p:transition spd="slow" advTm="3247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0203" y="2785939"/>
            <a:ext cx="10762247" cy="769441"/>
          </a:xfrm>
          <a:prstGeom prst="rect">
            <a:avLst/>
          </a:prstGeom>
          <a:noFill/>
        </p:spPr>
        <p:txBody>
          <a:bodyPr wrap="square" rtlCol="0">
            <a:spAutoFit/>
          </a:bodyPr>
          <a:lstStyle/>
          <a:p>
            <a:pPr algn="ctr"/>
            <a:r>
              <a:rPr lang="en-US" sz="4400" dirty="0"/>
              <a:t>Expressive query language</a:t>
            </a:r>
          </a:p>
        </p:txBody>
      </p:sp>
      <p:sp>
        <p:nvSpPr>
          <p:cNvPr id="7" name="TextBox 6"/>
          <p:cNvSpPr txBox="1"/>
          <p:nvPr/>
        </p:nvSpPr>
        <p:spPr>
          <a:xfrm>
            <a:off x="735486" y="5299981"/>
            <a:ext cx="10762247" cy="769441"/>
          </a:xfrm>
          <a:prstGeom prst="rect">
            <a:avLst/>
          </a:prstGeom>
          <a:noFill/>
        </p:spPr>
        <p:txBody>
          <a:bodyPr wrap="square" rtlCol="0">
            <a:spAutoFit/>
          </a:bodyPr>
          <a:lstStyle/>
          <a:p>
            <a:pPr algn="ctr"/>
            <a:r>
              <a:rPr lang="en-US" sz="4400" dirty="0"/>
              <a:t>Line-rate switch hardware primitives</a:t>
            </a:r>
          </a:p>
        </p:txBody>
      </p:sp>
      <p:sp>
        <p:nvSpPr>
          <p:cNvPr id="9" name="Down Arrow 8"/>
          <p:cNvSpPr/>
          <p:nvPr/>
        </p:nvSpPr>
        <p:spPr>
          <a:xfrm>
            <a:off x="5422955" y="3915849"/>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p:cNvSpPr>
            <a:spLocks noGrp="1"/>
          </p:cNvSpPr>
          <p:nvPr>
            <p:ph type="sldNum" sz="quarter" idx="12"/>
          </p:nvPr>
        </p:nvSpPr>
        <p:spPr/>
        <p:txBody>
          <a:bodyPr/>
          <a:lstStyle/>
          <a:p>
            <a:fld id="{7ADDFCCE-7BFB-9F43-8A65-C6CBBDF8F088}" type="slidenum">
              <a:rPr lang="en-US" smtClean="0"/>
              <a:t>5</a:t>
            </a:fld>
            <a:endParaRPr lang="en-US"/>
          </a:p>
        </p:txBody>
      </p:sp>
      <p:sp>
        <p:nvSpPr>
          <p:cNvPr id="8" name="TextBox 7"/>
          <p:cNvSpPr txBox="1"/>
          <p:nvPr/>
        </p:nvSpPr>
        <p:spPr>
          <a:xfrm>
            <a:off x="900203" y="471139"/>
            <a:ext cx="10762247" cy="769441"/>
          </a:xfrm>
          <a:prstGeom prst="rect">
            <a:avLst/>
          </a:prstGeom>
          <a:noFill/>
        </p:spPr>
        <p:txBody>
          <a:bodyPr wrap="square" rtlCol="0">
            <a:spAutoFit/>
          </a:bodyPr>
          <a:lstStyle/>
          <a:p>
            <a:pPr algn="ctr"/>
            <a:r>
              <a:rPr lang="en-US" sz="4400" dirty="0"/>
              <a:t>Performance monitoring use cases</a:t>
            </a:r>
          </a:p>
        </p:txBody>
      </p:sp>
      <p:sp>
        <p:nvSpPr>
          <p:cNvPr id="10" name="Down Arrow 9"/>
          <p:cNvSpPr/>
          <p:nvPr/>
        </p:nvSpPr>
        <p:spPr>
          <a:xfrm>
            <a:off x="5422955" y="1578562"/>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Turn Arrow 11">
            <a:extLst>
              <a:ext uri="{FF2B5EF4-FFF2-40B4-BE49-F238E27FC236}">
                <a16:creationId xmlns:a16="http://schemas.microsoft.com/office/drawing/2014/main" id="{49E0B08E-DF37-1840-89A2-39B3AB2E2FAC}"/>
              </a:ext>
            </a:extLst>
          </p:cNvPr>
          <p:cNvSpPr/>
          <p:nvPr/>
        </p:nvSpPr>
        <p:spPr>
          <a:xfrm rot="16200000" flipV="1">
            <a:off x="9726723" y="3934450"/>
            <a:ext cx="2903955" cy="967503"/>
          </a:xfrm>
          <a:prstGeom prst="uturnArrow">
            <a:avLst>
              <a:gd name="adj1" fmla="val 25000"/>
              <a:gd name="adj2" fmla="val 25000"/>
              <a:gd name="adj3" fmla="val 25000"/>
              <a:gd name="adj4" fmla="val 43750"/>
              <a:gd name="adj5" fmla="val 100000"/>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659462681"/>
      </p:ext>
    </p:extLst>
  </p:cSld>
  <p:clrMapOvr>
    <a:masterClrMapping/>
  </p:clrMapOvr>
  <mc:AlternateContent xmlns:mc="http://schemas.openxmlformats.org/markup-compatibility/2006" xmlns:p14="http://schemas.microsoft.com/office/powerpoint/2010/main">
    <mc:Choice Requires="p14">
      <p:transition spd="slow" p14:dur="2000" advTm="51522"/>
    </mc:Choice>
    <mc:Fallback xmlns="">
      <p:transition spd="slow" advTm="515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p:txBody>
          <a:bodyPr>
            <a:normAutofit/>
          </a:bodyPr>
          <a:lstStyle/>
          <a:p>
            <a:r>
              <a:rPr lang="en-US" sz="3600" dirty="0">
                <a:solidFill>
                  <a:srgbClr val="A31E34"/>
                </a:solidFill>
              </a:rPr>
              <a:t>Marple</a:t>
            </a:r>
            <a:r>
              <a:rPr lang="en-US" sz="3600" dirty="0"/>
              <a:t>, a performance query language</a:t>
            </a:r>
          </a:p>
          <a:p>
            <a:endParaRPr lang="en-US" sz="3600" dirty="0"/>
          </a:p>
          <a:p>
            <a:r>
              <a:rPr lang="en-US" sz="3600" dirty="0"/>
              <a:t>Line-rate switch hardware design</a:t>
            </a:r>
          </a:p>
          <a:p>
            <a:endParaRPr lang="en-US" sz="3200" dirty="0"/>
          </a:p>
          <a:p>
            <a:r>
              <a:rPr lang="en-US" sz="3600" dirty="0"/>
              <a:t>Query compiler</a:t>
            </a:r>
          </a:p>
        </p:txBody>
      </p:sp>
      <p:sp>
        <p:nvSpPr>
          <p:cNvPr id="4" name="Slide Number Placeholder 3"/>
          <p:cNvSpPr>
            <a:spLocks noGrp="1"/>
          </p:cNvSpPr>
          <p:nvPr>
            <p:ph type="sldNum" sz="quarter" idx="12"/>
          </p:nvPr>
        </p:nvSpPr>
        <p:spPr/>
        <p:txBody>
          <a:bodyPr/>
          <a:lstStyle/>
          <a:p>
            <a:fld id="{7ADDFCCE-7BFB-9F43-8A65-C6CBBDF8F088}" type="slidenum">
              <a:rPr lang="en-US" smtClean="0"/>
              <a:t>6</a:t>
            </a:fld>
            <a:endParaRPr lang="en-US"/>
          </a:p>
        </p:txBody>
      </p:sp>
    </p:spTree>
    <p:extLst>
      <p:ext uri="{BB962C8B-B14F-4D97-AF65-F5344CB8AC3E}">
        <p14:creationId xmlns:p14="http://schemas.microsoft.com/office/powerpoint/2010/main" val="51984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249391" y="2704498"/>
            <a:ext cx="4569585" cy="2682476"/>
            <a:chOff x="3356939" y="2609311"/>
            <a:chExt cx="4768286" cy="3490013"/>
          </a:xfrm>
        </p:grpSpPr>
        <p:sp>
          <p:nvSpPr>
            <p:cNvPr id="4" name="Cloud 3"/>
            <p:cNvSpPr/>
            <p:nvPr/>
          </p:nvSpPr>
          <p:spPr>
            <a:xfrm>
              <a:off x="3356939" y="2609311"/>
              <a:ext cx="4768286" cy="3490013"/>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141" y="4019183"/>
              <a:ext cx="1371516" cy="8594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307" y="4019182"/>
              <a:ext cx="1371516" cy="8594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807" y="5239841"/>
              <a:ext cx="1371516" cy="8594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675" y="2747868"/>
              <a:ext cx="1371516" cy="859483"/>
            </a:xfrm>
            <a:prstGeom prst="rect">
              <a:avLst/>
            </a:prstGeom>
          </p:spPr>
        </p:pic>
        <p:cxnSp>
          <p:nvCxnSpPr>
            <p:cNvPr id="9" name="Straight Connector 8"/>
            <p:cNvCxnSpPr/>
            <p:nvPr/>
          </p:nvCxnSpPr>
          <p:spPr>
            <a:xfrm>
              <a:off x="4696109" y="4724079"/>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042522" y="472407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672268" y="3276187"/>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42522" y="333203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0" name="Rounded Rectangle 19"/>
          <p:cNvSpPr/>
          <p:nvPr/>
        </p:nvSpPr>
        <p:spPr>
          <a:xfrm>
            <a:off x="3105310" y="136874"/>
            <a:ext cx="4718957" cy="1273629"/>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5254" y="276335"/>
            <a:ext cx="1088147" cy="964105"/>
          </a:xfrm>
          <a:prstGeom prst="rect">
            <a:avLst/>
          </a:prstGeom>
        </p:spPr>
      </p:pic>
      <p:sp>
        <p:nvSpPr>
          <p:cNvPr id="19" name="TextBox 18"/>
          <p:cNvSpPr txBox="1"/>
          <p:nvPr/>
        </p:nvSpPr>
        <p:spPr>
          <a:xfrm>
            <a:off x="4632773" y="465999"/>
            <a:ext cx="2717966" cy="707886"/>
          </a:xfrm>
          <a:prstGeom prst="rect">
            <a:avLst/>
          </a:prstGeom>
          <a:noFill/>
        </p:spPr>
        <p:txBody>
          <a:bodyPr wrap="square" rtlCol="0">
            <a:spAutoFit/>
          </a:bodyPr>
          <a:lstStyle/>
          <a:p>
            <a:pPr algn="ctr"/>
            <a:r>
              <a:rPr lang="en-US" sz="4000" dirty="0"/>
              <a:t>Queries</a:t>
            </a:r>
          </a:p>
        </p:txBody>
      </p:sp>
      <p:sp>
        <p:nvSpPr>
          <p:cNvPr id="27" name="Rounded Rectangle 26"/>
          <p:cNvSpPr/>
          <p:nvPr/>
        </p:nvSpPr>
        <p:spPr>
          <a:xfrm>
            <a:off x="3105309" y="1607368"/>
            <a:ext cx="4718957" cy="774441"/>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52661" y="1637205"/>
            <a:ext cx="4006591" cy="707886"/>
          </a:xfrm>
          <a:prstGeom prst="rect">
            <a:avLst/>
          </a:prstGeom>
          <a:noFill/>
        </p:spPr>
        <p:txBody>
          <a:bodyPr wrap="square" rtlCol="0">
            <a:spAutoFit/>
          </a:bodyPr>
          <a:lstStyle/>
          <a:p>
            <a:pPr algn="ctr"/>
            <a:r>
              <a:rPr lang="en-US" sz="4000" dirty="0"/>
              <a:t>Query Compiler</a:t>
            </a:r>
          </a:p>
        </p:txBody>
      </p:sp>
      <p:sp>
        <p:nvSpPr>
          <p:cNvPr id="30" name="Rounded Rectangle 29"/>
          <p:cNvSpPr/>
          <p:nvPr/>
        </p:nvSpPr>
        <p:spPr>
          <a:xfrm>
            <a:off x="3149913" y="5502275"/>
            <a:ext cx="4713667" cy="1219200"/>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766882" y="5607025"/>
            <a:ext cx="5505291" cy="954107"/>
          </a:xfrm>
          <a:prstGeom prst="rect">
            <a:avLst/>
          </a:prstGeom>
          <a:noFill/>
        </p:spPr>
        <p:txBody>
          <a:bodyPr wrap="square" rtlCol="0">
            <a:spAutoFit/>
          </a:bodyPr>
          <a:lstStyle/>
          <a:p>
            <a:pPr algn="ctr"/>
            <a:r>
              <a:rPr lang="en-US" sz="2800" dirty="0"/>
              <a:t>Programmable switches</a:t>
            </a:r>
          </a:p>
          <a:p>
            <a:pPr algn="ctr"/>
            <a:r>
              <a:rPr lang="en-US" sz="2800" dirty="0"/>
              <a:t>(with some h/w modifications)</a:t>
            </a:r>
          </a:p>
        </p:txBody>
      </p:sp>
      <p:sp>
        <p:nvSpPr>
          <p:cNvPr id="33" name="Curved Left Arrow 32"/>
          <p:cNvSpPr/>
          <p:nvPr/>
        </p:nvSpPr>
        <p:spPr>
          <a:xfrm>
            <a:off x="8058861" y="465999"/>
            <a:ext cx="1028700" cy="1640384"/>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Left Arrow 33"/>
          <p:cNvSpPr/>
          <p:nvPr/>
        </p:nvSpPr>
        <p:spPr>
          <a:xfrm>
            <a:off x="8058861" y="2195638"/>
            <a:ext cx="1028700" cy="1275968"/>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9152877" y="925660"/>
            <a:ext cx="3386009" cy="523220"/>
          </a:xfrm>
          <a:prstGeom prst="rect">
            <a:avLst/>
          </a:prstGeom>
          <a:noFill/>
        </p:spPr>
        <p:txBody>
          <a:bodyPr wrap="square" rtlCol="0">
            <a:spAutoFit/>
          </a:bodyPr>
          <a:lstStyle/>
          <a:p>
            <a:r>
              <a:rPr lang="en-US" sz="2800" dirty="0"/>
              <a:t>Marple programs</a:t>
            </a:r>
          </a:p>
        </p:txBody>
      </p:sp>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6" y="2804956"/>
            <a:ext cx="545583" cy="843142"/>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5" y="3753242"/>
            <a:ext cx="545583" cy="843142"/>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047" y="4701528"/>
            <a:ext cx="545583" cy="843142"/>
          </a:xfrm>
          <a:prstGeom prst="rect">
            <a:avLst/>
          </a:prstGeom>
        </p:spPr>
      </p:pic>
      <p:sp>
        <p:nvSpPr>
          <p:cNvPr id="39" name="TextBox 38"/>
          <p:cNvSpPr txBox="1"/>
          <p:nvPr/>
        </p:nvSpPr>
        <p:spPr>
          <a:xfrm>
            <a:off x="9212747" y="2442888"/>
            <a:ext cx="2979253" cy="523220"/>
          </a:xfrm>
          <a:prstGeom prst="rect">
            <a:avLst/>
          </a:prstGeom>
          <a:noFill/>
        </p:spPr>
        <p:txBody>
          <a:bodyPr wrap="square" rtlCol="0">
            <a:spAutoFit/>
          </a:bodyPr>
          <a:lstStyle/>
          <a:p>
            <a:r>
              <a:rPr lang="en-US" sz="2800" dirty="0"/>
              <a:t>Switch programs</a:t>
            </a:r>
          </a:p>
        </p:txBody>
      </p:sp>
      <p:sp>
        <p:nvSpPr>
          <p:cNvPr id="40" name="TextBox 39"/>
          <p:cNvSpPr txBox="1"/>
          <p:nvPr/>
        </p:nvSpPr>
        <p:spPr>
          <a:xfrm>
            <a:off x="1006678" y="4151335"/>
            <a:ext cx="2291698" cy="954107"/>
          </a:xfrm>
          <a:prstGeom prst="rect">
            <a:avLst/>
          </a:prstGeom>
          <a:noFill/>
        </p:spPr>
        <p:txBody>
          <a:bodyPr wrap="square" rtlCol="0">
            <a:spAutoFit/>
          </a:bodyPr>
          <a:lstStyle/>
          <a:p>
            <a:r>
              <a:rPr lang="en-US" sz="2800"/>
              <a:t>To collection servers</a:t>
            </a:r>
            <a:endParaRPr lang="en-US" sz="2800" dirty="0"/>
          </a:p>
        </p:txBody>
      </p:sp>
      <p:cxnSp>
        <p:nvCxnSpPr>
          <p:cNvPr id="41" name="Straight Connector 40"/>
          <p:cNvCxnSpPr/>
          <p:nvPr/>
        </p:nvCxnSpPr>
        <p:spPr>
          <a:xfrm flipH="1">
            <a:off x="1075399" y="3124777"/>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036313" y="4045736"/>
            <a:ext cx="2921582" cy="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036313" y="5085355"/>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Bent Arrow 47"/>
          <p:cNvSpPr/>
          <p:nvPr/>
        </p:nvSpPr>
        <p:spPr>
          <a:xfrm>
            <a:off x="517971" y="446094"/>
            <a:ext cx="2352743" cy="1898997"/>
          </a:xfrm>
          <a:prstGeom prst="bentArrow">
            <a:avLst>
              <a:gd name="adj1" fmla="val 11243"/>
              <a:gd name="adj2" fmla="val 20125"/>
              <a:gd name="adj3" fmla="val 25000"/>
              <a:gd name="adj4" fmla="val 8463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p:cNvSpPr txBox="1"/>
          <p:nvPr/>
        </p:nvSpPr>
        <p:spPr>
          <a:xfrm>
            <a:off x="1056162" y="1471582"/>
            <a:ext cx="1684134" cy="523220"/>
          </a:xfrm>
          <a:prstGeom prst="rect">
            <a:avLst/>
          </a:prstGeom>
          <a:noFill/>
        </p:spPr>
        <p:txBody>
          <a:bodyPr wrap="square" rtlCol="0">
            <a:spAutoFit/>
          </a:bodyPr>
          <a:lstStyle/>
          <a:p>
            <a:r>
              <a:rPr lang="en-US" sz="2800" dirty="0"/>
              <a:t>Results</a:t>
            </a:r>
          </a:p>
        </p:txBody>
      </p:sp>
      <p:sp>
        <p:nvSpPr>
          <p:cNvPr id="2" name="Slide Number Placeholder 1"/>
          <p:cNvSpPr>
            <a:spLocks noGrp="1"/>
          </p:cNvSpPr>
          <p:nvPr>
            <p:ph type="sldNum" sz="quarter" idx="12"/>
          </p:nvPr>
        </p:nvSpPr>
        <p:spPr/>
        <p:txBody>
          <a:bodyPr/>
          <a:lstStyle/>
          <a:p>
            <a:fld id="{7ADDFCCE-7BFB-9F43-8A65-C6CBBDF8F088}" type="slidenum">
              <a:rPr lang="en-US" smtClean="0"/>
              <a:t>7</a:t>
            </a:fld>
            <a:endParaRPr lang="en-US"/>
          </a:p>
        </p:txBody>
      </p:sp>
    </p:spTree>
    <p:custDataLst>
      <p:tags r:id="rId1"/>
    </p:custDataLst>
    <p:extLst>
      <p:ext uri="{BB962C8B-B14F-4D97-AF65-F5344CB8AC3E}">
        <p14:creationId xmlns:p14="http://schemas.microsoft.com/office/powerpoint/2010/main" val="802959923"/>
      </p:ext>
    </p:extLst>
  </p:cSld>
  <p:clrMapOvr>
    <a:masterClrMapping/>
  </p:clrMapOvr>
  <mc:AlternateContent xmlns:mc="http://schemas.openxmlformats.org/markup-compatibility/2006" xmlns:p14="http://schemas.microsoft.com/office/powerpoint/2010/main">
    <mc:Choice Requires="p14">
      <p:transition spd="slow" p14:dur="2000" advTm="38462"/>
    </mc:Choice>
    <mc:Fallback xmlns="">
      <p:transition spd="slow" advTm="384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2" grpId="0"/>
      <p:bldP spid="30" grpId="0" animBg="1"/>
      <p:bldP spid="31" grpId="0"/>
      <p:bldP spid="33" grpId="0" animBg="1"/>
      <p:bldP spid="34" grpId="0" animBg="1"/>
      <p:bldP spid="35" grpId="0"/>
      <p:bldP spid="39" grpId="0"/>
      <p:bldP spid="40" grpId="0"/>
      <p:bldP spid="48" grpId="0" animBg="1"/>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Marple: Performance query language</a:t>
            </a:r>
          </a:p>
        </p:txBody>
      </p:sp>
      <p:sp>
        <p:nvSpPr>
          <p:cNvPr id="2" name="Slide Number Placeholder 1"/>
          <p:cNvSpPr>
            <a:spLocks noGrp="1"/>
          </p:cNvSpPr>
          <p:nvPr>
            <p:ph type="sldNum" sz="quarter" idx="12"/>
          </p:nvPr>
        </p:nvSpPr>
        <p:spPr/>
        <p:txBody>
          <a:bodyPr/>
          <a:lstStyle/>
          <a:p>
            <a:fld id="{7ADDFCCE-7BFB-9F43-8A65-C6CBBDF8F088}" type="slidenum">
              <a:rPr lang="en-US" smtClean="0"/>
              <a:t>8</a:t>
            </a:fld>
            <a:endParaRPr lang="en-US"/>
          </a:p>
        </p:txBody>
      </p:sp>
    </p:spTree>
    <p:extLst>
      <p:ext uri="{BB962C8B-B14F-4D97-AF65-F5344CB8AC3E}">
        <p14:creationId xmlns:p14="http://schemas.microsoft.com/office/powerpoint/2010/main" val="1451458292"/>
      </p:ext>
    </p:extLst>
  </p:cSld>
  <p:clrMapOvr>
    <a:masterClrMapping/>
  </p:clrMapOvr>
  <mc:AlternateContent xmlns:mc="http://schemas.openxmlformats.org/markup-compatibility/2006" xmlns:p14="http://schemas.microsoft.com/office/powerpoint/2010/main">
    <mc:Choice Requires="p14">
      <p:transition spd="slow" p14:dur="2000" advTm="2767"/>
    </mc:Choice>
    <mc:Fallback xmlns="">
      <p:transition spd="slow" advTm="276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Streams</a:t>
            </a:r>
          </a:p>
        </p:txBody>
      </p:sp>
      <p:sp>
        <p:nvSpPr>
          <p:cNvPr id="3" name="Content Placeholder 2"/>
          <p:cNvSpPr>
            <a:spLocks noGrp="1"/>
          </p:cNvSpPr>
          <p:nvPr>
            <p:ph idx="1"/>
          </p:nvPr>
        </p:nvSpPr>
        <p:spPr>
          <a:xfrm>
            <a:off x="838200" y="1825625"/>
            <a:ext cx="10515600" cy="4351338"/>
          </a:xfrm>
        </p:spPr>
        <p:txBody>
          <a:bodyPr/>
          <a:lstStyle/>
          <a:p>
            <a:pPr marL="0" indent="0" algn="ctr">
              <a:buNone/>
            </a:pPr>
            <a:r>
              <a:rPr lang="en-US" dirty="0"/>
              <a:t>Core language construct: streams of tuples</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INPUT PACKET STREAM (P):= </a:t>
            </a:r>
          </a:p>
          <a:p>
            <a:pPr marL="457200" lvl="1" indent="0" algn="ctr">
              <a:buNone/>
            </a:pPr>
            <a:r>
              <a:rPr lang="en-US" sz="2800" dirty="0">
                <a:latin typeface="Ayuthaya" charset="-34"/>
                <a:ea typeface="Ayuthaya" charset="-34"/>
                <a:cs typeface="Ayuthaya" charset="-34"/>
              </a:rPr>
              <a:t>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p:txBody>
      </p:sp>
      <p:sp>
        <p:nvSpPr>
          <p:cNvPr id="4" name="TextBox 3"/>
          <p:cNvSpPr txBox="1"/>
          <p:nvPr/>
        </p:nvSpPr>
        <p:spPr>
          <a:xfrm>
            <a:off x="1220620" y="4926814"/>
            <a:ext cx="1982492" cy="523220"/>
          </a:xfrm>
          <a:prstGeom prst="rect">
            <a:avLst/>
          </a:prstGeom>
          <a:noFill/>
        </p:spPr>
        <p:txBody>
          <a:bodyPr wrap="square" rtlCol="0">
            <a:spAutoFit/>
          </a:bodyPr>
          <a:lstStyle/>
          <a:p>
            <a:r>
              <a:rPr lang="en-US" sz="2800" dirty="0"/>
              <a:t>Location</a:t>
            </a:r>
          </a:p>
        </p:txBody>
      </p:sp>
      <p:sp>
        <p:nvSpPr>
          <p:cNvPr id="5" name="TextBox 4"/>
          <p:cNvSpPr txBox="1"/>
          <p:nvPr/>
        </p:nvSpPr>
        <p:spPr>
          <a:xfrm>
            <a:off x="3510171" y="4924992"/>
            <a:ext cx="2326037" cy="954107"/>
          </a:xfrm>
          <a:prstGeom prst="rect">
            <a:avLst/>
          </a:prstGeom>
          <a:noFill/>
        </p:spPr>
        <p:txBody>
          <a:bodyPr wrap="square" rtlCol="0">
            <a:spAutoFit/>
          </a:bodyPr>
          <a:lstStyle/>
          <a:p>
            <a:r>
              <a:rPr lang="en-US" sz="2800" dirty="0"/>
              <a:t>Packet identification</a:t>
            </a:r>
          </a:p>
        </p:txBody>
      </p:sp>
      <p:sp>
        <p:nvSpPr>
          <p:cNvPr id="6" name="TextBox 5"/>
          <p:cNvSpPr txBox="1"/>
          <p:nvPr/>
        </p:nvSpPr>
        <p:spPr>
          <a:xfrm>
            <a:off x="5781962" y="4924988"/>
            <a:ext cx="2933056" cy="954107"/>
          </a:xfrm>
          <a:prstGeom prst="rect">
            <a:avLst/>
          </a:prstGeom>
          <a:noFill/>
        </p:spPr>
        <p:txBody>
          <a:bodyPr wrap="square" rtlCol="0">
            <a:spAutoFit/>
          </a:bodyPr>
          <a:lstStyle/>
          <a:p>
            <a:r>
              <a:rPr lang="en-US" sz="2800" dirty="0"/>
              <a:t>Queue entry and exit timestamps</a:t>
            </a:r>
          </a:p>
        </p:txBody>
      </p:sp>
      <p:sp>
        <p:nvSpPr>
          <p:cNvPr id="7" name="TextBox 6"/>
          <p:cNvSpPr txBox="1"/>
          <p:nvPr/>
        </p:nvSpPr>
        <p:spPr>
          <a:xfrm>
            <a:off x="9060105" y="4924987"/>
            <a:ext cx="2933056" cy="954107"/>
          </a:xfrm>
          <a:prstGeom prst="rect">
            <a:avLst/>
          </a:prstGeom>
          <a:noFill/>
        </p:spPr>
        <p:txBody>
          <a:bodyPr wrap="square" rtlCol="0">
            <a:spAutoFit/>
          </a:bodyPr>
          <a:lstStyle/>
          <a:p>
            <a:r>
              <a:rPr lang="en-US" sz="2800" dirty="0"/>
              <a:t>Queue depth seen by packet</a:t>
            </a:r>
          </a:p>
        </p:txBody>
      </p:sp>
      <p:sp>
        <p:nvSpPr>
          <p:cNvPr id="8" name="Right Brace 7"/>
          <p:cNvSpPr/>
          <p:nvPr/>
        </p:nvSpPr>
        <p:spPr>
          <a:xfrm rot="5400000">
            <a:off x="3545738" y="2821099"/>
            <a:ext cx="462748" cy="25063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5400000">
            <a:off x="6078685" y="2997777"/>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5400000">
            <a:off x="8524835" y="2997773"/>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flipH="1">
            <a:off x="2523926" y="4258633"/>
            <a:ext cx="1253187" cy="666359"/>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673190" y="4274131"/>
            <a:ext cx="1631439" cy="79034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679697" y="4228991"/>
            <a:ext cx="1068176" cy="7592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0565458" y="3888134"/>
            <a:ext cx="326" cy="1100131"/>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7ADDFCCE-7BFB-9F43-8A65-C6CBBDF8F088}" type="slidenum">
              <a:rPr lang="en-US" smtClean="0"/>
              <a:t>9</a:t>
            </a:fld>
            <a:endParaRPr lang="en-US"/>
          </a:p>
        </p:txBody>
      </p:sp>
    </p:spTree>
    <p:custDataLst>
      <p:tags r:id="rId1"/>
    </p:custDataLst>
    <p:extLst>
      <p:ext uri="{BB962C8B-B14F-4D97-AF65-F5344CB8AC3E}">
        <p14:creationId xmlns:p14="http://schemas.microsoft.com/office/powerpoint/2010/main" val="2024613634"/>
      </p:ext>
    </p:extLst>
  </p:cSld>
  <p:clrMapOvr>
    <a:masterClrMapping/>
  </p:clrMapOvr>
  <mc:AlternateContent xmlns:mc="http://schemas.openxmlformats.org/markup-compatibility/2006" xmlns:p14="http://schemas.microsoft.com/office/powerpoint/2010/main">
    <mc:Choice Requires="p14">
      <p:transition spd="slow" p14:dur="2000" advTm="31673"/>
    </mc:Choice>
    <mc:Fallback xmlns="">
      <p:transition spd="slow" advTm="316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0.4|0.2|0.1"/>
</p:tagLst>
</file>

<file path=ppt/tags/tag10.xml><?xml version="1.0" encoding="utf-8"?>
<p:tagLst xmlns:a="http://schemas.openxmlformats.org/drawingml/2006/main" xmlns:r="http://schemas.openxmlformats.org/officeDocument/2006/relationships" xmlns:p="http://schemas.openxmlformats.org/presentationml/2006/main">
  <p:tag name="TIMING" val="|1.8"/>
</p:tagLst>
</file>

<file path=ppt/tags/tag11.xml><?xml version="1.0" encoding="utf-8"?>
<p:tagLst xmlns:a="http://schemas.openxmlformats.org/drawingml/2006/main" xmlns:r="http://schemas.openxmlformats.org/officeDocument/2006/relationships" xmlns:p="http://schemas.openxmlformats.org/presentationml/2006/main">
  <p:tag name="TIMING" val="|4.3"/>
</p:tagLst>
</file>

<file path=ppt/tags/tag12.xml><?xml version="1.0" encoding="utf-8"?>
<p:tagLst xmlns:a="http://schemas.openxmlformats.org/drawingml/2006/main" xmlns:r="http://schemas.openxmlformats.org/officeDocument/2006/relationships" xmlns:p="http://schemas.openxmlformats.org/presentationml/2006/main">
  <p:tag name="TIMING" val="|6.7"/>
</p:tagLst>
</file>

<file path=ppt/tags/tag13.xml><?xml version="1.0" encoding="utf-8"?>
<p:tagLst xmlns:a="http://schemas.openxmlformats.org/drawingml/2006/main" xmlns:r="http://schemas.openxmlformats.org/officeDocument/2006/relationships" xmlns:p="http://schemas.openxmlformats.org/presentationml/2006/main">
  <p:tag name="TIMING" val="|30.8|9|3.7"/>
</p:tagLst>
</file>

<file path=ppt/tags/tag14.xml><?xml version="1.0" encoding="utf-8"?>
<p:tagLst xmlns:a="http://schemas.openxmlformats.org/drawingml/2006/main" xmlns:r="http://schemas.openxmlformats.org/officeDocument/2006/relationships" xmlns:p="http://schemas.openxmlformats.org/presentationml/2006/main">
  <p:tag name="TIMING" val="|8.9|5.6|8.2|2.6|5.7"/>
</p:tagLst>
</file>

<file path=ppt/tags/tag15.xml><?xml version="1.0" encoding="utf-8"?>
<p:tagLst xmlns:a="http://schemas.openxmlformats.org/drawingml/2006/main" xmlns:r="http://schemas.openxmlformats.org/officeDocument/2006/relationships" xmlns:p="http://schemas.openxmlformats.org/presentationml/2006/main">
  <p:tag name="TIMING" val="|28.6"/>
</p:tagLst>
</file>

<file path=ppt/tags/tag16.xml><?xml version="1.0" encoding="utf-8"?>
<p:tagLst xmlns:a="http://schemas.openxmlformats.org/drawingml/2006/main" xmlns:r="http://schemas.openxmlformats.org/officeDocument/2006/relationships" xmlns:p="http://schemas.openxmlformats.org/presentationml/2006/main">
  <p:tag name="TIMING" val="|13.9|3.2|6.1"/>
</p:tagLst>
</file>

<file path=ppt/tags/tag17.xml><?xml version="1.0" encoding="utf-8"?>
<p:tagLst xmlns:a="http://schemas.openxmlformats.org/drawingml/2006/main" xmlns:r="http://schemas.openxmlformats.org/officeDocument/2006/relationships" xmlns:p="http://schemas.openxmlformats.org/presentationml/2006/main">
  <p:tag name="TIMING" val="|17.4|4.8"/>
</p:tagLst>
</file>

<file path=ppt/tags/tag18.xml><?xml version="1.0" encoding="utf-8"?>
<p:tagLst xmlns:a="http://schemas.openxmlformats.org/drawingml/2006/main" xmlns:r="http://schemas.openxmlformats.org/officeDocument/2006/relationships" xmlns:p="http://schemas.openxmlformats.org/presentationml/2006/main">
  <p:tag name="TIMING" val="|17.4|4.8"/>
</p:tagLst>
</file>

<file path=ppt/tags/tag19.xml><?xml version="1.0" encoding="utf-8"?>
<p:tagLst xmlns:a="http://schemas.openxmlformats.org/drawingml/2006/main" xmlns:r="http://schemas.openxmlformats.org/officeDocument/2006/relationships" xmlns:p="http://schemas.openxmlformats.org/presentationml/2006/main">
  <p:tag name="TIMING" val="|27.8|3.9|10.8"/>
</p:tagLst>
</file>

<file path=ppt/tags/tag2.xml><?xml version="1.0" encoding="utf-8"?>
<p:tagLst xmlns:a="http://schemas.openxmlformats.org/drawingml/2006/main" xmlns:r="http://schemas.openxmlformats.org/officeDocument/2006/relationships" xmlns:p="http://schemas.openxmlformats.org/presentationml/2006/main">
  <p:tag name="TIMING" val="|7.5|5.6|5.7|4.6|4.2"/>
</p:tagLst>
</file>

<file path=ppt/tags/tag20.xml><?xml version="1.0" encoding="utf-8"?>
<p:tagLst xmlns:a="http://schemas.openxmlformats.org/drawingml/2006/main" xmlns:r="http://schemas.openxmlformats.org/officeDocument/2006/relationships" xmlns:p="http://schemas.openxmlformats.org/presentationml/2006/main">
  <p:tag name="TIMING" val="|6.7"/>
</p:tagLst>
</file>

<file path=ppt/tags/tag21.xml><?xml version="1.0" encoding="utf-8"?>
<p:tagLst xmlns:a="http://schemas.openxmlformats.org/drawingml/2006/main" xmlns:r="http://schemas.openxmlformats.org/officeDocument/2006/relationships" xmlns:p="http://schemas.openxmlformats.org/presentationml/2006/main">
  <p:tag name="TIMING" val="|3.6|38"/>
</p:tagLst>
</file>

<file path=ppt/tags/tag22.xml><?xml version="1.0" encoding="utf-8"?>
<p:tagLst xmlns:a="http://schemas.openxmlformats.org/drawingml/2006/main" xmlns:r="http://schemas.openxmlformats.org/officeDocument/2006/relationships" xmlns:p="http://schemas.openxmlformats.org/presentationml/2006/main">
  <p:tag name="TIMING" val="|2.5"/>
</p:tagLst>
</file>

<file path=ppt/tags/tag3.xml><?xml version="1.0" encoding="utf-8"?>
<p:tagLst xmlns:a="http://schemas.openxmlformats.org/drawingml/2006/main" xmlns:r="http://schemas.openxmlformats.org/officeDocument/2006/relationships" xmlns:p="http://schemas.openxmlformats.org/presentationml/2006/main">
  <p:tag name="TIMING" val="|6.5|1.7|7.1|5.2|5.5"/>
</p:tagLst>
</file>

<file path=ppt/tags/tag4.xml><?xml version="1.0" encoding="utf-8"?>
<p:tagLst xmlns:a="http://schemas.openxmlformats.org/drawingml/2006/main" xmlns:r="http://schemas.openxmlformats.org/officeDocument/2006/relationships" xmlns:p="http://schemas.openxmlformats.org/presentationml/2006/main">
  <p:tag name="TIMING" val="|7"/>
</p:tagLst>
</file>

<file path=ppt/tags/tag5.xml><?xml version="1.0" encoding="utf-8"?>
<p:tagLst xmlns:a="http://schemas.openxmlformats.org/drawingml/2006/main" xmlns:r="http://schemas.openxmlformats.org/officeDocument/2006/relationships" xmlns:p="http://schemas.openxmlformats.org/presentationml/2006/main">
  <p:tag name="TIMING" val="|20.6|10.4"/>
</p:tagLst>
</file>

<file path=ppt/tags/tag6.xml><?xml version="1.0" encoding="utf-8"?>
<p:tagLst xmlns:a="http://schemas.openxmlformats.org/drawingml/2006/main" xmlns:r="http://schemas.openxmlformats.org/officeDocument/2006/relationships" xmlns:p="http://schemas.openxmlformats.org/presentationml/2006/main">
  <p:tag name="TIMING" val="|14|9.9"/>
</p:tagLst>
</file>

<file path=ppt/tags/tag7.xml><?xml version="1.0" encoding="utf-8"?>
<p:tagLst xmlns:a="http://schemas.openxmlformats.org/drawingml/2006/main" xmlns:r="http://schemas.openxmlformats.org/officeDocument/2006/relationships" xmlns:p="http://schemas.openxmlformats.org/presentationml/2006/main">
  <p:tag name="TIMING" val="|3.3|18.6"/>
</p:tagLst>
</file>

<file path=ppt/tags/tag8.xml><?xml version="1.0" encoding="utf-8"?>
<p:tagLst xmlns:a="http://schemas.openxmlformats.org/drawingml/2006/main" xmlns:r="http://schemas.openxmlformats.org/officeDocument/2006/relationships" xmlns:p="http://schemas.openxmlformats.org/presentationml/2006/main">
  <p:tag name="TIMING" val="|7|18.6|14.5"/>
</p:tagLst>
</file>

<file path=ppt/tags/tag9.xml><?xml version="1.0" encoding="utf-8"?>
<p:tagLst xmlns:a="http://schemas.openxmlformats.org/drawingml/2006/main" xmlns:r="http://schemas.openxmlformats.org/officeDocument/2006/relationships" xmlns:p="http://schemas.openxmlformats.org/presentationml/2006/main">
  <p:tag name="TIMING" val="|2.2|1.8|6|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22626</TotalTime>
  <Words>5156</Words>
  <Application>Microsoft Macintosh PowerPoint</Application>
  <PresentationFormat>Widescreen</PresentationFormat>
  <Paragraphs>475</Paragraphs>
  <Slides>40</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Ayuthaya</vt:lpstr>
      <vt:lpstr>Calibri</vt:lpstr>
      <vt:lpstr>Cambria Math</vt:lpstr>
      <vt:lpstr>Consolas</vt:lpstr>
      <vt:lpstr>Gadugi</vt:lpstr>
      <vt:lpstr>Wingdings</vt:lpstr>
      <vt:lpstr>Office Theme</vt:lpstr>
      <vt:lpstr>Hardware and software for fast and programmable network monitoring</vt:lpstr>
      <vt:lpstr>Example: Who caused a microburst?</vt:lpstr>
      <vt:lpstr>PowerPoint Presentation</vt:lpstr>
      <vt:lpstr>PowerPoint Presentation</vt:lpstr>
      <vt:lpstr>PowerPoint Presentation</vt:lpstr>
      <vt:lpstr>Contributions</vt:lpstr>
      <vt:lpstr>PowerPoint Presentation</vt:lpstr>
      <vt:lpstr>PowerPoint Presentation</vt:lpstr>
      <vt:lpstr>Marple: Streams</vt:lpstr>
      <vt:lpstr>Marple: Functional operators</vt:lpstr>
      <vt:lpstr>Example: High queue latency packets</vt:lpstr>
      <vt:lpstr>Example: Per-flow average latency</vt:lpstr>
      <vt:lpstr>Example: Microburst diagnosis</vt:lpstr>
      <vt:lpstr>Many performance queries (see paper)</vt:lpstr>
      <vt:lpstr>PowerPoint Presentation</vt:lpstr>
      <vt:lpstr>Implementing Marple on switches</vt:lpstr>
      <vt:lpstr>Implementing groupby</vt:lpstr>
      <vt:lpstr>PowerPoint Presentation</vt:lpstr>
      <vt:lpstr>The standard solution: caching</vt:lpstr>
      <vt:lpstr>The problem with caching</vt:lpstr>
      <vt:lpstr>The problem with caching</vt:lpstr>
      <vt:lpstr>The problem with caching</vt:lpstr>
      <vt:lpstr>PowerPoint Presentation</vt:lpstr>
      <vt:lpstr>Cache misses as new keys</vt:lpstr>
      <vt:lpstr>Cache misses as new keys</vt:lpstr>
      <vt:lpstr>Cache misses as new keys</vt:lpstr>
      <vt:lpstr>Cache misses as new keys</vt:lpstr>
      <vt:lpstr>Value accuracy after evictions</vt:lpstr>
      <vt:lpstr>Correctness of the merge operation</vt:lpstr>
      <vt:lpstr>Mergeability beyond associativity</vt:lpstr>
      <vt:lpstr>Linear-in-state: Small extra state </vt:lpstr>
      <vt:lpstr>Intuition for linear-in-state</vt:lpstr>
      <vt:lpstr>Intuition for linear-in-state</vt:lpstr>
      <vt:lpstr>Several useful linear-in-state statistics</vt:lpstr>
      <vt:lpstr>Summary</vt:lpstr>
      <vt:lpstr>Evaluation: Cache eviction rate</vt:lpstr>
      <vt:lpstr>Eviction processing at backing store</vt:lpstr>
      <vt:lpstr>Eviction ratio vs. Cache size</vt:lpstr>
      <vt:lpstr>Eviction ratio vs. Cache size</vt:lpstr>
      <vt:lpstr>Eviction ratio  Eviction rate</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Anirudh Sivaraman</cp:lastModifiedBy>
  <cp:revision>4189</cp:revision>
  <cp:lastPrinted>2017-03-14T20:27:47Z</cp:lastPrinted>
  <dcterms:created xsi:type="dcterms:W3CDTF">2016-08-11T15:35:38Z</dcterms:created>
  <dcterms:modified xsi:type="dcterms:W3CDTF">2018-07-09T03:19:01Z</dcterms:modified>
</cp:coreProperties>
</file>