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419" r:id="rId3"/>
    <p:sldId id="420" r:id="rId4"/>
    <p:sldId id="432" r:id="rId5"/>
    <p:sldId id="421" r:id="rId6"/>
    <p:sldId id="429" r:id="rId7"/>
    <p:sldId id="423" r:id="rId8"/>
    <p:sldId id="424" r:id="rId9"/>
    <p:sldId id="425" r:id="rId10"/>
    <p:sldId id="426" r:id="rId11"/>
    <p:sldId id="427" r:id="rId12"/>
    <p:sldId id="349" r:id="rId13"/>
    <p:sldId id="430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337" r:id="rId23"/>
    <p:sldId id="428" r:id="rId24"/>
    <p:sldId id="341" r:id="rId25"/>
    <p:sldId id="343" r:id="rId26"/>
    <p:sldId id="340" r:id="rId27"/>
    <p:sldId id="358" r:id="rId28"/>
    <p:sldId id="350" r:id="rId29"/>
    <p:sldId id="431" r:id="rId30"/>
    <p:sldId id="308" r:id="rId31"/>
    <p:sldId id="262" r:id="rId32"/>
    <p:sldId id="300" r:id="rId33"/>
    <p:sldId id="375" r:id="rId34"/>
    <p:sldId id="272" r:id="rId35"/>
    <p:sldId id="305" r:id="rId36"/>
    <p:sldId id="306" r:id="rId37"/>
    <p:sldId id="271" r:id="rId38"/>
    <p:sldId id="299" r:id="rId39"/>
    <p:sldId id="326" r:id="rId40"/>
    <p:sldId id="327" r:id="rId41"/>
    <p:sldId id="37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547" autoAdjust="0"/>
    <p:restoredTop sz="90244" autoAdjust="0"/>
  </p:normalViewPr>
  <p:slideViewPr>
    <p:cSldViewPr showGuides="1">
      <p:cViewPr>
        <p:scale>
          <a:sx n="68" d="100"/>
          <a:sy n="68" d="100"/>
        </p:scale>
        <p:origin x="1384" y="1088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758520909268"/>
          <c:y val="0.0433265049185925"/>
          <c:w val="0.831771514426421"/>
          <c:h val="0.76181806542474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3366FF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SNAP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Click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IXP 2400</a:t>
                    </a:r>
                  </a:p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(NPU)</a:t>
                    </a:r>
                    <a:endParaRPr lang="is-I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RouteBricks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PacketShader </a:t>
                    </a:r>
                  </a:p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(GPU)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0.0"/>
                  <c:y val="0.0703508098073107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err="1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NetFPGA</a:t>
                    </a:r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-SUME</a:t>
                    </a:r>
                  </a:p>
                  <a:p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(FPGA)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chemeClr val="bg2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Hardware router</c:v>
                </c:pt>
              </c:strCache>
            </c:strRef>
          </c:tx>
          <c:spPr>
            <a:ln w="63500" cap="rnd">
              <a:solidFill>
                <a:srgbClr val="99162D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rgbClr val="FF6666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Broadcom</a:t>
                    </a:r>
                  </a:p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Tomahawk</a:t>
                    </a:r>
                    <a:endParaRPr lang="en-US" dirty="0" smtClean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rgbClr val="76717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129618272"/>
        <c:axId val="-2102192768"/>
      </c:lineChart>
      <c:catAx>
        <c:axId val="-212961827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02192768"/>
        <c:crosses val="autoZero"/>
        <c:auto val="1"/>
        <c:lblAlgn val="ctr"/>
        <c:lblOffset val="100"/>
        <c:noMultiLvlLbl val="0"/>
      </c:catAx>
      <c:valAx>
        <c:axId val="-2102192768"/>
        <c:scaling>
          <c:logBase val="10.0"/>
          <c:orientation val="minMax"/>
          <c:min val="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Gbit/s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29618272"/>
        <c:crosses val="autoZero"/>
        <c:crossBetween val="between"/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legend>
      <c:legendPos val="t"/>
      <c:layout>
        <c:manualLayout>
          <c:xMode val="edge"/>
          <c:yMode val="edge"/>
          <c:x val="0.711487306865601"/>
          <c:y val="0.59349593495935"/>
          <c:w val="0.288512693134399"/>
          <c:h val="0.185857712907838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 sz="2000"/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having me here. I am Anirudh</a:t>
            </a:r>
            <a:r>
              <a:rPr lang="en-US" baseline="0" dirty="0" smtClean="0"/>
              <a:t> and I am a graduate student at MIT. I am going to be talking about work</a:t>
            </a:r>
          </a:p>
          <a:p>
            <a:r>
              <a:rPr lang="en-US" baseline="0" dirty="0" smtClean="0"/>
              <a:t>I have been doing over the past year on abstractions for programming network data-planes that run at line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must finish processing their inputs within the clock period, which at 1 GHz is 1 ns so that they are ready to process the next packet.</a:t>
            </a:r>
          </a:p>
          <a:p>
            <a:r>
              <a:rPr lang="en-US" dirty="0" smtClean="0"/>
              <a:t>Be consistent about atoms vs. instructions vs. ALUs.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2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“Let’s dig</a:t>
            </a:r>
            <a:r>
              <a:rPr lang="en-US" baseline="0" dirty="0" smtClean="0"/>
              <a:t> into these atoms a little bit” as the transit phrase.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Add figure</a:t>
            </a:r>
            <a:r>
              <a:rPr lang="en-US" baseline="0" dirty="0" smtClean="0"/>
              <a:t> or make this description a little more precise, a little less rambling.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 that this is what complicates the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Atom: smallest unit of atomic state update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Mohammad: Bring up an atom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Mohammad:</a:t>
            </a:r>
            <a:r>
              <a:rPr lang="en-US" baseline="0" dirty="0" smtClean="0"/>
              <a:t> This wasn’t clear. Hari was a little confused as well. Every stateless operation cannot be pipelined.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Maybe add a pipeline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Katrina: tell her that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is more challenging. Call out what’s hard about this.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Peter: Draw analogy with GPU. Need to design for worst case, which is atomically mutate everything within one clock.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Katrina: Describe clearly why stateless vs.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is hard.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Don’t make it sound more ad hoc than it was.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Stress that these operations were fundamental and not ad hoc.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NG: better algorithms than bloom filters and heavy hitters.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2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A compiler then translates this into a pipelined implementation suitable for a programmable switch.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Ravi: The scroll seemed out of place. Or use it everywhere. Rather, don’t use it at 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9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5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Read/After/Write</a:t>
            </a:r>
            <a:r>
              <a:rPr lang="en-US" baseline="0" dirty="0" smtClean="0"/>
              <a:t> dependencies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about other dependencies? To simplify the compiler, get rid of other types of dependencies by creating dummy variable (standard compiler technique: static single assignment 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06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Rambling a bit too much here about bidirectional arrows.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Dependencies between fields of different packets through a state variable</a:t>
            </a:r>
          </a:p>
          <a:p>
            <a:r>
              <a:rPr lang="en-US" baseline="0" dirty="0" smtClean="0"/>
              <a:t>--</a:t>
            </a:r>
          </a:p>
          <a:p>
            <a:r>
              <a:rPr lang="en-US" baseline="0" dirty="0" smtClean="0"/>
              <a:t>Add double arrows between the two nodes that read and write to a state; the write to state has to happen after the read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Forward arrow mean: read has to happen before the write for this packet</a:t>
            </a:r>
          </a:p>
          <a:p>
            <a:r>
              <a:rPr lang="en-US" baseline="0" dirty="0" smtClean="0"/>
              <a:t>Backward arrow means: the write has to happen before the read on the next packet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3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Rambling here. Explain the bidirectional red arrows a bit more crisply.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Spend some time explaining the intuition behind strongly connected components.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Give some intuition</a:t>
            </a:r>
            <a:r>
              <a:rPr lang="en-US" baseline="0" dirty="0" smtClean="0"/>
              <a:t> for how the algorithm works, instead of just saying that this is the algorithm.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Strongly connected component gets to the heart what operations have to happen atomically to respect all dependencies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35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point, we have a pipeline</a:t>
            </a:r>
            <a:r>
              <a:rPr lang="en-US" baseline="0" dirty="0" smtClean="0"/>
              <a:t> where each stage has some</a:t>
            </a:r>
          </a:p>
          <a:p>
            <a:r>
              <a:rPr lang="en-US" baseline="0" dirty="0" smtClean="0"/>
              <a:t>sequential code that executes within it, while all pipeline stages</a:t>
            </a:r>
          </a:p>
          <a:p>
            <a:r>
              <a:rPr lang="en-US" baseline="0" dirty="0" smtClean="0"/>
              <a:t>execute in parallel.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no idea whether those sequential code blocks can actually</a:t>
            </a:r>
          </a:p>
          <a:p>
            <a:r>
              <a:rPr lang="en-US" baseline="0" dirty="0" smtClean="0"/>
              <a:t>be run at line rate or not. In other words, we haven’t quite figured out</a:t>
            </a:r>
          </a:p>
          <a:p>
            <a:r>
              <a:rPr lang="en-US" baseline="0" dirty="0" smtClean="0"/>
              <a:t>if the sequential code block can or cannot be mapped to an instruction</a:t>
            </a:r>
          </a:p>
          <a:p>
            <a:r>
              <a:rPr lang="en-US" baseline="0" dirty="0" smtClean="0"/>
              <a:t>provided by the switch.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45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REQUIRES WORK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define data-plane algorithm formally here …</a:t>
            </a:r>
          </a:p>
          <a:p>
            <a:endParaRPr lang="en-US" dirty="0" smtClean="0"/>
          </a:p>
          <a:p>
            <a:r>
              <a:rPr lang="en-US" dirty="0" smtClean="0"/>
              <a:t>So,</a:t>
            </a:r>
            <a:r>
              <a:rPr lang="en-US" baseline="0" dirty="0" smtClean="0"/>
              <a:t> the talk is about programmability at line-rate. Let’s break down each of those two parts.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 say programmable, I mean the ability to run a new data-plane algorithm (possibly something that we don’t know of today) on a switch.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by line rate, I mean switches that operate at the highest capacity supported by dedicated hardware at any given time. And line-rate is important, it implies that we can’t use a software switch or network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95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REQUIRES WORK here.</a:t>
            </a:r>
          </a:p>
          <a:p>
            <a:endParaRPr lang="en-US" dirty="0" smtClean="0"/>
          </a:p>
          <a:p>
            <a:r>
              <a:rPr lang="en-US" dirty="0" smtClean="0"/>
              <a:t>Say that if the</a:t>
            </a:r>
            <a:r>
              <a:rPr lang="en-US" baseline="0" dirty="0" smtClean="0"/>
              <a:t> code is rejected here, we reject the code up top as well. This is important.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===</a:t>
            </a:r>
          </a:p>
          <a:p>
            <a:r>
              <a:rPr lang="en-US" baseline="0" dirty="0" smtClean="0"/>
              <a:t>What we need to do is figure out how to go from these atomic components to the circuit – if you get a no answer, you just reject the program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Express the circuit as an imperative program with holes to be filled </a:t>
            </a:r>
            <a:r>
              <a:rPr lang="en-US" baseline="0" dirty="0" smtClean="0">
                <a:sym typeface="Wingdings"/>
              </a:rPr>
              <a:t> this is called an implementation sketch. Figure out if there is some assignment of wholes to implement your code block. The search for holes 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This is called syntax-based synthesis. Specifically, we use the tool SKETCH to do the program synthesis. (underneath uses some kind of SAT solver)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6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Hari: Overall, elide details even more.</a:t>
            </a:r>
          </a:p>
          <a:p>
            <a:pPr lvl="1"/>
            <a:r>
              <a:rPr lang="en-US" baseline="0" dirty="0" smtClean="0"/>
              <a:t>Ravi: The flashing arrows seems a little overboard.</a:t>
            </a:r>
          </a:p>
          <a:p>
            <a:pPr lvl="1"/>
            <a:r>
              <a:rPr lang="en-US" baseline="0" dirty="0" smtClean="0"/>
              <a:t>Ravi: Pipeline geometry should be there in the slide and the demo, but simplify it in the demo.</a:t>
            </a:r>
          </a:p>
          <a:p>
            <a:pPr lvl="1"/>
            <a:r>
              <a:rPr lang="en-US" baseline="0" dirty="0" smtClean="0"/>
              <a:t>More spaced out arrows.</a:t>
            </a:r>
          </a:p>
          <a:p>
            <a:pPr lvl="1"/>
            <a:r>
              <a:rPr lang="en-US" baseline="0" dirty="0" smtClean="0"/>
              <a:t>Get rid of the flashing.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4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Requires work.</a:t>
            </a:r>
          </a:p>
          <a:p>
            <a:r>
              <a:rPr lang="en-US" dirty="0" smtClean="0"/>
              <a:t>Explain what a target is.</a:t>
            </a:r>
          </a:p>
          <a:p>
            <a:endParaRPr lang="en-US" dirty="0" smtClean="0"/>
          </a:p>
          <a:p>
            <a:r>
              <a:rPr lang="en-US" dirty="0" smtClean="0"/>
              <a:t>Everyone</a:t>
            </a:r>
            <a:r>
              <a:rPr lang="en-US" baseline="0" dirty="0" smtClean="0"/>
              <a:t> here: Give some examples of what each atom does as a column on the side.</a:t>
            </a:r>
          </a:p>
          <a:p>
            <a:r>
              <a:rPr lang="en-US" baseline="0" dirty="0" smtClean="0"/>
              <a:t>Peter: Explain each in terms of the previous one.</a:t>
            </a:r>
          </a:p>
          <a:p>
            <a:r>
              <a:rPr lang="en-US" baseline="0" dirty="0" smtClean="0"/>
              <a:t>Maybe bring each row up one after the other.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Ravi, NG: Provide some context for why these seven.</a:t>
            </a:r>
          </a:p>
          <a:p>
            <a:r>
              <a:rPr lang="en-US" baseline="0" dirty="0" smtClean="0"/>
              <a:t>What would you need to support more atoms?</a:t>
            </a:r>
          </a:p>
          <a:p>
            <a:r>
              <a:rPr lang="en-US" baseline="0" dirty="0" smtClean="0"/>
              <a:t>What is the eventual limit of this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8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lines of code not much greater than the native form (simulation, software router)</a:t>
            </a:r>
          </a:p>
          <a:p>
            <a:r>
              <a:rPr lang="en-US" dirty="0" smtClean="0"/>
              <a:t>Stress that none of these have been programmed at line rate before. They have</a:t>
            </a:r>
            <a:r>
              <a:rPr lang="en-US" baseline="0" dirty="0" smtClean="0"/>
              <a:t> either been burnt into hardware or programmed into software routers.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we need a table lookup for </a:t>
            </a:r>
            <a:r>
              <a:rPr lang="en-US" baseline="0" dirty="0" err="1" smtClean="0"/>
              <a:t>CoDel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Move the compilation results to before the previous slide.</a:t>
            </a:r>
          </a:p>
          <a:p>
            <a:r>
              <a:rPr lang="en-US" baseline="0" dirty="0" smtClean="0"/>
              <a:t>Mention P4 LOC as well.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Bring the table up gradually.</a:t>
            </a:r>
          </a:p>
          <a:p>
            <a:r>
              <a:rPr lang="en-US" baseline="0" dirty="0" smtClean="0"/>
              <a:t>Ravi: Explain why </a:t>
            </a:r>
            <a:r>
              <a:rPr lang="en-US" baseline="0" dirty="0" err="1" smtClean="0"/>
              <a:t>CoDel</a:t>
            </a:r>
            <a:r>
              <a:rPr lang="en-US" baseline="0" dirty="0" smtClean="0"/>
              <a:t> doesn’t map.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4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put area in micrometer squared.</a:t>
            </a:r>
          </a:p>
          <a:p>
            <a:r>
              <a:rPr lang="en-US" baseline="0" dirty="0" smtClean="0"/>
              <a:t>Talk about 32 nm library, 1 GHz, and give actual numbers.</a:t>
            </a:r>
          </a:p>
          <a:p>
            <a:r>
              <a:rPr lang="en-US" baseline="0" dirty="0" smtClean="0"/>
              <a:t>Maybe just mention the baseline switching chip off to the side.</a:t>
            </a:r>
          </a:p>
          <a:p>
            <a:r>
              <a:rPr lang="en-US" baseline="0" dirty="0" smtClean="0"/>
              <a:t>&lt;1% seems too insignificant to even mention.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REDO the results part to provide </a:t>
            </a:r>
            <a:r>
              <a:rPr lang="en-US" baseline="0" smtClean="0"/>
              <a:t>more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49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Rehearse</a:t>
            </a:r>
            <a:r>
              <a:rPr lang="en-US" baseline="0" dirty="0" smtClean="0"/>
              <a:t> this slide more and more.</a:t>
            </a:r>
          </a:p>
          <a:p>
            <a:r>
              <a:rPr lang="en-US" baseline="0" dirty="0" smtClean="0"/>
              <a:t>REQUIRES WORK.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Increasingly affecting end-host networking (FPGA-based NICs)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Happening in</a:t>
            </a:r>
            <a:r>
              <a:rPr lang="en-US" baseline="0" dirty="0" smtClean="0"/>
              <a:t> other domains (graphics, video decoding, and so on).</a:t>
            </a:r>
          </a:p>
          <a:p>
            <a:r>
              <a:rPr lang="en-US" baseline="0" dirty="0" smtClean="0"/>
              <a:t>Can’t do 100G and 400G on a software NIC easily.</a:t>
            </a:r>
          </a:p>
          <a:p>
            <a:r>
              <a:rPr lang="en-US" baseline="0" dirty="0" smtClean="0"/>
              <a:t>Targeting abstractions give us programmability without a loss in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4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Mention that it is on log scale</a:t>
            </a:r>
          </a:p>
          <a:p>
            <a:r>
              <a:rPr lang="en-US" baseline="0" dirty="0" smtClean="0"/>
              <a:t>Define line rate</a:t>
            </a:r>
          </a:p>
          <a:p>
            <a:r>
              <a:rPr lang="en-US" baseline="0" dirty="0" smtClean="0"/>
              <a:t>Unpredictable performance examples: hardware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(number of cores, RAM size, etc.)</a:t>
            </a:r>
          </a:p>
          <a:p>
            <a:r>
              <a:rPr lang="en-US" baseline="0" dirty="0" smtClean="0"/>
              <a:t>Make sure to mention NPU, GPU, CPU, multi-core etc. here so that it’s clear that it’s a statement independent of </a:t>
            </a:r>
            <a:r>
              <a:rPr lang="en-US" baseline="0" smtClean="0"/>
              <a:t>platform.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4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2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thing we do to simplify</a:t>
            </a:r>
            <a:r>
              <a:rPr lang="en-US" baseline="0" dirty="0" smtClean="0"/>
              <a:t> the Domino compiler is to restrict the language.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there are no loops because a loop with an unbounded iteration count cannot be run at line rate.</a:t>
            </a:r>
          </a:p>
          <a:p>
            <a:r>
              <a:rPr lang="en-US" baseline="0" dirty="0" smtClean="0"/>
              <a:t>This is  because it isn’t clear how long it takes to process each packet and hence how long the packet</a:t>
            </a:r>
          </a:p>
          <a:p>
            <a:r>
              <a:rPr lang="en-US" baseline="0" dirty="0" smtClean="0"/>
              <a:t>Processing pipeline will be.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we forbid all loops, we also forbid unstructured control flow such as break and continue that</a:t>
            </a:r>
          </a:p>
          <a:p>
            <a:r>
              <a:rPr lang="en-US" baseline="0" dirty="0" smtClean="0"/>
              <a:t>let you break out of a loop.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forbid pointers and heaps because all memory on these chips is statically allocated.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Through this talk, I ‘ll show you how these constraints simplify the Domino compiler.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3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Amy: Replace the atoms instead of sitting on top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5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Going through the pipeline model much faster. Ravi says the pipeline animation was useful.</a:t>
            </a:r>
          </a:p>
          <a:p>
            <a:pPr lvl="1" algn="l"/>
            <a:r>
              <a:rPr lang="en-US" baseline="0" dirty="0" smtClean="0"/>
              <a:t>Ravi: Expand on what some means here.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Example actions. Say that they don’t provide support for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operations in the next (motivation slide).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am wary of writing SAT formulas</a:t>
            </a:r>
            <a:r>
              <a:rPr lang="en-US" baseline="0" dirty="0" smtClean="0"/>
              <a:t> and asserting logic conditions. It turns out there is a tool called SKETCH,  which takes programs and turns them automatically into Boolean functions and a QBF formula to check equality between the functions. (basically automate the steps above).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SKETCH is a tool that does this automatically for us, where </a:t>
            </a:r>
            <a:r>
              <a:rPr lang="en-US" dirty="0" err="1" smtClean="0"/>
              <a:t>codelets</a:t>
            </a:r>
            <a:r>
              <a:rPr lang="en-US" dirty="0" smtClean="0"/>
              <a:t> are SKETCH specs and templates are partial programs.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52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convert</a:t>
            </a:r>
            <a:r>
              <a:rPr lang="en-US" baseline="0" dirty="0" smtClean="0"/>
              <a:t> to static single assignment form, which simplifies dependency analysis.</a:t>
            </a:r>
          </a:p>
          <a:p>
            <a:r>
              <a:rPr lang="en-US" baseline="0" dirty="0" smtClean="0"/>
              <a:t>Static single assignment gets its name from the fact that all variables are assigned</a:t>
            </a:r>
            <a:endParaRPr lang="en-US" baseline="0" dirty="0"/>
          </a:p>
          <a:p>
            <a:r>
              <a:rPr lang="en-US" baseline="0" dirty="0" smtClean="0"/>
              <a:t>Exactly once and no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useful because it gets rid of write-after-read and write-after-write dependencies. In our case,</a:t>
            </a:r>
          </a:p>
          <a:p>
            <a:r>
              <a:rPr lang="en-US" baseline="0" dirty="0" smtClean="0"/>
              <a:t>converting to SSA is trivial because we operate on straight-line code with no branches. Typical</a:t>
            </a:r>
          </a:p>
          <a:p>
            <a:r>
              <a:rPr lang="en-US" baseline="0" dirty="0" smtClean="0"/>
              <a:t>SSA implementations are far more involved because they have to deal with branching.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682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step in canonicalization is to flatten arbitrarily complicated expressions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bring them into a form closer to the underlying hardware.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(Quickly skim over this.)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30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this project led to sequential execution semantics.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06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278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‘ll go through these steps quickly. The first step</a:t>
            </a:r>
            <a:r>
              <a:rPr lang="en-US" baseline="0" dirty="0" smtClean="0"/>
              <a:t> in canonicalization is to remove branching statements.</a:t>
            </a:r>
          </a:p>
          <a:p>
            <a:r>
              <a:rPr lang="en-US" baseline="0" dirty="0" smtClean="0"/>
              <a:t>Branches complicate control flow and make it harder to infer dependencies.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eliminate branches using a procedure called if conversion that transforms them into C’s conditional operator.</a:t>
            </a:r>
          </a:p>
          <a:p>
            <a:r>
              <a:rPr lang="en-US" baseline="0" dirty="0" smtClean="0"/>
              <a:t>because the only kind of branch we have is an if statement, if conversion is very straightforward in our case, because</a:t>
            </a:r>
          </a:p>
          <a:p>
            <a:r>
              <a:rPr lang="en-US" baseline="0" dirty="0" smtClean="0"/>
              <a:t>we don’t have any kind of unstructured control flow such as a </a:t>
            </a:r>
            <a:r>
              <a:rPr lang="en-US" baseline="0" dirty="0" err="1" smtClean="0"/>
              <a:t>goto</a:t>
            </a:r>
            <a:r>
              <a:rPr lang="en-US" baseline="0" dirty="0" smtClean="0"/>
              <a:t>, break, or continue, that significantly complicate</a:t>
            </a:r>
          </a:p>
          <a:p>
            <a:r>
              <a:rPr lang="en-US" baseline="0" dirty="0" smtClean="0"/>
              <a:t>if conversion.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makes the code flow straight from one statement to the next without exception and makes it very easy to infer</a:t>
            </a:r>
          </a:p>
          <a:p>
            <a:r>
              <a:rPr lang="en-US" baseline="0" dirty="0" smtClean="0"/>
              <a:t>dependencies as well: everything on the right of a “equals” is read and the one statement on the left is written.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37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identify state variables, because they complicate the pipelining procedure.</a:t>
            </a:r>
          </a:p>
          <a:p>
            <a:r>
              <a:rPr lang="en-US" dirty="0" smtClean="0"/>
              <a:t>In the absence of state variables, once you have straight-line code, you only</a:t>
            </a:r>
            <a:r>
              <a:rPr lang="en-US" baseline="0" dirty="0" smtClean="0"/>
              <a:t> need to</a:t>
            </a:r>
          </a:p>
          <a:p>
            <a:r>
              <a:rPr lang="en-US" baseline="0" dirty="0" smtClean="0"/>
              <a:t>consider how you would pipeline the code for a single packet’s processing and you are</a:t>
            </a:r>
          </a:p>
          <a:p>
            <a:r>
              <a:rPr lang="en-US" baseline="0" dirty="0" smtClean="0"/>
              <a:t>done because all other packets follow the same pipeline and there is no interaction </a:t>
            </a:r>
          </a:p>
          <a:p>
            <a:r>
              <a:rPr lang="en-US" baseline="0" dirty="0" smtClean="0"/>
              <a:t>between packets. With state variables, you need to consider interactions between packets.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simplify our analysis of state variables and dependencies between packets, we explicitly</a:t>
            </a:r>
          </a:p>
          <a:p>
            <a:r>
              <a:rPr lang="en-US" baseline="0" dirty="0" smtClean="0"/>
              <a:t>limit the ways in which state variables can be accessed. We allow only reads and writes to</a:t>
            </a:r>
          </a:p>
          <a:p>
            <a:r>
              <a:rPr lang="en-US" baseline="0" dirty="0" smtClean="0"/>
              <a:t>state and all other arithmetic happens on packet variables. This also lets us reuse an old</a:t>
            </a:r>
          </a:p>
          <a:p>
            <a:r>
              <a:rPr lang="en-US" baseline="0" dirty="0" smtClean="0"/>
              <a:t>value of a state variable down the pipeline if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38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into people’s heads.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9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Make this proper code.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Redo this slide to stress on contributions, what we propose, and what was hard.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Three contribution bullets</a:t>
            </a:r>
            <a:br>
              <a:rPr lang="en-US" baseline="0" dirty="0" smtClean="0"/>
            </a:br>
            <a:r>
              <a:rPr lang="en-US" baseline="0" dirty="0" smtClean="0"/>
              <a:t>1. Design and </a:t>
            </a:r>
            <a:r>
              <a:rPr lang="en-US" baseline="0" dirty="0" err="1" smtClean="0"/>
              <a:t>impl</a:t>
            </a:r>
            <a:r>
              <a:rPr lang="en-US" baseline="0" dirty="0" smtClean="0"/>
              <a:t>. Of transactions.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2. Instruction set for hardware: 7 atoms using co-design. Don’t use atoms yet. Say, I propose seven new instructions.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3. Compiler.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everyone knows what an imperative DSL is.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Katrina’s comment on what problem the transactions solve?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93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leads us to the idea of packet transactions: a block of imperative code that is atomic and isolated from other such blocks.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The idea here is that the programmer programs to the illusion that there is exactly one packet in the system at any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When a packet comes in, a sequence of statements atomically updates fields in the packet and state on the switch. All field and state updates complete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Before the next packet comes in. 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Ravi: Go through this a little faster.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22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15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Mohammad:</a:t>
            </a:r>
            <a:r>
              <a:rPr lang="en-US" baseline="0" dirty="0" smtClean="0"/>
              <a:t> What’s hard about programming these things?</a:t>
            </a:r>
          </a:p>
          <a:p>
            <a:r>
              <a:rPr lang="en-US" baseline="0" dirty="0" smtClean="0"/>
              <a:t>It has to run at line rate.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Call the action unit + state, a circuit.</a:t>
            </a:r>
          </a:p>
          <a:p>
            <a:r>
              <a:rPr lang="en-US" baseline="0" dirty="0" smtClean="0"/>
              <a:t>Say that the time budget makes the problem hard.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93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8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eb.mit.edu/domino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411819"/>
            <a:ext cx="115062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Packet Transactions: High-Level Programming for Line-Rate Switches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-381000" y="3429000"/>
            <a:ext cx="12992100" cy="93487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Gadugi" panose="020B0502040204020203" pitchFamily="34" charset="0"/>
              </a:rPr>
              <a:t>Anirudh</a:t>
            </a:r>
            <a:r>
              <a:rPr lang="en-US" sz="2800" b="1" dirty="0">
                <a:solidFill>
                  <a:srgbClr val="0070C0"/>
                </a:solidFill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Gadugi" panose="020B0502040204020203" pitchFamily="34" charset="0"/>
              </a:rPr>
              <a:t>Sivaraman</a:t>
            </a:r>
            <a:r>
              <a:rPr lang="en-US" sz="2800" b="1" dirty="0" smtClean="0">
                <a:latin typeface="Gadugi" panose="020B0502040204020203" pitchFamily="34" charset="0"/>
              </a:rPr>
              <a:t>, Alvin Cheung, Mihai </a:t>
            </a:r>
            <a:r>
              <a:rPr lang="en-US" sz="2800" b="1" dirty="0" err="1" smtClean="0">
                <a:latin typeface="Gadugi" panose="020B0502040204020203" pitchFamily="34" charset="0"/>
              </a:rPr>
              <a:t>Budiu</a:t>
            </a:r>
            <a:r>
              <a:rPr lang="en-US" sz="2800" b="1" dirty="0" smtClean="0">
                <a:latin typeface="Gadugi" panose="020B0502040204020203" pitchFamily="34" charset="0"/>
              </a:rPr>
              <a:t>, </a:t>
            </a:r>
            <a:r>
              <a:rPr lang="en-US" sz="2800" b="1" dirty="0" err="1" smtClean="0">
                <a:latin typeface="Gadugi" panose="020B0502040204020203" pitchFamily="34" charset="0"/>
              </a:rPr>
              <a:t>Changhoon</a:t>
            </a:r>
            <a:r>
              <a:rPr lang="en-US" sz="2800" b="1" dirty="0" smtClean="0"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latin typeface="Gadugi" panose="020B0502040204020203" pitchFamily="34" charset="0"/>
              </a:rPr>
              <a:t>Kim,Mohammad</a:t>
            </a:r>
            <a:r>
              <a:rPr lang="en-US" sz="2800" b="1" dirty="0" smtClean="0"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latin typeface="Gadugi" panose="020B0502040204020203" pitchFamily="34" charset="0"/>
              </a:rPr>
              <a:t>Alizadeh</a:t>
            </a:r>
            <a:r>
              <a:rPr lang="en-US" sz="2800" b="1" dirty="0" smtClean="0">
                <a:latin typeface="Gadugi" panose="020B0502040204020203" pitchFamily="34" charset="0"/>
              </a:rPr>
              <a:t>, Hari </a:t>
            </a:r>
            <a:r>
              <a:rPr lang="en-US" sz="2800" b="1" dirty="0" err="1" smtClean="0">
                <a:latin typeface="Gadugi" panose="020B0502040204020203" pitchFamily="34" charset="0"/>
              </a:rPr>
              <a:t>Balakrishnan</a:t>
            </a:r>
            <a:r>
              <a:rPr lang="en-US" sz="2800" b="1" dirty="0" smtClean="0">
                <a:latin typeface="Gadugi" panose="020B0502040204020203" pitchFamily="34" charset="0"/>
              </a:rPr>
              <a:t>, George Varghese, Nick McKeown, Steve Licking</a:t>
            </a:r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0747" y="5135587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20" y="4759299"/>
            <a:ext cx="2512142" cy="6109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227" y="4644235"/>
            <a:ext cx="2161178" cy="726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15" y="5652828"/>
            <a:ext cx="2549020" cy="11179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432" y="5652828"/>
            <a:ext cx="2586768" cy="7182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61" y="4495800"/>
            <a:ext cx="1644129" cy="12894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48" y="5683926"/>
            <a:ext cx="2271086" cy="78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75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1"/>
    </mc:Choice>
    <mc:Fallback xmlns="">
      <p:transition xmlns:p14="http://schemas.microsoft.com/office/powerpoint/2010/main" spd="slow" advTm="110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5.18519E-6 L 5.83333E-6 -0.12177 " pathEditMode="relative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571500" y="5562600"/>
            <a:ext cx="11113477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Atom: </a:t>
            </a:r>
            <a:r>
              <a:rPr lang="en-US" dirty="0"/>
              <a:t>s</a:t>
            </a:r>
            <a:r>
              <a:rPr lang="en-US" dirty="0" smtClean="0"/>
              <a:t>mallest </a:t>
            </a:r>
            <a:r>
              <a:rPr lang="en-US" dirty="0"/>
              <a:t>unit of atomic </a:t>
            </a:r>
            <a:r>
              <a:rPr lang="en-US" dirty="0" smtClean="0"/>
              <a:t>packet/state update</a:t>
            </a:r>
          </a:p>
        </p:txBody>
      </p:sp>
      <p:grpSp>
        <p:nvGrpSpPr>
          <p:cNvPr id="6" name="Group 42"/>
          <p:cNvGrpSpPr/>
          <p:nvPr/>
        </p:nvGrpSpPr>
        <p:grpSpPr>
          <a:xfrm>
            <a:off x="1600200" y="2718340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232281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458249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126484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3756358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2327275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2010957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104110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104110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104110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57400" y="2305050"/>
            <a:ext cx="7730783" cy="2705100"/>
            <a:chOff x="2057400" y="2305050"/>
            <a:chExt cx="7730783" cy="2705100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23050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057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724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24400" y="2305050"/>
              <a:ext cx="5063783" cy="1409700"/>
              <a:chOff x="4724400" y="2305050"/>
              <a:chExt cx="5063783" cy="1409700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724400" y="2305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4724400" y="30480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7883183" y="23241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7883183" y="3067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7883183" y="43624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057400" y="30480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952625" y="1876425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6" name="Group 235"/>
          <p:cNvGrpSpPr/>
          <p:nvPr/>
        </p:nvGrpSpPr>
        <p:grpSpPr>
          <a:xfrm>
            <a:off x="3009900" y="1727200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4" name="Group 333"/>
          <p:cNvGrpSpPr/>
          <p:nvPr/>
        </p:nvGrpSpPr>
        <p:grpSpPr>
          <a:xfrm>
            <a:off x="4629150" y="1873250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</p:grpSp>
      </p:grpSp>
      <p:grpSp>
        <p:nvGrpSpPr>
          <p:cNvPr id="349" name="Group 348"/>
          <p:cNvGrpSpPr/>
          <p:nvPr/>
        </p:nvGrpSpPr>
        <p:grpSpPr>
          <a:xfrm>
            <a:off x="5695950" y="1714500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1882775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1724025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>
            <a:off x="3873500" y="1650278"/>
            <a:ext cx="3691649" cy="2616200"/>
            <a:chOff x="3826538" y="1796798"/>
            <a:chExt cx="3691649" cy="26162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4622587" y="1796798"/>
              <a:ext cx="2895600" cy="2616200"/>
              <a:chOff x="2438400" y="2743200"/>
              <a:chExt cx="2895600" cy="261620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2438400" y="2743200"/>
                <a:ext cx="2895600" cy="26162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2565400" y="2967124"/>
                <a:ext cx="2654300" cy="2277533"/>
                <a:chOff x="2565400" y="2933700"/>
                <a:chExt cx="2654300" cy="227753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314700" y="2933700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24300" y="2933700"/>
                  <a:ext cx="12954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constant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Trapezoid 137"/>
                <p:cNvSpPr/>
                <p:nvPr/>
              </p:nvSpPr>
              <p:spPr>
                <a:xfrm rot="10800000">
                  <a:off x="3390898" y="3594100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67100" y="358140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Add</a:t>
                  </a:r>
                  <a:endParaRPr lang="en-US" dirty="0"/>
                </a:p>
              </p:txBody>
            </p:sp>
            <p:sp>
              <p:nvSpPr>
                <p:cNvPr id="140" name="Trapezoid 139"/>
                <p:cNvSpPr/>
                <p:nvPr/>
              </p:nvSpPr>
              <p:spPr>
                <a:xfrm rot="10800000">
                  <a:off x="4275667" y="3606798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351869" y="3618468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Sub</a:t>
                  </a:r>
                  <a:endParaRPr lang="en-US" dirty="0"/>
                </a:p>
              </p:txBody>
            </p:sp>
            <p:sp>
              <p:nvSpPr>
                <p:cNvPr id="143" name="Trapezoid 142"/>
                <p:cNvSpPr/>
                <p:nvPr/>
              </p:nvSpPr>
              <p:spPr>
                <a:xfrm rot="10800000">
                  <a:off x="3558224" y="4216400"/>
                  <a:ext cx="1318575" cy="419098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3560051" y="4254499"/>
                  <a:ext cx="1356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2-to-1 Mux</a:t>
                  </a:r>
                  <a:endParaRPr lang="en-US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034364" y="4830233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565400" y="4254500"/>
                  <a:ext cx="869074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choice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7" idx="2"/>
                </p:cNvCxnSpPr>
                <p:nvPr/>
              </p:nvCxnSpPr>
              <p:spPr>
                <a:xfrm>
                  <a:off x="3524250" y="3314700"/>
                  <a:ext cx="171450" cy="2794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 flipH="1">
                  <a:off x="3928533" y="3276600"/>
                  <a:ext cx="262471" cy="3132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3738033" y="3318933"/>
                  <a:ext cx="719667" cy="2878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>
                  <a:stCxn id="137" idx="2"/>
                  <a:endCxn id="141" idx="0"/>
                </p:cNvCxnSpPr>
                <p:nvPr/>
              </p:nvCxnSpPr>
              <p:spPr>
                <a:xfrm>
                  <a:off x="4572000" y="3276600"/>
                  <a:ext cx="122769" cy="341868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>
                  <a:stCxn id="138" idx="0"/>
                </p:cNvCxnSpPr>
                <p:nvPr/>
              </p:nvCxnSpPr>
              <p:spPr>
                <a:xfrm>
                  <a:off x="3764639" y="3975101"/>
                  <a:ext cx="312061" cy="241299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>
                  <a:stCxn id="141" idx="2"/>
                </p:cNvCxnSpPr>
                <p:nvPr/>
              </p:nvCxnSpPr>
              <p:spPr>
                <a:xfrm flipH="1">
                  <a:off x="4483100" y="3987800"/>
                  <a:ext cx="211669" cy="2286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>
                  <a:stCxn id="144" idx="2"/>
                  <a:endCxn id="145" idx="0"/>
                </p:cNvCxnSpPr>
                <p:nvPr/>
              </p:nvCxnSpPr>
              <p:spPr>
                <a:xfrm>
                  <a:off x="4238461" y="4623831"/>
                  <a:ext cx="5453" cy="206402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>
                  <a:stCxn id="146" idx="3"/>
                  <a:endCxn id="143" idx="3"/>
                </p:cNvCxnSpPr>
                <p:nvPr/>
              </p:nvCxnSpPr>
              <p:spPr>
                <a:xfrm flipV="1">
                  <a:off x="3434474" y="4425949"/>
                  <a:ext cx="176137" cy="1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4" name="Straight Connector 263"/>
            <p:cNvCxnSpPr/>
            <p:nvPr/>
          </p:nvCxnSpPr>
          <p:spPr>
            <a:xfrm flipV="1">
              <a:off x="3826538" y="1839653"/>
              <a:ext cx="1042120" cy="618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875387" y="3093221"/>
              <a:ext cx="846723" cy="11558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ounded Rectangle 141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router’s atoms constitute its </a:t>
            </a:r>
            <a:r>
              <a:rPr lang="en-US" sz="4000" dirty="0"/>
              <a:t>instruction 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6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814"/>
    </mc:Choice>
    <mc:Fallback xmlns="">
      <p:transition xmlns:p14="http://schemas.microsoft.com/office/powerpoint/2010/main" spd="slow" advTm="1108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uiExpand="1" build="p"/>
      <p:bldP spid="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atoms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</a:t>
            </a:r>
            <a:r>
              <a:rPr lang="en-US" dirty="0" smtClean="0">
                <a:latin typeface="Gadugi" panose="020B0502040204020203" pitchFamily="34" charset="0"/>
              </a:rPr>
              <a:t>pkt.f4 </a:t>
            </a:r>
            <a:r>
              <a:rPr lang="en-US" dirty="0">
                <a:latin typeface="Gadugi" panose="020B0502040204020203" pitchFamily="34" charset="0"/>
              </a:rPr>
              <a:t>= </a:t>
            </a:r>
            <a:r>
              <a:rPr lang="en-US" dirty="0" smtClean="0">
                <a:latin typeface="Gadugi" panose="020B0502040204020203" pitchFamily="34" charset="0"/>
              </a:rPr>
              <a:t>pkt.f1 </a:t>
            </a:r>
            <a:r>
              <a:rPr lang="en-US" dirty="0">
                <a:latin typeface="Gadugi" panose="020B0502040204020203" pitchFamily="34" charset="0"/>
              </a:rPr>
              <a:t>+ </a:t>
            </a:r>
            <a:r>
              <a:rPr lang="en-US" dirty="0" smtClean="0">
                <a:latin typeface="Gadugi" panose="020B0502040204020203" pitchFamily="34" charset="0"/>
              </a:rPr>
              <a:t>pkt.f2 </a:t>
            </a:r>
            <a:r>
              <a:rPr lang="en-US" dirty="0">
                <a:latin typeface="Gadugi" panose="020B0502040204020203" pitchFamily="34" charset="0"/>
              </a:rPr>
              <a:t>– </a:t>
            </a:r>
            <a:r>
              <a:rPr lang="en-US" dirty="0" smtClean="0">
                <a:latin typeface="Gadugi" panose="020B0502040204020203" pitchFamily="34" charset="0"/>
              </a:rPr>
              <a:t>pkt.f3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be easily pipelined into two stages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Suffices to provide simple stateless atoms alone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x = x + 1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Cannot be pipelined; needs an atomic </a:t>
            </a:r>
            <a:r>
              <a:rPr lang="en-US" dirty="0" err="1" smtClean="0">
                <a:latin typeface="Gadugi" panose="020B0502040204020203" pitchFamily="34" charset="0"/>
              </a:rPr>
              <a:t>read+modify+write</a:t>
            </a:r>
            <a:r>
              <a:rPr lang="en-US" dirty="0" smtClean="0">
                <a:latin typeface="Gadugi" panose="020B0502040204020203" pitchFamily="34" charset="0"/>
              </a:rPr>
              <a:t> instruction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Explicitly design each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 in </a:t>
            </a:r>
            <a:r>
              <a:rPr lang="en-US" dirty="0">
                <a:latin typeface="Gadugi" panose="020B0502040204020203" pitchFamily="34" charset="0"/>
              </a:rPr>
              <a:t>hardware </a:t>
            </a:r>
            <a:r>
              <a:rPr lang="en-US" dirty="0" smtClean="0">
                <a:latin typeface="Gadugi" panose="020B0502040204020203" pitchFamily="34" charset="0"/>
              </a:rPr>
              <a:t>for atomicity</a:t>
            </a:r>
          </a:p>
          <a:p>
            <a:pPr lvl="1"/>
            <a:r>
              <a:rPr lang="en-US" dirty="0" smtClean="0"/>
              <a:t>Determines which algorithms run at line rate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5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/>
          <p:cNvGrpSpPr/>
          <p:nvPr/>
        </p:nvGrpSpPr>
        <p:grpSpPr>
          <a:xfrm>
            <a:off x="6096000" y="4738684"/>
            <a:ext cx="4875732" cy="1927756"/>
            <a:chOff x="6096000" y="4738684"/>
            <a:chExt cx="4875732" cy="1927756"/>
          </a:xfrm>
        </p:grpSpPr>
        <p:grpSp>
          <p:nvGrpSpPr>
            <p:cNvPr id="169" name="Group 168"/>
            <p:cNvGrpSpPr/>
            <p:nvPr/>
          </p:nvGrpSpPr>
          <p:grpSpPr>
            <a:xfrm>
              <a:off x="6096000" y="4738684"/>
              <a:ext cx="4875732" cy="1927756"/>
              <a:chOff x="6096000" y="4738684"/>
              <a:chExt cx="4875732" cy="1927756"/>
            </a:xfrm>
          </p:grpSpPr>
          <p:grpSp>
            <p:nvGrpSpPr>
              <p:cNvPr id="19" name="Group 42"/>
              <p:cNvGrpSpPr/>
              <p:nvPr/>
            </p:nvGrpSpPr>
            <p:grpSpPr>
              <a:xfrm>
                <a:off x="6096000" y="5123267"/>
                <a:ext cx="4875732" cy="934633"/>
                <a:chOff x="1707458" y="1905818"/>
                <a:chExt cx="4254836" cy="926151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/>
              <p:cNvSpPr/>
              <p:nvPr/>
            </p:nvSpPr>
            <p:spPr>
              <a:xfrm>
                <a:off x="7754389" y="4738685"/>
                <a:ext cx="1113765" cy="16335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25543" y="4738684"/>
                <a:ext cx="1113765" cy="16265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545707" y="5909710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545707" y="5218718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9540445" y="4752491"/>
                <a:ext cx="1113765" cy="16068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8987226" y="5105400"/>
                <a:ext cx="515971" cy="986748"/>
                <a:chOff x="8534400" y="1981200"/>
                <a:chExt cx="595991" cy="2163589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/>
              <p:cNvSpPr/>
              <p:nvPr/>
            </p:nvSpPr>
            <p:spPr>
              <a:xfrm>
                <a:off x="6331489" y="4738684"/>
                <a:ext cx="1109765" cy="162401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6396477" y="4914900"/>
                <a:ext cx="981004" cy="1257300"/>
                <a:chOff x="1905000" y="4038600"/>
                <a:chExt cx="981004" cy="125730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4" name="Trapezoid 11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5" name="Straight Connector 114"/>
                  <p:cNvCxnSpPr>
                    <a:stCxn id="113" idx="3"/>
                    <a:endCxn id="11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1" name="Trapezoid 1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2" name="Straight Connector 111"/>
                  <p:cNvCxnSpPr>
                    <a:stCxn id="110" idx="3"/>
                    <a:endCxn id="1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05" name="Trapezoid 10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06" name="Straight Connector 105"/>
                  <p:cNvCxnSpPr>
                    <a:stCxn id="104" idx="3"/>
                    <a:endCxn id="10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6461344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752269" y="4738686"/>
                <a:ext cx="1116363" cy="1624014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7817643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5" name="Trapezoid 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6" name="Straight Connector 85"/>
                  <p:cNvCxnSpPr>
                    <a:stCxn id="84" idx="3"/>
                    <a:endCxn id="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2" name="Trapezoid 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3" name="Straight Connector 82"/>
                  <p:cNvCxnSpPr>
                    <a:stCxn id="81" idx="3"/>
                    <a:endCxn id="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6" name="Trapezoid 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75" idx="3"/>
                    <a:endCxn id="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/>
              <p:cNvSpPr txBox="1"/>
              <p:nvPr/>
            </p:nvSpPr>
            <p:spPr>
              <a:xfrm>
                <a:off x="7875899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2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532324" y="4738685"/>
                <a:ext cx="1116363" cy="161613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9600132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6" name="Trapezoid 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7" name="Straight Connector 56"/>
                  <p:cNvCxnSpPr>
                    <a:stCxn id="55" idx="3"/>
                    <a:endCxn id="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3" name="Trapezoid 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4" name="Straight Connector 53"/>
                  <p:cNvCxnSpPr>
                    <a:stCxn id="52" idx="3"/>
                    <a:endCxn id="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" name="Trapezoid 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48" name="Straight Connector 47"/>
                  <p:cNvCxnSpPr>
                    <a:stCxn id="46" idx="3"/>
                    <a:endCxn id="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9582576" y="6297108"/>
                <a:ext cx="1072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16</a:t>
                </a:r>
                <a:endParaRPr lang="en-US" dirty="0">
                  <a:latin typeface="+mj-lt"/>
                  <a:cs typeface="Seravek"/>
                </a:endParaRPr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68199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82677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00584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Programming with packet transactions</a:t>
            </a:r>
            <a:endParaRPr lang="en-US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7748" y="2171701"/>
            <a:ext cx="3810852" cy="4234679"/>
            <a:chOff x="780063" y="2652728"/>
            <a:chExt cx="3944908" cy="40295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063" y="2974554"/>
              <a:ext cx="3944908" cy="37077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42109" y="2652728"/>
              <a:ext cx="3843421" cy="381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if </a:t>
              </a:r>
              <a:r>
                <a:rPr lang="en-US" sz="2400" dirty="0">
                  <a:latin typeface="+mj-lt"/>
                  <a:cs typeface="Seravek"/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latin typeface="+mj-lt"/>
                  <a:cs typeface="Seravek"/>
                </a:rPr>
                <a:t> == 9)</a:t>
              </a:r>
              <a:r>
                <a:rPr lang="en-US" sz="2400" dirty="0" smtClean="0">
                  <a:latin typeface="+mj-lt"/>
                  <a:cs typeface="Seravek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</a:t>
              </a:r>
              <a:r>
                <a:rPr lang="en-US" sz="2400" dirty="0" smtClean="0">
                  <a:latin typeface="+mj-lt"/>
                  <a:cs typeface="Seravek"/>
                </a:rPr>
                <a:t> 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</a:t>
              </a:r>
              <a:r>
                <a:rPr lang="en-US" sz="2400" dirty="0" err="1" smtClean="0">
                  <a:latin typeface="+mj-lt"/>
                  <a:cs typeface="Seravek"/>
                </a:rPr>
                <a:t>pkt.src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else: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++</a:t>
              </a:r>
              <a:r>
                <a:rPr lang="en-US" sz="2400" dirty="0">
                  <a:latin typeface="+mj-lt"/>
                  <a:cs typeface="Seravek"/>
                </a:rPr>
                <a:t> </a:t>
              </a:r>
            </a:p>
            <a:p>
              <a:endParaRPr lang="en-US" sz="2200" dirty="0">
                <a:latin typeface="+mj-lt"/>
                <a:cs typeface="Seravek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711158" y="1777424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latin typeface="+mj-lt"/>
                <a:cs typeface="Seravek"/>
              </a:rPr>
              <a:t>Packet Sampling Pipeline</a:t>
            </a: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4881716" y="1866900"/>
            <a:ext cx="7260439" cy="2410133"/>
            <a:chOff x="4987690" y="1943100"/>
            <a:chExt cx="7260439" cy="2410133"/>
          </a:xfrm>
        </p:grpSpPr>
        <p:grpSp>
          <p:nvGrpSpPr>
            <p:cNvPr id="9" name="Group 8"/>
            <p:cNvGrpSpPr/>
            <p:nvPr/>
          </p:nvGrpSpPr>
          <p:grpSpPr>
            <a:xfrm>
              <a:off x="4987690" y="1943100"/>
              <a:ext cx="7260439" cy="2410133"/>
              <a:chOff x="-1882355" y="1921050"/>
              <a:chExt cx="8377420" cy="3377516"/>
            </a:xfrm>
          </p:grpSpPr>
          <p:sp>
            <p:nvSpPr>
              <p:cNvPr id="10" name="Freeform 9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-1882355" y="3004403"/>
                <a:ext cx="4961976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352994" y="3608021"/>
                <a:ext cx="3142071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5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11346875" y="3714873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203875" y="4387080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010400" y="4224556"/>
            <a:ext cx="126044" cy="652244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8763000" y="3771900"/>
            <a:ext cx="1752600" cy="1143000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34158" y="1790700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+mj-lt"/>
                <a:cs typeface="Seravek"/>
              </a:rPr>
              <a:t>Packet Sampling Algorithm</a:t>
            </a:r>
            <a:endParaRPr lang="en-US" sz="1000" dirty="0">
              <a:latin typeface="+mj-lt"/>
              <a:cs typeface="Seravek"/>
            </a:endParaRP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6394450" y="4916748"/>
            <a:ext cx="980984" cy="236269"/>
            <a:chOff x="6394450" y="4916748"/>
            <a:chExt cx="980984" cy="236269"/>
          </a:xfrm>
        </p:grpSpPr>
        <p:sp>
          <p:nvSpPr>
            <p:cNvPr id="171" name="Trapezoid 170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820025" y="4913573"/>
            <a:ext cx="980984" cy="236269"/>
            <a:chOff x="6394450" y="4916748"/>
            <a:chExt cx="980984" cy="236269"/>
          </a:xfrm>
        </p:grpSpPr>
        <p:sp>
          <p:nvSpPr>
            <p:cNvPr id="175" name="Trapezoid 174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ounded Rectangle 177"/>
          <p:cNvSpPr/>
          <p:nvPr/>
        </p:nvSpPr>
        <p:spPr>
          <a:xfrm>
            <a:off x="1790700" y="5715000"/>
            <a:ext cx="9029700" cy="914400"/>
          </a:xfrm>
          <a:prstGeom prst="roundRect">
            <a:avLst/>
          </a:prstGeom>
          <a:solidFill>
            <a:srgbClr val="FF0000"/>
          </a:soli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+mj-lt"/>
                <a:cs typeface="Seravek"/>
              </a:rPr>
              <a:t>Reject code that can’t be mapped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3848100" y="3886200"/>
            <a:ext cx="1600200" cy="811887"/>
            <a:chOff x="3848100" y="3886200"/>
            <a:chExt cx="1600200" cy="811887"/>
          </a:xfrm>
        </p:grpSpPr>
        <p:sp>
          <p:nvSpPr>
            <p:cNvPr id="17" name="Right Arrow 16"/>
            <p:cNvSpPr/>
            <p:nvPr/>
          </p:nvSpPr>
          <p:spPr>
            <a:xfrm>
              <a:off x="4267200" y="3886200"/>
              <a:ext cx="647700" cy="4191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  <a:latin typeface="+mj-lt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848100" y="4267200"/>
              <a:ext cx="1600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000000"/>
                  </a:solidFill>
                  <a:latin typeface="+mj-lt"/>
                  <a:cs typeface="Seravek"/>
                </a:rPr>
                <a:t>Compiler</a:t>
              </a:r>
              <a:endParaRPr lang="en-US" sz="2200" dirty="0">
                <a:solidFill>
                  <a:srgbClr val="000000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0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Create one node for each instruction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84116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Packet field dependencies 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60" name="Straight Arrow Connector 59"/>
          <p:cNvCxnSpPr>
            <a:stCxn id="62" idx="2"/>
            <a:endCxn id="6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3" idx="2"/>
            <a:endCxn id="6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67" name="Curved Connector 66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372"/>
              <a:gd name="adj2" fmla="val 1004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to pipelined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State dependencies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stCxn id="31" idx="2"/>
            <a:endCxn id="32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2" idx="2"/>
            <a:endCxn id="3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38" name="Curved Connector 37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3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31" idx="1"/>
            <a:endCxn id="35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31" idx="3"/>
            <a:endCxn id="35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90500" y="1409700"/>
            <a:ext cx="7124700" cy="4381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19200" y="3511200"/>
            <a:ext cx="6440478" cy="17827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676399" y="3733800"/>
            <a:ext cx="4648201" cy="12515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Strongly connected components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31" name="Straight Arrow Connector 30"/>
          <p:cNvCxnSpPr>
            <a:stCxn id="33" idx="2"/>
            <a:endCxn id="4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3" idx="2"/>
            <a:endCxn id="48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55" name="Curved Connector 54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8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3" idx="1"/>
            <a:endCxn id="53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3" idx="3"/>
            <a:endCxn id="53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54277" y="2247900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58556" y="2603830"/>
            <a:ext cx="4396266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== 9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11991" y="297180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solidFill>
                <a:schemeClr val="bg1"/>
              </a:solidFill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? 0 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: (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+ 1);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solidFill>
                <a:prstClr val="white"/>
              </a:solidFill>
              <a:latin typeface="+mj-lt"/>
              <a:cs typeface="Seravek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364079" y="3401730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endCxn id="49" idx="0"/>
          </p:cNvCxnSpPr>
          <p:nvPr/>
        </p:nvCxnSpPr>
        <p:spPr>
          <a:xfrm>
            <a:off x="3956689" y="3759396"/>
            <a:ext cx="0" cy="729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Condensed DAG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802402" y="4488399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22214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Code pipelining</a:t>
            </a:r>
            <a:endParaRPr lang="en-US" sz="2400" dirty="0">
              <a:latin typeface="+mj-lt"/>
              <a:cs typeface="Seravek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40" name="Group 39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43" name="Freeform 42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41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42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Programmable: </a:t>
            </a:r>
            <a:r>
              <a:rPr lang="en-US" dirty="0" smtClean="0"/>
              <a:t>Can we express new data-plane algorithms?</a:t>
            </a:r>
          </a:p>
          <a:p>
            <a:pPr lvl="1"/>
            <a:r>
              <a:rPr lang="en-US" dirty="0" smtClean="0"/>
              <a:t>Active queue management</a:t>
            </a:r>
          </a:p>
          <a:p>
            <a:pPr lvl="1"/>
            <a:r>
              <a:rPr lang="en-US" dirty="0" smtClean="0"/>
              <a:t>Congestion control 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 balancing</a:t>
            </a:r>
          </a:p>
          <a:p>
            <a:pPr lvl="1"/>
            <a:r>
              <a:rPr lang="en-US" dirty="0" smtClean="0"/>
              <a:t>Packet scheduling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Line-rate: </a:t>
            </a:r>
            <a:r>
              <a:rPr lang="en-US" dirty="0" smtClean="0"/>
              <a:t>Highest capacity supported by dedicated hardware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at line-rate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24599" y="2324100"/>
            <a:ext cx="5452564" cy="2095500"/>
            <a:chOff x="6134099" y="2324100"/>
            <a:chExt cx="5452564" cy="2095500"/>
          </a:xfrm>
        </p:grpSpPr>
        <p:sp>
          <p:nvSpPr>
            <p:cNvPr id="4" name="Right Brace 3"/>
            <p:cNvSpPr/>
            <p:nvPr/>
          </p:nvSpPr>
          <p:spPr>
            <a:xfrm>
              <a:off x="6134099" y="2324100"/>
              <a:ext cx="434915" cy="2095500"/>
            </a:xfrm>
            <a:prstGeom prst="rightBrace">
              <a:avLst/>
            </a:prstGeom>
            <a:ln w="38100">
              <a:solidFill>
                <a:srgbClr val="99162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19901" y="2789692"/>
              <a:ext cx="4766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99162D"/>
                  </a:solidFill>
                  <a:latin typeface="Seravek"/>
                  <a:cs typeface="Seravek"/>
                </a:rPr>
                <a:t>Today, fixed algorithms hard-coded into hardware</a:t>
              </a:r>
              <a:endParaRPr lang="en-US" sz="3000" dirty="0">
                <a:solidFill>
                  <a:srgbClr val="99162D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2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46"/>
    </mc:Choice>
    <mc:Fallback xmlns="">
      <p:transition xmlns:p14="http://schemas.microsoft.com/office/powerpoint/2010/main" spd="slow" advTm="61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650249" y="3646746"/>
            <a:ext cx="5910780" cy="2473962"/>
            <a:chOff x="1600200" y="2935372"/>
            <a:chExt cx="8724900" cy="3530880"/>
          </a:xfrm>
        </p:grpSpPr>
        <p:grpSp>
          <p:nvGrpSpPr>
            <p:cNvPr id="25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2010957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21597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86088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86301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96940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03910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2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810499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21141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51911" y="5939135"/>
              <a:ext cx="1583456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16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854975" y="3241675"/>
              <a:ext cx="1110850" cy="2438400"/>
              <a:chOff x="2162575" y="3232150"/>
              <a:chExt cx="1110850" cy="2438400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5887759" y="3172936"/>
              <a:ext cx="722589" cy="2621439"/>
              <a:chOff x="8915396" y="3169761"/>
              <a:chExt cx="952504" cy="2621439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104" name="Trapezoid 10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5" name="Trapezoid 10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6" name="Trapezoid 10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Arrow Connector 100"/>
              <p:cNvCxnSpPr>
                <a:stCxn id="10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976000" y="3251200"/>
              <a:ext cx="1110850" cy="2438400"/>
              <a:chOff x="2162575" y="3232150"/>
              <a:chExt cx="1110850" cy="243840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9008784" y="3182461"/>
              <a:ext cx="722589" cy="2621439"/>
              <a:chOff x="8915396" y="3169761"/>
              <a:chExt cx="952504" cy="262143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81" name="Trapezoid 8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Arrow Connector 77"/>
              <p:cNvCxnSpPr>
                <a:stCxn id="8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2178450" y="3244850"/>
              <a:ext cx="1110850" cy="2438400"/>
              <a:chOff x="2162575" y="3232150"/>
              <a:chExt cx="1110850" cy="24384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3201709" y="3169761"/>
              <a:ext cx="722589" cy="2621439"/>
              <a:chOff x="8915396" y="3169761"/>
              <a:chExt cx="952504" cy="2621439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58" name="Trapezoid 57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>
                <a:stCxn id="60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Freeform 18"/>
          <p:cNvSpPr/>
          <p:nvPr/>
        </p:nvSpPr>
        <p:spPr>
          <a:xfrm flipH="1">
            <a:off x="7429500" y="3200401"/>
            <a:ext cx="972599" cy="609147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>
          <a:xfrm flipH="1">
            <a:off x="4686299" y="3505200"/>
            <a:ext cx="1957221" cy="320628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161" name="Group 160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164" name="Freeform 163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66" name="Freeform 165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7" name="Freeform 166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62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3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553552" y="1699789"/>
            <a:ext cx="3795796" cy="3429535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  <a:cs typeface="Seravek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0033" y="3724743"/>
            <a:ext cx="1048837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  <a:cs typeface="Seravek"/>
              </a:rPr>
              <a:t>choice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1636" y="3730623"/>
            <a:ext cx="1048838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Add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constraints: example</a:t>
            </a:r>
            <a:endParaRPr lang="en-US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75069" y="3286723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* x doesn’t map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069" y="2743200"/>
            <a:ext cx="5190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+ </a:t>
            </a:r>
            <a:r>
              <a:rPr lang="en-US" sz="3200" dirty="0">
                <a:latin typeface="+mj-lt"/>
                <a:cs typeface="Seravek"/>
              </a:rPr>
              <a:t>1</a:t>
            </a:r>
            <a:r>
              <a:rPr lang="en-US" sz="3200" dirty="0" smtClean="0">
                <a:latin typeface="+mj-lt"/>
                <a:cs typeface="Seravek"/>
              </a:rPr>
              <a:t> maps to this atom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99" y="5452140"/>
            <a:ext cx="10978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  <a:cs typeface="Seravek"/>
              </a:rPr>
              <a:t>Determines if algorithm can/cannot run at line rate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02277" y="1993327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1395" y="199332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constant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8" name="Trapezoid 17"/>
          <p:cNvSpPr/>
          <p:nvPr/>
        </p:nvSpPr>
        <p:spPr>
          <a:xfrm rot="10800000">
            <a:off x="8802167" y="2859035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8341" y="287494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Add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0" name="Trapezoid 19"/>
          <p:cNvSpPr/>
          <p:nvPr/>
        </p:nvSpPr>
        <p:spPr>
          <a:xfrm rot="10800000">
            <a:off x="9961996" y="2875681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61888" y="289097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 Sub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2" name="Trapezoid 21"/>
          <p:cNvSpPr/>
          <p:nvPr/>
        </p:nvSpPr>
        <p:spPr>
          <a:xfrm rot="10800000">
            <a:off x="9021513" y="3674798"/>
            <a:ext cx="1728498" cy="549389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00363" y="3712578"/>
            <a:ext cx="184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2-to-1 Mux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45678" y="4479462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28" name="Straight Arrow Connector 27"/>
          <p:cNvCxnSpPr>
            <a:stCxn id="16" idx="2"/>
          </p:cNvCxnSpPr>
          <p:nvPr/>
        </p:nvCxnSpPr>
        <p:spPr>
          <a:xfrm>
            <a:off x="8976978" y="2492774"/>
            <a:ext cx="224751" cy="366261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506946" y="2442829"/>
            <a:ext cx="344069" cy="410657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57221" y="2498323"/>
            <a:ext cx="943400" cy="37736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1" idx="0"/>
          </p:cNvCxnSpPr>
          <p:nvPr/>
        </p:nvCxnSpPr>
        <p:spPr>
          <a:xfrm>
            <a:off x="10350458" y="2442829"/>
            <a:ext cx="160934" cy="44814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</p:cNvCxnSpPr>
          <p:nvPr/>
        </p:nvCxnSpPr>
        <p:spPr>
          <a:xfrm>
            <a:off x="9292100" y="3358483"/>
            <a:ext cx="409075" cy="31631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</p:cNvCxnSpPr>
          <p:nvPr/>
        </p:nvCxnSpPr>
        <p:spPr>
          <a:xfrm flipH="1">
            <a:off x="10233919" y="3352644"/>
            <a:ext cx="277475" cy="32215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  <a:endCxn id="24" idx="0"/>
          </p:cNvCxnSpPr>
          <p:nvPr/>
        </p:nvCxnSpPr>
        <p:spPr>
          <a:xfrm>
            <a:off x="9920374" y="4174243"/>
            <a:ext cx="0" cy="30521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507248" y="199920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1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24900" y="3962400"/>
            <a:ext cx="399562" cy="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5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05" grpId="0"/>
      <p:bldP spid="27" grpId="0"/>
      <p:bldP spid="8" grpId="0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12" idx="6"/>
            <a:endCxn id="40" idx="1"/>
          </p:cNvCxnSpPr>
          <p:nvPr/>
        </p:nvCxnSpPr>
        <p:spPr>
          <a:xfrm>
            <a:off x="6096000" y="4265612"/>
            <a:ext cx="2514600" cy="9752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514600" y="3941761"/>
            <a:ext cx="14478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27300" y="4953396"/>
            <a:ext cx="14351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Algorithms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12" idx="2"/>
          </p:cNvCxnSpPr>
          <p:nvPr/>
        </p:nvCxnSpPr>
        <p:spPr>
          <a:xfrm>
            <a:off x="3962400" y="4265611"/>
            <a:ext cx="83820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12" idx="4"/>
          </p:cNvCxnSpPr>
          <p:nvPr/>
        </p:nvCxnSpPr>
        <p:spPr>
          <a:xfrm flipV="1">
            <a:off x="3962400" y="4835127"/>
            <a:ext cx="1485900" cy="44211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800600" y="3696096"/>
            <a:ext cx="1295400" cy="1139031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93500" y="4080945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Compiler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514600" y="2760265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55648" y="2741899"/>
            <a:ext cx="1165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Pipeline</a:t>
            </a:r>
          </a:p>
          <a:p>
            <a:pPr algn="ctr"/>
            <a:r>
              <a:rPr lang="en-US" dirty="0" smtClean="0"/>
              <a:t>geometry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12" idx="0"/>
          </p:cNvCxnSpPr>
          <p:nvPr/>
        </p:nvCxnSpPr>
        <p:spPr>
          <a:xfrm>
            <a:off x="3962400" y="3065065"/>
            <a:ext cx="1485900" cy="6310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2147" y="4468008"/>
            <a:ext cx="15937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All algorithms</a:t>
            </a:r>
          </a:p>
          <a:p>
            <a:r>
              <a:rPr lang="en-US" dirty="0" smtClean="0"/>
              <a:t>compile?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2" idx="6"/>
          </p:cNvCxnSpPr>
          <p:nvPr/>
        </p:nvCxnSpPr>
        <p:spPr>
          <a:xfrm flipV="1">
            <a:off x="6096000" y="3222842"/>
            <a:ext cx="2514600" cy="10427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98135" y="3559561"/>
            <a:ext cx="22124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Some algorithm doesn’t compile?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10600" y="5056186"/>
            <a:ext cx="8114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3200400" y="2344984"/>
            <a:ext cx="5760520" cy="906612"/>
          </a:xfrm>
          <a:custGeom>
            <a:avLst/>
            <a:gdLst>
              <a:gd name="connsiteX0" fmla="*/ 5334000 w 5709720"/>
              <a:gd name="connsiteY0" fmla="*/ 906612 h 906612"/>
              <a:gd name="connsiteX1" fmla="*/ 5270500 w 5709720"/>
              <a:gd name="connsiteY1" fmla="*/ 233512 h 906612"/>
              <a:gd name="connsiteX2" fmla="*/ 927100 w 5709720"/>
              <a:gd name="connsiteY2" fmla="*/ 4912 h 906612"/>
              <a:gd name="connsiteX3" fmla="*/ 0 w 5709720"/>
              <a:gd name="connsiteY3" fmla="*/ 411312 h 9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9720" h="906612">
                <a:moveTo>
                  <a:pt x="5334000" y="906612"/>
                </a:moveTo>
                <a:cubicBezTo>
                  <a:pt x="5669491" y="645203"/>
                  <a:pt x="6004983" y="383795"/>
                  <a:pt x="5270500" y="233512"/>
                </a:cubicBezTo>
                <a:cubicBezTo>
                  <a:pt x="4536017" y="83229"/>
                  <a:pt x="1805517" y="-24721"/>
                  <a:pt x="927100" y="4912"/>
                </a:cubicBezTo>
                <a:cubicBezTo>
                  <a:pt x="48683" y="34545"/>
                  <a:pt x="42333" y="426129"/>
                  <a:pt x="0" y="41131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78668" y="1676400"/>
            <a:ext cx="22124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Modify pipeline geometry or atom, but respect line rate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1758182" y="2133996"/>
            <a:ext cx="3307786" cy="2146300"/>
          </a:xfrm>
          <a:custGeom>
            <a:avLst/>
            <a:gdLst>
              <a:gd name="connsiteX0" fmla="*/ 4185419 w 4185419"/>
              <a:gd name="connsiteY0" fmla="*/ 100058 h 2551158"/>
              <a:gd name="connsiteX1" fmla="*/ 159519 w 4185419"/>
              <a:gd name="connsiteY1" fmla="*/ 290558 h 2551158"/>
              <a:gd name="connsiteX2" fmla="*/ 743719 w 4185419"/>
              <a:gd name="connsiteY2" fmla="*/ 2551158 h 255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5419" h="2551158">
                <a:moveTo>
                  <a:pt x="4185419" y="100058"/>
                </a:moveTo>
                <a:cubicBezTo>
                  <a:pt x="2459277" y="-8951"/>
                  <a:pt x="733136" y="-117959"/>
                  <a:pt x="159519" y="290558"/>
                </a:cubicBezTo>
                <a:cubicBezTo>
                  <a:pt x="-414098" y="699075"/>
                  <a:pt x="743719" y="2551158"/>
                  <a:pt x="743719" y="2551158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programmable routers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6748" y="5849143"/>
            <a:ext cx="1005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Focus on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 atoms, stateless operations (atoms) are easily pipelined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590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/>
      <p:bldP spid="14" grpId="0" animBg="1"/>
      <p:bldP spid="15" grpId="0"/>
      <p:bldP spid="31" grpId="0" animBg="1"/>
      <p:bldP spid="34" grpId="0" animBg="1"/>
      <p:bldP spid="40" grpId="0" animBg="1"/>
      <p:bldP spid="45" grpId="0" animBg="1"/>
      <p:bldP spid="45" grpId="1" animBg="1"/>
      <p:bldP spid="46" grpId="0" animBg="1"/>
      <p:bldP spid="48" grpId="0" animBg="1"/>
      <p:bldP spid="48" grpId="1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8537729" y="2620010"/>
            <a:ext cx="0" cy="2286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8129" y="1685012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Least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28129" y="5071447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Most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42863"/>
              </p:ext>
            </p:extLst>
          </p:nvPr>
        </p:nvGraphicFramePr>
        <p:xfrm>
          <a:off x="3311369" y="1524000"/>
          <a:ext cx="4461029" cy="463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29"/>
                <a:gridCol w="31242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9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703683"/>
              </p:ext>
            </p:extLst>
          </p:nvPr>
        </p:nvGraphicFramePr>
        <p:xfrm>
          <a:off x="1485900" y="1417846"/>
          <a:ext cx="8991600" cy="486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352"/>
                <a:gridCol w="781062"/>
                <a:gridCol w="1284002"/>
                <a:gridCol w="2092105"/>
                <a:gridCol w="2003079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Stages</a:t>
                      </a:r>
                    </a:p>
                    <a:p>
                      <a:r>
                        <a:rPr lang="en-US" dirty="0" smtClean="0"/>
                        <a:t>(max 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Max.</a:t>
                      </a:r>
                      <a:r>
                        <a:rPr lang="en-US" baseline="0" dirty="0" smtClean="0"/>
                        <a:t> atoms/ stage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(max 10)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3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5180"/>
              </p:ext>
            </p:extLst>
          </p:nvPr>
        </p:nvGraphicFramePr>
        <p:xfrm>
          <a:off x="3311369" y="1524000"/>
          <a:ext cx="5604029" cy="463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29"/>
                <a:gridCol w="3124200"/>
                <a:gridCol w="11430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Overhead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0.07%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0.13%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0.24%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0.58%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0.96%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itle 3"/>
          <p:cNvSpPr txBox="1">
            <a:spLocks/>
          </p:cNvSpPr>
          <p:nvPr/>
        </p:nvSpPr>
        <p:spPr>
          <a:xfrm>
            <a:off x="606270" y="-152341"/>
            <a:ext cx="11014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Cost for programmability is modest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Conclusion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abstraction for data-plane algorithms (packet transactions)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 representation for router instruction sets (atoms)</a:t>
            </a:r>
          </a:p>
          <a:p>
            <a:endParaRPr lang="en-US" dirty="0"/>
          </a:p>
          <a:p>
            <a:r>
              <a:rPr lang="en-US" dirty="0" smtClean="0">
                <a:latin typeface="Gadugi" panose="020B0502040204020203" pitchFamily="34" charset="0"/>
              </a:rPr>
              <a:t>A blue print for designing programmable router hardware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smtClean="0"/>
              <a:t>Source code: </a:t>
            </a:r>
            <a:r>
              <a:rPr lang="en-US" dirty="0" smtClean="0">
                <a:hlinkClick r:id="rId3"/>
              </a:rPr>
              <a:t>http://web.mit.edu/domino</a:t>
            </a:r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" y="5911477"/>
            <a:ext cx="119253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Software vs. hardware routers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991" y="6015157"/>
            <a:ext cx="118978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S</a:t>
            </a:r>
            <a:r>
              <a:rPr lang="en-US" sz="2500" dirty="0" smtClean="0">
                <a:latin typeface="Gadugi" panose="020B0502040204020203" pitchFamily="34" charset="0"/>
              </a:rPr>
              <a:t>oftware routers (CPUs, NPUs, GPUs, multi-core, FPGA) lose 10—100x performance</a:t>
            </a:r>
          </a:p>
        </p:txBody>
      </p:sp>
      <p:graphicFrame>
        <p:nvGraphicFramePr>
          <p:cNvPr id="9" name="Chart 8"/>
          <p:cNvGraphicFramePr/>
          <p:nvPr>
            <p:extLst/>
          </p:nvPr>
        </p:nvGraphicFramePr>
        <p:xfrm>
          <a:off x="838200" y="1328857"/>
          <a:ext cx="10782300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849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9" grpId="0">
        <p:bldSub>
          <a:bldChart bld="series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/>
              <a:t>Programmable switching chips</a:t>
            </a:r>
            <a:endParaRPr lang="en-US" dirty="0"/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409700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362199"/>
            <a:ext cx="12039600" cy="3918098"/>
            <a:chOff x="305882" y="1942996"/>
            <a:chExt cx="11557242" cy="3906895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2" y="1942996"/>
              <a:ext cx="11557242" cy="3906895"/>
              <a:chOff x="229680" y="1655716"/>
              <a:chExt cx="11557244" cy="3906884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399994" y="1655716"/>
                <a:ext cx="1245860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1" y="2628903"/>
              <a:ext cx="4305299" cy="190501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1" y="2286004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4" y="2617231"/>
              <a:ext cx="2895599" cy="190501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30480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32766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32766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32687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0700" y="1447800"/>
            <a:ext cx="1116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Seravek"/>
                <a:cs typeface="Seravek"/>
              </a:rPr>
              <a:t>Same performance as fixed-function chips, </a:t>
            </a:r>
            <a:r>
              <a:rPr lang="en-US" sz="2700" u="sng" dirty="0" smtClean="0">
                <a:latin typeface="Seravek"/>
                <a:cs typeface="Seravek"/>
              </a:rPr>
              <a:t>some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r>
              <a:rPr lang="en-US" sz="2700" dirty="0" smtClean="0">
                <a:latin typeface="Seravek"/>
                <a:cs typeface="Seravek"/>
              </a:rPr>
              <a:t>programmability</a:t>
            </a:r>
          </a:p>
          <a:p>
            <a:r>
              <a:rPr lang="en-US" sz="2700" smtClean="0">
                <a:latin typeface="Seravek"/>
                <a:cs typeface="Seravek"/>
              </a:rPr>
              <a:t>E.g., FlexPipe</a:t>
            </a:r>
            <a:r>
              <a:rPr lang="en-US" sz="2700" dirty="0" smtClean="0">
                <a:latin typeface="Seravek"/>
                <a:cs typeface="Seravek"/>
              </a:rPr>
              <a:t>, </a:t>
            </a:r>
            <a:r>
              <a:rPr lang="en-US" sz="2700" dirty="0" err="1" smtClean="0">
                <a:latin typeface="Seravek"/>
                <a:cs typeface="Seravek"/>
              </a:rPr>
              <a:t>Xpliant</a:t>
            </a:r>
            <a:r>
              <a:rPr lang="en-US" sz="2700" dirty="0" smtClean="0">
                <a:latin typeface="Seravek"/>
                <a:cs typeface="Seravek"/>
              </a:rPr>
              <a:t>, Tofino </a:t>
            </a:r>
            <a:endParaRPr lang="en-US" sz="27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573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/>
          <p:nvPr/>
        </p:nvSpPr>
        <p:spPr>
          <a:xfrm>
            <a:off x="3579470" y="4764054"/>
            <a:ext cx="5554980" cy="162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3579470" y="3501833"/>
            <a:ext cx="4259580" cy="52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71850" y="1883344"/>
            <a:ext cx="3257623" cy="902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571850" y="1905729"/>
            <a:ext cx="32576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pkt.f1 </a:t>
            </a:r>
            <a:r>
              <a:rPr lang="en-US" sz="2500" dirty="0">
                <a:latin typeface="Gadugi" panose="020B0502040204020203" pitchFamily="34" charset="0"/>
              </a:rPr>
              <a:t>= x;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x = (pkt.f2 | constant);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71850" y="3546601"/>
            <a:ext cx="5024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</a:t>
            </a:r>
            <a:r>
              <a:rPr lang="en-US" sz="2500" dirty="0">
                <a:latin typeface="Gadugi" panose="020B0502040204020203" pitchFamily="34" charset="0"/>
              </a:rPr>
              <a:t>+ (</a:t>
            </a:r>
            <a:r>
              <a:rPr lang="en-US" sz="2500" dirty="0" err="1">
                <a:latin typeface="Gadugi" panose="020B0502040204020203" pitchFamily="34" charset="0"/>
              </a:rPr>
              <a:t>pkt.f</a:t>
            </a:r>
            <a:r>
              <a:rPr lang="en-US" sz="2500" dirty="0">
                <a:latin typeface="Gadugi" panose="020B0502040204020203" pitchFamily="34" charset="0"/>
              </a:rPr>
              <a:t> |</a:t>
            </a:r>
            <a:r>
              <a:rPr lang="en-US" sz="2500" dirty="0" smtClean="0">
                <a:latin typeface="Gadugi" panose="020B0502040204020203" pitchFamily="34" charset="0"/>
              </a:rPr>
              <a:t> </a:t>
            </a:r>
            <a:r>
              <a:rPr lang="en-US" sz="2500" dirty="0">
                <a:latin typeface="Gadugi" panose="020B0502040204020203" pitchFamily="34" charset="0"/>
              </a:rPr>
              <a:t>constant</a:t>
            </a:r>
            <a:r>
              <a:rPr lang="en-US" sz="2500" dirty="0" smtClean="0">
                <a:latin typeface="Gadugi" panose="020B0502040204020203" pitchFamily="34" charset="0"/>
              </a:rPr>
              <a:t>);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24994" y="4747817"/>
            <a:ext cx="6972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if (predicate(x, pkt.f1, pkt.f2))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+ </a:t>
            </a:r>
            <a:r>
              <a:rPr lang="en-US" sz="2500" dirty="0">
                <a:latin typeface="Gadugi" panose="020B0502040204020203" pitchFamily="34" charset="0"/>
              </a:rPr>
              <a:t>(</a:t>
            </a:r>
            <a:r>
              <a:rPr lang="en-US" sz="2500" dirty="0" smtClean="0">
                <a:latin typeface="Gadugi" panose="020B0502040204020203" pitchFamily="34" charset="0"/>
              </a:rPr>
              <a:t>pkt.f1 | pkt.f2 | constant);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else:</a:t>
            </a: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x = x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31887" y="1295400"/>
            <a:ext cx="5928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Read/Write (R/W) (Bloom Filters)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131887" y="2899589"/>
            <a:ext cx="56573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(RAW) (Sketches)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31887" y="4193819"/>
            <a:ext cx="69733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Predicated </a:t>
            </a:r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(PRAW) (RCP)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9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2" grpId="0" animBg="1"/>
      <p:bldP spid="78" grpId="0"/>
      <p:bldP spid="79" grpId="0"/>
      <p:bldP spid="81" grpId="0"/>
      <p:bldP spid="86" grpId="0"/>
      <p:bldP spid="87" grpId="0"/>
      <p:bldP spid="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Language constraints on </a:t>
            </a:r>
            <a:r>
              <a:rPr lang="en-US" dirty="0">
                <a:latin typeface="Gadugi" panose="020B0502040204020203" pitchFamily="34" charset="0"/>
              </a:rPr>
              <a:t>D</a:t>
            </a:r>
            <a:r>
              <a:rPr lang="en-US" dirty="0" smtClean="0">
                <a:latin typeface="Gadugi" panose="020B0502040204020203" pitchFamily="34" charset="0"/>
              </a:rPr>
              <a:t>omino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No loops (for, while, do-while)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unstructured control flow (break, continue, </a:t>
            </a:r>
            <a:r>
              <a:rPr lang="en-US" dirty="0" err="1" smtClean="0">
                <a:latin typeface="Gadugi" panose="020B0502040204020203" pitchFamily="34" charset="0"/>
              </a:rPr>
              <a:t>goto</a:t>
            </a:r>
            <a:r>
              <a:rPr lang="en-US" dirty="0" smtClean="0">
                <a:latin typeface="Gadugi" panose="020B0502040204020203" pitchFamily="34" charset="0"/>
              </a:rPr>
              <a:t>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pointers, heaps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4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bin packing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3" name="Right Arrow 132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597" y="4288227"/>
            <a:ext cx="6547497" cy="2372132"/>
          </a:xfrm>
          <a:prstGeom prst="rect">
            <a:avLst/>
          </a:prstGeom>
        </p:spPr>
      </p:pic>
      <p:sp>
        <p:nvSpPr>
          <p:cNvPr id="140" name="Freeform 139"/>
          <p:cNvSpPr/>
          <p:nvPr/>
        </p:nvSpPr>
        <p:spPr>
          <a:xfrm rot="10800000" flipH="1">
            <a:off x="5886019" y="1717508"/>
            <a:ext cx="307374" cy="9340"/>
          </a:xfrm>
          <a:custGeom>
            <a:avLst/>
            <a:gdLst>
              <a:gd name="connsiteX0" fmla="*/ 0 w 13089"/>
              <a:gd name="connsiteY0" fmla="*/ 70933 h 354663"/>
              <a:gd name="connsiteX1" fmla="*/ 6545 w 13089"/>
              <a:gd name="connsiteY1" fmla="*/ 70933 h 354663"/>
              <a:gd name="connsiteX2" fmla="*/ 6545 w 13089"/>
              <a:gd name="connsiteY2" fmla="*/ 0 h 354663"/>
              <a:gd name="connsiteX3" fmla="*/ 13089 w 13089"/>
              <a:gd name="connsiteY3" fmla="*/ 177332 h 354663"/>
              <a:gd name="connsiteX4" fmla="*/ 6545 w 13089"/>
              <a:gd name="connsiteY4" fmla="*/ 354663 h 354663"/>
              <a:gd name="connsiteX5" fmla="*/ 6545 w 13089"/>
              <a:gd name="connsiteY5" fmla="*/ 283730 h 354663"/>
              <a:gd name="connsiteX6" fmla="*/ 0 w 13089"/>
              <a:gd name="connsiteY6" fmla="*/ 283730 h 354663"/>
              <a:gd name="connsiteX7" fmla="*/ 0 w 13089"/>
              <a:gd name="connsiteY7" fmla="*/ 70933 h 35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89" h="354663">
                <a:moveTo>
                  <a:pt x="10471" y="14"/>
                </a:moveTo>
                <a:lnTo>
                  <a:pt x="10471" y="177345"/>
                </a:lnTo>
                <a:lnTo>
                  <a:pt x="13089" y="177345"/>
                </a:lnTo>
                <a:lnTo>
                  <a:pt x="6544" y="354649"/>
                </a:lnTo>
                <a:lnTo>
                  <a:pt x="0" y="177345"/>
                </a:lnTo>
                <a:lnTo>
                  <a:pt x="2618" y="177345"/>
                </a:lnTo>
                <a:lnTo>
                  <a:pt x="2618" y="14"/>
                </a:lnTo>
                <a:lnTo>
                  <a:pt x="10471" y="14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1474" tIns="3403" rIns="61477" bIns="0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622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040" kern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1" name="Freeform 140"/>
          <p:cNvSpPr/>
          <p:nvPr/>
        </p:nvSpPr>
        <p:spPr>
          <a:xfrm>
            <a:off x="1866623" y="2550744"/>
            <a:ext cx="4267200" cy="1411656"/>
          </a:xfrm>
          <a:custGeom>
            <a:avLst/>
            <a:gdLst>
              <a:gd name="connsiteX0" fmla="*/ 0 w 2628011"/>
              <a:gd name="connsiteY0" fmla="*/ 54812 h 548119"/>
              <a:gd name="connsiteX1" fmla="*/ 54812 w 2628011"/>
              <a:gd name="connsiteY1" fmla="*/ 0 h 548119"/>
              <a:gd name="connsiteX2" fmla="*/ 2573199 w 2628011"/>
              <a:gd name="connsiteY2" fmla="*/ 0 h 548119"/>
              <a:gd name="connsiteX3" fmla="*/ 2628011 w 2628011"/>
              <a:gd name="connsiteY3" fmla="*/ 54812 h 548119"/>
              <a:gd name="connsiteX4" fmla="*/ 2628011 w 2628011"/>
              <a:gd name="connsiteY4" fmla="*/ 493307 h 548119"/>
              <a:gd name="connsiteX5" fmla="*/ 2573199 w 2628011"/>
              <a:gd name="connsiteY5" fmla="*/ 548119 h 548119"/>
              <a:gd name="connsiteX6" fmla="*/ 54812 w 2628011"/>
              <a:gd name="connsiteY6" fmla="*/ 548119 h 548119"/>
              <a:gd name="connsiteX7" fmla="*/ 0 w 2628011"/>
              <a:gd name="connsiteY7" fmla="*/ 493307 h 548119"/>
              <a:gd name="connsiteX8" fmla="*/ 0 w 2628011"/>
              <a:gd name="connsiteY8" fmla="*/ 54812 h 54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548119">
                <a:moveTo>
                  <a:pt x="0" y="54812"/>
                </a:moveTo>
                <a:cubicBezTo>
                  <a:pt x="0" y="24540"/>
                  <a:pt x="24540" y="0"/>
                  <a:pt x="54812" y="0"/>
                </a:cubicBezTo>
                <a:lnTo>
                  <a:pt x="2573199" y="0"/>
                </a:lnTo>
                <a:cubicBezTo>
                  <a:pt x="2603471" y="0"/>
                  <a:pt x="2628011" y="24540"/>
                  <a:pt x="2628011" y="54812"/>
                </a:cubicBezTo>
                <a:lnTo>
                  <a:pt x="2628011" y="493307"/>
                </a:lnTo>
                <a:cubicBezTo>
                  <a:pt x="2628011" y="523579"/>
                  <a:pt x="2603471" y="548119"/>
                  <a:pt x="2573199" y="548119"/>
                </a:cubicBezTo>
                <a:lnTo>
                  <a:pt x="54812" y="548119"/>
                </a:lnTo>
                <a:cubicBezTo>
                  <a:pt x="24540" y="548119"/>
                  <a:pt x="0" y="523579"/>
                  <a:pt x="0" y="493307"/>
                </a:cubicBezTo>
                <a:lnTo>
                  <a:pt x="0" y="54812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60141" tIns="60141" rIns="60141" bIns="60141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count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== 9;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? 0 : (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+ 1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);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>
                <a:solidFill>
                  <a:srgbClr val="FF0000"/>
                </a:solidFill>
                <a:latin typeface="Gadugi"/>
              </a:rPr>
              <a:t>c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</p:txBody>
      </p:sp>
      <p:sp>
        <p:nvSpPr>
          <p:cNvPr id="143" name="Freeform 142"/>
          <p:cNvSpPr/>
          <p:nvPr/>
        </p:nvSpPr>
        <p:spPr>
          <a:xfrm>
            <a:off x="6596141" y="3137289"/>
            <a:ext cx="2624059" cy="289044"/>
          </a:xfrm>
          <a:custGeom>
            <a:avLst/>
            <a:gdLst>
              <a:gd name="connsiteX0" fmla="*/ 0 w 2628011"/>
              <a:gd name="connsiteY0" fmla="*/ 23877 h 238771"/>
              <a:gd name="connsiteX1" fmla="*/ 23877 w 2628011"/>
              <a:gd name="connsiteY1" fmla="*/ 0 h 238771"/>
              <a:gd name="connsiteX2" fmla="*/ 2604134 w 2628011"/>
              <a:gd name="connsiteY2" fmla="*/ 0 h 238771"/>
              <a:gd name="connsiteX3" fmla="*/ 2628011 w 2628011"/>
              <a:gd name="connsiteY3" fmla="*/ 23877 h 238771"/>
              <a:gd name="connsiteX4" fmla="*/ 2628011 w 2628011"/>
              <a:gd name="connsiteY4" fmla="*/ 214894 h 238771"/>
              <a:gd name="connsiteX5" fmla="*/ 2604134 w 2628011"/>
              <a:gd name="connsiteY5" fmla="*/ 238771 h 238771"/>
              <a:gd name="connsiteX6" fmla="*/ 23877 w 2628011"/>
              <a:gd name="connsiteY6" fmla="*/ 238771 h 238771"/>
              <a:gd name="connsiteX7" fmla="*/ 0 w 2628011"/>
              <a:gd name="connsiteY7" fmla="*/ 214894 h 238771"/>
              <a:gd name="connsiteX8" fmla="*/ 0 w 2628011"/>
              <a:gd name="connsiteY8" fmla="*/ 23877 h 23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238771">
                <a:moveTo>
                  <a:pt x="0" y="23877"/>
                </a:moveTo>
                <a:cubicBezTo>
                  <a:pt x="0" y="10690"/>
                  <a:pt x="10690" y="0"/>
                  <a:pt x="23877" y="0"/>
                </a:cubicBezTo>
                <a:lnTo>
                  <a:pt x="2604134" y="0"/>
                </a:lnTo>
                <a:cubicBezTo>
                  <a:pt x="2617321" y="0"/>
                  <a:pt x="2628011" y="10690"/>
                  <a:pt x="2628011" y="23877"/>
                </a:cubicBezTo>
                <a:lnTo>
                  <a:pt x="2628011" y="214894"/>
                </a:lnTo>
                <a:cubicBezTo>
                  <a:pt x="2628011" y="228081"/>
                  <a:pt x="2617321" y="238771"/>
                  <a:pt x="2604134" y="238771"/>
                </a:cubicBezTo>
                <a:lnTo>
                  <a:pt x="23877" y="238771"/>
                </a:lnTo>
                <a:cubicBezTo>
                  <a:pt x="10690" y="238771"/>
                  <a:pt x="0" y="228081"/>
                  <a:pt x="0" y="214894"/>
                </a:cubicBezTo>
                <a:lnTo>
                  <a:pt x="0" y="23877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2289" tIns="52289" rIns="52289" bIns="52289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pkt.sample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4" name="TextBox 405"/>
          <p:cNvSpPr txBox="1"/>
          <p:nvPr/>
        </p:nvSpPr>
        <p:spPr>
          <a:xfrm>
            <a:off x="6779172" y="201546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2</a:t>
            </a:r>
          </a:p>
        </p:txBody>
      </p:sp>
      <p:sp>
        <p:nvSpPr>
          <p:cNvPr id="145" name="TextBox 405"/>
          <p:cNvSpPr txBox="1"/>
          <p:nvPr/>
        </p:nvSpPr>
        <p:spPr>
          <a:xfrm>
            <a:off x="2931072" y="201863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</a:t>
            </a:r>
            <a:r>
              <a:rPr lang="en-US" sz="2000" kern="0" dirty="0" smtClean="0">
                <a:solidFill>
                  <a:prstClr val="black"/>
                </a:solidFill>
                <a:latin typeface="Gadugi"/>
              </a:rPr>
              <a:t>1</a:t>
            </a:r>
            <a:endParaRPr lang="en-US" sz="2000" kern="0" dirty="0">
              <a:solidFill>
                <a:prstClr val="black"/>
              </a:solidFill>
              <a:latin typeface="Gadugi"/>
            </a:endParaRPr>
          </a:p>
        </p:txBody>
      </p:sp>
    </p:spTree>
    <p:extLst>
      <p:ext uri="{BB962C8B-B14F-4D97-AF65-F5344CB8AC3E}">
        <p14:creationId xmlns:p14="http://schemas.microsoft.com/office/powerpoint/2010/main" val="25867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141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10144 0.15046 " pathEditMode="relative" rAng="0" ptsTypes="AA">
                                      <p:cBhvr>
                                        <p:cTn id="22" dur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" fill="hold"/>
                                        <p:tgtEl>
                                          <p:spTgt spid="143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2014 L 0.02018 0.17292 " pathEditMode="relative" ptsTypes="AA">
                                      <p:cBhvr>
                                        <p:cTn id="32" dur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1" grpId="1" animBg="1"/>
      <p:bldP spid="143" grpId="0" animBg="1"/>
      <p:bldP spid="143" grpId="1" animBg="1"/>
      <p:bldP spid="144" grpId="0"/>
      <p:bldP spid="144" grpId="1"/>
      <p:bldP spid="145" grpId="0"/>
      <p:bldP spid="14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>
                <a:latin typeface="Gadugi" panose="020B0502040204020203" pitchFamily="34" charset="0"/>
              </a:rPr>
              <a:t>We have an automated search procedure that configures the atoms  appropriately to match the specification, using a SAT solver to verify equivalence.</a:t>
            </a:r>
          </a:p>
          <a:p>
            <a:r>
              <a:rPr lang="en-US" dirty="0">
                <a:latin typeface="Gadugi" panose="020B0502040204020203" pitchFamily="34" charset="0"/>
              </a:rPr>
              <a:t>This procedure uses 2 SAT solvers: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Generate random input x.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Does there exist configuration such that spec and </a:t>
            </a:r>
            <a:r>
              <a:rPr lang="en-US" dirty="0" err="1">
                <a:latin typeface="Gadugi" panose="020B0502040204020203" pitchFamily="34" charset="0"/>
              </a:rPr>
              <a:t>impl</a:t>
            </a:r>
            <a:r>
              <a:rPr lang="en-US" dirty="0">
                <a:latin typeface="Gadugi" panose="020B0502040204020203" pitchFamily="34" charset="0"/>
              </a:rPr>
              <a:t>. </a:t>
            </a:r>
            <a:r>
              <a:rPr lang="en-US" dirty="0" smtClean="0">
                <a:latin typeface="Gadugi" panose="020B0502040204020203" pitchFamily="34" charset="0"/>
              </a:rPr>
              <a:t>agree </a:t>
            </a:r>
            <a:r>
              <a:rPr lang="en-US" dirty="0">
                <a:latin typeface="Gadugi" panose="020B0502040204020203" pitchFamily="34" charset="0"/>
              </a:rPr>
              <a:t>on random input?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Can we use the same configuration for all x?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If not, add the x to set of counter examples and go back to step 1.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Map each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to an atom template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Convert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both to functions of bit vectors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Q: Does there exist a template </a:t>
            </a:r>
            <a:r>
              <a:rPr lang="en-US" dirty="0" err="1" smtClean="0">
                <a:latin typeface="Gadugi" panose="020B0502040204020203" pitchFamily="34" charset="0"/>
              </a:rPr>
              <a:t>config</a:t>
            </a: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err="1" smtClean="0">
                <a:latin typeface="Gadugi" panose="020B0502040204020203" pitchFamily="34" charset="0"/>
              </a:rPr>
              <a:t>s.t.</a:t>
            </a:r>
            <a:endParaRPr lang="en-US" dirty="0" smtClean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for all inputs,</a:t>
            </a: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functions agree?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Quantified </a:t>
            </a:r>
            <a:r>
              <a:rPr lang="en-US" dirty="0" err="1" smtClean="0">
                <a:latin typeface="Gadugi" panose="020B0502040204020203" pitchFamily="34" charset="0"/>
              </a:rPr>
              <a:t>boolean</a:t>
            </a:r>
            <a:r>
              <a:rPr lang="en-US" dirty="0" smtClean="0">
                <a:latin typeface="Gadugi" panose="020B0502040204020203" pitchFamily="34" charset="0"/>
              </a:rPr>
              <a:t> satisfiability (QBF) problem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Use the SKETCH program synthesis tool to automate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558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Static Single-Assignment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1295400"/>
            <a:ext cx="802014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1" y="4357698"/>
            <a:ext cx="81932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pkt.last_time0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 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600700" y="3429000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7649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Expression Flattening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8512" y="1829903"/>
            <a:ext cx="78617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8451" y="4689664"/>
            <a:ext cx="78617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 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[pkt.id];</a:t>
            </a:r>
          </a:p>
          <a:p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4086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Generating P4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r>
              <a:rPr lang="en-US" dirty="0" smtClean="0">
                <a:latin typeface="Gadugi" panose="020B0502040204020203" pitchFamily="34" charset="0"/>
              </a:rPr>
              <a:t>Required changes to P4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Sequential execution semantics (required for read from, modify, and write back to state)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Expression support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Both available in v1.1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Encapsulate </a:t>
            </a:r>
            <a:r>
              <a:rPr lang="en-US" dirty="0">
                <a:latin typeface="Gadugi" panose="020B0502040204020203" pitchFamily="34" charset="0"/>
              </a:rPr>
              <a:t>every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</a:t>
            </a:r>
            <a:r>
              <a:rPr lang="en-US" dirty="0">
                <a:latin typeface="Gadugi" panose="020B0502040204020203" pitchFamily="34" charset="0"/>
              </a:rPr>
              <a:t>in a </a:t>
            </a:r>
            <a:r>
              <a:rPr lang="en-US" dirty="0" smtClean="0">
                <a:latin typeface="Gadugi" panose="020B0502040204020203" pitchFamily="34" charset="0"/>
              </a:rPr>
              <a:t>table’s default action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Chain together tables as P4 control program</a:t>
            </a:r>
          </a:p>
        </p:txBody>
      </p:sp>
    </p:spTree>
    <p:extLst>
      <p:ext uri="{BB962C8B-B14F-4D97-AF65-F5344CB8AC3E}">
        <p14:creationId xmlns:p14="http://schemas.microsoft.com/office/powerpoint/2010/main" val="14869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dugi" panose="020B0502040204020203" pitchFamily="34" charset="0"/>
              </a:rPr>
              <a:t>Relationship to prior compiler techniques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189187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2628900"/>
                <a:gridCol w="438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Conversion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Kennedy et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l. 1983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breaks, continue, </a:t>
                      </a:r>
                      <a:r>
                        <a:rPr lang="en-US" dirty="0" err="1" smtClean="0"/>
                        <a:t>gotos</a:t>
                      </a:r>
                      <a:r>
                        <a:rPr lang="en-US" dirty="0" smtClean="0"/>
                        <a:t>, loops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Single-Assignment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Ferrante et al. 1988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branches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Strongly Connected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 et al. 1989 (Software Pipelining)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Scheduling in space instead of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Synthesis</a:t>
                      </a:r>
                      <a:r>
                        <a:rPr lang="en-US" baseline="0" dirty="0" smtClean="0"/>
                        <a:t> for instruction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to</a:t>
                      </a:r>
                      <a:r>
                        <a:rPr lang="en-US" baseline="0" dirty="0" smtClean="0"/>
                        <a:t> 1 hardware primitive, not multiple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Counter-example-guided</a:t>
                      </a:r>
                      <a:r>
                        <a:rPr lang="en-US" baseline="0" dirty="0" smtClean="0"/>
                        <a:t>, not brute force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4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Branch Removal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2651" y="4724400"/>
            <a:ext cx="78325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8512" y="1829903"/>
            <a:ext cx="69108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if (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</a:t>
            </a:r>
            <a:r>
              <a:rPr lang="en-US" sz="2500" dirty="0">
                <a:latin typeface="Gadugi" panose="020B0502040204020203" pitchFamily="34" charset="0"/>
              </a:rPr>
              <a:t>) {</a:t>
            </a:r>
          </a:p>
          <a:p>
            <a:r>
              <a:rPr lang="en-US" sz="2500" dirty="0">
                <a:latin typeface="Gadugi" panose="020B0502040204020203" pitchFamily="34" charset="0"/>
              </a:rPr>
              <a:t>    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  <a:p>
            <a:r>
              <a:rPr lang="en-US" sz="2500" dirty="0">
                <a:latin typeface="Gadugi" panose="020B0502040204020203" pitchFamily="34" charset="0"/>
              </a:rPr>
              <a:t> }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20955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 and what is the 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wrong with the prior work? (Lack of </a:t>
            </a:r>
            <a:r>
              <a:rPr lang="en-US" dirty="0" err="1" smtClean="0"/>
              <a:t>stateful</a:t>
            </a:r>
            <a:r>
              <a:rPr lang="en-US" dirty="0" smtClean="0"/>
              <a:t> ops)</a:t>
            </a:r>
          </a:p>
          <a:p>
            <a:r>
              <a:rPr lang="en-US" dirty="0" smtClean="0"/>
              <a:t>(after you have praised it)</a:t>
            </a:r>
          </a:p>
          <a:p>
            <a:r>
              <a:rPr lang="en-US" dirty="0" smtClean="0"/>
              <a:t>So that the next slide is contributions.</a:t>
            </a:r>
          </a:p>
          <a:p>
            <a:r>
              <a:rPr lang="en-US" dirty="0" smtClean="0"/>
              <a:t>Mention P4.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3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Handling State Variables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5102" y="1690689"/>
            <a:ext cx="9239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5102" y="4199793"/>
            <a:ext cx="795121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[pkt.id]; // Read flank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; // Write flank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600700" y="3276601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41106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FAQ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Does predication require you to do twice the amount of work (for both the if and the else branch)?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Yes, but it’s done in parallel, so it doesn’t affect timing.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The additional area overhead is negligible.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What do you do when code doesn’t map?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reject it and the programmer retries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Why can’t you give better diagnostics?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It’s hard to say why a SAT solver says </a:t>
            </a:r>
            <a:r>
              <a:rPr lang="en-US" dirty="0" err="1" smtClean="0">
                <a:latin typeface="Gadugi" panose="020B0502040204020203" pitchFamily="34" charset="0"/>
              </a:rPr>
              <a:t>unsatisfiable</a:t>
            </a:r>
            <a:r>
              <a:rPr lang="en-US" dirty="0" smtClean="0">
                <a:latin typeface="Gadugi" panose="020B0502040204020203" pitchFamily="34" charset="0"/>
              </a:rPr>
              <a:t>, which is at the heart of these issues.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Approximating square root.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Approximation is a good next step, especially for algorithms that are ok with sampling.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How do you handle wrap arounds in the PIFO?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don’t right now.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Is the compiler optimal?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No, it’s only correct.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9" y="122237"/>
            <a:ext cx="11318735" cy="1325563"/>
          </a:xfrm>
        </p:spPr>
        <p:txBody>
          <a:bodyPr>
            <a:noAutofit/>
          </a:bodyPr>
          <a:lstStyle/>
          <a:p>
            <a:r>
              <a:rPr lang="en-US" sz="4400" dirty="0" smtClean="0"/>
              <a:t>This talk: programming </a:t>
            </a:r>
            <a:r>
              <a:rPr lang="en-US" dirty="0" smtClean="0"/>
              <a:t>line-rate </a:t>
            </a:r>
            <a:r>
              <a:rPr lang="en-US" sz="4400" dirty="0" smtClean="0"/>
              <a:t>data planes</a:t>
            </a:r>
            <a:endParaRPr lang="en-US" sz="44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673100" y="1849977"/>
            <a:ext cx="5001423" cy="3776418"/>
            <a:chOff x="673100" y="1849977"/>
            <a:chExt cx="5001423" cy="3776418"/>
          </a:xfrm>
        </p:grpSpPr>
        <p:sp>
          <p:nvSpPr>
            <p:cNvPr id="3" name="Rectangle 2"/>
            <p:cNvSpPr/>
            <p:nvPr/>
          </p:nvSpPr>
          <p:spPr>
            <a:xfrm>
              <a:off x="673100" y="2400300"/>
              <a:ext cx="4940300" cy="28702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7970" y="1849977"/>
              <a:ext cx="4796553" cy="377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latin typeface="Seravek"/>
                  <a:cs typeface="Seravek"/>
                </a:rPr>
                <a:t>Packet transaction </a:t>
              </a:r>
              <a:r>
                <a:rPr lang="en-US" sz="2400" dirty="0" smtClean="0">
                  <a:latin typeface="Seravek"/>
                  <a:cs typeface="Seravek"/>
                </a:rPr>
                <a:t>in Domino</a:t>
              </a:r>
            </a:p>
            <a:p>
              <a:endParaRPr lang="en-US" sz="1100" dirty="0" smtClean="0">
                <a:latin typeface="Seravek"/>
                <a:cs typeface="Seravek"/>
              </a:endParaRPr>
            </a:p>
            <a:p>
              <a:endParaRPr lang="en-US" sz="500" dirty="0" smtClean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 smtClean="0">
                  <a:latin typeface="Seravek"/>
                  <a:cs typeface="Seravek"/>
                </a:rPr>
                <a:t>For each packet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Calculate </a:t>
              </a:r>
              <a:r>
                <a:rPr lang="en-US" sz="2200" dirty="0">
                  <a:latin typeface="Seravek"/>
                  <a:cs typeface="Seravek"/>
                </a:rPr>
                <a:t>average queue size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if </a:t>
              </a:r>
              <a:r>
                <a:rPr lang="en-US" sz="2200" dirty="0">
                  <a:latin typeface="Seravek"/>
                  <a:cs typeface="Seravek"/>
                </a:rPr>
                <a:t>min &lt;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&lt;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calculate </a:t>
              </a:r>
              <a:r>
                <a:rPr lang="en-US" sz="2200" dirty="0">
                  <a:latin typeface="Seravek"/>
                  <a:cs typeface="Seravek"/>
                </a:rPr>
                <a:t>probability 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mark </a:t>
              </a:r>
              <a:r>
                <a:rPr lang="en-US" sz="2200" dirty="0">
                  <a:latin typeface="Seravek"/>
                  <a:cs typeface="Seravek"/>
                </a:rPr>
                <a:t>packet with probability </a:t>
              </a:r>
              <a:r>
                <a:rPr lang="en-US" sz="2200" dirty="0" smtClean="0">
                  <a:latin typeface="Seravek"/>
                  <a:cs typeface="Seravek"/>
                </a:rPr>
                <a:t>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</a:t>
              </a:r>
              <a:r>
                <a:rPr lang="en-US" sz="2200" dirty="0" smtClean="0">
                  <a:latin typeface="Seravek"/>
                  <a:cs typeface="Seravek"/>
                </a:rPr>
                <a:t>    else </a:t>
              </a:r>
              <a:r>
                <a:rPr lang="en-US" sz="2200" dirty="0">
                  <a:latin typeface="Seravek"/>
                  <a:cs typeface="Seravek"/>
                </a:rPr>
                <a:t>if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&gt;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     mark </a:t>
              </a:r>
              <a:r>
                <a:rPr lang="en-US" sz="2200" dirty="0">
                  <a:latin typeface="Seravek"/>
                  <a:cs typeface="Seravek"/>
                </a:rPr>
                <a:t>packet</a:t>
              </a:r>
            </a:p>
            <a:p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84467" y="1740503"/>
            <a:ext cx="4875732" cy="3678174"/>
            <a:chOff x="1589458" y="2722626"/>
            <a:chExt cx="4875732" cy="3678174"/>
          </a:xfrm>
        </p:grpSpPr>
        <p:grpSp>
          <p:nvGrpSpPr>
            <p:cNvPr id="8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42013" y="2722626"/>
              <a:ext cx="4514094" cy="3678174"/>
              <a:chOff x="1742013" y="2722626"/>
              <a:chExt cx="4514094" cy="367817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190836" y="2722626"/>
                <a:ext cx="1483654" cy="439674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 pipeline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9" name="Trapezoid 10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10" name="Straight Connector 109"/>
                        <p:cNvCxnSpPr>
                          <a:stCxn id="108" idx="3"/>
                          <a:endCxn id="10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6" name="Trapezoid 10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7" name="Straight Connector 106"/>
                        <p:cNvCxnSpPr>
                          <a:stCxn id="105" idx="3"/>
                          <a:endCxn id="10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3" name="Trapezoid 1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4" name="Straight Connector 103"/>
                        <p:cNvCxnSpPr>
                          <a:stCxn id="102" idx="3"/>
                          <a:endCxn id="1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0" name="Trapezoid 9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stCxn id="99" idx="3"/>
                          <a:endCxn id="10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7" name="Trapezoid 9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8" name="Straight Connector 97"/>
                        <p:cNvCxnSpPr>
                          <a:stCxn id="96" idx="3"/>
                          <a:endCxn id="9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2" name="Group 9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4" name="Trapezoid 9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5" name="Straight Connector 94"/>
                        <p:cNvCxnSpPr>
                          <a:stCxn id="93" idx="3"/>
                          <a:endCxn id="9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80" name="Trapezoid 7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81" name="Straight Connector 80"/>
                        <p:cNvCxnSpPr>
                          <a:stCxn id="79" idx="3"/>
                          <a:endCxn id="8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7" name="Trapezoid 7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8" name="Straight Connector 77"/>
                        <p:cNvCxnSpPr>
                          <a:stCxn id="76" idx="3"/>
                          <a:endCxn id="7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0" name="Group 59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4" name="Trapezoid 7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73" idx="3"/>
                          <a:endCxn id="7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1" name="Group 60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1" name="Trapezoid 7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2" name="Straight Connector 71"/>
                        <p:cNvCxnSpPr>
                          <a:stCxn id="70" idx="3"/>
                          <a:endCxn id="7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8" name="Trapezoid 6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9" name="Straight Connector 68"/>
                        <p:cNvCxnSpPr>
                          <a:stCxn id="67" idx="3"/>
                          <a:endCxn id="6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5" name="Trapezoid 6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6" name="Straight Connector 65"/>
                        <p:cNvCxnSpPr>
                          <a:stCxn id="64" idx="3"/>
                          <a:endCxn id="6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51" name="Trapezoid 5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stCxn id="50" idx="3"/>
                          <a:endCxn id="5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8" name="Trapezoid 4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9" name="Straight Connector 48"/>
                        <p:cNvCxnSpPr>
                          <a:stCxn id="47" idx="3"/>
                          <a:endCxn id="4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5" name="Trapezoid 4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6" name="Straight Connector 45"/>
                        <p:cNvCxnSpPr>
                          <a:stCxn id="44" idx="3"/>
                          <a:endCxn id="4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2" name="Trapezoid 41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3" name="Straight Connector 42"/>
                        <p:cNvCxnSpPr>
                          <a:stCxn id="41" idx="3"/>
                          <a:endCxn id="42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9" name="Trapezoid 3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0" name="Straight Connector 39"/>
                        <p:cNvCxnSpPr>
                          <a:stCxn id="38" idx="3"/>
                          <a:endCxn id="3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6" name="Trapezoid 3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7" name="Straight Connector 36"/>
                        <p:cNvCxnSpPr>
                          <a:stCxn id="35" idx="3"/>
                          <a:endCxn id="3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30" name="Group 129"/>
          <p:cNvGrpSpPr/>
          <p:nvPr/>
        </p:nvGrpSpPr>
        <p:grpSpPr>
          <a:xfrm>
            <a:off x="5648860" y="3475954"/>
            <a:ext cx="1294527" cy="776470"/>
            <a:chOff x="5780483" y="4443230"/>
            <a:chExt cx="1294527" cy="776470"/>
          </a:xfrm>
        </p:grpSpPr>
        <p:sp>
          <p:nvSpPr>
            <p:cNvPr id="128" name="TextBox 127"/>
            <p:cNvSpPr txBox="1"/>
            <p:nvPr/>
          </p:nvSpPr>
          <p:spPr>
            <a:xfrm>
              <a:off x="5780483" y="4443230"/>
              <a:ext cx="1294527" cy="439674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2000" dirty="0" smtClean="0">
                  <a:latin typeface="Gadugi" charset="0"/>
                  <a:ea typeface="Gadugi" charset="0"/>
                  <a:cs typeface="Gadugi" charset="0"/>
                </a:rPr>
                <a:t>Compiler</a:t>
              </a:r>
              <a:endParaRPr lang="en-US" sz="2000" dirty="0">
                <a:latin typeface="Gadugi" charset="0"/>
                <a:ea typeface="Gadugi" charset="0"/>
                <a:cs typeface="Gadugi" charset="0"/>
              </a:endParaRPr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6057900" y="4838700"/>
              <a:ext cx="723900" cy="3810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578942" y="5537201"/>
            <a:ext cx="11034117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Program in imperative DSL, compile to run at line-rate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08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67"/>
    </mc:Choice>
    <mc:Fallback xmlns="">
      <p:transition xmlns:p14="http://schemas.microsoft.com/office/powerpoint/2010/main" spd="slow" advTm="567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Packet transactions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23" y="1616870"/>
            <a:ext cx="11571906" cy="181213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Packet transaction: block of imperative code</a:t>
            </a:r>
          </a:p>
          <a:p>
            <a:r>
              <a:rPr lang="en-US" dirty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ransaction runs to completion, one packet at a time, serially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28686" y="3284528"/>
            <a:ext cx="3609987" cy="27384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if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(count ==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9):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=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pkt.src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count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else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count++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7417" y="3216977"/>
            <a:ext cx="1154483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  <a:cs typeface="Seravek"/>
              </a:rPr>
              <a:t>count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56314" y="3044827"/>
            <a:ext cx="4953000" cy="3203573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95500" y="44196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8267700" y="3013073"/>
            <a:ext cx="3866319" cy="553998"/>
            <a:chOff x="8554281" y="3013073"/>
            <a:chExt cx="2836469" cy="553998"/>
          </a:xfrm>
        </p:grpSpPr>
        <p:sp>
          <p:nvSpPr>
            <p:cNvPr id="19" name="Rounded Rectangle 18"/>
            <p:cNvSpPr/>
            <p:nvPr/>
          </p:nvSpPr>
          <p:spPr>
            <a:xfrm>
              <a:off x="8554281" y="3053550"/>
              <a:ext cx="2836469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72241" y="3013073"/>
              <a:ext cx="190303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p1.sample = 0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7734300" y="44577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267700" y="3716375"/>
            <a:ext cx="3866319" cy="553998"/>
            <a:chOff x="8554281" y="3716375"/>
            <a:chExt cx="2850733" cy="553998"/>
          </a:xfrm>
        </p:grpSpPr>
        <p:sp>
          <p:nvSpPr>
            <p:cNvPr id="30" name="Rounded Rectangle 29"/>
            <p:cNvSpPr/>
            <p:nvPr/>
          </p:nvSpPr>
          <p:spPr>
            <a:xfrm>
              <a:off x="8554281" y="3756852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2241" y="3716375"/>
              <a:ext cx="191260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p2.sample = 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9546" y="3085635"/>
            <a:ext cx="627131" cy="553998"/>
            <a:chOff x="1209546" y="3085635"/>
            <a:chExt cx="627131" cy="553998"/>
          </a:xfrm>
        </p:grpSpPr>
        <p:sp>
          <p:nvSpPr>
            <p:cNvPr id="44" name="Rounded Rectangle 43"/>
            <p:cNvSpPr/>
            <p:nvPr/>
          </p:nvSpPr>
          <p:spPr>
            <a:xfrm>
              <a:off x="1209546" y="3126112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0" y="3085635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09546" y="3788937"/>
            <a:ext cx="621942" cy="553998"/>
            <a:chOff x="1209546" y="3788937"/>
            <a:chExt cx="621942" cy="553998"/>
          </a:xfrm>
        </p:grpSpPr>
        <p:sp>
          <p:nvSpPr>
            <p:cNvPr id="46" name="Rounded Rectangle 45"/>
            <p:cNvSpPr/>
            <p:nvPr/>
          </p:nvSpPr>
          <p:spPr>
            <a:xfrm>
              <a:off x="1209546" y="3829414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4011" y="3788937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514873" y="3752088"/>
            <a:ext cx="946391" cy="11476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1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2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9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72060" y="5091613"/>
            <a:ext cx="824265" cy="1432220"/>
            <a:chOff x="1072060" y="5091613"/>
            <a:chExt cx="824265" cy="1432220"/>
          </a:xfrm>
        </p:grpSpPr>
        <p:sp>
          <p:nvSpPr>
            <p:cNvPr id="29" name="Rounded Rectangle 28"/>
            <p:cNvSpPr/>
            <p:nvPr/>
          </p:nvSpPr>
          <p:spPr>
            <a:xfrm>
              <a:off x="1072326" y="6010312"/>
              <a:ext cx="737014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72060" y="5969835"/>
              <a:ext cx="82426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409700" y="50916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409700" y="53583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409700" y="56250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38992" y="5047958"/>
            <a:ext cx="3901368" cy="1435398"/>
            <a:chOff x="8625573" y="5047958"/>
            <a:chExt cx="3901368" cy="1435398"/>
          </a:xfrm>
        </p:grpSpPr>
        <p:sp>
          <p:nvSpPr>
            <p:cNvPr id="41" name="Oval 40"/>
            <p:cNvSpPr/>
            <p:nvPr/>
          </p:nvSpPr>
          <p:spPr>
            <a:xfrm>
              <a:off x="9984887" y="50479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984887" y="53146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9984887" y="55813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625573" y="5969835"/>
              <a:ext cx="3795027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43533" y="5929358"/>
              <a:ext cx="378340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p10.sample = 1.2.3.4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5410200"/>
            <a:ext cx="2857500" cy="1449407"/>
            <a:chOff x="609600" y="5410200"/>
            <a:chExt cx="2857500" cy="1449407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319000" y="5410200"/>
              <a:ext cx="1148100" cy="512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" y="5905500"/>
              <a:ext cx="2095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Seravek"/>
                </a:rPr>
                <a:t>p</a:t>
              </a:r>
              <a:r>
                <a:rPr lang="en-US" sz="2800" dirty="0" smtClean="0">
                  <a:latin typeface="+mj-lt"/>
                  <a:cs typeface="Seravek"/>
                </a:rPr>
                <a:t>acket fields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77100" y="4991100"/>
            <a:ext cx="3581400" cy="1219200"/>
            <a:chOff x="7277100" y="4991100"/>
            <a:chExt cx="3581400" cy="12192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77100" y="4991100"/>
              <a:ext cx="102870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153400" y="5687080"/>
              <a:ext cx="270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  <a:cs typeface="Seravek"/>
                </a:rPr>
                <a:t>persistent state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7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/>
      <p:bldP spid="11" grpId="0" animBg="1"/>
      <p:bldP spid="34" grpId="0" animBg="1"/>
      <p:bldP spid="54" grpId="0" animBg="1"/>
      <p:bldP spid="55" grpId="0" animBg="1"/>
      <p:bldP spid="26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nder the hood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1600200" y="1828800"/>
            <a:ext cx="8724900" cy="4510445"/>
            <a:chOff x="1600200" y="1447800"/>
            <a:chExt cx="8724900" cy="4510445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16681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2776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036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580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210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2569375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873276" y="1936467"/>
              <a:ext cx="8025679" cy="228411"/>
              <a:chOff x="1866900" y="2628900"/>
              <a:chExt cx="4419600" cy="19050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4469769" y="1447800"/>
              <a:ext cx="2654931" cy="56278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sz="2800" dirty="0" smtClean="0">
                  <a:latin typeface="Seravek"/>
                  <a:cs typeface="Seravek"/>
                </a:rPr>
                <a:t>pipeline</a:t>
              </a:r>
              <a:endParaRPr lang="en-US" sz="2800" dirty="0">
                <a:latin typeface="Seravek"/>
                <a:cs typeface="Seravek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2010957" y="2171700"/>
              <a:ext cx="1996514" cy="3786545"/>
              <a:chOff x="2010957" y="2552700"/>
              <a:chExt cx="1996514" cy="378654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7" name="Trapezoid 1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8" name="Straight Connector 107"/>
                  <p:cNvCxnSpPr>
                    <a:stCxn id="106" idx="3"/>
                    <a:endCxn id="1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4" name="Trapezoid 1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5" name="Straight Connector 104"/>
                  <p:cNvCxnSpPr>
                    <a:stCxn id="103" idx="3"/>
                    <a:endCxn id="1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1" name="Trapezoid 10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" name="Straight Connector 101"/>
                  <p:cNvCxnSpPr>
                    <a:stCxn id="100" idx="3"/>
                    <a:endCxn id="10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8" name="Trapezoid 9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9" name="Straight Connector 98"/>
                  <p:cNvCxnSpPr>
                    <a:stCxn id="97" idx="3"/>
                    <a:endCxn id="9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5" name="Trapezoid 9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" name="Straight Connector 95"/>
                  <p:cNvCxnSpPr>
                    <a:stCxn id="94" idx="3"/>
                    <a:endCxn id="9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2" name="Trapezoid 9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3" name="Straight Connector 92"/>
                  <p:cNvCxnSpPr>
                    <a:stCxn id="91" idx="3"/>
                    <a:endCxn id="9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586088" y="5939135"/>
                <a:ext cx="94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6863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5" name="Trapezoid 15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6" name="Straight Connector 155"/>
                  <p:cNvCxnSpPr>
                    <a:stCxn id="154" idx="3"/>
                    <a:endCxn id="15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" name="Trapezoid 15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3" name="Straight Connector 152"/>
                  <p:cNvCxnSpPr>
                    <a:stCxn id="151" idx="3"/>
                    <a:endCxn id="15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9" name="Trapezoid 14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0" name="Straight Connector 149"/>
                  <p:cNvCxnSpPr>
                    <a:stCxn id="148" idx="3"/>
                    <a:endCxn id="14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" name="Trapezoid 14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7" name="Straight Connector 146"/>
                  <p:cNvCxnSpPr>
                    <a:stCxn id="145" idx="3"/>
                    <a:endCxn id="14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3" name="Trapezoid 14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4" name="Straight Connector 143"/>
                  <p:cNvCxnSpPr>
                    <a:stCxn id="142" idx="3"/>
                    <a:endCxn id="14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" name="Trapezoid 13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1" name="Straight Connector 140"/>
                  <p:cNvCxnSpPr>
                    <a:stCxn id="139" idx="3"/>
                    <a:endCxn id="14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1" name="TextBox 13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528567" y="5939135"/>
                <a:ext cx="9740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78105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5" name="Trapezoid 1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6" name="Straight Connector 185"/>
                  <p:cNvCxnSpPr>
                    <a:stCxn id="184" idx="3"/>
                    <a:endCxn id="1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2" name="Trapezoid 1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3" name="Straight Connector 182"/>
                  <p:cNvCxnSpPr>
                    <a:stCxn id="181" idx="3"/>
                    <a:endCxn id="1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8" name="Rectangle 17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9" name="Trapezoid 17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0" name="Straight Connector 179"/>
                  <p:cNvCxnSpPr>
                    <a:stCxn id="178" idx="3"/>
                    <a:endCxn id="17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6" name="Trapezoid 1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7" name="Straight Connector 176"/>
                  <p:cNvCxnSpPr>
                    <a:stCxn id="175" idx="3"/>
                    <a:endCxn id="1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3" name="Trapezoid 17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4" name="Straight Connector 173"/>
                  <p:cNvCxnSpPr>
                    <a:stCxn id="172" idx="3"/>
                    <a:endCxn id="17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0" name="Trapezoid 16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1" name="Straight Connector 170"/>
                  <p:cNvCxnSpPr>
                    <a:stCxn id="169" idx="3"/>
                    <a:endCxn id="17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1" name="TextBox 16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452367" y="5939135"/>
                <a:ext cx="10825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16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26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82"/>
    </mc:Choice>
    <mc:Fallback xmlns="">
      <p:transition xmlns:p14="http://schemas.microsoft.com/office/powerpoint/2010/main" spd="slow" advTm="1808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42"/>
          <p:cNvGrpSpPr/>
          <p:nvPr/>
        </p:nvGrpSpPr>
        <p:grpSpPr>
          <a:xfrm>
            <a:off x="1600200" y="3553365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315783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541751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961509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4591383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3162300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0957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939135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939135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939135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162300"/>
            <a:ext cx="609600" cy="2743200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Packet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24300" y="3162300"/>
            <a:ext cx="609600" cy="2743200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952625" y="2711450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4" name="Group 333"/>
          <p:cNvGrpSpPr/>
          <p:nvPr/>
        </p:nvGrpSpPr>
        <p:grpSpPr>
          <a:xfrm>
            <a:off x="4629150" y="2708275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5695950" y="2549525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2717800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2559050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009900" y="2562225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5180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02"/>
    </mc:Choice>
    <mc:Fallback xmlns="">
      <p:transition xmlns:p14="http://schemas.microsoft.com/office/powerpoint/2010/main" spd="slow" advTm="39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2.22222E-6 L 0.28438 2.22222E-6 " pathEditMode="relative" ptsTypes="AA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-82593779" y="2740447"/>
            <a:ext cx="87127679" cy="3165053"/>
            <a:chOff x="-82593779" y="2740447"/>
            <a:chExt cx="87127679" cy="3165053"/>
          </a:xfrm>
        </p:grpSpPr>
        <p:grpSp>
          <p:nvGrpSpPr>
            <p:cNvPr id="13" name="Group 12"/>
            <p:cNvGrpSpPr/>
            <p:nvPr/>
          </p:nvGrpSpPr>
          <p:grpSpPr>
            <a:xfrm>
              <a:off x="-39337579" y="2956347"/>
              <a:ext cx="43871479" cy="2949153"/>
              <a:chOff x="-39337579" y="2956347"/>
              <a:chExt cx="43871479" cy="29491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64" name="Rectangle 26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82" name="Rectangle 28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23" name="Rectangle 3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24" name="Straight Connector 3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32" name="Rectangle 33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3" name="Straight Connector 33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Connector 38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0" name="Group 389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91" name="Rectangle 3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92" name="Straight Connector 3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0" name="Rectangle 399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01" name="Straight Connector 400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Straight Connector 405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8" name="Group 407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10" name="Straight Connector 4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Straight Connector 41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Straight Connector 41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7" name="Group 416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418" name="Group 41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91" name="Rectangle 4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92" name="Straight Connector 4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Straight Connector 4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Straight Connector 4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Straight Connector 4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Straight Connector 4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484" name="Straight Connector 48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Straight Connector 48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48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Straight Connector 48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0" name="Group 419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75" name="Rectangle 47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76" name="Straight Connector 47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Straight Connector 48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1" name="Group 42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67" name="Rectangle 46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8" name="Straight Connector 46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2" name="Group 4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9" name="Rectangle 4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0" name="Straight Connector 4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3" name="Group 422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1" name="Rectangle 4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52" name="Straight Connector 4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Connector 4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4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4" name="Group 423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44" name="Straight Connector 4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5" name="Group 424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35" name="Rectangle 4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36" name="Straight Connector 4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Straight Connector 4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Straight Connector 4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27" name="Rectangle 4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28" name="Straight Connector 4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Straight Connector 4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Straight Connector 4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Straight Connector 4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9" name="Group 498"/>
            <p:cNvGrpSpPr/>
            <p:nvPr/>
          </p:nvGrpSpPr>
          <p:grpSpPr>
            <a:xfrm>
              <a:off x="-82593779" y="2740447"/>
              <a:ext cx="43871479" cy="2949153"/>
              <a:chOff x="-39337579" y="2956347"/>
              <a:chExt cx="43871479" cy="2949153"/>
            </a:xfrm>
          </p:grpSpPr>
          <p:grpSp>
            <p:nvGrpSpPr>
              <p:cNvPr id="500" name="Group 499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582" name="Group 58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55" name="Rectangle 65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6" name="Straight Connector 65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Straight Connector 65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8" name="Straight Connector 65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3" name="Group 58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47" name="Rectangle 64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4" name="Group 58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9" name="Rectangle 63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0" name="Straight Connector 63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Straight Connector 64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5" name="Group 58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1" name="Rectangle 63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32" name="Straight Connector 63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Straight Connector 63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Straight Connector 63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Straight Connector 63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Straight Connector 63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Straight Connector 63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Straight Connector 63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6" name="Group 58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23" name="Rectangle 6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24" name="Straight Connector 6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5" name="Straight Connector 6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6" name="Straight Connector 6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Straight Connector 6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Straight Connector 6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Straight Connector 6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Straight Connector 6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7" name="Group 58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15" name="Rectangle 61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16" name="Straight Connector 61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Straight Connector 61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Straight Connector 61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Straight Connector 61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Straight Connector 61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Straight Connector 62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2" name="Straight Connector 62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07" name="Rectangle 60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8" name="Straight Connector 60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Straight Connector 60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Straight Connector 60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Straight Connector 61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Straight Connector 61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Straight Connector 61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Straight Connector 61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0" name="Straight Connector 59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Straight Connector 60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Connector 60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Straight Connector 60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Straight Connector 60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Straight Connector 60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Straight Connector 60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0" name="Group 58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1" name="Rectangle 5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Straight Connector 5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Straight Connector 5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5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Straight Connector 5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Straight Connector 5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1" name="Group 500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502" name="Group 50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74" name="Rectangle 57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75" name="Straight Connector 57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Straight Connector 57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Straight Connector 57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Straight Connector 57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Straight Connector 57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Straight Connector 57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Straight Connector 58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567" name="Straight Connector 566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Straight Connector 570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2" name="Straight Connector 571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Straight Connector 572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9" name="Rectangle 5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60" name="Straight Connector 5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Straight Connector 5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Straight Connector 5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Straight Connector 5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1" name="Rectangle 5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Straight Connector 5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Straight Connector 5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Straight Connector 5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Straight Connector 5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oup 50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43" name="Rectangle 5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44" name="Straight Connector 5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Straight Connector 5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Connector 5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Straight Connector 5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5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oup 50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35" name="Rectangle 5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Straight Connector 5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Connector 5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Straight Connector 5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Straight Connector 5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Group 50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27" name="Rectangle 5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8" name="Straight Connector 5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Connector 5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Connector 5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9" name="Rectangle 51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Straight Connector 52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0" name="Group 50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1" name="Rectangle 51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12" name="Straight Connector 51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63" name="Group 662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7" name="TextBox 66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483" name="Rounded Rectangle 482"/>
          <p:cNvSpPr/>
          <p:nvPr/>
        </p:nvSpPr>
        <p:spPr>
          <a:xfrm>
            <a:off x="1701800" y="5537201"/>
            <a:ext cx="8788400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Typical requirement: 1 </a:t>
            </a:r>
            <a:r>
              <a:rPr lang="en-US" sz="3600" dirty="0" err="1" smtClean="0">
                <a:latin typeface="Seravek"/>
                <a:cs typeface="Seravek"/>
              </a:rPr>
              <a:t>pkt</a:t>
            </a:r>
            <a:r>
              <a:rPr lang="en-US" sz="3600" dirty="0" smtClean="0">
                <a:latin typeface="Seravek"/>
                <a:cs typeface="Seravek"/>
              </a:rPr>
              <a:t> / nanosecond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9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1"/>
    </mc:Choice>
    <mc:Fallback xmlns="">
      <p:transition xmlns:p14="http://schemas.microsoft.com/office/powerpoint/2010/main" spd="slow" advTm="45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037E-7 -3.37193E-6 L 0.21987 -3.37193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757 0.02964 L 10.32596 0.02964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0.1|14.6|1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3.4|1.1|1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|15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|31.7|24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8283</TotalTime>
  <Words>4171</Words>
  <Application>Microsoft Macintosh PowerPoint</Application>
  <PresentationFormat>Widescreen</PresentationFormat>
  <Paragraphs>798</Paragraphs>
  <Slides>41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Gadugi</vt:lpstr>
      <vt:lpstr>Seravek</vt:lpstr>
      <vt:lpstr>Wingdings</vt:lpstr>
      <vt:lpstr>Arial</vt:lpstr>
      <vt:lpstr>Office Theme</vt:lpstr>
      <vt:lpstr>Packet Transactions: High-Level Programming for Line-Rate Switches</vt:lpstr>
      <vt:lpstr>Programmability at line-rate</vt:lpstr>
      <vt:lpstr>Programmable switching chips</vt:lpstr>
      <vt:lpstr>What is the problem and what is the solution?</vt:lpstr>
      <vt:lpstr>This talk: programming line-rate data planes</vt:lpstr>
      <vt:lpstr>Packet transactions</vt:lpstr>
      <vt:lpstr>Under the hood…</vt:lpstr>
      <vt:lpstr>A machine model for line-rate switches</vt:lpstr>
      <vt:lpstr>A machine model for line-rate switches</vt:lpstr>
      <vt:lpstr>A machine model for line-rate switches</vt:lpstr>
      <vt:lpstr>A machine model for line-rate switches</vt:lpstr>
      <vt:lpstr>Stateless vs. stateful atoms</vt:lpstr>
      <vt:lpstr>Programming with packet transactions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Hardware constraints</vt:lpstr>
      <vt:lpstr>Hardware constraints: example</vt:lpstr>
      <vt:lpstr>Designing programmable routers</vt:lpstr>
      <vt:lpstr>Demo</vt:lpstr>
      <vt:lpstr>Stateful atoms for programmable routers</vt:lpstr>
      <vt:lpstr>Compilation results</vt:lpstr>
      <vt:lpstr>PowerPoint Presentation</vt:lpstr>
      <vt:lpstr>Conclusion</vt:lpstr>
      <vt:lpstr>Backup slides</vt:lpstr>
      <vt:lpstr>Software vs. hardware routers</vt:lpstr>
      <vt:lpstr>Stateful atoms for programmable routers</vt:lpstr>
      <vt:lpstr>Language constraints on Domino</vt:lpstr>
      <vt:lpstr>Instruction mapping: bin packing</vt:lpstr>
      <vt:lpstr>The SKETCH algorithm</vt:lpstr>
      <vt:lpstr>Instruction mapping: the SKETCH algorithm</vt:lpstr>
      <vt:lpstr>Static Single-Assignment</vt:lpstr>
      <vt:lpstr>Expression Flattening</vt:lpstr>
      <vt:lpstr>Generating P4 code</vt:lpstr>
      <vt:lpstr>Relationship to prior compiler techniques</vt:lpstr>
      <vt:lpstr>Branch Removal</vt:lpstr>
      <vt:lpstr>Handling State Variables</vt:lpstr>
      <vt:lpstr>FAQ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2986</cp:revision>
  <dcterms:created xsi:type="dcterms:W3CDTF">2015-11-20T07:11:46Z</dcterms:created>
  <dcterms:modified xsi:type="dcterms:W3CDTF">2016-08-05T03:32:00Z</dcterms:modified>
</cp:coreProperties>
</file>