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6" r:id="rId2"/>
    <p:sldId id="275" r:id="rId3"/>
    <p:sldId id="258" r:id="rId4"/>
    <p:sldId id="277" r:id="rId5"/>
    <p:sldId id="276" r:id="rId6"/>
    <p:sldId id="260" r:id="rId7"/>
    <p:sldId id="289" r:id="rId8"/>
    <p:sldId id="261" r:id="rId9"/>
    <p:sldId id="281" r:id="rId10"/>
    <p:sldId id="282" r:id="rId11"/>
    <p:sldId id="262" r:id="rId12"/>
    <p:sldId id="283" r:id="rId13"/>
    <p:sldId id="287" r:id="rId14"/>
    <p:sldId id="288" r:id="rId15"/>
    <p:sldId id="286" r:id="rId16"/>
    <p:sldId id="272" r:id="rId17"/>
    <p:sldId id="28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000" userDrawn="1">
          <p15:clr>
            <a:srgbClr val="A4A3A4"/>
          </p15:clr>
        </p15:guide>
        <p15:guide id="4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57271" autoAdjust="0"/>
  </p:normalViewPr>
  <p:slideViewPr>
    <p:cSldViewPr>
      <p:cViewPr>
        <p:scale>
          <a:sx n="60" d="100"/>
          <a:sy n="60" d="100"/>
        </p:scale>
        <p:origin x="756" y="42"/>
      </p:cViewPr>
      <p:guideLst>
        <p:guide orient="horz" pos="2640"/>
        <p:guide pos="2880"/>
        <p:guide pos="3000"/>
        <p:guide orient="horz" pos="204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0B1D8-7B11-4B92-9D67-6219A4EF0ACD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5F8-E931-49D1-A989-C1759F952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this properly.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this properly.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8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this properly.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this properly.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this properly.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say won’t have time to go</a:t>
            </a:r>
            <a:r>
              <a:rPr lang="en-US" baseline="0" dirty="0" smtClean="0"/>
              <a:t> into it here, but we do check if we can map action bodies to available hardware units.</a:t>
            </a:r>
          </a:p>
          <a:p>
            <a:r>
              <a:rPr lang="en-US" baseline="0" dirty="0" smtClean="0"/>
              <a:t>This procedure is sound.</a:t>
            </a:r>
          </a:p>
          <a:p>
            <a:endParaRPr lang="en-US" baseline="0" dirty="0" smtClean="0"/>
          </a:p>
          <a:p>
            <a:r>
              <a:rPr lang="en-US" dirty="0" smtClean="0"/>
              <a:t>If yes, can run at line rate.</a:t>
            </a:r>
          </a:p>
          <a:p>
            <a:r>
              <a:rPr lang="en-US" dirty="0" smtClean="0"/>
              <a:t>If not, reject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Highlight Ingress Pipeline at the end of </a:t>
            </a:r>
            <a:r>
              <a:rPr lang="en-US" smtClean="0"/>
              <a:t>this slide.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We take inspiration from models for programming software routers and NPUs.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Domino to P4 (represented as a table</a:t>
            </a:r>
            <a:r>
              <a:rPr lang="en-US" baseline="0" dirty="0" smtClean="0"/>
              <a:t> dependency graph)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Now, I ‘ll show you how to get there.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conversion: Replace branches with conditionals</a:t>
            </a:r>
          </a:p>
          <a:p>
            <a:r>
              <a:rPr lang="en-US" dirty="0" smtClean="0"/>
              <a:t>Straight-line code that is easier to analyze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and</a:t>
            </a:r>
            <a:r>
              <a:rPr lang="en-US" baseline="0" dirty="0" smtClean="0"/>
              <a:t> write flanks: read state variables into temporaries that can now flow through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Simplifies dependency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282F-2EA0-45DB-8C31-37DE1096A09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069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Packet Transactions: Programming the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Plane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7976" y="3175478"/>
            <a:ext cx="8527424" cy="1655762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/>
              <a:t>Anirudh </a:t>
            </a:r>
            <a:r>
              <a:rPr lang="en-US" sz="2700" b="1" dirty="0" err="1" smtClean="0"/>
              <a:t>Sivaraman</a:t>
            </a:r>
            <a:r>
              <a:rPr lang="en-US" sz="2700" dirty="0" smtClean="0"/>
              <a:t>, Mihai </a:t>
            </a:r>
            <a:r>
              <a:rPr lang="en-US" sz="2700" dirty="0" err="1" smtClean="0"/>
              <a:t>Budiu</a:t>
            </a:r>
            <a:r>
              <a:rPr lang="en-US" sz="2700" dirty="0" smtClean="0"/>
              <a:t>, Alvin Cheung, </a:t>
            </a:r>
            <a:r>
              <a:rPr lang="en-US" sz="2700" dirty="0" err="1" smtClean="0"/>
              <a:t>Changhoon</a:t>
            </a:r>
            <a:r>
              <a:rPr lang="en-US" sz="2700" dirty="0" smtClean="0"/>
              <a:t> Kim, Steve Licking, George Varghese, Hari </a:t>
            </a:r>
            <a:r>
              <a:rPr lang="en-US" sz="2700" dirty="0" err="1" smtClean="0"/>
              <a:t>Balakrishnan</a:t>
            </a:r>
            <a:r>
              <a:rPr lang="en-US" sz="2700" dirty="0" smtClean="0"/>
              <a:t>, Mohammad </a:t>
            </a:r>
            <a:r>
              <a:rPr lang="en-US" sz="2700" dirty="0" err="1" smtClean="0"/>
              <a:t>Alizadeh</a:t>
            </a:r>
            <a:r>
              <a:rPr lang="en-US" sz="2700" dirty="0" smtClean="0"/>
              <a:t>, Nick McKeown</a:t>
            </a:r>
            <a:endParaRPr lang="en-US" sz="2700" dirty="0"/>
          </a:p>
        </p:txBody>
      </p:sp>
      <p:sp>
        <p:nvSpPr>
          <p:cNvPr id="8" name="Rectangle 7"/>
          <p:cNvSpPr/>
          <p:nvPr/>
        </p:nvSpPr>
        <p:spPr>
          <a:xfrm>
            <a:off x="1300766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3" y="5819461"/>
            <a:ext cx="1628747" cy="396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9" y="5756428"/>
            <a:ext cx="1566373" cy="526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55" y="5650551"/>
            <a:ext cx="1809346" cy="793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61" y="5790283"/>
            <a:ext cx="1703939" cy="473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40" y="5488426"/>
            <a:ext cx="1402769" cy="11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Single-Assignment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</a:t>
            </a:r>
            <a:r>
              <a:rPr lang="en-US" sz="2500" dirty="0" smtClean="0">
                <a:latin typeface="Gadugi" panose="020B0502040204020203" pitchFamily="34" charset="0"/>
              </a:rPr>
              <a:t>NUM_FLOWLETS;</a:t>
            </a:r>
          </a:p>
          <a:p>
            <a:r>
              <a:rPr lang="en-US" sz="2500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latin typeface="Gadugi" panose="020B0502040204020203" pitchFamily="34" charset="0"/>
              </a:rPr>
              <a:t>[</a:t>
            </a:r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 smtClean="0">
                <a:latin typeface="Gadugi" panose="020B0502040204020203" pitchFamily="34" charset="0"/>
              </a:rPr>
              <a:t>];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</a:t>
            </a:r>
            <a:r>
              <a:rPr lang="en-US" sz="2500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kt.last_time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latin typeface="Gadugi" panose="020B0502040204020203" pitchFamily="34" charset="0"/>
              </a:rPr>
              <a:t>pkt.arrival</a:t>
            </a:r>
            <a:r>
              <a:rPr lang="en-US" sz="2500" dirty="0" smtClean="0"/>
              <a:t>;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err="1" smtClean="0"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latin typeface="Gadugi" panose="020B0502040204020203" pitchFamily="34" charset="0"/>
              </a:rPr>
              <a:t>[</a:t>
            </a:r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 smtClean="0">
                <a:latin typeface="Gadugi" panose="020B0502040204020203" pitchFamily="34" charset="0"/>
              </a:rPr>
              <a:t>]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357697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</a:t>
            </a:r>
            <a:r>
              <a:rPr lang="en-US" sz="2500" dirty="0" smtClean="0">
                <a:latin typeface="Gadugi" panose="020B0502040204020203" pitchFamily="34" charset="0"/>
              </a:rPr>
              <a:t>NUM_FLOWLETS;</a:t>
            </a:r>
          </a:p>
          <a:p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latin typeface="Gadugi" panose="020B0502040204020203" pitchFamily="34" charset="0"/>
              </a:rPr>
              <a:t>[</a:t>
            </a:r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 smtClean="0">
                <a:latin typeface="Gadugi" panose="020B0502040204020203" pitchFamily="34" charset="0"/>
              </a:rPr>
              <a:t>];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latin typeface="Gadugi" panose="020B0502040204020203" pitchFamily="34" charset="0"/>
              </a:rPr>
              <a:t>pkt.arrival</a:t>
            </a:r>
            <a:r>
              <a:rPr lang="en-US" sz="2500" dirty="0" smtClean="0"/>
              <a:t>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[</a:t>
            </a:r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 smtClean="0">
                <a:latin typeface="Gadugi" panose="020B0502040204020203" pitchFamily="34" charset="0"/>
              </a:rPr>
              <a:t>]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52900" y="3505200"/>
            <a:ext cx="4191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867400" y="3269566"/>
            <a:ext cx="22518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Scheduling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3945" y="3383978"/>
            <a:ext cx="206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one node for</a:t>
            </a:r>
          </a:p>
          <a:p>
            <a:r>
              <a:rPr lang="en-US" dirty="0" smtClean="0"/>
              <a:t>each instruction.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32661" y="1690689"/>
            <a:ext cx="3693126" cy="4237016"/>
            <a:chOff x="188151" y="1431976"/>
            <a:chExt cx="6186125" cy="4888865"/>
          </a:xfrm>
        </p:grpSpPr>
        <p:sp>
          <p:nvSpPr>
            <p:cNvPr id="22" name="Rounded Rectangle 21"/>
            <p:cNvSpPr/>
            <p:nvPr/>
          </p:nvSpPr>
          <p:spPr>
            <a:xfrm>
              <a:off x="2324100" y="1431976"/>
              <a:ext cx="2171700" cy="77782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pkt.id = hash2(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         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 NUM_FLOWLETS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093778" y="2647589"/>
              <a:ext cx="3190176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89638" y="3347933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–                   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514191" y="3347933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l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8153" y="3986550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pkt.tmp2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&gt;	 	THRESHOLD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514192" y="4472442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88151" y="5581746"/>
              <a:ext cx="2860085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: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14192" y="5581747"/>
              <a:ext cx="2860084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: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8152" y="4415714"/>
              <a:ext cx="2860084" cy="85431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hash3(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%NUM_HOPS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6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77000" y="3269566"/>
            <a:ext cx="22518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3545" y="3383978"/>
            <a:ext cx="207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ReadAfterWrite</a:t>
            </a:r>
            <a:endParaRPr lang="en-US" dirty="0" smtClean="0"/>
          </a:p>
          <a:p>
            <a:r>
              <a:rPr lang="en-US" dirty="0" smtClean="0"/>
              <a:t>dependencies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32661" y="1690689"/>
            <a:ext cx="3693126" cy="4237016"/>
            <a:chOff x="188151" y="1431976"/>
            <a:chExt cx="6186125" cy="4888865"/>
          </a:xfrm>
        </p:grpSpPr>
        <p:sp>
          <p:nvSpPr>
            <p:cNvPr id="54" name="Rounded Rectangle 53"/>
            <p:cNvSpPr/>
            <p:nvPr/>
          </p:nvSpPr>
          <p:spPr>
            <a:xfrm>
              <a:off x="2324100" y="1431976"/>
              <a:ext cx="2171700" cy="77782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pkt.id = hash2(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         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 NUM_FLOWLETS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093778" y="2647589"/>
              <a:ext cx="3190176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9638" y="3347933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–                   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14191" y="3347933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l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88153" y="3986550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pkt.tmp2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&gt;	 	THRESHOLD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514192" y="4472442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88151" y="5581746"/>
              <a:ext cx="2860085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: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14192" y="5581747"/>
              <a:ext cx="2860084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: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88152" y="4415714"/>
              <a:ext cx="2860084" cy="85431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hash3(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%NUM_HOPS</a:t>
              </a:r>
            </a:p>
          </p:txBody>
        </p:sp>
      </p:grpSp>
      <p:cxnSp>
        <p:nvCxnSpPr>
          <p:cNvPr id="63" name="Straight Arrow Connector 62"/>
          <p:cNvCxnSpPr>
            <a:stCxn id="54" idx="2"/>
            <a:endCxn id="55" idx="0"/>
          </p:cNvCxnSpPr>
          <p:nvPr/>
        </p:nvCxnSpPr>
        <p:spPr>
          <a:xfrm>
            <a:off x="2556080" y="2364803"/>
            <a:ext cx="166513" cy="379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6" idx="0"/>
          </p:cNvCxnSpPr>
          <p:nvPr/>
        </p:nvCxnSpPr>
        <p:spPr>
          <a:xfrm flipH="1">
            <a:off x="1487286" y="3012860"/>
            <a:ext cx="337283" cy="338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0"/>
          </p:cNvCxnSpPr>
          <p:nvPr/>
        </p:nvCxnSpPr>
        <p:spPr>
          <a:xfrm>
            <a:off x="1486399" y="3634029"/>
            <a:ext cx="1" cy="2706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86397" y="5024719"/>
            <a:ext cx="1" cy="2706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61" idx="0"/>
          </p:cNvCxnSpPr>
          <p:nvPr/>
        </p:nvCxnSpPr>
        <p:spPr>
          <a:xfrm>
            <a:off x="2340136" y="4646797"/>
            <a:ext cx="1131914" cy="640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2"/>
            <a:endCxn id="60" idx="0"/>
          </p:cNvCxnSpPr>
          <p:nvPr/>
        </p:nvCxnSpPr>
        <p:spPr>
          <a:xfrm flipH="1">
            <a:off x="1486399" y="4609421"/>
            <a:ext cx="1985651" cy="6777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228600" y="4042611"/>
            <a:ext cx="397042" cy="1620252"/>
          </a:xfrm>
          <a:custGeom>
            <a:avLst/>
            <a:gdLst>
              <a:gd name="connsiteX0" fmla="*/ 1267326 w 1267326"/>
              <a:gd name="connsiteY0" fmla="*/ 0 h 1620252"/>
              <a:gd name="connsiteX1" fmla="*/ 0 w 1267326"/>
              <a:gd name="connsiteY1" fmla="*/ 737936 h 1620252"/>
              <a:gd name="connsiteX2" fmla="*/ 1267326 w 1267326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326" h="1620252">
                <a:moveTo>
                  <a:pt x="1267326" y="0"/>
                </a:moveTo>
                <a:cubicBezTo>
                  <a:pt x="633663" y="233947"/>
                  <a:pt x="0" y="467894"/>
                  <a:pt x="0" y="737936"/>
                </a:cubicBezTo>
                <a:cubicBezTo>
                  <a:pt x="0" y="1007978"/>
                  <a:pt x="1005305" y="1467852"/>
                  <a:pt x="1267326" y="1620252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7994" y="4061181"/>
            <a:ext cx="3646869" cy="2635561"/>
          </a:xfrm>
          <a:custGeom>
            <a:avLst/>
            <a:gdLst>
              <a:gd name="connsiteX0" fmla="*/ 566785 w 3646869"/>
              <a:gd name="connsiteY0" fmla="*/ 0 h 2635561"/>
              <a:gd name="connsiteX1" fmla="*/ 69480 w 3646869"/>
              <a:gd name="connsiteY1" fmla="*/ 1556084 h 2635561"/>
              <a:gd name="connsiteX2" fmla="*/ 1914322 w 3646869"/>
              <a:gd name="connsiteY2" fmla="*/ 2630905 h 2635561"/>
              <a:gd name="connsiteX3" fmla="*/ 3646869 w 3646869"/>
              <a:gd name="connsiteY3" fmla="*/ 1957137 h 26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6869" h="2635561">
                <a:moveTo>
                  <a:pt x="566785" y="0"/>
                </a:moveTo>
                <a:cubicBezTo>
                  <a:pt x="205838" y="558800"/>
                  <a:pt x="-155109" y="1117600"/>
                  <a:pt x="69480" y="1556084"/>
                </a:cubicBezTo>
                <a:cubicBezTo>
                  <a:pt x="294069" y="1994568"/>
                  <a:pt x="1318091" y="2564063"/>
                  <a:pt x="1914322" y="2630905"/>
                </a:cubicBezTo>
                <a:cubicBezTo>
                  <a:pt x="2510554" y="2697747"/>
                  <a:pt x="3358111" y="2023979"/>
                  <a:pt x="3646869" y="1957137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240505" y="2149642"/>
            <a:ext cx="892911" cy="1251284"/>
          </a:xfrm>
          <a:custGeom>
            <a:avLst/>
            <a:gdLst>
              <a:gd name="connsiteX0" fmla="*/ 0 w 892911"/>
              <a:gd name="connsiteY0" fmla="*/ 0 h 1251284"/>
              <a:gd name="connsiteX1" fmla="*/ 882316 w 892911"/>
              <a:gd name="connsiteY1" fmla="*/ 465221 h 1251284"/>
              <a:gd name="connsiteX2" fmla="*/ 545432 w 892911"/>
              <a:gd name="connsiteY2" fmla="*/ 1251284 h 125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11" h="1251284">
                <a:moveTo>
                  <a:pt x="0" y="0"/>
                </a:moveTo>
                <a:cubicBezTo>
                  <a:pt x="395705" y="128337"/>
                  <a:pt x="791411" y="256674"/>
                  <a:pt x="882316" y="465221"/>
                </a:cubicBezTo>
                <a:cubicBezTo>
                  <a:pt x="973221" y="673768"/>
                  <a:pt x="446506" y="1125621"/>
                  <a:pt x="545432" y="125128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256547" y="1957137"/>
            <a:ext cx="1668078" cy="2422358"/>
          </a:xfrm>
          <a:custGeom>
            <a:avLst/>
            <a:gdLst>
              <a:gd name="connsiteX0" fmla="*/ 0 w 1668078"/>
              <a:gd name="connsiteY0" fmla="*/ 0 h 2422358"/>
              <a:gd name="connsiteX1" fmla="*/ 1636295 w 1668078"/>
              <a:gd name="connsiteY1" fmla="*/ 641684 h 2422358"/>
              <a:gd name="connsiteX2" fmla="*/ 1122948 w 1668078"/>
              <a:gd name="connsiteY2" fmla="*/ 2422358 h 2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78" h="2422358">
                <a:moveTo>
                  <a:pt x="0" y="0"/>
                </a:moveTo>
                <a:cubicBezTo>
                  <a:pt x="724568" y="118979"/>
                  <a:pt x="1449137" y="237958"/>
                  <a:pt x="1636295" y="641684"/>
                </a:cubicBezTo>
                <a:cubicBezTo>
                  <a:pt x="1823453" y="1045410"/>
                  <a:pt x="1122948" y="2422358"/>
                  <a:pt x="1122948" y="242235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200891" y="1863069"/>
            <a:ext cx="2069988" cy="3799794"/>
          </a:xfrm>
          <a:custGeom>
            <a:avLst/>
            <a:gdLst>
              <a:gd name="connsiteX0" fmla="*/ 0 w 1668078"/>
              <a:gd name="connsiteY0" fmla="*/ 0 h 2422358"/>
              <a:gd name="connsiteX1" fmla="*/ 1636295 w 1668078"/>
              <a:gd name="connsiteY1" fmla="*/ 641684 h 2422358"/>
              <a:gd name="connsiteX2" fmla="*/ 1122948 w 1668078"/>
              <a:gd name="connsiteY2" fmla="*/ 2422358 h 2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78" h="2422358">
                <a:moveTo>
                  <a:pt x="0" y="0"/>
                </a:moveTo>
                <a:cubicBezTo>
                  <a:pt x="724568" y="118979"/>
                  <a:pt x="1449137" y="237958"/>
                  <a:pt x="1636295" y="641684"/>
                </a:cubicBezTo>
                <a:cubicBezTo>
                  <a:pt x="1823453" y="1045410"/>
                  <a:pt x="1122948" y="2422358"/>
                  <a:pt x="1122948" y="242235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Scheduling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32661" y="1690689"/>
            <a:ext cx="3693126" cy="4237016"/>
            <a:chOff x="188151" y="1431976"/>
            <a:chExt cx="6186125" cy="4888865"/>
          </a:xfrm>
        </p:grpSpPr>
        <p:sp>
          <p:nvSpPr>
            <p:cNvPr id="54" name="Rounded Rectangle 53"/>
            <p:cNvSpPr/>
            <p:nvPr/>
          </p:nvSpPr>
          <p:spPr>
            <a:xfrm>
              <a:off x="2324100" y="1431976"/>
              <a:ext cx="2171700" cy="77782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pkt.id = hash2(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         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 NUM_FLOWLETS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093778" y="2647589"/>
              <a:ext cx="3190176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9638" y="3347933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–                   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14191" y="3347933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l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88153" y="3986550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pkt.tmp2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&gt;	 	THRESHOLD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514192" y="4472442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88151" y="5581746"/>
              <a:ext cx="2860085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: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14192" y="5581747"/>
              <a:ext cx="2860084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: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88152" y="4415714"/>
              <a:ext cx="2860084" cy="85431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hash3(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%NUM_HOPS</a:t>
              </a:r>
            </a:p>
          </p:txBody>
        </p:sp>
      </p:grpSp>
      <p:cxnSp>
        <p:nvCxnSpPr>
          <p:cNvPr id="63" name="Straight Arrow Connector 62"/>
          <p:cNvCxnSpPr>
            <a:stCxn id="54" idx="2"/>
            <a:endCxn id="55" idx="0"/>
          </p:cNvCxnSpPr>
          <p:nvPr/>
        </p:nvCxnSpPr>
        <p:spPr>
          <a:xfrm>
            <a:off x="2556080" y="2364803"/>
            <a:ext cx="166513" cy="379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6" idx="0"/>
          </p:cNvCxnSpPr>
          <p:nvPr/>
        </p:nvCxnSpPr>
        <p:spPr>
          <a:xfrm flipH="1">
            <a:off x="1487286" y="3012860"/>
            <a:ext cx="337283" cy="338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0"/>
          </p:cNvCxnSpPr>
          <p:nvPr/>
        </p:nvCxnSpPr>
        <p:spPr>
          <a:xfrm>
            <a:off x="1486399" y="3634029"/>
            <a:ext cx="1" cy="2706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86397" y="5024719"/>
            <a:ext cx="1" cy="2706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61" idx="0"/>
          </p:cNvCxnSpPr>
          <p:nvPr/>
        </p:nvCxnSpPr>
        <p:spPr>
          <a:xfrm>
            <a:off x="2340136" y="4646797"/>
            <a:ext cx="1131914" cy="640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2"/>
            <a:endCxn id="60" idx="0"/>
          </p:cNvCxnSpPr>
          <p:nvPr/>
        </p:nvCxnSpPr>
        <p:spPr>
          <a:xfrm flipH="1">
            <a:off x="1486399" y="4609421"/>
            <a:ext cx="1985651" cy="6777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228600" y="4042611"/>
            <a:ext cx="397042" cy="1620252"/>
          </a:xfrm>
          <a:custGeom>
            <a:avLst/>
            <a:gdLst>
              <a:gd name="connsiteX0" fmla="*/ 1267326 w 1267326"/>
              <a:gd name="connsiteY0" fmla="*/ 0 h 1620252"/>
              <a:gd name="connsiteX1" fmla="*/ 0 w 1267326"/>
              <a:gd name="connsiteY1" fmla="*/ 737936 h 1620252"/>
              <a:gd name="connsiteX2" fmla="*/ 1267326 w 1267326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326" h="1620252">
                <a:moveTo>
                  <a:pt x="1267326" y="0"/>
                </a:moveTo>
                <a:cubicBezTo>
                  <a:pt x="633663" y="233947"/>
                  <a:pt x="0" y="467894"/>
                  <a:pt x="0" y="737936"/>
                </a:cubicBezTo>
                <a:cubicBezTo>
                  <a:pt x="0" y="1007978"/>
                  <a:pt x="1005305" y="1467852"/>
                  <a:pt x="1267326" y="1620252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7994" y="4061181"/>
            <a:ext cx="3646869" cy="2635561"/>
          </a:xfrm>
          <a:custGeom>
            <a:avLst/>
            <a:gdLst>
              <a:gd name="connsiteX0" fmla="*/ 566785 w 3646869"/>
              <a:gd name="connsiteY0" fmla="*/ 0 h 2635561"/>
              <a:gd name="connsiteX1" fmla="*/ 69480 w 3646869"/>
              <a:gd name="connsiteY1" fmla="*/ 1556084 h 2635561"/>
              <a:gd name="connsiteX2" fmla="*/ 1914322 w 3646869"/>
              <a:gd name="connsiteY2" fmla="*/ 2630905 h 2635561"/>
              <a:gd name="connsiteX3" fmla="*/ 3646869 w 3646869"/>
              <a:gd name="connsiteY3" fmla="*/ 1957137 h 26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6869" h="2635561">
                <a:moveTo>
                  <a:pt x="566785" y="0"/>
                </a:moveTo>
                <a:cubicBezTo>
                  <a:pt x="205838" y="558800"/>
                  <a:pt x="-155109" y="1117600"/>
                  <a:pt x="69480" y="1556084"/>
                </a:cubicBezTo>
                <a:cubicBezTo>
                  <a:pt x="294069" y="1994568"/>
                  <a:pt x="1318091" y="2564063"/>
                  <a:pt x="1914322" y="2630905"/>
                </a:cubicBezTo>
                <a:cubicBezTo>
                  <a:pt x="2510554" y="2697747"/>
                  <a:pt x="3358111" y="2023979"/>
                  <a:pt x="3646869" y="1957137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240505" y="2149642"/>
            <a:ext cx="892911" cy="1251284"/>
          </a:xfrm>
          <a:custGeom>
            <a:avLst/>
            <a:gdLst>
              <a:gd name="connsiteX0" fmla="*/ 0 w 892911"/>
              <a:gd name="connsiteY0" fmla="*/ 0 h 1251284"/>
              <a:gd name="connsiteX1" fmla="*/ 882316 w 892911"/>
              <a:gd name="connsiteY1" fmla="*/ 465221 h 1251284"/>
              <a:gd name="connsiteX2" fmla="*/ 545432 w 892911"/>
              <a:gd name="connsiteY2" fmla="*/ 1251284 h 125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11" h="1251284">
                <a:moveTo>
                  <a:pt x="0" y="0"/>
                </a:moveTo>
                <a:cubicBezTo>
                  <a:pt x="395705" y="128337"/>
                  <a:pt x="791411" y="256674"/>
                  <a:pt x="882316" y="465221"/>
                </a:cubicBezTo>
                <a:cubicBezTo>
                  <a:pt x="973221" y="673768"/>
                  <a:pt x="446506" y="1125621"/>
                  <a:pt x="545432" y="125128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256547" y="1957137"/>
            <a:ext cx="1668078" cy="2422358"/>
          </a:xfrm>
          <a:custGeom>
            <a:avLst/>
            <a:gdLst>
              <a:gd name="connsiteX0" fmla="*/ 0 w 1668078"/>
              <a:gd name="connsiteY0" fmla="*/ 0 h 2422358"/>
              <a:gd name="connsiteX1" fmla="*/ 1636295 w 1668078"/>
              <a:gd name="connsiteY1" fmla="*/ 641684 h 2422358"/>
              <a:gd name="connsiteX2" fmla="*/ 1122948 w 1668078"/>
              <a:gd name="connsiteY2" fmla="*/ 2422358 h 2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78" h="2422358">
                <a:moveTo>
                  <a:pt x="0" y="0"/>
                </a:moveTo>
                <a:cubicBezTo>
                  <a:pt x="724568" y="118979"/>
                  <a:pt x="1449137" y="237958"/>
                  <a:pt x="1636295" y="641684"/>
                </a:cubicBezTo>
                <a:cubicBezTo>
                  <a:pt x="1823453" y="1045410"/>
                  <a:pt x="1122948" y="2422358"/>
                  <a:pt x="1122948" y="242235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200891" y="1863069"/>
            <a:ext cx="2069988" cy="3799794"/>
          </a:xfrm>
          <a:custGeom>
            <a:avLst/>
            <a:gdLst>
              <a:gd name="connsiteX0" fmla="*/ 0 w 1668078"/>
              <a:gd name="connsiteY0" fmla="*/ 0 h 2422358"/>
              <a:gd name="connsiteX1" fmla="*/ 1636295 w 1668078"/>
              <a:gd name="connsiteY1" fmla="*/ 641684 h 2422358"/>
              <a:gd name="connsiteX2" fmla="*/ 1122948 w 1668078"/>
              <a:gd name="connsiteY2" fmla="*/ 2422358 h 2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78" h="2422358">
                <a:moveTo>
                  <a:pt x="0" y="0"/>
                </a:moveTo>
                <a:cubicBezTo>
                  <a:pt x="724568" y="118979"/>
                  <a:pt x="1449137" y="237958"/>
                  <a:pt x="1636295" y="641684"/>
                </a:cubicBezTo>
                <a:cubicBezTo>
                  <a:pt x="1823453" y="1045410"/>
                  <a:pt x="1122948" y="2422358"/>
                  <a:pt x="1122948" y="242235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477000" y="3269566"/>
            <a:ext cx="24510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3545" y="3383978"/>
            <a:ext cx="226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 up read and write</a:t>
            </a:r>
          </a:p>
          <a:p>
            <a:r>
              <a:rPr lang="en-US" dirty="0" smtClean="0"/>
              <a:t>flanks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152900" y="4609421"/>
            <a:ext cx="1" cy="6859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48100" y="4609421"/>
            <a:ext cx="0" cy="6859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95600" y="3027883"/>
            <a:ext cx="305291" cy="3233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86100" y="3012860"/>
            <a:ext cx="271159" cy="338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Scheduling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32661" y="1690689"/>
            <a:ext cx="3693126" cy="4237016"/>
            <a:chOff x="188151" y="1431976"/>
            <a:chExt cx="6186125" cy="4888865"/>
          </a:xfrm>
        </p:grpSpPr>
        <p:sp>
          <p:nvSpPr>
            <p:cNvPr id="54" name="Rounded Rectangle 53"/>
            <p:cNvSpPr/>
            <p:nvPr/>
          </p:nvSpPr>
          <p:spPr>
            <a:xfrm>
              <a:off x="2324100" y="1431976"/>
              <a:ext cx="2171700" cy="77782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pkt.id = hash2(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         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 NUM_FLOWLETS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093778" y="2647589"/>
              <a:ext cx="3190176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last_time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9638" y="3347933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–                   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pkt.last_time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14191" y="3347933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l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ast_time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88153" y="3986550"/>
              <a:ext cx="2860085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pkt.tmp2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pkt.tmp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&gt;	 	THRESHOLD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514192" y="4472442"/>
              <a:ext cx="2860084" cy="32730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88151" y="5581746"/>
              <a:ext cx="2860085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: 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14192" y="5581747"/>
              <a:ext cx="2860084" cy="739094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saved_hop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[pkt.id] = pkt.tmp2 ?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pkt.new_hop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 :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pkt.saved_hop</a:t>
              </a:r>
              <a:endParaRPr lang="en-US" sz="953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88152" y="4415714"/>
              <a:ext cx="2860084" cy="85431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pkt.next_hop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 = hash3(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pkt.sport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pkt.dport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, 	</a:t>
              </a:r>
              <a:r>
                <a:rPr lang="en-US" sz="953" kern="0" dirty="0" err="1">
                  <a:solidFill>
                    <a:prstClr val="white"/>
                  </a:solidFill>
                  <a:latin typeface="Calibri" panose="020F0502020204030204"/>
                </a:rPr>
                <a:t>pkt.arrival</a:t>
              </a: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)</a:t>
              </a: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953" kern="0" dirty="0">
                  <a:solidFill>
                    <a:prstClr val="white"/>
                  </a:solidFill>
                  <a:latin typeface="Calibri" panose="020F0502020204030204"/>
                </a:rPr>
                <a:t>%NUM_HOPS</a:t>
              </a:r>
            </a:p>
          </p:txBody>
        </p:sp>
      </p:grpSp>
      <p:cxnSp>
        <p:nvCxnSpPr>
          <p:cNvPr id="63" name="Straight Arrow Connector 62"/>
          <p:cNvCxnSpPr>
            <a:stCxn id="54" idx="2"/>
            <a:endCxn id="55" idx="0"/>
          </p:cNvCxnSpPr>
          <p:nvPr/>
        </p:nvCxnSpPr>
        <p:spPr>
          <a:xfrm>
            <a:off x="2556080" y="2364803"/>
            <a:ext cx="166513" cy="379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6" idx="0"/>
          </p:cNvCxnSpPr>
          <p:nvPr/>
        </p:nvCxnSpPr>
        <p:spPr>
          <a:xfrm flipH="1">
            <a:off x="1487286" y="3012860"/>
            <a:ext cx="337283" cy="338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0"/>
          </p:cNvCxnSpPr>
          <p:nvPr/>
        </p:nvCxnSpPr>
        <p:spPr>
          <a:xfrm>
            <a:off x="1486399" y="3634029"/>
            <a:ext cx="1" cy="2706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86397" y="5024719"/>
            <a:ext cx="1" cy="2706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61" idx="0"/>
          </p:cNvCxnSpPr>
          <p:nvPr/>
        </p:nvCxnSpPr>
        <p:spPr>
          <a:xfrm>
            <a:off x="2340136" y="4646797"/>
            <a:ext cx="1131914" cy="640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2"/>
            <a:endCxn id="60" idx="0"/>
          </p:cNvCxnSpPr>
          <p:nvPr/>
        </p:nvCxnSpPr>
        <p:spPr>
          <a:xfrm flipH="1">
            <a:off x="1486399" y="4609421"/>
            <a:ext cx="1985651" cy="6777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228600" y="4042611"/>
            <a:ext cx="397042" cy="1620252"/>
          </a:xfrm>
          <a:custGeom>
            <a:avLst/>
            <a:gdLst>
              <a:gd name="connsiteX0" fmla="*/ 1267326 w 1267326"/>
              <a:gd name="connsiteY0" fmla="*/ 0 h 1620252"/>
              <a:gd name="connsiteX1" fmla="*/ 0 w 1267326"/>
              <a:gd name="connsiteY1" fmla="*/ 737936 h 1620252"/>
              <a:gd name="connsiteX2" fmla="*/ 1267326 w 1267326"/>
              <a:gd name="connsiteY2" fmla="*/ 1620252 h 16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326" h="1620252">
                <a:moveTo>
                  <a:pt x="1267326" y="0"/>
                </a:moveTo>
                <a:cubicBezTo>
                  <a:pt x="633663" y="233947"/>
                  <a:pt x="0" y="467894"/>
                  <a:pt x="0" y="737936"/>
                </a:cubicBezTo>
                <a:cubicBezTo>
                  <a:pt x="0" y="1007978"/>
                  <a:pt x="1005305" y="1467852"/>
                  <a:pt x="1267326" y="1620252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7994" y="4061181"/>
            <a:ext cx="3646869" cy="2635561"/>
          </a:xfrm>
          <a:custGeom>
            <a:avLst/>
            <a:gdLst>
              <a:gd name="connsiteX0" fmla="*/ 566785 w 3646869"/>
              <a:gd name="connsiteY0" fmla="*/ 0 h 2635561"/>
              <a:gd name="connsiteX1" fmla="*/ 69480 w 3646869"/>
              <a:gd name="connsiteY1" fmla="*/ 1556084 h 2635561"/>
              <a:gd name="connsiteX2" fmla="*/ 1914322 w 3646869"/>
              <a:gd name="connsiteY2" fmla="*/ 2630905 h 2635561"/>
              <a:gd name="connsiteX3" fmla="*/ 3646869 w 3646869"/>
              <a:gd name="connsiteY3" fmla="*/ 1957137 h 26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6869" h="2635561">
                <a:moveTo>
                  <a:pt x="566785" y="0"/>
                </a:moveTo>
                <a:cubicBezTo>
                  <a:pt x="205838" y="558800"/>
                  <a:pt x="-155109" y="1117600"/>
                  <a:pt x="69480" y="1556084"/>
                </a:cubicBezTo>
                <a:cubicBezTo>
                  <a:pt x="294069" y="1994568"/>
                  <a:pt x="1318091" y="2564063"/>
                  <a:pt x="1914322" y="2630905"/>
                </a:cubicBezTo>
                <a:cubicBezTo>
                  <a:pt x="2510554" y="2697747"/>
                  <a:pt x="3358111" y="2023979"/>
                  <a:pt x="3646869" y="1957137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240505" y="2149642"/>
            <a:ext cx="892911" cy="1251284"/>
          </a:xfrm>
          <a:custGeom>
            <a:avLst/>
            <a:gdLst>
              <a:gd name="connsiteX0" fmla="*/ 0 w 892911"/>
              <a:gd name="connsiteY0" fmla="*/ 0 h 1251284"/>
              <a:gd name="connsiteX1" fmla="*/ 882316 w 892911"/>
              <a:gd name="connsiteY1" fmla="*/ 465221 h 1251284"/>
              <a:gd name="connsiteX2" fmla="*/ 545432 w 892911"/>
              <a:gd name="connsiteY2" fmla="*/ 1251284 h 125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11" h="1251284">
                <a:moveTo>
                  <a:pt x="0" y="0"/>
                </a:moveTo>
                <a:cubicBezTo>
                  <a:pt x="395705" y="128337"/>
                  <a:pt x="791411" y="256674"/>
                  <a:pt x="882316" y="465221"/>
                </a:cubicBezTo>
                <a:cubicBezTo>
                  <a:pt x="973221" y="673768"/>
                  <a:pt x="446506" y="1125621"/>
                  <a:pt x="545432" y="125128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256547" y="1957137"/>
            <a:ext cx="1668078" cy="2422358"/>
          </a:xfrm>
          <a:custGeom>
            <a:avLst/>
            <a:gdLst>
              <a:gd name="connsiteX0" fmla="*/ 0 w 1668078"/>
              <a:gd name="connsiteY0" fmla="*/ 0 h 2422358"/>
              <a:gd name="connsiteX1" fmla="*/ 1636295 w 1668078"/>
              <a:gd name="connsiteY1" fmla="*/ 641684 h 2422358"/>
              <a:gd name="connsiteX2" fmla="*/ 1122948 w 1668078"/>
              <a:gd name="connsiteY2" fmla="*/ 2422358 h 2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78" h="2422358">
                <a:moveTo>
                  <a:pt x="0" y="0"/>
                </a:moveTo>
                <a:cubicBezTo>
                  <a:pt x="724568" y="118979"/>
                  <a:pt x="1449137" y="237958"/>
                  <a:pt x="1636295" y="641684"/>
                </a:cubicBezTo>
                <a:cubicBezTo>
                  <a:pt x="1823453" y="1045410"/>
                  <a:pt x="1122948" y="2422358"/>
                  <a:pt x="1122948" y="242235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200891" y="1863069"/>
            <a:ext cx="2069988" cy="3799794"/>
          </a:xfrm>
          <a:custGeom>
            <a:avLst/>
            <a:gdLst>
              <a:gd name="connsiteX0" fmla="*/ 0 w 1668078"/>
              <a:gd name="connsiteY0" fmla="*/ 0 h 2422358"/>
              <a:gd name="connsiteX1" fmla="*/ 1636295 w 1668078"/>
              <a:gd name="connsiteY1" fmla="*/ 641684 h 2422358"/>
              <a:gd name="connsiteX2" fmla="*/ 1122948 w 1668078"/>
              <a:gd name="connsiteY2" fmla="*/ 2422358 h 2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78" h="2422358">
                <a:moveTo>
                  <a:pt x="0" y="0"/>
                </a:moveTo>
                <a:cubicBezTo>
                  <a:pt x="724568" y="118979"/>
                  <a:pt x="1449137" y="237958"/>
                  <a:pt x="1636295" y="641684"/>
                </a:cubicBezTo>
                <a:cubicBezTo>
                  <a:pt x="1823453" y="1045410"/>
                  <a:pt x="1122948" y="2422358"/>
                  <a:pt x="1122948" y="242235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152900" y="4609421"/>
            <a:ext cx="1" cy="6859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48100" y="4609421"/>
            <a:ext cx="0" cy="6859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95600" y="3027883"/>
            <a:ext cx="305291" cy="3233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86100" y="3012860"/>
            <a:ext cx="271159" cy="338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477000" y="3269566"/>
            <a:ext cx="26348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63545" y="3322855"/>
            <a:ext cx="244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 Strongly</a:t>
            </a:r>
          </a:p>
          <a:p>
            <a:r>
              <a:rPr lang="en-US" dirty="0" smtClean="0"/>
              <a:t>Connected Components</a:t>
            </a:r>
          </a:p>
        </p:txBody>
      </p:sp>
      <p:sp>
        <p:nvSpPr>
          <p:cNvPr id="37" name="Oval 36"/>
          <p:cNvSpPr/>
          <p:nvPr/>
        </p:nvSpPr>
        <p:spPr>
          <a:xfrm rot="1476570">
            <a:off x="1639132" y="2581559"/>
            <a:ext cx="2910554" cy="1117614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2463468" y="4051632"/>
            <a:ext cx="2057401" cy="2183737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77000" y="3269566"/>
            <a:ext cx="26348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3545" y="3322855"/>
            <a:ext cx="211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condensed</a:t>
            </a:r>
          </a:p>
          <a:p>
            <a:r>
              <a:rPr lang="en-US" dirty="0" smtClean="0"/>
              <a:t>graph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81200" y="1581601"/>
            <a:ext cx="3450340" cy="4775170"/>
            <a:chOff x="171733" y="958423"/>
            <a:chExt cx="3981162" cy="5509810"/>
          </a:xfrm>
        </p:grpSpPr>
        <p:grpSp>
          <p:nvGrpSpPr>
            <p:cNvPr id="9" name="Group 8"/>
            <p:cNvGrpSpPr/>
            <p:nvPr/>
          </p:nvGrpSpPr>
          <p:grpSpPr>
            <a:xfrm>
              <a:off x="1181103" y="958423"/>
              <a:ext cx="2971792" cy="5509810"/>
              <a:chOff x="1181103" y="958423"/>
              <a:chExt cx="2971792" cy="5509810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1181103" y="958423"/>
                <a:ext cx="2971791" cy="927028"/>
              </a:xfrm>
              <a:custGeom>
                <a:avLst/>
                <a:gdLst>
                  <a:gd name="connsiteX0" fmla="*/ 0 w 2895603"/>
                  <a:gd name="connsiteY0" fmla="*/ 92703 h 927028"/>
                  <a:gd name="connsiteX1" fmla="*/ 92703 w 2895603"/>
                  <a:gd name="connsiteY1" fmla="*/ 0 h 927028"/>
                  <a:gd name="connsiteX2" fmla="*/ 2802900 w 2895603"/>
                  <a:gd name="connsiteY2" fmla="*/ 0 h 927028"/>
                  <a:gd name="connsiteX3" fmla="*/ 2895603 w 2895603"/>
                  <a:gd name="connsiteY3" fmla="*/ 92703 h 927028"/>
                  <a:gd name="connsiteX4" fmla="*/ 2895603 w 2895603"/>
                  <a:gd name="connsiteY4" fmla="*/ 834325 h 927028"/>
                  <a:gd name="connsiteX5" fmla="*/ 2802900 w 2895603"/>
                  <a:gd name="connsiteY5" fmla="*/ 927028 h 927028"/>
                  <a:gd name="connsiteX6" fmla="*/ 92703 w 2895603"/>
                  <a:gd name="connsiteY6" fmla="*/ 927028 h 927028"/>
                  <a:gd name="connsiteX7" fmla="*/ 0 w 2895603"/>
                  <a:gd name="connsiteY7" fmla="*/ 834325 h 927028"/>
                  <a:gd name="connsiteX8" fmla="*/ 0 w 2895603"/>
                  <a:gd name="connsiteY8" fmla="*/ 92703 h 9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5603" h="927028">
                    <a:moveTo>
                      <a:pt x="0" y="92703"/>
                    </a:moveTo>
                    <a:cubicBezTo>
                      <a:pt x="0" y="41505"/>
                      <a:pt x="41505" y="0"/>
                      <a:pt x="92703" y="0"/>
                    </a:cubicBezTo>
                    <a:lnTo>
                      <a:pt x="2802900" y="0"/>
                    </a:lnTo>
                    <a:cubicBezTo>
                      <a:pt x="2854098" y="0"/>
                      <a:pt x="2895603" y="41505"/>
                      <a:pt x="2895603" y="92703"/>
                    </a:cubicBezTo>
                    <a:lnTo>
                      <a:pt x="2895603" y="834325"/>
                    </a:lnTo>
                    <a:cubicBezTo>
                      <a:pt x="2895603" y="885523"/>
                      <a:pt x="2854098" y="927028"/>
                      <a:pt x="2802900" y="927028"/>
                    </a:cubicBezTo>
                    <a:lnTo>
                      <a:pt x="92703" y="927028"/>
                    </a:lnTo>
                    <a:cubicBezTo>
                      <a:pt x="41505" y="927028"/>
                      <a:pt x="0" y="885523"/>
                      <a:pt x="0" y="834325"/>
                    </a:cubicBezTo>
                    <a:lnTo>
                      <a:pt x="0" y="92703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9760" tIns="69760" rIns="69760" bIns="6976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hash3(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		   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pkt.dport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		   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)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             %NUM_HOPS;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10800000" flipH="1">
                <a:off x="2489668" y="1921050"/>
                <a:ext cx="354663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1181103" y="1928794"/>
                <a:ext cx="2971792" cy="548119"/>
              </a:xfrm>
              <a:custGeom>
                <a:avLst/>
                <a:gdLst>
                  <a:gd name="connsiteX0" fmla="*/ 0 w 2971792"/>
                  <a:gd name="connsiteY0" fmla="*/ 54812 h 548119"/>
                  <a:gd name="connsiteX1" fmla="*/ 54812 w 2971792"/>
                  <a:gd name="connsiteY1" fmla="*/ 0 h 548119"/>
                  <a:gd name="connsiteX2" fmla="*/ 2916980 w 2971792"/>
                  <a:gd name="connsiteY2" fmla="*/ 0 h 548119"/>
                  <a:gd name="connsiteX3" fmla="*/ 2971792 w 2971792"/>
                  <a:gd name="connsiteY3" fmla="*/ 54812 h 548119"/>
                  <a:gd name="connsiteX4" fmla="*/ 2971792 w 2971792"/>
                  <a:gd name="connsiteY4" fmla="*/ 493307 h 548119"/>
                  <a:gd name="connsiteX5" fmla="*/ 2916980 w 2971792"/>
                  <a:gd name="connsiteY5" fmla="*/ 548119 h 548119"/>
                  <a:gd name="connsiteX6" fmla="*/ 54812 w 2971792"/>
                  <a:gd name="connsiteY6" fmla="*/ 548119 h 548119"/>
                  <a:gd name="connsiteX7" fmla="*/ 0 w 2971792"/>
                  <a:gd name="connsiteY7" fmla="*/ 493307 h 548119"/>
                  <a:gd name="connsiteX8" fmla="*/ 0 w 2971792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1792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916980" y="0"/>
                    </a:lnTo>
                    <a:cubicBezTo>
                      <a:pt x="2947252" y="0"/>
                      <a:pt x="2971792" y="24540"/>
                      <a:pt x="2971792" y="54812"/>
                    </a:cubicBezTo>
                    <a:lnTo>
                      <a:pt x="2971792" y="493307"/>
                    </a:lnTo>
                    <a:cubicBezTo>
                      <a:pt x="2971792" y="523579"/>
                      <a:pt x="2947252" y="548119"/>
                      <a:pt x="2916980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pkt.id = hash2(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pkt.dport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)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             % NUM_FLOWLETS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181103" y="2667786"/>
                <a:ext cx="2971791" cy="548119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2543672" y="322514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181103" y="3421801"/>
                <a:ext cx="2971792" cy="426299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pkt.tmp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–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2543672" y="384700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181103" y="4052548"/>
                <a:ext cx="2971791" cy="238771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pkt.tmp2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pkt.tmp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&gt; 5;</a:t>
                </a: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543672" y="4291319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181104" y="4470776"/>
                <a:ext cx="2971790" cy="1038797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 = pkt.tmp2 ?</a:t>
                </a:r>
              </a:p>
              <a:p>
                <a:pPr marL="0" lvl="1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:</a:t>
                </a:r>
              </a:p>
              <a:p>
                <a:pPr marL="99064" lvl="2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543672" y="550957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1181103" y="5701471"/>
                <a:ext cx="2971792" cy="766762"/>
              </a:xfrm>
              <a:custGeom>
                <a:avLst/>
                <a:gdLst>
                  <a:gd name="connsiteX0" fmla="*/ 0 w 2705296"/>
                  <a:gd name="connsiteY0" fmla="*/ 54812 h 548119"/>
                  <a:gd name="connsiteX1" fmla="*/ 54812 w 2705296"/>
                  <a:gd name="connsiteY1" fmla="*/ 0 h 548119"/>
                  <a:gd name="connsiteX2" fmla="*/ 2650484 w 2705296"/>
                  <a:gd name="connsiteY2" fmla="*/ 0 h 548119"/>
                  <a:gd name="connsiteX3" fmla="*/ 2705296 w 2705296"/>
                  <a:gd name="connsiteY3" fmla="*/ 54812 h 548119"/>
                  <a:gd name="connsiteX4" fmla="*/ 2705296 w 2705296"/>
                  <a:gd name="connsiteY4" fmla="*/ 493307 h 548119"/>
                  <a:gd name="connsiteX5" fmla="*/ 2650484 w 2705296"/>
                  <a:gd name="connsiteY5" fmla="*/ 548119 h 548119"/>
                  <a:gd name="connsiteX6" fmla="*/ 54812 w 2705296"/>
                  <a:gd name="connsiteY6" fmla="*/ 548119 h 548119"/>
                  <a:gd name="connsiteX7" fmla="*/ 0 w 2705296"/>
                  <a:gd name="connsiteY7" fmla="*/ 493307 h 548119"/>
                  <a:gd name="connsiteX8" fmla="*/ 0 w 2705296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5296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650484" y="0"/>
                    </a:lnTo>
                    <a:cubicBezTo>
                      <a:pt x="2680756" y="0"/>
                      <a:pt x="2705296" y="24540"/>
                      <a:pt x="2705296" y="54812"/>
                    </a:cubicBezTo>
                    <a:lnTo>
                      <a:pt x="2705296" y="493307"/>
                    </a:lnTo>
                    <a:cubicBezTo>
                      <a:pt x="2705296" y="523579"/>
                      <a:pt x="2680756" y="548119"/>
                      <a:pt x="2650484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pkt.next_hop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pkt.tmp2 ?</a:t>
                </a:r>
              </a:p>
              <a:p>
                <a:pPr marL="0" lvl="1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:</a:t>
                </a:r>
              </a:p>
              <a:p>
                <a:pPr marL="99064" lvl="2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;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543672" y="247691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</p:grpSp>
        <p:sp>
          <p:nvSpPr>
            <p:cNvPr id="10" name="TextBox 404"/>
            <p:cNvSpPr txBox="1"/>
            <p:nvPr/>
          </p:nvSpPr>
          <p:spPr>
            <a:xfrm>
              <a:off x="171734" y="1241581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1</a:t>
              </a:r>
            </a:p>
          </p:txBody>
        </p:sp>
        <p:sp>
          <p:nvSpPr>
            <p:cNvPr id="11" name="TextBox 405"/>
            <p:cNvSpPr txBox="1"/>
            <p:nvPr/>
          </p:nvSpPr>
          <p:spPr>
            <a:xfrm>
              <a:off x="183106" y="2667786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2</a:t>
              </a:r>
            </a:p>
          </p:txBody>
        </p:sp>
        <p:sp>
          <p:nvSpPr>
            <p:cNvPr id="12" name="TextBox 406"/>
            <p:cNvSpPr txBox="1"/>
            <p:nvPr/>
          </p:nvSpPr>
          <p:spPr>
            <a:xfrm>
              <a:off x="171734" y="3465673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3</a:t>
              </a:r>
            </a:p>
          </p:txBody>
        </p:sp>
        <p:sp>
          <p:nvSpPr>
            <p:cNvPr id="13" name="TextBox 407"/>
            <p:cNvSpPr txBox="1"/>
            <p:nvPr/>
          </p:nvSpPr>
          <p:spPr>
            <a:xfrm>
              <a:off x="171734" y="4002655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4</a:t>
              </a:r>
            </a:p>
          </p:txBody>
        </p:sp>
        <p:sp>
          <p:nvSpPr>
            <p:cNvPr id="14" name="TextBox 408"/>
            <p:cNvSpPr txBox="1"/>
            <p:nvPr/>
          </p:nvSpPr>
          <p:spPr>
            <a:xfrm>
              <a:off x="171734" y="5701471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6</a:t>
              </a:r>
            </a:p>
          </p:txBody>
        </p:sp>
        <p:sp>
          <p:nvSpPr>
            <p:cNvPr id="15" name="TextBox 409"/>
            <p:cNvSpPr txBox="1"/>
            <p:nvPr/>
          </p:nvSpPr>
          <p:spPr>
            <a:xfrm>
              <a:off x="171733" y="4495845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5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P4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ln>
            <a:noFill/>
          </a:ln>
        </p:spPr>
        <p:txBody>
          <a:bodyPr wrap="square"/>
          <a:lstStyle/>
          <a:p>
            <a:r>
              <a:rPr lang="en-US" dirty="0" smtClean="0"/>
              <a:t>Required changes to P4</a:t>
            </a:r>
          </a:p>
          <a:p>
            <a:pPr lvl="1"/>
            <a:r>
              <a:rPr lang="en-US" dirty="0" smtClean="0"/>
              <a:t>Sequential execution semantics</a:t>
            </a:r>
          </a:p>
          <a:p>
            <a:pPr lvl="1"/>
            <a:r>
              <a:rPr lang="en-US" dirty="0" smtClean="0"/>
              <a:t>Expression support</a:t>
            </a:r>
            <a:endParaRPr lang="en-US" dirty="0"/>
          </a:p>
          <a:p>
            <a:pPr lvl="1"/>
            <a:r>
              <a:rPr lang="en-US" dirty="0" smtClean="0"/>
              <a:t>Both available in </a:t>
            </a:r>
            <a:r>
              <a:rPr lang="en-US" dirty="0" smtClean="0"/>
              <a:t>v1.1</a:t>
            </a:r>
          </a:p>
          <a:p>
            <a:r>
              <a:rPr lang="en-US" dirty="0" smtClean="0"/>
              <a:t>Encapsulate </a:t>
            </a:r>
            <a:r>
              <a:rPr lang="en-US" dirty="0"/>
              <a:t>every SCC in a default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Need sequential execution for </a:t>
            </a:r>
            <a:r>
              <a:rPr lang="en-US" dirty="0" err="1" smtClean="0"/>
              <a:t>stateful</a:t>
            </a:r>
            <a:r>
              <a:rPr lang="en-US" dirty="0" smtClean="0"/>
              <a:t> components</a:t>
            </a:r>
            <a:endParaRPr lang="en-US" dirty="0" smtClean="0"/>
          </a:p>
          <a:p>
            <a:r>
              <a:rPr lang="en-US" dirty="0"/>
              <a:t>Thanks to Antonin </a:t>
            </a:r>
            <a:r>
              <a:rPr lang="en-US" dirty="0" smtClean="0"/>
              <a:t>Bas for help with P4 code generation!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2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 smtClean="0"/>
              <a:t>Checking feasibility at line rate	                    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haven’t constrained action </a:t>
            </a:r>
            <a:r>
              <a:rPr lang="en-US" dirty="0" smtClean="0"/>
              <a:t>bodies</a:t>
            </a:r>
            <a:endParaRPr lang="en-US" dirty="0" smtClean="0"/>
          </a:p>
          <a:p>
            <a:r>
              <a:rPr lang="en-US" dirty="0" smtClean="0"/>
              <a:t>Check if action bodies can be mapped to available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If it can, declare that we can run it at line rate.</a:t>
            </a:r>
          </a:p>
          <a:p>
            <a:pPr lvl="1"/>
            <a:r>
              <a:rPr lang="en-US" dirty="0" smtClean="0"/>
              <a:t>x = x + 1 can be mapped to x = x + c</a:t>
            </a:r>
          </a:p>
          <a:p>
            <a:r>
              <a:rPr lang="en-US" dirty="0" smtClean="0"/>
              <a:t>If we can’t, flag a compiler error E.g.</a:t>
            </a:r>
          </a:p>
          <a:p>
            <a:pPr lvl="1"/>
            <a:r>
              <a:rPr lang="en-US" dirty="0" smtClean="0"/>
              <a:t>x = (</a:t>
            </a:r>
            <a:r>
              <a:rPr lang="en-US" dirty="0" err="1" smtClean="0"/>
              <a:t>pkt.y</a:t>
            </a:r>
            <a:r>
              <a:rPr lang="en-US" dirty="0" smtClean="0"/>
              <a:t>) ? (x + 1) : </a:t>
            </a:r>
            <a:r>
              <a:rPr lang="en-US" dirty="0" smtClean="0"/>
              <a:t>x can’t be mapped to x = x + c;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7058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Constructive proof that we could run </a:t>
            </a:r>
            <a:r>
              <a:rPr lang="en-US" dirty="0" smtClean="0"/>
              <a:t>a </a:t>
            </a:r>
            <a:r>
              <a:rPr lang="en-US" dirty="0" smtClean="0"/>
              <a:t>subset of C</a:t>
            </a:r>
            <a:r>
              <a:rPr lang="en-US" dirty="0" smtClean="0"/>
              <a:t> </a:t>
            </a:r>
            <a:r>
              <a:rPr lang="en-US" dirty="0" smtClean="0"/>
              <a:t>at line rate</a:t>
            </a:r>
          </a:p>
          <a:p>
            <a:r>
              <a:rPr lang="en-US" dirty="0" smtClean="0"/>
              <a:t>More familiar abstraction for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algorithms (37 LOC for </a:t>
            </a:r>
            <a:r>
              <a:rPr lang="en-US" dirty="0" err="1" smtClean="0"/>
              <a:t>flowlet</a:t>
            </a:r>
            <a:r>
              <a:rPr lang="en-US" dirty="0" smtClean="0"/>
              <a:t> switching in domino vs 110 in P4)</a:t>
            </a:r>
          </a:p>
          <a:p>
            <a:r>
              <a:rPr lang="en-US" dirty="0" smtClean="0"/>
              <a:t>Vehicle for higher-level </a:t>
            </a:r>
            <a:r>
              <a:rPr lang="en-US" dirty="0" smtClean="0"/>
              <a:t>abstractions </a:t>
            </a:r>
            <a:r>
              <a:rPr lang="en-US" dirty="0" smtClean="0"/>
              <a:t>in packet processing</a:t>
            </a:r>
          </a:p>
          <a:p>
            <a:r>
              <a:rPr lang="en-US" dirty="0"/>
              <a:t>Will be open sourcing code </a:t>
            </a:r>
            <a:r>
              <a:rPr lang="en-US" dirty="0" smtClean="0"/>
              <a:t>soon</a:t>
            </a:r>
          </a:p>
          <a:p>
            <a:r>
              <a:rPr lang="en-US" dirty="0" smtClean="0"/>
              <a:t>Come check out the demo!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5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8100" y="365126"/>
            <a:ext cx="927735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Programming the data-plane at line rate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data-plane algorithm?</a:t>
            </a:r>
          </a:p>
          <a:p>
            <a:endParaRPr lang="en-US" dirty="0"/>
          </a:p>
          <a:p>
            <a:r>
              <a:rPr lang="en-US" dirty="0" smtClean="0"/>
              <a:t>Line-rate: Highest capacity supported by a communication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141" y="1056554"/>
            <a:ext cx="9069841" cy="5877646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: Match-Action interface, fixed fields, fixed actions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P4,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r>
              <a:rPr lang="en-US" dirty="0" smtClean="0"/>
              <a:t>: Protocol-independent match-action pipeline.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6" name="Rounded Rectangle 75"/>
          <p:cNvSpPr/>
          <p:nvPr/>
        </p:nvSpPr>
        <p:spPr>
          <a:xfrm>
            <a:off x="3916359" y="2415130"/>
            <a:ext cx="862330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26256" y="2733351"/>
            <a:ext cx="191764" cy="1453402"/>
            <a:chOff x="446634" y="3634489"/>
            <a:chExt cx="541103" cy="135275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46634" y="363448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6634" y="372467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46634" y="3634489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6634" y="381485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46634" y="390504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446634" y="3814857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6634" y="399522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46634" y="408540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46634" y="3995225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46634" y="417559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6634" y="426577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46634" y="4175592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6634" y="435596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46634" y="444614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46634" y="4355960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46634" y="4536328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46634" y="462651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634" y="4536328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6634" y="471669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46634" y="480688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46634" y="4716696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46634" y="489706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6634" y="498724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46634" y="4897063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>
          <a:xfrm>
            <a:off x="318020" y="2362200"/>
            <a:ext cx="421214" cy="220980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14300" y="2056968"/>
            <a:ext cx="495010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3"/>
            <a:endCxn id="105" idx="1"/>
          </p:cNvCxnSpPr>
          <p:nvPr/>
        </p:nvCxnSpPr>
        <p:spPr>
          <a:xfrm>
            <a:off x="739234" y="3467100"/>
            <a:ext cx="232949" cy="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972183" y="2427369"/>
            <a:ext cx="2588204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396236" y="2055224"/>
            <a:ext cx="1060094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 Pipeline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18978" y="2505912"/>
            <a:ext cx="557422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54550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2058288" y="308845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99755" y="308845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335702" y="308845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056369" y="3975103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97834" y="3975103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333782" y="3975103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1094724" y="2534726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45959" y="2534725"/>
            <a:ext cx="938062" cy="16562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042797" y="2539447"/>
            <a:ext cx="587799" cy="328193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042797" y="3073441"/>
            <a:ext cx="587799" cy="328193"/>
            <a:chOff x="931333" y="903111"/>
            <a:chExt cx="1495778" cy="313268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042797" y="3594295"/>
            <a:ext cx="587799" cy="328193"/>
            <a:chOff x="931333" y="903111"/>
            <a:chExt cx="1495778" cy="313268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042797" y="4104260"/>
            <a:ext cx="587799" cy="328193"/>
            <a:chOff x="931333" y="903111"/>
            <a:chExt cx="1495778" cy="313268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/>
          <p:nvPr/>
        </p:nvSpPr>
        <p:spPr>
          <a:xfrm>
            <a:off x="4495512" y="2552824"/>
            <a:ext cx="122388" cy="305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364959" y="2551686"/>
            <a:ext cx="122388" cy="305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495512" y="3087045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364959" y="3085909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233055" y="3085909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95512" y="3606131"/>
            <a:ext cx="122388" cy="3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364959" y="3604995"/>
            <a:ext cx="122388" cy="3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495513" y="4116275"/>
            <a:ext cx="122388" cy="305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560387" y="345707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781021" y="2064463"/>
            <a:ext cx="718045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5219300" y="2415130"/>
            <a:ext cx="2588204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852123" y="344322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8585910" y="2744186"/>
            <a:ext cx="215191" cy="1468707"/>
            <a:chOff x="8602898" y="3644471"/>
            <a:chExt cx="541103" cy="1352758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8602898" y="364447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8602898" y="373465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9138980" y="3644471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8602898" y="382483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602898" y="391502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9138980" y="3824839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602898" y="400520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602898" y="409539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138980" y="4005206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602898" y="418557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602898" y="4275758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138980" y="4185574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8602898" y="436594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8602898" y="445612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9138980" y="4365942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8602898" y="454631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602898" y="463649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9138980" y="4546310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602898" y="472667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602898" y="481686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9138980" y="4726677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602898" y="490704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602898" y="499722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9138980" y="4907045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ounded Rectangle 169"/>
          <p:cNvSpPr/>
          <p:nvPr/>
        </p:nvSpPr>
        <p:spPr>
          <a:xfrm>
            <a:off x="8198717" y="2548359"/>
            <a:ext cx="381741" cy="1860364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7844118" y="344322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841220" y="2064467"/>
            <a:ext cx="666056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785028" y="2056965"/>
            <a:ext cx="1016838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Egress Pipeline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148590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133169" y="2867639"/>
            <a:ext cx="851685" cy="159453"/>
            <a:chOff x="1133169" y="3629639"/>
            <a:chExt cx="851685" cy="587483"/>
          </a:xfrm>
        </p:grpSpPr>
        <p:sp>
          <p:nvSpPr>
            <p:cNvPr id="176" name="Rectangle 17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1055028" y="308610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486378" y="308610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33647" y="3144638"/>
            <a:ext cx="851685" cy="159453"/>
            <a:chOff x="1133169" y="3629639"/>
            <a:chExt cx="851685" cy="587483"/>
          </a:xfrm>
        </p:grpSpPr>
        <p:sp>
          <p:nvSpPr>
            <p:cNvPr id="181" name="Rectangle 18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1056521" y="384810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487871" y="384810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1135140" y="3906638"/>
            <a:ext cx="851685" cy="159453"/>
            <a:chOff x="1133169" y="3629639"/>
            <a:chExt cx="851685" cy="587483"/>
          </a:xfrm>
        </p:grpSpPr>
        <p:sp>
          <p:nvSpPr>
            <p:cNvPr id="186" name="Rectangle 18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Oval 187"/>
          <p:cNvSpPr/>
          <p:nvPr/>
        </p:nvSpPr>
        <p:spPr>
          <a:xfrm>
            <a:off x="1523017" y="338991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523017" y="354231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523017" y="369471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2453130" y="2506086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2407056" y="28092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838406" y="28092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2485675" y="2867813"/>
            <a:ext cx="851685" cy="159453"/>
            <a:chOff x="1133169" y="3629639"/>
            <a:chExt cx="851685" cy="587483"/>
          </a:xfrm>
        </p:grpSpPr>
        <p:sp>
          <p:nvSpPr>
            <p:cNvPr id="195" name="Rectangle 1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2407534" y="30862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838884" y="30862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2486153" y="3144812"/>
            <a:ext cx="851685" cy="159453"/>
            <a:chOff x="1133169" y="3629639"/>
            <a:chExt cx="851685" cy="587483"/>
          </a:xfrm>
        </p:grpSpPr>
        <p:sp>
          <p:nvSpPr>
            <p:cNvPr id="200" name="Rectangle 1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2409027" y="38482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40377" y="38482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2487646" y="3906812"/>
            <a:ext cx="851685" cy="159453"/>
            <a:chOff x="1133169" y="3629639"/>
            <a:chExt cx="851685" cy="587483"/>
          </a:xfrm>
        </p:grpSpPr>
        <p:sp>
          <p:nvSpPr>
            <p:cNvPr id="205" name="Rectangle 2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Oval 206"/>
          <p:cNvSpPr/>
          <p:nvPr/>
        </p:nvSpPr>
        <p:spPr>
          <a:xfrm>
            <a:off x="2875523" y="33900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875523" y="35424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875523" y="36948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5424278" y="2514600"/>
            <a:ext cx="557422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359850" y="2817789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12" name="Oval 211"/>
          <p:cNvSpPr/>
          <p:nvPr/>
        </p:nvSpPr>
        <p:spPr>
          <a:xfrm>
            <a:off x="6363588" y="309714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505055" y="309714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641002" y="309714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6361669" y="3983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503134" y="3983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6639082" y="3983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5400024" y="2543414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6751259" y="2543413"/>
            <a:ext cx="938062" cy="16562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5791200" y="281778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21" name="Group 220"/>
          <p:cNvGrpSpPr/>
          <p:nvPr/>
        </p:nvGrpSpPr>
        <p:grpSpPr>
          <a:xfrm>
            <a:off x="5438469" y="2876327"/>
            <a:ext cx="851685" cy="159453"/>
            <a:chOff x="1133169" y="3629639"/>
            <a:chExt cx="851685" cy="587483"/>
          </a:xfrm>
        </p:grpSpPr>
        <p:sp>
          <p:nvSpPr>
            <p:cNvPr id="222" name="Rectangle 22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>
            <a:off x="5360328" y="30947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791678" y="30947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5438947" y="3153326"/>
            <a:ext cx="851685" cy="159453"/>
            <a:chOff x="1133169" y="3629639"/>
            <a:chExt cx="851685" cy="587483"/>
          </a:xfrm>
        </p:grpSpPr>
        <p:sp>
          <p:nvSpPr>
            <p:cNvPr id="227" name="Rectangle 226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5361821" y="38567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93171" y="38567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5440440" y="3915326"/>
            <a:ext cx="851685" cy="159453"/>
            <a:chOff x="1133169" y="3629639"/>
            <a:chExt cx="851685" cy="587483"/>
          </a:xfrm>
        </p:grpSpPr>
        <p:sp>
          <p:nvSpPr>
            <p:cNvPr id="232" name="Rectangle 23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Oval 233"/>
          <p:cNvSpPr/>
          <p:nvPr/>
        </p:nvSpPr>
        <p:spPr>
          <a:xfrm>
            <a:off x="5828317" y="339860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28317" y="355100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828317" y="370340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6758430" y="2514774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6712356" y="2817963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143706" y="281796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40" name="Group 239"/>
          <p:cNvGrpSpPr/>
          <p:nvPr/>
        </p:nvGrpSpPr>
        <p:grpSpPr>
          <a:xfrm>
            <a:off x="6790975" y="2876501"/>
            <a:ext cx="851685" cy="159453"/>
            <a:chOff x="1133169" y="3629639"/>
            <a:chExt cx="851685" cy="587483"/>
          </a:xfrm>
        </p:grpSpPr>
        <p:sp>
          <p:nvSpPr>
            <p:cNvPr id="241" name="Rectangle 24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extBox 242"/>
          <p:cNvSpPr txBox="1"/>
          <p:nvPr/>
        </p:nvSpPr>
        <p:spPr>
          <a:xfrm>
            <a:off x="6712834" y="3094962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144184" y="30949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45" name="Group 244"/>
          <p:cNvGrpSpPr/>
          <p:nvPr/>
        </p:nvGrpSpPr>
        <p:grpSpPr>
          <a:xfrm>
            <a:off x="6791453" y="3153500"/>
            <a:ext cx="851685" cy="159453"/>
            <a:chOff x="1133169" y="3629639"/>
            <a:chExt cx="851685" cy="587483"/>
          </a:xfrm>
        </p:grpSpPr>
        <p:sp>
          <p:nvSpPr>
            <p:cNvPr id="246" name="Rectangle 24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/>
          <p:cNvSpPr txBox="1"/>
          <p:nvPr/>
        </p:nvSpPr>
        <p:spPr>
          <a:xfrm>
            <a:off x="6714327" y="3856962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145677" y="38569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6792946" y="3915500"/>
            <a:ext cx="851685" cy="159453"/>
            <a:chOff x="1133169" y="3629639"/>
            <a:chExt cx="851685" cy="587483"/>
          </a:xfrm>
        </p:grpSpPr>
        <p:sp>
          <p:nvSpPr>
            <p:cNvPr id="251" name="Rectangle 25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Oval 252"/>
          <p:cNvSpPr/>
          <p:nvPr/>
        </p:nvSpPr>
        <p:spPr>
          <a:xfrm>
            <a:off x="7180823" y="3398779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180823" y="3551179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180823" y="3703579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69971" y="2610464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296924" y="2578940"/>
            <a:ext cx="4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368358" y="3228727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904" y="32004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260" name="Oval 259"/>
          <p:cNvSpPr/>
          <p:nvPr/>
        </p:nvSpPr>
        <p:spPr>
          <a:xfrm>
            <a:off x="361723" y="3836126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265915" y="3810000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537437" y="2948025"/>
            <a:ext cx="0" cy="282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61" idx="0"/>
          </p:cNvCxnSpPr>
          <p:nvPr/>
        </p:nvCxnSpPr>
        <p:spPr>
          <a:xfrm>
            <a:off x="528893" y="3600405"/>
            <a:ext cx="4115" cy="2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6" grpId="0" uiExpand="1" animBg="1"/>
      <p:bldP spid="102" grpId="0" uiExpand="1" animBg="1"/>
      <p:bldP spid="103" grpId="0" uiExpand="1"/>
      <p:bldP spid="105" grpId="0" uiExpand="1" animBg="1"/>
      <p:bldP spid="106" grpId="0" uiExpand="1"/>
      <p:bldP spid="107" grpId="0" uiExpand="1"/>
      <p:bldP spid="108" grpId="0" uiExpand="1"/>
      <p:bldP spid="109" grpId="0" uiExpand="1" animBg="1"/>
      <p:bldP spid="110" grpId="0" uiExpand="1" animBg="1"/>
      <p:bldP spid="111" grpId="0" uiExpand="1" animBg="1"/>
      <p:bldP spid="112" grpId="0" uiExpand="1" animBg="1"/>
      <p:bldP spid="113" grpId="0" uiExpand="1" animBg="1"/>
      <p:bldP spid="114" grpId="0" uiExpand="1" animBg="1"/>
      <p:bldP spid="115" grpId="0" uiExpand="1" animBg="1"/>
      <p:bldP spid="116" grpId="0" uiExpand="1" animBg="1"/>
      <p:bldP spid="133" grpId="0" uiExpand="1" animBg="1"/>
      <p:bldP spid="134" grpId="0" uiExpand="1" animBg="1"/>
      <p:bldP spid="135" grpId="0" uiExpand="1" animBg="1"/>
      <p:bldP spid="136" grpId="0" uiExpand="1" animBg="1"/>
      <p:bldP spid="137" grpId="0" uiExpand="1" animBg="1"/>
      <p:bldP spid="138" grpId="0" uiExpand="1" animBg="1"/>
      <p:bldP spid="139" grpId="0" uiExpand="1" animBg="1"/>
      <p:bldP spid="140" grpId="0" uiExpand="1" animBg="1"/>
      <p:bldP spid="142" grpId="0" uiExpand="1"/>
      <p:bldP spid="143" grpId="0" uiExpand="1" animBg="1"/>
      <p:bldP spid="170" grpId="0" uiExpand="1" animBg="1"/>
      <p:bldP spid="172" grpId="0" uiExpand="1"/>
      <p:bldP spid="173" grpId="0" uiExpand="1"/>
      <p:bldP spid="174" grpId="0" uiExpand="1"/>
      <p:bldP spid="178" grpId="0" uiExpand="1"/>
      <p:bldP spid="179" grpId="0" uiExpand="1"/>
      <p:bldP spid="183" grpId="0" uiExpand="1"/>
      <p:bldP spid="184" grpId="0" uiExpand="1"/>
      <p:bldP spid="188" grpId="0" uiExpand="1" animBg="1"/>
      <p:bldP spid="189" grpId="0" uiExpand="1" animBg="1"/>
      <p:bldP spid="190" grpId="0" uiExpand="1" animBg="1"/>
      <p:bldP spid="191" grpId="0" uiExpand="1"/>
      <p:bldP spid="192" grpId="0" uiExpand="1"/>
      <p:bldP spid="193" grpId="0" uiExpand="1"/>
      <p:bldP spid="197" grpId="0" uiExpand="1"/>
      <p:bldP spid="198" grpId="0" uiExpand="1"/>
      <p:bldP spid="202" grpId="0" uiExpand="1"/>
      <p:bldP spid="203" grpId="0" uiExpand="1"/>
      <p:bldP spid="207" grpId="0" uiExpand="1" animBg="1"/>
      <p:bldP spid="208" grpId="0" uiExpand="1" animBg="1"/>
      <p:bldP spid="209" grpId="0" uiExpand="1" animBg="1"/>
      <p:bldP spid="210" grpId="0" uiExpand="1"/>
      <p:bldP spid="211" grpId="0" uiExpand="1"/>
      <p:bldP spid="212" grpId="0" uiExpand="1" animBg="1"/>
      <p:bldP spid="213" grpId="0" uiExpand="1" animBg="1"/>
      <p:bldP spid="214" grpId="0" uiExpand="1" animBg="1"/>
      <p:bldP spid="215" grpId="0" uiExpand="1" animBg="1"/>
      <p:bldP spid="216" grpId="0" uiExpand="1" animBg="1"/>
      <p:bldP spid="217" grpId="0" uiExpand="1" animBg="1"/>
      <p:bldP spid="218" grpId="0" uiExpand="1" animBg="1"/>
      <p:bldP spid="219" grpId="0" uiExpand="1" animBg="1"/>
      <p:bldP spid="220" grpId="0" uiExpand="1"/>
      <p:bldP spid="224" grpId="0" uiExpand="1"/>
      <p:bldP spid="225" grpId="0" uiExpand="1"/>
      <p:bldP spid="229" grpId="0" uiExpand="1"/>
      <p:bldP spid="230" grpId="0" uiExpand="1"/>
      <p:bldP spid="234" grpId="0" uiExpand="1" animBg="1"/>
      <p:bldP spid="235" grpId="0" uiExpand="1" animBg="1"/>
      <p:bldP spid="236" grpId="0" uiExpand="1" animBg="1"/>
      <p:bldP spid="237" grpId="0" uiExpand="1"/>
      <p:bldP spid="238" grpId="0" uiExpand="1"/>
      <p:bldP spid="239" grpId="0" uiExpand="1"/>
      <p:bldP spid="243" grpId="0" uiExpand="1"/>
      <p:bldP spid="244" grpId="0" uiExpand="1"/>
      <p:bldP spid="248" grpId="0" uiExpand="1"/>
      <p:bldP spid="249" grpId="0" uiExpand="1"/>
      <p:bldP spid="253" grpId="0" uiExpand="1" animBg="1"/>
      <p:bldP spid="254" grpId="0" uiExpand="1" animBg="1"/>
      <p:bldP spid="255" grpId="0" uiExpand="1" animBg="1"/>
      <p:bldP spid="256" grpId="0" uiExpand="1" animBg="1"/>
      <p:bldP spid="257" grpId="0" uiExpand="1"/>
      <p:bldP spid="258" grpId="0" uiExpand="1" animBg="1"/>
      <p:bldP spid="259" grpId="0" uiExpand="1"/>
      <p:bldP spid="260" grpId="0" uiExpand="1" animBg="1"/>
      <p:bldP spid="2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</a:t>
            </a:r>
            <a:r>
              <a:rPr lang="en-US" dirty="0" smtClean="0"/>
              <a:t>P4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900" dirty="0" smtClean="0"/>
              <a:t>Match-action is </a:t>
            </a:r>
            <a:r>
              <a:rPr lang="en-US" sz="3900" dirty="0" smtClean="0"/>
              <a:t>perfect</a:t>
            </a:r>
            <a:r>
              <a:rPr lang="en-US" sz="3900" dirty="0" smtClean="0"/>
              <a:t> </a:t>
            </a:r>
            <a:r>
              <a:rPr lang="en-US" sz="3900" dirty="0" smtClean="0"/>
              <a:t>for forwarding</a:t>
            </a:r>
          </a:p>
          <a:p>
            <a:r>
              <a:rPr lang="en-US" sz="3900" dirty="0" smtClean="0"/>
              <a:t>But, limiting for </a:t>
            </a:r>
            <a:r>
              <a:rPr lang="en-US" sz="3900" dirty="0" err="1" smtClean="0"/>
              <a:t>stateful</a:t>
            </a:r>
            <a:r>
              <a:rPr lang="en-US" sz="3900" dirty="0" smtClean="0"/>
              <a:t> algorithms</a:t>
            </a:r>
          </a:p>
          <a:p>
            <a:r>
              <a:rPr lang="en-US" sz="3900" dirty="0" smtClean="0"/>
              <a:t>Example: </a:t>
            </a:r>
            <a:r>
              <a:rPr lang="en-US" sz="3900" dirty="0" smtClean="0"/>
              <a:t>RED: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enqueue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Calculate average queue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if min &lt; </a:t>
            </a:r>
            <a:r>
              <a:rPr lang="en-US" dirty="0" err="1" smtClean="0"/>
              <a:t>avg</a:t>
            </a:r>
            <a:r>
              <a:rPr lang="en-US" dirty="0" smtClean="0"/>
              <a:t> &lt; max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calculate probability 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mark packet with probability 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 if </a:t>
            </a:r>
            <a:r>
              <a:rPr lang="en-US" dirty="0" err="1" smtClean="0"/>
              <a:t>avg</a:t>
            </a:r>
            <a:r>
              <a:rPr lang="en-US" dirty="0" smtClean="0"/>
              <a:t> &gt; max: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mark packet</a:t>
            </a:r>
          </a:p>
        </p:txBody>
      </p:sp>
    </p:spTree>
    <p:extLst>
      <p:ext uri="{BB962C8B-B14F-4D97-AF65-F5344CB8AC3E}">
        <p14:creationId xmlns:p14="http://schemas.microsoft.com/office/powerpoint/2010/main" val="30469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code block </a:t>
            </a:r>
            <a:r>
              <a:rPr lang="en-US" dirty="0" smtClean="0"/>
              <a:t>in subset of C </a:t>
            </a:r>
            <a:r>
              <a:rPr lang="en-US" dirty="0" smtClean="0"/>
              <a:t>(domino) that is atomic and isolated from other such blocks</a:t>
            </a:r>
            <a:endParaRPr lang="en-US" dirty="0"/>
          </a:p>
          <a:p>
            <a:r>
              <a:rPr lang="en-US" dirty="0" smtClean="0"/>
              <a:t>One packet transaction per pipeline</a:t>
            </a:r>
          </a:p>
          <a:p>
            <a:r>
              <a:rPr lang="en-US" dirty="0" smtClean="0"/>
              <a:t>More familiar to NPU, Click </a:t>
            </a:r>
            <a:r>
              <a:rPr lang="en-US" dirty="0" smtClean="0"/>
              <a:t>programmers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1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76200"/>
            <a:ext cx="9850041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Programming with Packet Transactions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98" y="727844"/>
            <a:ext cx="3868340" cy="823912"/>
          </a:xfrm>
        </p:spPr>
        <p:txBody>
          <a:bodyPr/>
          <a:lstStyle/>
          <a:p>
            <a:r>
              <a:rPr lang="en-US" dirty="0" smtClean="0"/>
              <a:t>Domino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913709" y="727844"/>
            <a:ext cx="3887391" cy="823912"/>
          </a:xfrm>
        </p:spPr>
        <p:txBody>
          <a:bodyPr/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647885"/>
            <a:ext cx="465973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#define</a:t>
            </a:r>
            <a:r>
              <a:rPr lang="en-US" sz="1500" dirty="0"/>
              <a:t> NUM_FLOWLETS 8000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#define </a:t>
            </a:r>
            <a:r>
              <a:rPr lang="en-US" sz="1500" dirty="0"/>
              <a:t>THRESHOLD    5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#define </a:t>
            </a:r>
            <a:r>
              <a:rPr lang="en-US" sz="1500" dirty="0"/>
              <a:t>NUM_HOPS     </a:t>
            </a:r>
            <a:r>
              <a:rPr lang="en-US" sz="1500" dirty="0" smtClean="0"/>
              <a:t>10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sz="1500" dirty="0" err="1">
                <a:solidFill>
                  <a:srgbClr val="0070C0"/>
                </a:solidFill>
              </a:rPr>
              <a:t>struct</a:t>
            </a:r>
            <a:r>
              <a:rPr lang="en-US" sz="1500" dirty="0"/>
              <a:t> Packet { </a:t>
            </a:r>
            <a:r>
              <a:rPr lang="en-US" sz="1500" dirty="0" err="1">
                <a:solidFill>
                  <a:srgbClr val="0070C0"/>
                </a:solidFill>
              </a:rPr>
              <a:t>int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/>
              <a:t>sport; </a:t>
            </a:r>
            <a:r>
              <a:rPr lang="en-US" sz="1500" dirty="0" err="1">
                <a:solidFill>
                  <a:srgbClr val="0070C0"/>
                </a:solidFill>
              </a:rPr>
              <a:t>int</a:t>
            </a:r>
            <a:r>
              <a:rPr lang="en-US" sz="1500" dirty="0"/>
              <a:t> </a:t>
            </a:r>
            <a:r>
              <a:rPr lang="en-US" sz="1500" dirty="0" err="1"/>
              <a:t>dport</a:t>
            </a:r>
            <a:r>
              <a:rPr lang="en-US" sz="1500" dirty="0"/>
              <a:t>; </a:t>
            </a:r>
            <a:r>
              <a:rPr lang="en-US" sz="1500" dirty="0" smtClean="0"/>
              <a:t>…};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sz="1500" dirty="0" err="1">
                <a:solidFill>
                  <a:srgbClr val="0070C0"/>
                </a:solidFill>
              </a:rPr>
              <a:t>int</a:t>
            </a:r>
            <a:r>
              <a:rPr lang="en-US" sz="1500" dirty="0"/>
              <a:t> </a:t>
            </a:r>
            <a:r>
              <a:rPr lang="en-US" sz="1500" dirty="0" err="1"/>
              <a:t>last_time</a:t>
            </a:r>
            <a:r>
              <a:rPr lang="en-US" sz="1500" dirty="0"/>
              <a:t> [NUM_FLOWLETS] = {0};</a:t>
            </a:r>
          </a:p>
          <a:p>
            <a:pPr>
              <a:lnSpc>
                <a:spcPct val="120000"/>
              </a:lnSpc>
            </a:pPr>
            <a:r>
              <a:rPr lang="en-US" sz="1500" dirty="0" err="1">
                <a:solidFill>
                  <a:srgbClr val="0070C0"/>
                </a:solidFill>
              </a:rPr>
              <a:t>int</a:t>
            </a:r>
            <a:r>
              <a:rPr lang="en-US" sz="1500" dirty="0"/>
              <a:t> </a:t>
            </a:r>
            <a:r>
              <a:rPr lang="en-US" sz="1500" dirty="0" err="1"/>
              <a:t>saved_hop</a:t>
            </a:r>
            <a:r>
              <a:rPr lang="en-US" sz="1500" dirty="0"/>
              <a:t> [NUM_FLOWLETS] = {0</a:t>
            </a:r>
            <a:r>
              <a:rPr lang="en-US" sz="1500" dirty="0" smtClean="0"/>
              <a:t>};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70C0"/>
                </a:solidFill>
              </a:rPr>
              <a:t>void</a:t>
            </a:r>
            <a:r>
              <a:rPr lang="en-US" sz="1500" dirty="0"/>
              <a:t> </a:t>
            </a:r>
            <a:r>
              <a:rPr lang="en-US" sz="1500" dirty="0" err="1"/>
              <a:t>flowlet</a:t>
            </a:r>
            <a:r>
              <a:rPr lang="en-US" sz="1500" dirty="0"/>
              <a:t>(</a:t>
            </a:r>
            <a:r>
              <a:rPr lang="en-US" sz="1500" dirty="0" err="1">
                <a:solidFill>
                  <a:srgbClr val="0070C0"/>
                </a:solidFill>
              </a:rPr>
              <a:t>struct</a:t>
            </a:r>
            <a:r>
              <a:rPr lang="en-US" sz="1500" dirty="0"/>
              <a:t> Packet </a:t>
            </a:r>
            <a:r>
              <a:rPr lang="en-US" sz="1500" dirty="0" err="1"/>
              <a:t>pkt</a:t>
            </a:r>
            <a:r>
              <a:rPr lang="en-US" sz="15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</a:t>
            </a:r>
            <a:r>
              <a:rPr lang="en-US" sz="1500" dirty="0" err="1"/>
              <a:t>pkt.new_hop</a:t>
            </a:r>
            <a:r>
              <a:rPr lang="en-US" sz="1500" dirty="0"/>
              <a:t> = hash3(</a:t>
            </a:r>
            <a:r>
              <a:rPr lang="en-US" sz="1500" dirty="0" err="1"/>
              <a:t>pkt.sport</a:t>
            </a:r>
            <a:r>
              <a:rPr lang="en-US" sz="1500" dirty="0"/>
              <a:t>, </a:t>
            </a:r>
            <a:r>
              <a:rPr lang="en-US" sz="1500" dirty="0" err="1"/>
              <a:t>pkt.dport</a:t>
            </a:r>
            <a:r>
              <a:rPr lang="en-US" sz="1500" dirty="0"/>
              <a:t>, </a:t>
            </a:r>
            <a:r>
              <a:rPr lang="en-US" sz="1500" dirty="0" err="1"/>
              <a:t>pkt.arrival</a:t>
            </a:r>
            <a:r>
              <a:rPr lang="en-US" sz="15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                         % </a:t>
            </a:r>
            <a:r>
              <a:rPr lang="en-US" sz="1500" dirty="0"/>
              <a:t>NUM_HOPS;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pkt.id  = hash2(</a:t>
            </a:r>
            <a:r>
              <a:rPr lang="en-US" sz="1500" dirty="0" err="1"/>
              <a:t>pkt.sport</a:t>
            </a:r>
            <a:r>
              <a:rPr lang="en-US" sz="1500" dirty="0"/>
              <a:t>, </a:t>
            </a:r>
            <a:r>
              <a:rPr lang="en-US" sz="1500" dirty="0" err="1"/>
              <a:t>pkt.dport</a:t>
            </a:r>
            <a:r>
              <a:rPr lang="en-US" sz="1500" dirty="0"/>
              <a:t>) % NUM_FLOWLETS;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</a:t>
            </a:r>
            <a:r>
              <a:rPr lang="en-US" sz="1500" dirty="0">
                <a:solidFill>
                  <a:srgbClr val="00B050"/>
                </a:solidFill>
              </a:rPr>
              <a:t>if</a:t>
            </a:r>
            <a:r>
              <a:rPr lang="en-US" sz="1500" dirty="0"/>
              <a:t> (</a:t>
            </a:r>
            <a:r>
              <a:rPr lang="en-US" sz="1500" dirty="0" err="1"/>
              <a:t>pkt.arrival</a:t>
            </a:r>
            <a:r>
              <a:rPr lang="en-US" sz="1500" dirty="0"/>
              <a:t> - </a:t>
            </a:r>
            <a:r>
              <a:rPr lang="en-US" sz="1500" dirty="0" err="1"/>
              <a:t>last_time</a:t>
            </a:r>
            <a:r>
              <a:rPr lang="en-US" sz="1500" dirty="0"/>
              <a:t>[pkt.id] &gt; THRESHOLD) {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</a:t>
            </a:r>
            <a:r>
              <a:rPr lang="en-US" sz="1500" dirty="0" err="1"/>
              <a:t>saved_hop</a:t>
            </a:r>
            <a:r>
              <a:rPr lang="en-US" sz="1500" dirty="0"/>
              <a:t>[pkt.id] = </a:t>
            </a:r>
            <a:r>
              <a:rPr lang="en-US" sz="1500" dirty="0" err="1"/>
              <a:t>pkt.new_hop</a:t>
            </a:r>
            <a:r>
              <a:rPr lang="en-US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}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</a:t>
            </a:r>
            <a:r>
              <a:rPr lang="en-US" sz="1500" dirty="0" err="1"/>
              <a:t>last_time</a:t>
            </a:r>
            <a:r>
              <a:rPr lang="en-US" sz="1500" dirty="0"/>
              <a:t>[pkt.id] = </a:t>
            </a:r>
            <a:r>
              <a:rPr lang="en-US" sz="1500" dirty="0" err="1"/>
              <a:t>pkt.arrival</a:t>
            </a:r>
            <a:r>
              <a:rPr lang="en-US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</a:t>
            </a:r>
            <a:r>
              <a:rPr lang="en-US" sz="1500" dirty="0" err="1"/>
              <a:t>pkt.next_hop</a:t>
            </a:r>
            <a:r>
              <a:rPr lang="en-US" sz="1500" dirty="0"/>
              <a:t> = </a:t>
            </a:r>
            <a:r>
              <a:rPr lang="en-US" sz="1500" dirty="0" err="1"/>
              <a:t>saved_hop</a:t>
            </a:r>
            <a:r>
              <a:rPr lang="en-US" sz="1500" dirty="0"/>
              <a:t>[pkt.id];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20" name="Right Arrow 19"/>
          <p:cNvSpPr/>
          <p:nvPr/>
        </p:nvSpPr>
        <p:spPr>
          <a:xfrm>
            <a:off x="4610100" y="3821112"/>
            <a:ext cx="914400" cy="67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5169735" y="1028700"/>
            <a:ext cx="3369072" cy="714057"/>
          </a:xfrm>
          <a:prstGeom prst="rect">
            <a:avLst/>
          </a:prstGeom>
        </p:spPr>
        <p:txBody>
          <a:bodyPr vert="horz" lIns="79248" tIns="39624" rIns="79248" bIns="39624" rtlCol="0" anchor="b">
            <a:norm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813" dirty="0">
              <a:solidFill>
                <a:srgbClr val="C00000"/>
              </a:solidFill>
              <a:latin typeface="Gadugi"/>
              <a:ea typeface="+mj-ea"/>
              <a:cs typeface="+mj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95960" y="1647885"/>
            <a:ext cx="3450340" cy="4775170"/>
            <a:chOff x="171733" y="958423"/>
            <a:chExt cx="3981162" cy="5509810"/>
          </a:xfrm>
        </p:grpSpPr>
        <p:grpSp>
          <p:nvGrpSpPr>
            <p:cNvPr id="24" name="Group 23"/>
            <p:cNvGrpSpPr/>
            <p:nvPr/>
          </p:nvGrpSpPr>
          <p:grpSpPr>
            <a:xfrm>
              <a:off x="1181103" y="958423"/>
              <a:ext cx="2971792" cy="5509810"/>
              <a:chOff x="1181103" y="958423"/>
              <a:chExt cx="2971792" cy="5509810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1181103" y="958423"/>
                <a:ext cx="2971791" cy="927028"/>
              </a:xfrm>
              <a:custGeom>
                <a:avLst/>
                <a:gdLst>
                  <a:gd name="connsiteX0" fmla="*/ 0 w 2895603"/>
                  <a:gd name="connsiteY0" fmla="*/ 92703 h 927028"/>
                  <a:gd name="connsiteX1" fmla="*/ 92703 w 2895603"/>
                  <a:gd name="connsiteY1" fmla="*/ 0 h 927028"/>
                  <a:gd name="connsiteX2" fmla="*/ 2802900 w 2895603"/>
                  <a:gd name="connsiteY2" fmla="*/ 0 h 927028"/>
                  <a:gd name="connsiteX3" fmla="*/ 2895603 w 2895603"/>
                  <a:gd name="connsiteY3" fmla="*/ 92703 h 927028"/>
                  <a:gd name="connsiteX4" fmla="*/ 2895603 w 2895603"/>
                  <a:gd name="connsiteY4" fmla="*/ 834325 h 927028"/>
                  <a:gd name="connsiteX5" fmla="*/ 2802900 w 2895603"/>
                  <a:gd name="connsiteY5" fmla="*/ 927028 h 927028"/>
                  <a:gd name="connsiteX6" fmla="*/ 92703 w 2895603"/>
                  <a:gd name="connsiteY6" fmla="*/ 927028 h 927028"/>
                  <a:gd name="connsiteX7" fmla="*/ 0 w 2895603"/>
                  <a:gd name="connsiteY7" fmla="*/ 834325 h 927028"/>
                  <a:gd name="connsiteX8" fmla="*/ 0 w 2895603"/>
                  <a:gd name="connsiteY8" fmla="*/ 92703 h 9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5603" h="927028">
                    <a:moveTo>
                      <a:pt x="0" y="92703"/>
                    </a:moveTo>
                    <a:cubicBezTo>
                      <a:pt x="0" y="41505"/>
                      <a:pt x="41505" y="0"/>
                      <a:pt x="92703" y="0"/>
                    </a:cubicBezTo>
                    <a:lnTo>
                      <a:pt x="2802900" y="0"/>
                    </a:lnTo>
                    <a:cubicBezTo>
                      <a:pt x="2854098" y="0"/>
                      <a:pt x="2895603" y="41505"/>
                      <a:pt x="2895603" y="92703"/>
                    </a:cubicBezTo>
                    <a:lnTo>
                      <a:pt x="2895603" y="834325"/>
                    </a:lnTo>
                    <a:cubicBezTo>
                      <a:pt x="2895603" y="885523"/>
                      <a:pt x="2854098" y="927028"/>
                      <a:pt x="2802900" y="927028"/>
                    </a:cubicBezTo>
                    <a:lnTo>
                      <a:pt x="92703" y="927028"/>
                    </a:lnTo>
                    <a:cubicBezTo>
                      <a:pt x="41505" y="927028"/>
                      <a:pt x="0" y="885523"/>
                      <a:pt x="0" y="834325"/>
                    </a:cubicBezTo>
                    <a:lnTo>
                      <a:pt x="0" y="92703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9760" tIns="69760" rIns="69760" bIns="6976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hash3(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		   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pkt.dport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		   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)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             %NUM_HOPS;</a:t>
                </a:r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0800000" flipH="1">
                <a:off x="2489668" y="1921050"/>
                <a:ext cx="354663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81103" y="1928794"/>
                <a:ext cx="2971792" cy="548119"/>
              </a:xfrm>
              <a:custGeom>
                <a:avLst/>
                <a:gdLst>
                  <a:gd name="connsiteX0" fmla="*/ 0 w 2971792"/>
                  <a:gd name="connsiteY0" fmla="*/ 54812 h 548119"/>
                  <a:gd name="connsiteX1" fmla="*/ 54812 w 2971792"/>
                  <a:gd name="connsiteY1" fmla="*/ 0 h 548119"/>
                  <a:gd name="connsiteX2" fmla="*/ 2916980 w 2971792"/>
                  <a:gd name="connsiteY2" fmla="*/ 0 h 548119"/>
                  <a:gd name="connsiteX3" fmla="*/ 2971792 w 2971792"/>
                  <a:gd name="connsiteY3" fmla="*/ 54812 h 548119"/>
                  <a:gd name="connsiteX4" fmla="*/ 2971792 w 2971792"/>
                  <a:gd name="connsiteY4" fmla="*/ 493307 h 548119"/>
                  <a:gd name="connsiteX5" fmla="*/ 2916980 w 2971792"/>
                  <a:gd name="connsiteY5" fmla="*/ 548119 h 548119"/>
                  <a:gd name="connsiteX6" fmla="*/ 54812 w 2971792"/>
                  <a:gd name="connsiteY6" fmla="*/ 548119 h 548119"/>
                  <a:gd name="connsiteX7" fmla="*/ 0 w 2971792"/>
                  <a:gd name="connsiteY7" fmla="*/ 493307 h 548119"/>
                  <a:gd name="connsiteX8" fmla="*/ 0 w 2971792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1792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916980" y="0"/>
                    </a:lnTo>
                    <a:cubicBezTo>
                      <a:pt x="2947252" y="0"/>
                      <a:pt x="2971792" y="24540"/>
                      <a:pt x="2971792" y="54812"/>
                    </a:cubicBezTo>
                    <a:lnTo>
                      <a:pt x="2971792" y="493307"/>
                    </a:lnTo>
                    <a:cubicBezTo>
                      <a:pt x="2971792" y="523579"/>
                      <a:pt x="2947252" y="548119"/>
                      <a:pt x="2916980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pkt.id = hash2(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pkt.dport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)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             % NUM_FLOWLETS</a:t>
                </a: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81103" y="2667786"/>
                <a:ext cx="2971791" cy="548119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2543672" y="322514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81103" y="3421801"/>
                <a:ext cx="2971792" cy="426299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pkt.tmp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–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2543672" y="384700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81103" y="4052548"/>
                <a:ext cx="2971791" cy="238771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pkt.tmp2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pkt.tmp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&gt; 5;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2543672" y="4291319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1104" y="4470776"/>
                <a:ext cx="2971790" cy="1038797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 = pkt.tmp2 ?</a:t>
                </a:r>
              </a:p>
              <a:p>
                <a:pPr marL="0" lvl="1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:</a:t>
                </a:r>
              </a:p>
              <a:p>
                <a:pPr marL="99064" lvl="2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543672" y="550957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1181103" y="5701471"/>
                <a:ext cx="2971792" cy="766762"/>
              </a:xfrm>
              <a:custGeom>
                <a:avLst/>
                <a:gdLst>
                  <a:gd name="connsiteX0" fmla="*/ 0 w 2705296"/>
                  <a:gd name="connsiteY0" fmla="*/ 54812 h 548119"/>
                  <a:gd name="connsiteX1" fmla="*/ 54812 w 2705296"/>
                  <a:gd name="connsiteY1" fmla="*/ 0 h 548119"/>
                  <a:gd name="connsiteX2" fmla="*/ 2650484 w 2705296"/>
                  <a:gd name="connsiteY2" fmla="*/ 0 h 548119"/>
                  <a:gd name="connsiteX3" fmla="*/ 2705296 w 2705296"/>
                  <a:gd name="connsiteY3" fmla="*/ 54812 h 548119"/>
                  <a:gd name="connsiteX4" fmla="*/ 2705296 w 2705296"/>
                  <a:gd name="connsiteY4" fmla="*/ 493307 h 548119"/>
                  <a:gd name="connsiteX5" fmla="*/ 2650484 w 2705296"/>
                  <a:gd name="connsiteY5" fmla="*/ 548119 h 548119"/>
                  <a:gd name="connsiteX6" fmla="*/ 54812 w 2705296"/>
                  <a:gd name="connsiteY6" fmla="*/ 548119 h 548119"/>
                  <a:gd name="connsiteX7" fmla="*/ 0 w 2705296"/>
                  <a:gd name="connsiteY7" fmla="*/ 493307 h 548119"/>
                  <a:gd name="connsiteX8" fmla="*/ 0 w 2705296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5296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650484" y="0"/>
                    </a:lnTo>
                    <a:cubicBezTo>
                      <a:pt x="2680756" y="0"/>
                      <a:pt x="2705296" y="24540"/>
                      <a:pt x="2705296" y="54812"/>
                    </a:cubicBezTo>
                    <a:lnTo>
                      <a:pt x="2705296" y="493307"/>
                    </a:lnTo>
                    <a:cubicBezTo>
                      <a:pt x="2705296" y="523579"/>
                      <a:pt x="2680756" y="548119"/>
                      <a:pt x="2650484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pkt.next_hop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pkt.tmp2 ?</a:t>
                </a:r>
              </a:p>
              <a:p>
                <a:pPr marL="0" lvl="1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:</a:t>
                </a:r>
              </a:p>
              <a:p>
                <a:pPr marL="99064" lvl="2"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;</a:t>
                </a: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2543672" y="247691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</p:grpSp>
        <p:sp>
          <p:nvSpPr>
            <p:cNvPr id="25" name="TextBox 404"/>
            <p:cNvSpPr txBox="1"/>
            <p:nvPr/>
          </p:nvSpPr>
          <p:spPr>
            <a:xfrm>
              <a:off x="171734" y="1241581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1</a:t>
              </a:r>
            </a:p>
          </p:txBody>
        </p:sp>
        <p:sp>
          <p:nvSpPr>
            <p:cNvPr id="26" name="TextBox 405"/>
            <p:cNvSpPr txBox="1"/>
            <p:nvPr/>
          </p:nvSpPr>
          <p:spPr>
            <a:xfrm>
              <a:off x="183106" y="2667786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2</a:t>
              </a:r>
            </a:p>
          </p:txBody>
        </p:sp>
        <p:sp>
          <p:nvSpPr>
            <p:cNvPr id="28" name="TextBox 406"/>
            <p:cNvSpPr txBox="1"/>
            <p:nvPr/>
          </p:nvSpPr>
          <p:spPr>
            <a:xfrm>
              <a:off x="171734" y="3465673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3</a:t>
              </a:r>
            </a:p>
          </p:txBody>
        </p:sp>
        <p:sp>
          <p:nvSpPr>
            <p:cNvPr id="29" name="TextBox 407"/>
            <p:cNvSpPr txBox="1"/>
            <p:nvPr/>
          </p:nvSpPr>
          <p:spPr>
            <a:xfrm>
              <a:off x="171734" y="4002655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4</a:t>
              </a:r>
            </a:p>
          </p:txBody>
        </p:sp>
        <p:sp>
          <p:nvSpPr>
            <p:cNvPr id="30" name="TextBox 408"/>
            <p:cNvSpPr txBox="1"/>
            <p:nvPr/>
          </p:nvSpPr>
          <p:spPr>
            <a:xfrm>
              <a:off x="171734" y="5701471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6</a:t>
              </a:r>
            </a:p>
          </p:txBody>
        </p:sp>
        <p:sp>
          <p:nvSpPr>
            <p:cNvPr id="31" name="TextBox 409"/>
            <p:cNvSpPr txBox="1"/>
            <p:nvPr/>
          </p:nvSpPr>
          <p:spPr>
            <a:xfrm>
              <a:off x="171733" y="4495845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9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constraints on  domino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loops (for, while, do while)</a:t>
            </a:r>
          </a:p>
          <a:p>
            <a:r>
              <a:rPr lang="en-US" dirty="0" smtClean="0"/>
              <a:t>No unstructured control flow (</a:t>
            </a:r>
            <a:r>
              <a:rPr lang="en-US" dirty="0" err="1" smtClean="0"/>
              <a:t>goto</a:t>
            </a:r>
            <a:r>
              <a:rPr lang="en-US" dirty="0" smtClean="0"/>
              <a:t>, break, continue)</a:t>
            </a:r>
          </a:p>
          <a:p>
            <a:r>
              <a:rPr lang="en-US" dirty="0" smtClean="0"/>
              <a:t>No pointers, heaps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305300" y="3475773"/>
            <a:ext cx="914400" cy="1020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Flanks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</a:t>
            </a:r>
            <a:r>
              <a:rPr lang="en-US" sz="2500" dirty="0" smtClean="0">
                <a:latin typeface="Gadugi" panose="020B0502040204020203" pitchFamily="34" charset="0"/>
              </a:rPr>
              <a:t>kt.id = hash2(</a:t>
            </a:r>
            <a:r>
              <a:rPr lang="en-US" sz="2500" dirty="0" err="1" smtClean="0">
                <a:latin typeface="Gadugi" panose="020B0502040204020203" pitchFamily="34" charset="0"/>
              </a:rPr>
              <a:t>pkt.sport</a:t>
            </a:r>
            <a:r>
              <a:rPr lang="en-US" sz="2500" dirty="0" smtClean="0">
                <a:latin typeface="Gadugi" panose="020B0502040204020203" pitchFamily="34" charset="0"/>
              </a:rPr>
              <a:t>, </a:t>
            </a:r>
            <a:r>
              <a:rPr lang="en-US" sz="2500" dirty="0" err="1" smtClean="0">
                <a:latin typeface="Gadugi" panose="020B0502040204020203" pitchFamily="34" charset="0"/>
              </a:rPr>
              <a:t>pkt.dport</a:t>
            </a:r>
            <a:r>
              <a:rPr lang="en-US" sz="2500" dirty="0" smtClean="0">
                <a:latin typeface="Gadugi" panose="020B0502040204020203" pitchFamily="34" charset="0"/>
              </a:rPr>
              <a:t>) % NUM_FLOWLETS;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...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…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02" y="4199792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</a:t>
            </a:r>
            <a:r>
              <a:rPr lang="en-US" sz="2500" dirty="0" smtClean="0">
                <a:latin typeface="Gadugi" panose="020B0502040204020203" pitchFamily="34" charset="0"/>
              </a:rPr>
              <a:t>NUM_FLOWLETS;</a:t>
            </a:r>
          </a:p>
          <a:p>
            <a:r>
              <a:rPr lang="en-US" sz="2500" dirty="0" err="1" smtClean="0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 smtClean="0">
                <a:solidFill>
                  <a:srgbClr val="FF0000"/>
                </a:solidFill>
                <a:latin typeface="Gadugi" panose="020B0502040204020203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  <a:endParaRPr lang="en-US" sz="2500" dirty="0">
              <a:solidFill>
                <a:srgbClr val="FF0000"/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kt.last_time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 smtClean="0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rgbClr val="FF0000"/>
                </a:solidFill>
                <a:latin typeface="Gadugi" panose="020B0502040204020203" pitchFamily="34" charset="0"/>
              </a:rPr>
              <a:t>[pkt.id] 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= </a:t>
            </a:r>
            <a:r>
              <a:rPr lang="en-US" sz="2500" dirty="0" err="1" smtClean="0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 smtClean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76700" y="32766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4641</TotalTime>
  <Words>1557</Words>
  <Application>Microsoft Office PowerPoint</Application>
  <PresentationFormat>On-screen Show (4:3)</PresentationFormat>
  <Paragraphs>321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Gadugi</vt:lpstr>
      <vt:lpstr>Wingdings</vt:lpstr>
      <vt:lpstr>Office Theme</vt:lpstr>
      <vt:lpstr>Packet Transactions: Programming the Data Plane at Line Rate</vt:lpstr>
      <vt:lpstr>Programming the data-plane at line rate</vt:lpstr>
      <vt:lpstr>Programmability at line-rate</vt:lpstr>
      <vt:lpstr>Isn’t P4 sufficient?</vt:lpstr>
      <vt:lpstr>Packet Transactions</vt:lpstr>
      <vt:lpstr>Programming with Packet Transactions</vt:lpstr>
      <vt:lpstr>Language constraints on  domino</vt:lpstr>
      <vt:lpstr>If Conversion</vt:lpstr>
      <vt:lpstr>Read and Write Flanks</vt:lpstr>
      <vt:lpstr>Static Single-Assignment</vt:lpstr>
      <vt:lpstr>Critical Path Scheduling</vt:lpstr>
      <vt:lpstr>Critical Path Scheduling</vt:lpstr>
      <vt:lpstr>Critical Path Scheduling</vt:lpstr>
      <vt:lpstr>Critical Path Scheduling</vt:lpstr>
      <vt:lpstr>Critical Path Scheduling</vt:lpstr>
      <vt:lpstr>Generating P4 code</vt:lpstr>
      <vt:lpstr>Checking feasibility at line rate                                                                                 </vt:lpstr>
      <vt:lpstr>Closing thoughts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</dc:creator>
  <cp:lastModifiedBy>anirudh</cp:lastModifiedBy>
  <cp:revision>1317</cp:revision>
  <dcterms:created xsi:type="dcterms:W3CDTF">2015-11-09T23:42:42Z</dcterms:created>
  <dcterms:modified xsi:type="dcterms:W3CDTF">2015-11-19T00:12:38Z</dcterms:modified>
</cp:coreProperties>
</file>