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9.xml" ContentType="application/vnd.openxmlformats-officedocument.presentationml.tags+xml"/>
  <Override PartName="/ppt/notesSlides/notesSlide22.xml" ContentType="application/vnd.openxmlformats-officedocument.presentationml.notesSlide+xml"/>
  <Override PartName="/ppt/tags/tag10.xml" ContentType="application/vnd.openxmlformats-officedocument.presentationml.tags+xml"/>
  <Override PartName="/ppt/notesSlides/notesSlide23.xml" ContentType="application/vnd.openxmlformats-officedocument.presentationml.notesSlide+xml"/>
  <Override PartName="/ppt/tags/tag1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tags/tag16.xml" ContentType="application/vnd.openxmlformats-officedocument.presentationml.tags+xml"/>
  <Override PartName="/ppt/notesSlides/notesSlide33.xml" ContentType="application/vnd.openxmlformats-officedocument.presentationml.notesSlide+xml"/>
  <Override PartName="/ppt/tags/tag17.xml" ContentType="application/vnd.openxmlformats-officedocument.presentationml.tags+xml"/>
  <Override PartName="/ppt/notesSlides/notesSlide34.xml" ContentType="application/vnd.openxmlformats-officedocument.presentationml.notesSlide+xml"/>
  <Override PartName="/ppt/tags/tag18.xml" ContentType="application/vnd.openxmlformats-officedocument.presentationml.tags+xml"/>
  <Override PartName="/ppt/notesSlides/notesSlide35.xml" ContentType="application/vnd.openxmlformats-officedocument.presentationml.notesSlide+xml"/>
  <Override PartName="/ppt/tags/tag19.xml" ContentType="application/vnd.openxmlformats-officedocument.presentationml.tags+xml"/>
  <Override PartName="/ppt/notesSlides/notesSlide36.xml" ContentType="application/vnd.openxmlformats-officedocument.presentationml.notesSlide+xml"/>
  <Override PartName="/ppt/tags/tag20.xml" ContentType="application/vnd.openxmlformats-officedocument.presentationml.tags+xml"/>
  <Override PartName="/ppt/notesSlides/notesSlide37.xml" ContentType="application/vnd.openxmlformats-officedocument.presentationml.notesSlide+xml"/>
  <Override PartName="/ppt/tags/tag21.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ppt/tags/tag23.xml" ContentType="application/vnd.openxmlformats-officedocument.presentationml.tags+xml"/>
  <Override PartName="/ppt/notesSlides/notesSlide42.xml" ContentType="application/vnd.openxmlformats-officedocument.presentationml.notesSlide+xml"/>
  <Override PartName="/ppt/tags/tag24.xml" ContentType="application/vnd.openxmlformats-officedocument.presentationml.tags+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0"/>
  </p:notesMasterIdLst>
  <p:sldIdLst>
    <p:sldId id="256" r:id="rId2"/>
    <p:sldId id="555" r:id="rId3"/>
    <p:sldId id="584" r:id="rId4"/>
    <p:sldId id="569" r:id="rId5"/>
    <p:sldId id="515" r:id="rId6"/>
    <p:sldId id="516" r:id="rId7"/>
    <p:sldId id="570" r:id="rId8"/>
    <p:sldId id="521" r:id="rId9"/>
    <p:sldId id="550" r:id="rId10"/>
    <p:sldId id="520" r:id="rId11"/>
    <p:sldId id="526" r:id="rId12"/>
    <p:sldId id="536" r:id="rId13"/>
    <p:sldId id="572" r:id="rId14"/>
    <p:sldId id="560" r:id="rId15"/>
    <p:sldId id="545" r:id="rId16"/>
    <p:sldId id="538" r:id="rId17"/>
    <p:sldId id="537" r:id="rId18"/>
    <p:sldId id="539" r:id="rId19"/>
    <p:sldId id="566" r:id="rId20"/>
    <p:sldId id="567" r:id="rId21"/>
    <p:sldId id="418" r:id="rId22"/>
    <p:sldId id="606" r:id="rId23"/>
    <p:sldId id="607" r:id="rId24"/>
    <p:sldId id="608" r:id="rId25"/>
    <p:sldId id="609" r:id="rId26"/>
    <p:sldId id="610" r:id="rId27"/>
    <p:sldId id="611" r:id="rId28"/>
    <p:sldId id="612" r:id="rId29"/>
    <p:sldId id="613" r:id="rId30"/>
    <p:sldId id="614" r:id="rId31"/>
    <p:sldId id="615" r:id="rId32"/>
    <p:sldId id="617" r:id="rId33"/>
    <p:sldId id="618" r:id="rId34"/>
    <p:sldId id="619" r:id="rId35"/>
    <p:sldId id="621" r:id="rId36"/>
    <p:sldId id="622" r:id="rId37"/>
    <p:sldId id="634" r:id="rId38"/>
    <p:sldId id="577" r:id="rId39"/>
    <p:sldId id="624" r:id="rId40"/>
    <p:sldId id="561" r:id="rId41"/>
    <p:sldId id="451" r:id="rId42"/>
    <p:sldId id="580" r:id="rId43"/>
    <p:sldId id="347" r:id="rId44"/>
    <p:sldId id="500" r:id="rId45"/>
    <p:sldId id="501" r:id="rId46"/>
    <p:sldId id="581" r:id="rId47"/>
    <p:sldId id="553" r:id="rId48"/>
    <p:sldId id="30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163899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aggregate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 You can use counters and approximate data structures like sketches, but they are tuned for volume statistics like link utilization and number of packets from a specific flow. They don’t effectively generalize beyond such statistics.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statistics operation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TODO</a:t>
            </a:r>
            <a:r>
              <a:rPr lang="en-US"/>
              <a:t>: resume here.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just to reiterate, why would you want to monitor from switches. Here are a couple of reasons. In many cases the problem is localized to a single switch (or a small set of switches), and instrumenting those directly is more convenient than having the data be distributed across end points. The alternative of sending all data to an end point for external processing consumes too much network and compute capacity. So the concrete technical question we try to answer is whether we can perform filtering and aggregation on switches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950720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715696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filtering and aggregation to execute the queries. They stream out the resulting data to collection servers. The operator can then inspect these results and refine their query if required. When I get to the evaluation, we’ll see how using the switch for filtering and aggregation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39276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1.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636295"/>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5" y="3736931"/>
            <a:ext cx="11238271" cy="1764217"/>
          </a:xfrm>
        </p:spPr>
        <p:txBody>
          <a:bodyPr>
            <a:normAutofit/>
          </a:bodyPr>
          <a:lstStyle/>
          <a:p>
            <a:r>
              <a:rPr lang="en-US" sz="3200" dirty="0"/>
              <a:t>Srinivas Narayana</a:t>
            </a:r>
            <a:r>
              <a:rPr lang="en-US" sz="3200" b="1" dirty="0"/>
              <a:t>,</a:t>
            </a:r>
            <a:r>
              <a:rPr lang="en-US" sz="3600" b="1" dirty="0"/>
              <a:t> </a:t>
            </a:r>
            <a:r>
              <a:rPr lang="en-US" sz="3200" b="1" dirty="0" err="1"/>
              <a:t>Anirudh</a:t>
            </a:r>
            <a:r>
              <a:rPr lang="en-US" sz="3200" b="1" dirty="0"/>
              <a:t> </a:t>
            </a:r>
            <a:r>
              <a:rPr lang="en-US" sz="3200" b="1" dirty="0" err="1"/>
              <a:t>Sivaraman</a:t>
            </a:r>
            <a:r>
              <a:rPr lang="en-US" sz="3200" dirty="0"/>
              <a:t>, </a:t>
            </a:r>
            <a:r>
              <a:rPr lang="en-US" sz="3200" dirty="0" err="1"/>
              <a:t>Vikram</a:t>
            </a:r>
            <a:r>
              <a:rPr lang="en-US" sz="3200" dirty="0"/>
              <a:t> Nathan, </a:t>
            </a:r>
            <a:r>
              <a:rPr lang="en-US" sz="3200" dirty="0" err="1"/>
              <a:t>Prateesh</a:t>
            </a:r>
            <a:r>
              <a:rPr lang="en-US" sz="3200" dirty="0"/>
              <a:t> Goyal, </a:t>
            </a:r>
            <a:r>
              <a:rPr lang="en-US" sz="3200" dirty="0" err="1"/>
              <a:t>Venkat</a:t>
            </a:r>
            <a:r>
              <a:rPr lang="en-US" sz="3200" dirty="0"/>
              <a:t> </a:t>
            </a:r>
            <a:r>
              <a:rPr lang="en-US" sz="3200" dirty="0" err="1"/>
              <a:t>Arun</a:t>
            </a:r>
            <a:r>
              <a:rPr lang="en-US" sz="3200" dirty="0"/>
              <a:t>, Mohammad </a:t>
            </a:r>
            <a:r>
              <a:rPr lang="en-US" sz="3200" dirty="0" err="1"/>
              <a:t>Alizadeh</a:t>
            </a:r>
            <a:r>
              <a:rPr lang="en-US" sz="3200" dirty="0"/>
              <a:t>, </a:t>
            </a:r>
            <a:r>
              <a:rPr lang="en-US" sz="3200" dirty="0" err="1"/>
              <a:t>Vimal</a:t>
            </a:r>
            <a:r>
              <a:rPr lang="en-US" sz="3200" dirty="0"/>
              <a:t> </a:t>
            </a:r>
            <a:r>
              <a:rPr lang="en-US" sz="3200" dirty="0" err="1"/>
              <a:t>Jeyakumar</a:t>
            </a:r>
            <a:r>
              <a:rPr lang="en-US" sz="3200" dirty="0"/>
              <a:t>, and </a:t>
            </a:r>
            <a:r>
              <a:rPr lang="en-US" sz="3200" dirty="0" err="1"/>
              <a:t>Changhoon</a:t>
            </a:r>
            <a:r>
              <a:rPr lang="en-US" sz="3200" dirty="0"/>
              <a:t> Kim</a:t>
            </a:r>
          </a:p>
        </p:txBody>
      </p:sp>
      <p:sp>
        <p:nvSpPr>
          <p:cNvPr id="4" name="Subtitle 2">
            <a:extLst>
              <a:ext uri="{FF2B5EF4-FFF2-40B4-BE49-F238E27FC236}">
                <a16:creationId xmlns:a16="http://schemas.microsoft.com/office/drawing/2014/main" id="{4ACCBFFC-FE3A-1B40-9908-225227B200C6}"/>
              </a:ext>
            </a:extLst>
          </p:cNvPr>
          <p:cNvSpPr txBox="1">
            <a:spLocks/>
          </p:cNvSpPr>
          <p:nvPr/>
        </p:nvSpPr>
        <p:spPr>
          <a:xfrm>
            <a:off x="1030317" y="5501149"/>
            <a:ext cx="10131366" cy="6429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200" dirty="0"/>
              <a:t>Slides courtesy Srinivas Narayana</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11</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
        <p:nvSpPr>
          <p:cNvPr id="10" name="Down Arrow 9"/>
          <p:cNvSpPr/>
          <p:nvPr/>
        </p:nvSpPr>
        <p:spPr>
          <a:xfrm rot="5400000">
            <a:off x="8795815" y="2037422"/>
            <a:ext cx="548615" cy="1209013"/>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5400000">
            <a:off x="7731786" y="2586037"/>
            <a:ext cx="548615" cy="1209013"/>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18</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endParaRPr lang="en-US" sz="2400" dirty="0"/>
          </a:p>
          <a:p>
            <a:pPr algn="ctr"/>
            <a:r>
              <a:rPr lang="en-US" sz="2400" dirty="0"/>
              <a:t>COTS: </a:t>
            </a:r>
            <a:r>
              <a:rPr lang="en-US" sz="2400" dirty="0">
                <a:solidFill>
                  <a:srgbClr val="A31E34"/>
                </a:solidFill>
              </a:rPr>
              <a:t>100K-1M</a:t>
            </a:r>
            <a:r>
              <a:rPr lang="en-US" sz="2400" dirty="0"/>
              <a:t> recs/s/core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61"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490858"/>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2" name="TextBox 61"/>
          <p:cNvSpPr txBox="1"/>
          <p:nvPr/>
        </p:nvSpPr>
        <p:spPr>
          <a:xfrm>
            <a:off x="8784625" y="3455408"/>
            <a:ext cx="3391332" cy="400110"/>
          </a:xfrm>
          <a:prstGeom prst="rect">
            <a:avLst/>
          </a:prstGeom>
          <a:noFill/>
        </p:spPr>
        <p:txBody>
          <a:bodyPr wrap="square" rtlCol="0">
            <a:spAutoFit/>
          </a:bodyPr>
          <a:lstStyle/>
          <a:p>
            <a:r>
              <a:rPr lang="en-US" sz="2000" dirty="0"/>
              <a:t>Counters &amp; Sketches</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2299" y="3922125"/>
            <a:ext cx="305244" cy="514457"/>
          </a:xfrm>
          <a:prstGeom prst="rect">
            <a:avLst/>
          </a:prstGeom>
        </p:spPr>
      </p:pic>
      <p:sp>
        <p:nvSpPr>
          <p:cNvPr id="63" name="TextBox 62"/>
          <p:cNvSpPr txBox="1"/>
          <p:nvPr/>
        </p:nvSpPr>
        <p:spPr>
          <a:xfrm>
            <a:off x="8767370" y="3943714"/>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2"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20</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21</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85000" lnSpcReduction="1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state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140"/>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21"/>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time gap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38</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39</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monitor from switches?</a:t>
            </a:r>
          </a:p>
        </p:txBody>
      </p:sp>
      <p:sp>
        <p:nvSpPr>
          <p:cNvPr id="3" name="Content Placeholder 2"/>
          <p:cNvSpPr>
            <a:spLocks noGrp="1"/>
          </p:cNvSpPr>
          <p:nvPr>
            <p:ph idx="1"/>
          </p:nvPr>
        </p:nvSpPr>
        <p:spPr/>
        <p:txBody>
          <a:bodyPr/>
          <a:lstStyle/>
          <a:p>
            <a:r>
              <a:rPr lang="en-US" dirty="0"/>
              <a:t>Already see the queues &amp; concurrent connections</a:t>
            </a:r>
          </a:p>
          <a:p>
            <a:endParaRPr lang="en-US" dirty="0"/>
          </a:p>
          <a:p>
            <a:r>
              <a:rPr lang="en-US" dirty="0"/>
              <a:t>Infeasible to stream all the data out for external processing</a:t>
            </a:r>
          </a:p>
          <a:p>
            <a:endParaRPr lang="en-US" dirty="0"/>
          </a:p>
          <a:p>
            <a:r>
              <a:rPr lang="en-US" dirty="0"/>
              <a:t>Can we filter and aggregate performance on switches directly?</a:t>
            </a:r>
          </a:p>
          <a:p>
            <a:endParaRPr lang="en-US" dirty="0"/>
          </a:p>
          <a:p>
            <a:endParaRPr lang="is-I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865584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linear-in-state queries</a:t>
            </a:r>
          </a:p>
        </p:txBody>
      </p:sp>
      <p:sp>
        <p:nvSpPr>
          <p:cNvPr id="3" name="Content Placeholder 2"/>
          <p:cNvSpPr>
            <a:spLocks noGrp="1"/>
          </p:cNvSpPr>
          <p:nvPr>
            <p:ph idx="1"/>
          </p:nvPr>
        </p:nvSpPr>
        <p:spPr/>
        <p:txBody>
          <a:bodyPr/>
          <a:lstStyle/>
          <a:p>
            <a:r>
              <a:rPr lang="en-US" dirty="0"/>
              <a:t>Counting successive TCP packets that are out of order</a:t>
            </a:r>
          </a:p>
          <a:p>
            <a:r>
              <a:rPr lang="en-US" dirty="0"/>
              <a:t>Histogram of </a:t>
            </a:r>
            <a:r>
              <a:rPr lang="en-US" dirty="0" err="1"/>
              <a:t>flowlet</a:t>
            </a:r>
            <a:r>
              <a:rPr lang="en-US" dirty="0"/>
              <a:t> sizes</a:t>
            </a:r>
          </a:p>
          <a:p>
            <a:r>
              <a:rPr lang="en-US" dirty="0"/>
              <a:t>Counting number of timeouts in a TCP connection</a:t>
            </a:r>
          </a:p>
          <a:p>
            <a:endParaRPr lang="en-US" dirty="0"/>
          </a:p>
          <a:p>
            <a:r>
              <a:rPr lang="is-IS" dirty="0"/>
              <a:t>… </a:t>
            </a:r>
            <a:r>
              <a:rPr lang="en-US" dirty="0"/>
              <a:t>7/10 example queries in our paper</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extLst>
      <p:ext uri="{BB962C8B-B14F-4D97-AF65-F5344CB8AC3E}">
        <p14:creationId xmlns:p14="http://schemas.microsoft.com/office/powerpoint/2010/main" val="217731041"/>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899031"/>
            <a:ext cx="10913807" cy="1446550"/>
          </a:xfrm>
          <a:prstGeom prst="rect">
            <a:avLst/>
          </a:prstGeom>
          <a:noFill/>
        </p:spPr>
        <p:txBody>
          <a:bodyPr wrap="square" rtlCol="0">
            <a:spAutoFit/>
          </a:bodyPr>
          <a:lstStyle/>
          <a:p>
            <a:pPr algn="ctr"/>
            <a:r>
              <a:rPr lang="en-US" sz="4400" dirty="0"/>
              <a:t>Evaluation:</a:t>
            </a:r>
          </a:p>
          <a:p>
            <a:pPr algn="ctr"/>
            <a:r>
              <a:rPr lang="en-US" sz="4400" dirty="0"/>
              <a:t>Is processing the evictions feasible?</a:t>
            </a:r>
          </a:p>
        </p:txBody>
      </p:sp>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143660182"/>
      </p:ext>
    </p:extLst>
  </p:cSld>
  <p:clrMapOvr>
    <a:masterClrMapping/>
  </p:clrMapOvr>
  <mc:AlternateContent xmlns:mc="http://schemas.openxmlformats.org/markup-compatibility/2006" xmlns:p14="http://schemas.microsoft.com/office/powerpoint/2010/main">
    <mc:Choice Requires="p14">
      <p:transition spd="slow" p14:dur="2000" advTm="13824"/>
    </mc:Choice>
    <mc:Fallback xmlns="">
      <p:transition spd="slow" advTm="1382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groups by by 5-tuple (key)</a:t>
            </a:r>
          </a:p>
          <a:p>
            <a:pPr lvl="1"/>
            <a:r>
              <a:rPr lang="en-US" dirty="0"/>
              <a:t>Show results for </a:t>
            </a:r>
            <a:r>
              <a:rPr lang="en-US" dirty="0" err="1"/>
              <a:t>key+value</a:t>
            </a:r>
            <a:r>
              <a:rPr lang="en-US" dirty="0"/>
              <a:t> size of 256 bits</a:t>
            </a:r>
          </a:p>
          <a:p>
            <a:pPr lvl="1"/>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43</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44</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453845" y="1964268"/>
            <a:ext cx="3738155" cy="3108543"/>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45</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46</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 more in the paper</a:t>
            </a:r>
            <a:r>
              <a:rPr lang="is-IS" dirty="0"/>
              <a:t>…</a:t>
            </a:r>
            <a:endParaRPr lang="en-US" dirty="0"/>
          </a:p>
        </p:txBody>
      </p:sp>
      <p:sp>
        <p:nvSpPr>
          <p:cNvPr id="3" name="Content Placeholder 2"/>
          <p:cNvSpPr>
            <a:spLocks noGrp="1"/>
          </p:cNvSpPr>
          <p:nvPr>
            <p:ph idx="1"/>
          </p:nvPr>
        </p:nvSpPr>
        <p:spPr/>
        <p:txBody>
          <a:bodyPr>
            <a:normAutofit/>
          </a:bodyPr>
          <a:lstStyle/>
          <a:p>
            <a:r>
              <a:rPr lang="en-US" dirty="0"/>
              <a:t>More performance query examples</a:t>
            </a:r>
          </a:p>
          <a:p>
            <a:endParaRPr lang="en-US" dirty="0"/>
          </a:p>
          <a:p>
            <a:r>
              <a:rPr lang="en-US" dirty="0"/>
              <a:t>Query compilation algorithms</a:t>
            </a:r>
          </a:p>
          <a:p>
            <a:endParaRPr lang="en-US" dirty="0"/>
          </a:p>
          <a:p>
            <a:r>
              <a:rPr lang="en-US" dirty="0"/>
              <a:t>Evaluating hardware resources for stateful computations</a:t>
            </a:r>
          </a:p>
          <a:p>
            <a:endParaRPr lang="en-US" dirty="0"/>
          </a:p>
          <a:p>
            <a:r>
              <a:rPr lang="en-US" dirty="0"/>
              <a:t>Implementation &amp; end-to-end walkthroughs on </a:t>
            </a:r>
            <a:r>
              <a:rPr lang="en-US" dirty="0" err="1"/>
              <a:t>mininet</a:t>
            </a:r>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47</a:t>
            </a:fld>
            <a:endParaRPr lang="en-US"/>
          </a:p>
        </p:txBody>
      </p:sp>
    </p:spTree>
    <p:extLst>
      <p:ext uri="{BB962C8B-B14F-4D97-AF65-F5344CB8AC3E}">
        <p14:creationId xmlns:p14="http://schemas.microsoft.com/office/powerpoint/2010/main" val="363709466"/>
      </p:ext>
    </p:extLst>
  </p:cSld>
  <p:clrMapOvr>
    <a:masterClrMapping/>
  </p:clrMapOvr>
  <mc:AlternateContent xmlns:mc="http://schemas.openxmlformats.org/markup-compatibility/2006" xmlns:p14="http://schemas.microsoft.com/office/powerpoint/2010/main">
    <mc:Choice Requires="p14">
      <p:transition spd="slow" p14:dur="2000" advTm="26276"/>
    </mc:Choice>
    <mc:Fallback xmlns="">
      <p:transition spd="slow" advTm="26276"/>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6</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pPr lvl="1"/>
            <a:r>
              <a:rPr lang="en-US" sz="3200" dirty="0"/>
              <a:t>Aggregation: </a:t>
            </a:r>
            <a:r>
              <a:rPr lang="en-US" sz="3200" dirty="0">
                <a:solidFill>
                  <a:srgbClr val="A31E34"/>
                </a:solidFill>
              </a:rPr>
              <a:t>Programmable key-value store</a:t>
            </a:r>
          </a:p>
          <a:p>
            <a:pPr lvl="1"/>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7</a:t>
            </a:fld>
            <a:endParaRPr lang="en-US"/>
          </a:p>
        </p:txBody>
      </p:sp>
    </p:spTree>
    <p:extLst>
      <p:ext uri="{BB962C8B-B14F-4D97-AF65-F5344CB8AC3E}">
        <p14:creationId xmlns:p14="http://schemas.microsoft.com/office/powerpoint/2010/main" val="51984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05309" y="5502275"/>
            <a:ext cx="4718957" cy="1125966"/>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105309" y="5579168"/>
            <a:ext cx="4718957" cy="954107"/>
          </a:xfrm>
          <a:prstGeom prst="rect">
            <a:avLst/>
          </a:prstGeom>
          <a:noFill/>
        </p:spPr>
        <p:txBody>
          <a:bodyPr wrap="square" rtlCol="0">
            <a:spAutoFit/>
          </a:bodyPr>
          <a:lstStyle/>
          <a:p>
            <a:pPr algn="ctr"/>
            <a:r>
              <a:rPr lang="en-US" sz="2800" dirty="0"/>
              <a:t>Programmable switches </a:t>
            </a:r>
          </a:p>
          <a:p>
            <a:pPr algn="ctr"/>
            <a:r>
              <a:rPr lang="en-US" sz="2800" dirty="0"/>
              <a:t>with the key-value store</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9</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22269</TotalTime>
  <Words>4453</Words>
  <Application>Microsoft Macintosh PowerPoint</Application>
  <PresentationFormat>Widescreen</PresentationFormat>
  <Paragraphs>515</Paragraphs>
  <Slides>48</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Why monitor from switches?</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Microbursts: Linear-in-state!</vt:lpstr>
      <vt:lpstr>Several useful linear-in-state statistics</vt:lpstr>
      <vt:lpstr>Other linear-in-state queries</vt:lpstr>
      <vt:lpstr>PowerPoint Presentation</vt:lpstr>
      <vt:lpstr>Eviction processing</vt:lpstr>
      <vt:lpstr>Eviction processing at backing store</vt:lpstr>
      <vt:lpstr>Eviction ratio vs. Cache size</vt:lpstr>
      <vt:lpstr>Eviction ratio vs. Cache size</vt:lpstr>
      <vt:lpstr>Eviction ratio  Eviction rate</vt:lpstr>
      <vt:lpstr>See more in the paper…</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3958</cp:revision>
  <cp:lastPrinted>2017-03-14T20:27:47Z</cp:lastPrinted>
  <dcterms:created xsi:type="dcterms:W3CDTF">2016-08-11T15:35:38Z</dcterms:created>
  <dcterms:modified xsi:type="dcterms:W3CDTF">2018-05-16T00:29:32Z</dcterms:modified>
</cp:coreProperties>
</file>