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tags/tag7.xml" ContentType="application/vnd.openxmlformats-officedocument.presentationml.tags+xml"/>
  <Override PartName="/ppt/notesSlides/notesSlide14.xml" ContentType="application/vnd.openxmlformats-officedocument.presentationml.notesSlide+xml"/>
  <Override PartName="/ppt/tags/tag8.xml" ContentType="application/vnd.openxmlformats-officedocument.presentationml.tags+xml"/>
  <Override PartName="/ppt/notesSlides/notesSlide15.xml" ContentType="application/vnd.openxmlformats-officedocument.presentationml.notesSlide+xml"/>
  <Override PartName="/ppt/tags/tag9.xml" ContentType="application/vnd.openxmlformats-officedocument.presentationml.tags+xml"/>
  <Override PartName="/ppt/notesSlides/notesSlide16.xml" ContentType="application/vnd.openxmlformats-officedocument.presentationml.notesSlide+xml"/>
  <Override PartName="/ppt/tags/tag10.xml" ContentType="application/vnd.openxmlformats-officedocument.presentationml.tags+xml"/>
  <Override PartName="/ppt/notesSlides/notesSlide17.xml" ContentType="application/vnd.openxmlformats-officedocument.presentationml.notesSlide+xml"/>
  <Override PartName="/ppt/tags/tag11.xml" ContentType="application/vnd.openxmlformats-officedocument.presentationml.tags+xml"/>
  <Override PartName="/ppt/notesSlides/notesSlide18.xml" ContentType="application/vnd.openxmlformats-officedocument.presentationml.notesSlide+xml"/>
  <Override PartName="/ppt/tags/tag12.xml" ContentType="application/vnd.openxmlformats-officedocument.presentationml.tags+xml"/>
  <Override PartName="/ppt/notesSlides/notesSlide19.xml" ContentType="application/vnd.openxmlformats-officedocument.presentationml.notesSlide+xml"/>
  <Override PartName="/ppt/tags/tag13.xml" ContentType="application/vnd.openxmlformats-officedocument.presentationml.tags+xml"/>
  <Override PartName="/ppt/notesSlides/notesSlide20.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tags/tag15.xml" ContentType="application/vnd.openxmlformats-officedocument.presentationml.tags+xml"/>
  <Override PartName="/ppt/notesSlides/notesSlide22.xml" ContentType="application/vnd.openxmlformats-officedocument.presentationml.notesSlide+xml"/>
  <Override PartName="/ppt/tags/tag16.xml" ContentType="application/vnd.openxmlformats-officedocument.presentationml.tags+xml"/>
  <Override PartName="/ppt/notesSlides/notesSlide23.xml" ContentType="application/vnd.openxmlformats-officedocument.presentationml.notesSlide+xml"/>
  <Override PartName="/ppt/tags/tag17.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256" r:id="rId2"/>
    <p:sldId id="315" r:id="rId3"/>
    <p:sldId id="316" r:id="rId4"/>
    <p:sldId id="319" r:id="rId5"/>
    <p:sldId id="320" r:id="rId6"/>
    <p:sldId id="480" r:id="rId7"/>
    <p:sldId id="512" r:id="rId8"/>
    <p:sldId id="485" r:id="rId9"/>
    <p:sldId id="486" r:id="rId10"/>
    <p:sldId id="487" r:id="rId11"/>
    <p:sldId id="488" r:id="rId12"/>
    <p:sldId id="489" r:id="rId13"/>
    <p:sldId id="490" r:id="rId14"/>
    <p:sldId id="491" r:id="rId15"/>
    <p:sldId id="492" r:id="rId16"/>
    <p:sldId id="493" r:id="rId17"/>
    <p:sldId id="494" r:id="rId18"/>
    <p:sldId id="495" r:id="rId19"/>
    <p:sldId id="496" r:id="rId20"/>
    <p:sldId id="498" r:id="rId21"/>
    <p:sldId id="500" r:id="rId22"/>
    <p:sldId id="501" r:id="rId23"/>
    <p:sldId id="502" r:id="rId24"/>
    <p:sldId id="513" r:id="rId25"/>
    <p:sldId id="482" r:id="rId26"/>
    <p:sldId id="520" r:id="rId27"/>
    <p:sldId id="522" r:id="rId28"/>
    <p:sldId id="524" r:id="rId29"/>
    <p:sldId id="504" r:id="rId30"/>
    <p:sldId id="514" r:id="rId31"/>
    <p:sldId id="470" r:id="rId32"/>
    <p:sldId id="471" r:id="rId33"/>
    <p:sldId id="472" r:id="rId34"/>
    <p:sldId id="473" r:id="rId35"/>
    <p:sldId id="474" r:id="rId36"/>
    <p:sldId id="475" r:id="rId37"/>
    <p:sldId id="505" r:id="rId38"/>
    <p:sldId id="517" r:id="rId39"/>
    <p:sldId id="516" r:id="rId40"/>
    <p:sldId id="358" r:id="rId41"/>
    <p:sldId id="507" r:id="rId42"/>
    <p:sldId id="508" r:id="rId43"/>
    <p:sldId id="350" r:id="rId44"/>
    <p:sldId id="509" r:id="rId45"/>
    <p:sldId id="510" r:id="rId46"/>
    <p:sldId id="464" r:id="rId47"/>
    <p:sldId id="465" r:id="rId48"/>
    <p:sldId id="375" r:id="rId49"/>
    <p:sldId id="299" r:id="rId50"/>
    <p:sldId id="357" r:id="rId51"/>
    <p:sldId id="305" r:id="rId52"/>
    <p:sldId id="306" r:id="rId53"/>
    <p:sldId id="301" r:id="rId54"/>
    <p:sldId id="271" r:id="rId55"/>
    <p:sldId id="326" r:id="rId56"/>
    <p:sldId id="327" r:id="rId57"/>
    <p:sldId id="272" r:id="rId58"/>
    <p:sldId id="374" r:id="rId59"/>
    <p:sldId id="468" r:id="rId60"/>
    <p:sldId id="332" r:id="rId61"/>
    <p:sldId id="370" r:id="rId62"/>
    <p:sldId id="371" r:id="rId63"/>
    <p:sldId id="335" r:id="rId64"/>
    <p:sldId id="372" r:id="rId65"/>
    <p:sldId id="373" r:id="rId66"/>
    <p:sldId id="307" r:id="rId67"/>
    <p:sldId id="467" r:id="rId68"/>
    <p:sldId id="458" r:id="rId69"/>
    <p:sldId id="459" r:id="rId70"/>
    <p:sldId id="460" r:id="rId71"/>
    <p:sldId id="461" r:id="rId72"/>
    <p:sldId id="462" r:id="rId73"/>
    <p:sldId id="466" r:id="rId74"/>
    <p:sldId id="463"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88" autoAdjust="0"/>
    <p:restoredTop sz="68705" autoAdjust="0"/>
  </p:normalViewPr>
  <p:slideViewPr>
    <p:cSldViewPr showGuides="1">
      <p:cViewPr varScale="1">
        <p:scale>
          <a:sx n="58" d="100"/>
          <a:sy n="58" d="100"/>
        </p:scale>
        <p:origin x="2480" y="200"/>
      </p:cViewPr>
      <p:guideLst>
        <p:guide orient="horz" pos="168"/>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notesMaster" Target="notesMasters/notesMaster1.xml"/><Relationship Id="rId77" Type="http://schemas.openxmlformats.org/officeDocument/2006/relationships/presProps" Target="presProps.xml"/><Relationship Id="rId78" Type="http://schemas.openxmlformats.org/officeDocument/2006/relationships/viewProps" Target="viewProps.xml"/><Relationship Id="rId79" Type="http://schemas.openxmlformats.org/officeDocument/2006/relationships/theme" Target="theme/theme1.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t> Aggregate </a:t>
            </a:r>
            <a:r>
              <a:rPr lang="en-US" baseline="0" dirty="0" smtClean="0"/>
              <a:t>Capacity Per Unit</a:t>
            </a:r>
            <a:endParaRPr lang="en-US" dirty="0"/>
          </a:p>
        </c:rich>
      </c:tx>
      <c:layout>
        <c:manualLayout>
          <c:xMode val="edge"/>
          <c:yMode val="edge"/>
          <c:x val="0.415924617196702"/>
          <c:y val="0.056910569105691"/>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layout/>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0.123236116866971"/>
                  <c:y val="-0.0615204226056711"/>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8"/>
              <c:layout/>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0"/>
              <c:layout/>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1"/>
              <c:layout/>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2"/>
              <c:layout>
                <c:manualLayout>
                  <c:x val="0.0"/>
                  <c:y val="-0.056910569105691"/>
                </c:manualLayout>
              </c:layout>
              <c:tx>
                <c:rich>
                  <a:bodyPr/>
                  <a:lstStyle/>
                  <a:p>
                    <a:r>
                      <a:rPr lang="en-US" sz="1800" dirty="0" smtClean="0">
                        <a:solidFill>
                          <a:srgbClr val="767171"/>
                        </a:solidFill>
                      </a:rPr>
                      <a:t>Tomahawk</a:t>
                    </a:r>
                    <a:endParaRPr lang="en-US" dirty="0" smtClean="0"/>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Programmable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491872791519434"/>
                  <c:y val="-0.071781789471438"/>
                </c:manualLayout>
              </c:layout>
              <c:tx>
                <c:rich>
                  <a:bodyPr/>
                  <a:lstStyle/>
                  <a:p>
                    <a:r>
                      <a:rPr lang="en-US" smtClean="0"/>
                      <a:t>MIT</a:t>
                    </a:r>
                    <a:r>
                      <a:rPr lang="en-US" baseline="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0.090613134488931"/>
                  <c:y val="0.0815329791093186"/>
                </c:manualLayout>
              </c:layout>
              <c:tx>
                <c:rich>
                  <a:bodyPr/>
                  <a:lstStyle/>
                  <a:p>
                    <a:r>
                      <a:rPr lang="en-US" sz="1800" dirty="0" smtClean="0">
                        <a:solidFill>
                          <a:schemeClr val="bg2">
                            <a:lumMod val="50000"/>
                          </a:schemeClr>
                        </a:solidFill>
                      </a:rPr>
                      <a:t>SNAP</a:t>
                    </a:r>
                  </a:p>
                  <a:p>
                    <a:r>
                      <a:rPr lang="en-US" sz="1800" dirty="0" smtClean="0">
                        <a:solidFill>
                          <a:schemeClr val="bg2">
                            <a:lumMod val="50000"/>
                          </a:schemeClr>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143427654582046"/>
                  <c:y val="0.0438834474958923"/>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233544711071592"/>
                  <c:y val="0.0739845468781794"/>
                </c:manualLayout>
              </c:layout>
              <c:tx>
                <c:rich>
                  <a:bodyPr/>
                  <a:lstStyle/>
                  <a:p>
                    <a:r>
                      <a:rPr lang="is-IS" sz="1800" smtClean="0">
                        <a:solidFill>
                          <a:schemeClr val="bg2">
                            <a:lumMod val="50000"/>
                          </a:schemeClr>
                        </a:solidFill>
                      </a:rPr>
                      <a:t>IXP 2400</a:t>
                    </a:r>
                  </a:p>
                  <a:p>
                    <a:r>
                      <a:rPr lang="is-IS" sz="1800" smtClean="0">
                        <a:solidFill>
                          <a:schemeClr val="bg2">
                            <a:lumMod val="50000"/>
                          </a:schemeClr>
                        </a:solidFill>
                      </a:rPr>
                      <a:t>(NPU)</a:t>
                    </a:r>
                    <a:endParaRPr lang="is-I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9"/>
              <c:layout>
                <c:manualLayout>
                  <c:x val="-0.0949753763111766"/>
                  <c:y val="0.0942052365405544"/>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0"/>
              <c:layout>
                <c:manualLayout>
                  <c:x val="-0.0557786372109847"/>
                  <c:y val="0.0853590252437957"/>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dirty="0" err="1" smtClean="0">
                        <a:solidFill>
                          <a:schemeClr val="bg2">
                            <a:lumMod val="50000"/>
                          </a:schemeClr>
                        </a:solidFill>
                      </a:rPr>
                      <a:t>NetFPGA</a:t>
                    </a:r>
                    <a:r>
                      <a:rPr lang="en-US" sz="1800" dirty="0" smtClean="0">
                        <a:solidFill>
                          <a:schemeClr val="bg2">
                            <a:lumMod val="50000"/>
                          </a:schemeClr>
                        </a:solidFill>
                      </a:rPr>
                      <a:t>-SUME</a:t>
                    </a:r>
                  </a:p>
                  <a:p>
                    <a:r>
                      <a:rPr lang="en-US" sz="1800" dirty="0" smtClean="0">
                        <a:solidFill>
                          <a:schemeClr val="bg2">
                            <a:lumMod val="50000"/>
                          </a:schemeClr>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1620644400"/>
        <c:axId val="1626694944"/>
      </c:lineChart>
      <c:catAx>
        <c:axId val="1620644400"/>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626694944"/>
        <c:crosses val="autoZero"/>
        <c:auto val="1"/>
        <c:lblAlgn val="ctr"/>
        <c:lblOffset val="100"/>
        <c:noMultiLvlLbl val="0"/>
      </c:catAx>
      <c:valAx>
        <c:axId val="1626694944"/>
        <c:scaling>
          <c:logBase val="10.0"/>
          <c:orientation val="minMax"/>
          <c:min val="0.0004"/>
        </c:scaling>
        <c:delete val="0"/>
        <c:axPos val="l"/>
        <c:title>
          <c:tx>
            <c:rich>
              <a:bodyPr rot="-5400000" vert="horz"/>
              <a:lstStyle/>
              <a:p>
                <a:pPr>
                  <a:defRPr sz="2000">
                    <a:latin typeface="Seravek"/>
                    <a:cs typeface="Seravek"/>
                  </a:defRPr>
                </a:pPr>
                <a:r>
                  <a:rPr lang="en-US" sz="2000">
                    <a:latin typeface="Seravek"/>
                    <a:cs typeface="Seravek"/>
                  </a:rPr>
                  <a:t>Gbit/s</a:t>
                </a:r>
              </a:p>
            </c:rich>
          </c:tx>
          <c:layout/>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1620644400"/>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1663839184"/>
        <c:axId val="1663553344"/>
      </c:scatterChart>
      <c:valAx>
        <c:axId val="1663839184"/>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63553344"/>
        <c:crosses val="autoZero"/>
        <c:crossBetween val="midCat"/>
      </c:valAx>
      <c:valAx>
        <c:axId val="1663553344"/>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6383918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2/10/17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motivate</a:t>
            </a:r>
            <a:r>
              <a:rPr lang="en-US" baseline="0" dirty="0" smtClean="0"/>
              <a:t> an abstraction, let’s first look at what the scheduler does. It decides on two things. First, the order in which packets are transmitted. This captures work-conserving schedulers like priority scheduling, weighted fair queueing, etc. Second, the absolute time at which packets are transmitted; the canonical example being token bucket rate limiting.</a:t>
            </a:r>
          </a:p>
          <a:p>
            <a:endParaRPr lang="en-US" baseline="0" dirty="0" smtClean="0"/>
          </a:p>
          <a:p>
            <a:r>
              <a:rPr lang="en-US" baseline="0" dirty="0" smtClean="0"/>
              <a:t>So a programmable scheduler will have to provide a way to flexibly specify both order and time.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838638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Here’s a strawman </a:t>
            </a:r>
            <a:r>
              <a:rPr lang="en-US" baseline="0" dirty="0" err="1" smtClean="0"/>
              <a:t>prog</a:t>
            </a:r>
            <a:r>
              <a:rPr lang="en-US" baseline="0" dirty="0" smtClean="0"/>
              <a:t>. scheduler, which is how you would program a scheduler if you took an existing fixed function scheduler and tried to make that programmable.</a:t>
            </a:r>
          </a:p>
          <a:p>
            <a:endParaRPr lang="en-US" baseline="0" dirty="0" smtClean="0"/>
          </a:p>
          <a:p>
            <a:r>
              <a:rPr lang="en-US" baseline="0" dirty="0" smtClean="0"/>
              <a:t>Packets come in, they are classified into one of a fixed set of FIFOs, one for each flow. Then, on the </a:t>
            </a:r>
            <a:r>
              <a:rPr lang="en-US" baseline="0" dirty="0" err="1" smtClean="0"/>
              <a:t>dequeue</a:t>
            </a:r>
            <a:r>
              <a:rPr lang="en-US" baseline="0" dirty="0" smtClean="0"/>
              <a:t> side, some programmable logic picks the next flow to transmit whenever the link is idle. The programmable logic decides both the order in which flows are scheduled, and the absolute times at which flows are scheduled.</a:t>
            </a:r>
          </a:p>
          <a:p>
            <a:endParaRPr lang="en-US" baseline="0" dirty="0" smtClean="0"/>
          </a:p>
          <a:p>
            <a:r>
              <a:rPr lang="en-US" baseline="0" dirty="0" smtClean="0"/>
              <a:t>The problem with this strawman is that there is very little time on the </a:t>
            </a:r>
            <a:r>
              <a:rPr lang="en-US" baseline="0" dirty="0" err="1" smtClean="0"/>
              <a:t>dequeue</a:t>
            </a:r>
            <a:r>
              <a:rPr lang="en-US" baseline="0" dirty="0" smtClean="0"/>
              <a:t> side, which greatly limits the programmability it offers. At rates of 100G and beyond, the scheduler supports back-to-back </a:t>
            </a:r>
            <a:r>
              <a:rPr lang="en-US" baseline="0" dirty="0" err="1" smtClean="0"/>
              <a:t>dequeues</a:t>
            </a:r>
            <a:r>
              <a:rPr lang="en-US" baseline="0" dirty="0" smtClean="0"/>
              <a:t> every few clock cycles. So, the programmable logic must complete within a few clocks to support the next </a:t>
            </a:r>
            <a:r>
              <a:rPr lang="en-US" baseline="0" dirty="0" err="1" smtClean="0"/>
              <a:t>dequeue</a:t>
            </a:r>
            <a:r>
              <a:rPr lang="en-US" baseline="0" dirty="0" smtClean="0"/>
              <a:t> to the same scheduler.</a:t>
            </a:r>
          </a:p>
          <a:p>
            <a:endParaRPr lang="en-US" baseline="0" dirty="0" smtClean="0"/>
          </a:p>
          <a:p>
            <a:r>
              <a:rPr lang="en-US" baseline="0" dirty="0" smtClean="0"/>
              <a:t>Instead, can we move programmability to the </a:t>
            </a:r>
            <a:r>
              <a:rPr lang="en-US" baseline="0" dirty="0" err="1" smtClean="0"/>
              <a:t>enqueue</a:t>
            </a:r>
            <a:r>
              <a:rPr lang="en-US" baseline="0" dirty="0" smtClean="0"/>
              <a:t> side, where each packet has potentially much more processing time available before it is </a:t>
            </a:r>
            <a:r>
              <a:rPr lang="en-US" baseline="0" dirty="0" err="1" smtClean="0"/>
              <a:t>enqueued</a:t>
            </a:r>
            <a:r>
              <a:rPr lang="en-US" baseline="0" dirty="0" smtClean="0"/>
              <a:t> into the scheduler.</a:t>
            </a:r>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1759561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12</a:t>
            </a:fld>
            <a:endParaRPr lang="en-US"/>
          </a:p>
        </p:txBody>
      </p:sp>
    </p:spTree>
    <p:extLst>
      <p:ext uri="{BB962C8B-B14F-4D97-AF65-F5344CB8AC3E}">
        <p14:creationId xmlns:p14="http://schemas.microsoft.com/office/powerpoint/2010/main" val="9337416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Also, because the programmability is on the </a:t>
            </a:r>
            <a:r>
              <a:rPr lang="en-US" baseline="0" dirty="0" err="1" smtClean="0"/>
              <a:t>enqueue</a:t>
            </a:r>
            <a:r>
              <a:rPr lang="en-US" baseline="0" dirty="0" smtClean="0"/>
              <a:t> side, you have much more time to compute ranks for each packet. You can potentially compute a packet’s rank anywhere along the packet’s path from the packet’s host to this switch. We’ll see how this lets us express a variety of schedulers.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switch?</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8996883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bring up the switch pipeline again. The PIFOs replace the queues in the scheduler, while the rank computation runs in the ingress pipeline.</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 How do we run the rank computation? We’ll deal with that in the second half of the talk.</a:t>
            </a:r>
          </a:p>
        </p:txBody>
      </p:sp>
      <p:sp>
        <p:nvSpPr>
          <p:cNvPr id="4" name="Slide Number Placeholder 3"/>
          <p:cNvSpPr>
            <a:spLocks noGrp="1"/>
          </p:cNvSpPr>
          <p:nvPr>
            <p:ph type="sldNum" sz="quarter" idx="10"/>
          </p:nvPr>
        </p:nvSpPr>
        <p:spPr/>
        <p:txBody>
          <a:bodyPr/>
          <a:lstStyle/>
          <a:p>
            <a:fld id="{6C7315F8-E931-49D1-A989-C1759F952B9E}" type="slidenum">
              <a:rPr lang="en-US" smtClean="0"/>
              <a:t>14</a:t>
            </a:fld>
            <a:endParaRPr lang="en-US"/>
          </a:p>
        </p:txBody>
      </p:sp>
    </p:spTree>
    <p:extLst>
      <p:ext uri="{BB962C8B-B14F-4D97-AF65-F5344CB8AC3E}">
        <p14:creationId xmlns:p14="http://schemas.microsoft.com/office/powerpoint/2010/main" val="6778817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Now let’s see some real algorithms programmed with a PIFO.</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15</a:t>
            </a:fld>
            <a:endParaRPr lang="en-US"/>
          </a:p>
        </p:txBody>
      </p:sp>
    </p:spTree>
    <p:extLst>
      <p:ext uri="{BB962C8B-B14F-4D97-AF65-F5344CB8AC3E}">
        <p14:creationId xmlns:p14="http://schemas.microsoft.com/office/powerpoint/2010/main" val="1535131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6581923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17993472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tracks TCP </a:t>
            </a:r>
            <a:r>
              <a:rPr lang="en-US" baseline="0" dirty="0" err="1" smtClean="0"/>
              <a:t>acks</a:t>
            </a:r>
            <a:r>
              <a:rPr lang="en-US" baseline="0" dirty="0" smtClean="0"/>
              <a:t> and uses this to set the remaining flow size for each packet in a flow.</a:t>
            </a:r>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18</a:t>
            </a:fld>
            <a:endParaRPr lang="en-US"/>
          </a:p>
        </p:txBody>
      </p:sp>
    </p:spTree>
    <p:extLst>
      <p:ext uri="{BB962C8B-B14F-4D97-AF65-F5344CB8AC3E}">
        <p14:creationId xmlns:p14="http://schemas.microsoft.com/office/powerpoint/2010/main" val="19714094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2087674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6071459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like the Trident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15240539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20137615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first note that the rank store is well understood hardware that switches already use to buffer data packets.</a:t>
            </a:r>
          </a:p>
          <a:p>
            <a:endParaRPr lang="en-US" baseline="0" dirty="0" smtClean="0"/>
          </a:p>
          <a:p>
            <a:r>
              <a:rPr lang="en-US" baseline="0" dirty="0" smtClean="0"/>
              <a:t>For the flow scheduler, which is more </a:t>
            </a:r>
            <a:r>
              <a:rPr lang="en-US" baseline="0" dirty="0" err="1" smtClean="0"/>
              <a:t>invovled</a:t>
            </a:r>
            <a:r>
              <a:rPr lang="en-US" baseline="0" dirty="0" smtClean="0"/>
              <a:t>, we synthesized it in Verilog in a 16 nm transistor library and it met timing for 1K flows. It continues to work through 2048 flows, but fails at 4096, so that’s the current limit on our design.</a:t>
            </a:r>
          </a:p>
          <a:p>
            <a:endParaRPr lang="en-US" baseline="0" dirty="0" smtClean="0"/>
          </a:p>
          <a:p>
            <a:r>
              <a:rPr lang="en-US" baseline="0" dirty="0" smtClean="0"/>
              <a:t>The area of this design is about 7 mm^2 for a 5-level programmable hierarchical scheduler. In context, this is about 4% of a typical switching chip.</a:t>
            </a:r>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0823281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baseline="0" dirty="0" smtClean="0"/>
          </a:p>
          <a:p>
            <a:pPr marL="685800" lvl="1" indent="-228600">
              <a:buAutoNum type="arabicParenR"/>
            </a:pPr>
            <a:r>
              <a:rPr lang="en-US" baseline="0" dirty="0" smtClean="0"/>
              <a:t>TODO: There are some nasty empty text boxes hiding in the background. That was the easiest way to remove Stage 1, Stage 2, </a:t>
            </a:r>
            <a:r>
              <a:rPr lang="is-IS" baseline="0" dirty="0" smtClean="0"/>
              <a:t>… Stage 16.</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24</a:t>
            </a:fld>
            <a:endParaRPr lang="en-US"/>
          </a:p>
        </p:txBody>
      </p:sp>
    </p:spTree>
    <p:extLst>
      <p:ext uri="{BB962C8B-B14F-4D97-AF65-F5344CB8AC3E}">
        <p14:creationId xmlns:p14="http://schemas.microsoft.com/office/powerpoint/2010/main" val="925135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Naïve shared memory either causes</a:t>
            </a:r>
            <a:r>
              <a:rPr lang="en-US" sz="1200" baseline="0" dirty="0" smtClean="0"/>
              <a:t> inconsistency (stale read) or non-determinism (bypass, followed by pipeline blocking). Can’t have both.</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Secondary point: caching cause </a:t>
            </a:r>
            <a:r>
              <a:rPr lang="en-US" sz="1200" smtClean="0"/>
              <a:t>non-determinism</a:t>
            </a:r>
            <a:r>
              <a:rPr lang="en-US" sz="1200" smtClean="0"/>
              <a:t>.</a:t>
            </a:r>
            <a:endParaRPr lang="en-US" sz="120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4386534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Naïve shared memory either causes</a:t>
            </a:r>
            <a:r>
              <a:rPr lang="en-US" sz="1200" baseline="0" dirty="0" smtClean="0"/>
              <a:t> inconsistency (stale read) or non-determinism (bypass, followed by pipeline blocking). Can’t have both.</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Secondary point: caching cause non-determinism.</a:t>
            </a:r>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7303367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Naïve shared memory either causes</a:t>
            </a:r>
            <a:r>
              <a:rPr lang="en-US" sz="1200" baseline="0" dirty="0" smtClean="0"/>
              <a:t> inconsistency (stale read) or non-determinism (bypass, followed by pipeline blocking). Can’t have both.</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Secondary point: caching cause non-determinism.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TODO: Need to work on this.</a:t>
            </a:r>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21059450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Naïve shared memory either causes</a:t>
            </a:r>
            <a:r>
              <a:rPr lang="en-US" sz="1200" baseline="0" dirty="0" smtClean="0"/>
              <a:t> inconsistency (stale read) or non-determinism (bypass, followed by pipeline blocking). Can’t have both.</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Secondary point: caching cause non-determinism.</a:t>
            </a:r>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12495212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Given some algorithms, can we figure out what atoms we need?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Say that the algorithm can’t have loops right here</a:t>
            </a:r>
            <a:r>
              <a:rPr lang="en-US" baseline="0" dirty="0" smtClean="0"/>
              <a:t> and introduce the transaction programming model briefly.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Say that we are going over the process for a single algorithm first.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code has been simplified (into 3-opcode form) so that they</a:t>
            </a:r>
            <a:r>
              <a:rPr lang="en-US" baseline="0" dirty="0" smtClean="0"/>
              <a:t> are as close as possible to the hardware.</a:t>
            </a:r>
          </a:p>
        </p:txBody>
      </p:sp>
      <p:sp>
        <p:nvSpPr>
          <p:cNvPr id="4" name="Slide Number Placeholder 3"/>
          <p:cNvSpPr>
            <a:spLocks noGrp="1"/>
          </p:cNvSpPr>
          <p:nvPr>
            <p:ph type="sldNum" sz="quarter" idx="10"/>
          </p:nvPr>
        </p:nvSpPr>
        <p:spPr/>
        <p:txBody>
          <a:bodyPr/>
          <a:lstStyle/>
          <a:p>
            <a:fld id="{6C7315F8-E931-49D1-A989-C1759F952B9E}" type="slidenum">
              <a:rPr lang="en-US" smtClean="0"/>
              <a:t>31</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Read/After/Write</a:t>
            </a:r>
            <a:r>
              <a:rPr lang="en-US" baseline="0" dirty="0" smtClean="0"/>
              <a:t> dependencies</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32</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33</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One slide with animation showing the problem, then bring in analogy to VLIW, and then solution.</a:t>
            </a:r>
          </a:p>
          <a:p>
            <a:r>
              <a:rPr lang="en-US" baseline="0" dirty="0" smtClean="0"/>
              <a:t>TODO: Mention Monica Lam’s work and time/space duality.</a:t>
            </a:r>
          </a:p>
        </p:txBody>
      </p:sp>
      <p:sp>
        <p:nvSpPr>
          <p:cNvPr id="4" name="Slide Number Placeholder 3"/>
          <p:cNvSpPr>
            <a:spLocks noGrp="1"/>
          </p:cNvSpPr>
          <p:nvPr>
            <p:ph type="sldNum" sz="quarter" idx="10"/>
          </p:nvPr>
        </p:nvSpPr>
        <p:spPr/>
        <p:txBody>
          <a:bodyPr/>
          <a:lstStyle/>
          <a:p>
            <a:fld id="{6C7315F8-E931-49D1-A989-C1759F952B9E}" type="slidenum">
              <a:rPr lang="en-US" smtClean="0"/>
              <a:t>34</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36</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Spend more time here.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37</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Keep it simple.</a:t>
            </a:r>
          </a:p>
          <a:p>
            <a:pPr marL="228600" indent="-228600">
              <a:buAutoNum type="arabicPeriod"/>
            </a:pPr>
            <a:r>
              <a:rPr lang="en-US" baseline="0" dirty="0" smtClean="0"/>
              <a:t>End of Moore’s law means specialization.</a:t>
            </a:r>
          </a:p>
          <a:p>
            <a:pPr marL="228600" indent="-228600">
              <a:buAutoNum type="arabicPeriod"/>
            </a:pPr>
            <a:r>
              <a:rPr lang="en-US" baseline="0" dirty="0" smtClean="0"/>
              <a:t>Specialization is at odds with programmability.</a:t>
            </a:r>
          </a:p>
          <a:p>
            <a:pPr marL="228600" indent="-228600">
              <a:buAutoNum type="arabicPeriod"/>
            </a:pPr>
            <a:r>
              <a:rPr lang="en-US" baseline="0" dirty="0" smtClean="0"/>
              <a:t>My approach is to tailor abstractions to very specific classes of switch functionality. The specificity lets you retain high performance, while having a class of algorithms means that it’s somewhat future </a:t>
            </a:r>
            <a:r>
              <a:rPr lang="en-US" baseline="0" dirty="0" smtClean="0"/>
              <a:t>proof.</a:t>
            </a:r>
          </a:p>
          <a:p>
            <a:pPr marL="228600" indent="-228600">
              <a:buAutoNum type="arabicPeriod"/>
            </a:pPr>
            <a:r>
              <a:rPr lang="en-US" baseline="0" dirty="0" smtClean="0"/>
              <a:t>Moved </a:t>
            </a:r>
            <a:r>
              <a:rPr lang="en-US" dirty="0" smtClean="0"/>
              <a:t>Network measurement (</a:t>
            </a:r>
            <a:r>
              <a:rPr lang="en-US" dirty="0" err="1" smtClean="0"/>
              <a:t>HotNets</a:t>
            </a:r>
            <a:r>
              <a:rPr lang="en-US" dirty="0" smtClean="0"/>
              <a:t>’ 16) out of slide.</a:t>
            </a:r>
            <a:endParaRPr lang="en-US" dirty="0" smtClean="0">
              <a:latin typeface="Gadugi" panose="020B0502040204020203" pitchFamily="34" charset="0"/>
            </a:endParaRPr>
          </a:p>
          <a:p>
            <a:pPr lvl="1"/>
            <a:endParaRPr lang="en-US" dirty="0" smtClean="0">
              <a:latin typeface="Gadugi" panose="020B0502040204020203" pitchFamily="34" charset="0"/>
            </a:endParaRPr>
          </a:p>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Maybe mention Tiny Tera, BBN multi-gigabit router =&gt; </a:t>
            </a:r>
            <a:r>
              <a:rPr lang="en-US" baseline="0" dirty="0" err="1" smtClean="0"/>
              <a:t>Avicii</a:t>
            </a:r>
            <a:r>
              <a:rPr lang="en-US" baseline="0" dirty="0" smtClean="0"/>
              <a:t>.</a:t>
            </a:r>
          </a:p>
          <a:p>
            <a:endParaRPr lang="en-US" baseline="0" dirty="0" smtClean="0"/>
          </a:p>
          <a:p>
            <a:r>
              <a:rPr lang="en-US" baseline="0" dirty="0" smtClean="0"/>
              <a:t>Mention that it is on log scale</a:t>
            </a:r>
          </a:p>
          <a:p>
            <a:r>
              <a:rPr lang="en-US" baseline="0" dirty="0" smtClean="0"/>
              <a:t>Define line rate</a:t>
            </a:r>
          </a:p>
          <a:p>
            <a:r>
              <a:rPr lang="en-US" baseline="0" dirty="0" smtClean="0"/>
              <a:t>Make sure to mention NPU, GPU, CPU, multi-core etc. here so that it’s clear that it’s a statement independent of platform.</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 end, I should mention that this is joint work with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51</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52</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54</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55</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56</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Maybe add some pictures to it. Performance and flexibility on two different axes. Figure out what the rate of improvement is.</a:t>
            </a:r>
          </a:p>
          <a:p>
            <a:endParaRPr lang="en-US" dirty="0" smtClean="0"/>
          </a:p>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39385823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57</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59</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60</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61</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62</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63</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64</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65</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66</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68</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130717420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69</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70</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71</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72</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74</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arenR"/>
            </a:pPr>
            <a:endParaRPr lang="en-US" baseline="0" dirty="0" smtClean="0"/>
          </a:p>
          <a:p>
            <a:pPr marL="685800" lvl="1" indent="-228600">
              <a:buAutoNum type="arabicParenR"/>
            </a:pPr>
            <a:r>
              <a:rPr lang="en-US" baseline="0" dirty="0" smtClean="0"/>
              <a:t>TODO: There are some nasty empty text boxes hiding in the background. That was the easiest way to remove Stage 1, Stage 2, </a:t>
            </a:r>
            <a:r>
              <a:rPr lang="is-IS" baseline="0" dirty="0" smtClean="0"/>
              <a:t>… Stage 16.</a:t>
            </a:r>
          </a:p>
          <a:p>
            <a:pPr marL="685800" lvl="1" indent="-228600">
              <a:buAutoNum type="arabicParenR"/>
            </a:pPr>
            <a:r>
              <a:rPr lang="is-IS" baseline="0" dirty="0" smtClean="0"/>
              <a:t>Maybe don’t show the parse format right here.</a:t>
            </a:r>
          </a:p>
          <a:p>
            <a:pPr marL="685800" lvl="1" indent="-228600">
              <a:buAutoNum type="arabicParenR"/>
            </a:pPr>
            <a:r>
              <a:rPr lang="is-IS" baseline="0" dirty="0" smtClean="0"/>
              <a:t>Match and action are too technical: use more basic terms, like filter and transform.</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674296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308769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Parse graphs and match-action tables are too jargon-heavy.</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we have no consensus on the right abstraction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this important? Every other aspect of a switch that is programmable has an abstraction for it. For instance, parse graphs capture varied protocol formats. Match-action tables capture many forwarding policies. Packet transactions express many </a:t>
            </a:r>
            <a:r>
              <a:rPr lang="en-US" baseline="0" dirty="0" err="1" smtClean="0"/>
              <a:t>stateful</a:t>
            </a:r>
            <a:r>
              <a:rPr lang="en-US" baseline="0" dirty="0" smtClean="0"/>
              <a:t> algorithms.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compound things, the scheduler has tight timing requirements: typically, one </a:t>
            </a:r>
            <a:r>
              <a:rPr lang="en-US" baseline="0" dirty="0" err="1" smtClean="0"/>
              <a:t>enqueue</a:t>
            </a:r>
            <a:r>
              <a:rPr lang="en-US" baseline="0" dirty="0" smtClean="0"/>
              <a:t> or </a:t>
            </a:r>
            <a:r>
              <a:rPr lang="en-US" baseline="0" dirty="0" err="1" smtClean="0"/>
              <a:t>dequeue</a:t>
            </a:r>
            <a:r>
              <a:rPr lang="en-US" baseline="0" dirty="0" smtClean="0"/>
              <a:t> every clock cycle. So, you can’t punt on the problem by putting an FPGA or CPU in the fast path.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In summary, we need an expressive abstraction that runs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9</a:t>
            </a:fld>
            <a:endParaRPr lang="en-US"/>
          </a:p>
        </p:txBody>
      </p:sp>
    </p:spTree>
    <p:extLst>
      <p:ext uri="{BB962C8B-B14F-4D97-AF65-F5344CB8AC3E}">
        <p14:creationId xmlns:p14="http://schemas.microsoft.com/office/powerpoint/2010/main" val="1014146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2/10/17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2/10/17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2/10/17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2/10/17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2/10/17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2/10/17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2/10/17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image" Target="../media/image4.png"/><Relationship Id="rId1" Type="http://schemas.openxmlformats.org/officeDocument/2006/relationships/tags" Target="../tags/tag4.x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1.x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5.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5.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chart" Target="../charts/char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chart" Target="../charts/char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7.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8.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6581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FCFS,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Token bucket shaping</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183208348"/>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838200" y="5143500"/>
            <a:ext cx="10515600" cy="1104900"/>
          </a:xfrm>
        </p:spPr>
        <p:txBody>
          <a:bodyPr>
            <a:normAutofit/>
          </a:bodyPr>
          <a:lstStyle/>
          <a:p>
            <a:r>
              <a:rPr lang="en-US" dirty="0" smtClean="0"/>
              <a:t>Very little time on the </a:t>
            </a:r>
            <a:r>
              <a:rPr lang="en-US" dirty="0" err="1" smtClean="0"/>
              <a:t>dequeue</a:t>
            </a:r>
            <a:r>
              <a:rPr lang="en-US" dirty="0" smtClean="0"/>
              <a:t> side =&gt; limited programmability</a:t>
            </a:r>
          </a:p>
          <a:p>
            <a:r>
              <a:rPr lang="en-US" dirty="0" smtClean="0"/>
              <a:t>Can we move programmability to the </a:t>
            </a:r>
            <a:r>
              <a:rPr lang="en-US" dirty="0" err="1" smtClean="0"/>
              <a:t>enqueue</a:t>
            </a:r>
            <a:r>
              <a:rPr lang="en-US" dirty="0" smtClean="0"/>
              <a:t> side instead?</a:t>
            </a:r>
          </a:p>
          <a:p>
            <a:endParaRPr lang="en-US" dirty="0"/>
          </a:p>
          <a:p>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9" name="Group 158"/>
          <p:cNvGrpSpPr/>
          <p:nvPr/>
        </p:nvGrpSpPr>
        <p:grpSpPr>
          <a:xfrm>
            <a:off x="6419723" y="2160862"/>
            <a:ext cx="3276727" cy="2046175"/>
            <a:chOff x="6419723" y="2160862"/>
            <a:chExt cx="3276727" cy="2046175"/>
          </a:xfrm>
        </p:grpSpPr>
        <p:grpSp>
          <p:nvGrpSpPr>
            <p:cNvPr id="158" name="Group 157"/>
            <p:cNvGrpSpPr/>
            <p:nvPr/>
          </p:nvGrpSpPr>
          <p:grpSpPr>
            <a:xfrm>
              <a:off x="6419723" y="2160862"/>
              <a:ext cx="3276727" cy="2046175"/>
              <a:chOff x="6419723" y="2160862"/>
              <a:chExt cx="3276727" cy="2046175"/>
            </a:xfrm>
          </p:grpSpPr>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54" name="TextBox 153"/>
            <p:cNvSpPr txBox="1"/>
            <p:nvPr/>
          </p:nvSpPr>
          <p:spPr>
            <a:xfrm>
              <a:off x="6877176" y="2730838"/>
              <a:ext cx="2163411" cy="1015663"/>
            </a:xfrm>
            <a:prstGeom prst="rect">
              <a:avLst/>
            </a:prstGeom>
            <a:noFill/>
          </p:spPr>
          <p:txBody>
            <a:bodyPr wrap="square" rtlCol="0">
              <a:spAutoFit/>
            </a:bodyPr>
            <a:lstStyle/>
            <a:p>
              <a:pPr algn="ctr"/>
              <a:r>
                <a:rPr lang="en-US" sz="2000" dirty="0" smtClean="0">
                  <a:solidFill>
                    <a:srgbClr val="000000"/>
                  </a:solidFill>
                </a:rPr>
                <a:t>Programmable logic to decide order or time</a:t>
              </a:r>
              <a:endParaRPr lang="en-US" sz="2000" dirty="0">
                <a:solidFill>
                  <a:srgbClr val="000000"/>
                </a:solidFill>
              </a:endParaRPr>
            </a:p>
          </p:txBody>
        </p:sp>
      </p:gr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1858182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i.e., a packet’s place in the scheduling order </a:t>
            </a:r>
            <a:r>
              <a:rPr lang="en-US" sz="11200" dirty="0" smtClean="0"/>
              <a:t>is </a:t>
            </a:r>
            <a:r>
              <a:rPr lang="en-US" sz="11200" dirty="0"/>
              <a:t>known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2103840780"/>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1732146606"/>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Seravek"/>
                <a:cs typeface="Seravek"/>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6290676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1" name="Right Arrow 120"/>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2" name="TextBox 121"/>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7" name="Rectangle 126"/>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28" name="TextBox 127"/>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0" name="Rectangle 149"/>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
        <p:nvSpPr>
          <p:cNvPr id="218" name="Right Arrow 217"/>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19" name="TextBox 218"/>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Tree>
    <p:custDataLst>
      <p:tags r:id="rId1"/>
    </p:custDataLst>
    <p:extLst>
      <p:ext uri="{BB962C8B-B14F-4D97-AF65-F5344CB8AC3E}">
        <p14:creationId xmlns:p14="http://schemas.microsoft.com/office/powerpoint/2010/main" val="757320705"/>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3" name="Right Arrow 162"/>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4" name="TextBox 163"/>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65" name="Right Arrow 164"/>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6" name="TextBox 165"/>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9" name="Rectangle 168"/>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80" name="Straight Connector 179"/>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2" name="Rectangle 191"/>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93" name="TextBox 192"/>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967920915"/>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76200" y="1257300"/>
            <a:ext cx="12009172" cy="3918192"/>
            <a:chOff x="76200" y="1257300"/>
            <a:chExt cx="12009172"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0" name="Right Arrow 139"/>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1" name="TextBox 140"/>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42" name="Right Arrow 14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3" name="TextBox 14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6" name="Rectangle 145"/>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47" name="TextBox 146"/>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57" name="Straight Connector 156"/>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9" name="Rectangle 168"/>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551064963"/>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xmlns:p14="http://schemas.microsoft.com/office/powerpoint/2010/mai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29167E-6 1.48148E-6 L 0.17083 0.29769 " pathEditMode="relative" rAng="0" ptsTypes="AA">
                                      <p:cBhvr>
                                        <p:cTn id="6" dur="500" fill="hold"/>
                                        <p:tgtEl>
                                          <p:spTgt spid="4"/>
                                        </p:tgtEl>
                                        <p:attrNameLst>
                                          <p:attrName>ppt_x</p:attrName>
                                          <p:attrName>ppt_y</p:attrName>
                                        </p:attrNameLst>
                                      </p:cBhvr>
                                      <p:rCtr x="8542" y="14907"/>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18</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523221"/>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Seravek"/>
                <a:cs typeface="Seravek"/>
              </a:rPr>
              <a:t>f = flow(p)</a:t>
            </a:r>
          </a:p>
          <a:p>
            <a:pPr marL="342900" indent="-342900" defTabSz="457200">
              <a:buFont typeface="+mj-lt"/>
              <a:buAutoNum type="arabicPeriod" startAt="2"/>
              <a:defRPr/>
            </a:pPr>
            <a:r>
              <a:rPr lang="en-US" sz="1700" kern="0" dirty="0" err="1" smtClean="0">
                <a:solidFill>
                  <a:prstClr val="black"/>
                </a:solidFill>
                <a:latin typeface="Seravek"/>
                <a:cs typeface="Seravek"/>
              </a:rPr>
              <a:t>p.rank</a:t>
            </a:r>
            <a:r>
              <a:rPr lang="en-US" sz="1700" kern="0" dirty="0" smtClean="0">
                <a:solidFill>
                  <a:prstClr val="black"/>
                </a:solidFill>
                <a:latin typeface="Seravek"/>
                <a:cs typeface="Seravek"/>
              </a:rPr>
              <a:t> = </a:t>
            </a:r>
            <a:r>
              <a:rPr lang="en-US" sz="1700" kern="0" dirty="0" err="1" smtClean="0">
                <a:solidFill>
                  <a:prstClr val="black"/>
                </a:solidFill>
                <a:latin typeface="Seravek"/>
                <a:cs typeface="Seravek"/>
              </a:rPr>
              <a:t>f.rem_size</a:t>
            </a:r>
            <a:endParaRPr lang="en-US" sz="1700" kern="0" dirty="0">
              <a:solidFill>
                <a:prstClr val="black"/>
              </a:solidFill>
              <a:latin typeface="Seravek"/>
              <a:cs typeface="Seravek"/>
            </a:endParaRPr>
          </a:p>
        </p:txBody>
      </p:sp>
    </p:spTree>
    <p:custDataLst>
      <p:tags r:id="rId1"/>
    </p:custDataLst>
    <p:extLst>
      <p:ext uri="{BB962C8B-B14F-4D97-AF65-F5344CB8AC3E}">
        <p14:creationId xmlns:p14="http://schemas.microsoft.com/office/powerpoint/2010/main" val="764967485"/>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xmlns:p14="http://schemas.microsoft.com/office/powerpoint/2010/mai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2100970655"/>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485603" y="5867400"/>
            <a:ext cx="9220794" cy="553998"/>
          </a:xfrm>
          <a:prstGeom prst="rect">
            <a:avLst/>
          </a:prstGeom>
          <a:noFill/>
        </p:spPr>
        <p:txBody>
          <a:bodyPr wrap="none" rtlCol="0">
            <a:spAutoFit/>
          </a:bodyPr>
          <a:lstStyle/>
          <a:p>
            <a:r>
              <a:rPr lang="en-US" sz="3000">
                <a:latin typeface="Gadugi" panose="020B0502040204020203" pitchFamily="34" charset="0"/>
              </a:rPr>
              <a:t>F</a:t>
            </a:r>
            <a:r>
              <a:rPr lang="en-US" sz="3000" smtClean="0">
                <a:latin typeface="Gadugi" panose="020B0502040204020203" pitchFamily="34" charset="0"/>
              </a:rPr>
              <a:t>ixed-function routers and </a:t>
            </a:r>
            <a:r>
              <a:rPr lang="en-US" sz="3000" dirty="0" smtClean="0">
                <a:latin typeface="Gadugi" panose="020B0502040204020203" pitchFamily="34" charset="0"/>
              </a:rPr>
              <a:t>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a:t>
            </a:r>
            <a:r>
              <a:rPr lang="en-US" sz="2400" smtClean="0">
                <a:latin typeface="+mj-lt"/>
                <a:cs typeface="Seravek"/>
              </a:rPr>
              <a:t>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78339194"/>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p:txBody>
          <a:bodyPr>
            <a:normAutofit/>
          </a:bodyPr>
          <a:lstStyle/>
          <a:p>
            <a:r>
              <a:rPr lang="en-US" dirty="0" smtClean="0"/>
              <a:t>Performance targets for a shared-memory switch</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pPr lvl="1"/>
            <a:endParaRPr lang="en-US" dirty="0" smtClean="0"/>
          </a:p>
          <a:p>
            <a:r>
              <a:rPr lang="en-US" dirty="0" smtClean="0"/>
              <a:t>Naive solution: flat, sorted array</a:t>
            </a:r>
            <a:r>
              <a:rPr lang="en-US" dirty="0"/>
              <a:t> </a:t>
            </a:r>
            <a:r>
              <a:rPr lang="en-US" dirty="0" smtClean="0"/>
              <a:t>is infeasible</a:t>
            </a:r>
          </a:p>
          <a:p>
            <a:pPr marL="0" indent="0">
              <a:buNone/>
            </a:pPr>
            <a:endParaRPr lang="en-US" dirty="0"/>
          </a:p>
          <a:p>
            <a:r>
              <a:rPr lang="en-US" dirty="0" smtClean="0"/>
              <a:t>Exploit observation that ranks increase within a flow</a:t>
            </a:r>
          </a:p>
        </p:txBody>
      </p:sp>
    </p:spTree>
    <p:custDataLst>
      <p:tags r:id="rId1"/>
    </p:custDataLst>
    <p:extLst>
      <p:ext uri="{BB962C8B-B14F-4D97-AF65-F5344CB8AC3E}">
        <p14:creationId xmlns:p14="http://schemas.microsoft.com/office/powerpoint/2010/main" val="1836574434"/>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736557180"/>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xmlns:p14="http://schemas.microsoft.com/office/powerpoint/2010/mai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feasibility</a:t>
            </a:r>
            <a:endParaRPr lang="en-US" dirty="0"/>
          </a:p>
        </p:txBody>
      </p:sp>
      <p:sp>
        <p:nvSpPr>
          <p:cNvPr id="3" name="Content Placeholder 2"/>
          <p:cNvSpPr>
            <a:spLocks noGrp="1"/>
          </p:cNvSpPr>
          <p:nvPr>
            <p:ph idx="1"/>
          </p:nvPr>
        </p:nvSpPr>
        <p:spPr>
          <a:xfrm>
            <a:off x="838200" y="1825624"/>
            <a:ext cx="11087100" cy="4841875"/>
          </a:xfrm>
        </p:spPr>
        <p:txBody>
          <a:bodyPr>
            <a:normAutofit/>
          </a:bodyPr>
          <a:lstStyle/>
          <a:p>
            <a:r>
              <a:rPr lang="en-US" dirty="0" smtClean="0"/>
              <a:t>The rank store is a bank of FIFOs, used commonly to buffer data</a:t>
            </a:r>
          </a:p>
          <a:p>
            <a:endParaRPr lang="en-US" dirty="0"/>
          </a:p>
          <a:p>
            <a:r>
              <a:rPr lang="en-US" dirty="0" smtClean="0"/>
              <a:t>Flow scheduler for 1K flows meets timing at 1 GHz on  a 16-nm transistor library</a:t>
            </a:r>
          </a:p>
          <a:p>
            <a:pPr lvl="1"/>
            <a:r>
              <a:rPr lang="en-US" dirty="0" smtClean="0"/>
              <a:t> Continues to meet timing until 2048 flows, fails timing at 4096</a:t>
            </a:r>
          </a:p>
          <a:p>
            <a:pPr marL="0" indent="0">
              <a:buNone/>
            </a:pPr>
            <a:endParaRPr lang="en-US" dirty="0"/>
          </a:p>
          <a:p>
            <a:pPr marL="228600" lvl="1">
              <a:spcBef>
                <a:spcPts val="1000"/>
              </a:spcBef>
            </a:pPr>
            <a:r>
              <a:rPr lang="en-US" sz="2800" dirty="0"/>
              <a:t> 7 </a:t>
            </a:r>
            <a:r>
              <a:rPr lang="en-US" sz="2800" dirty="0" smtClean="0"/>
              <a:t>mm</a:t>
            </a:r>
            <a:r>
              <a:rPr lang="en-US" sz="2800" baseline="30000" dirty="0" smtClean="0"/>
              <a:t>2</a:t>
            </a:r>
            <a:r>
              <a:rPr lang="en-US" sz="2800" dirty="0" smtClean="0"/>
              <a:t> area for 5-level programmable hierarchical scheduler</a:t>
            </a:r>
          </a:p>
          <a:p>
            <a:pPr lvl="1"/>
            <a:r>
              <a:rPr lang="en-US" dirty="0" smtClean="0"/>
              <a:t>&lt; 4% relative to </a:t>
            </a:r>
            <a:r>
              <a:rPr lang="en-US" dirty="0"/>
              <a:t>a</a:t>
            </a:r>
            <a:r>
              <a:rPr lang="en-US" dirty="0" smtClean="0"/>
              <a:t> 200 </a:t>
            </a:r>
            <a:r>
              <a:rPr lang="en-US" dirty="0"/>
              <a:t>mm</a:t>
            </a:r>
            <a:r>
              <a:rPr lang="en-US" baseline="30000" dirty="0"/>
              <a:t>2</a:t>
            </a:r>
            <a:r>
              <a:rPr lang="en-US" dirty="0"/>
              <a:t> </a:t>
            </a:r>
            <a:r>
              <a:rPr lang="en-US" dirty="0" smtClean="0"/>
              <a:t>baseline chip</a:t>
            </a:r>
            <a:endParaRPr lang="en-US" baseline="30000" dirty="0"/>
          </a:p>
        </p:txBody>
      </p:sp>
    </p:spTree>
    <p:custDataLst>
      <p:tags r:id="rId1"/>
    </p:custDataLst>
    <p:extLst>
      <p:ext uri="{BB962C8B-B14F-4D97-AF65-F5344CB8AC3E}">
        <p14:creationId xmlns:p14="http://schemas.microsoft.com/office/powerpoint/2010/main" val="947757990"/>
      </p:ext>
    </p:extLst>
  </p:cSld>
  <p:clrMapOvr>
    <a:masterClrMapping/>
  </p:clrMapOvr>
  <mc:AlternateContent xmlns:mc="http://schemas.openxmlformats.org/markup-compatibility/2006" xmlns:p14="http://schemas.microsoft.com/office/powerpoint/2010/main">
    <mc:Choice Requires="p14">
      <p:transition spd="slow" p14:dur="2000" advTm="52229"/>
    </mc:Choice>
    <mc:Fallback xmlns="">
      <p:transition xmlns:p14="http://schemas.microsoft.com/office/powerpoint/2010/main" spd="slow" advTm="5222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76200" y="5143500"/>
            <a:ext cx="12458700" cy="1085850"/>
          </a:xfrm>
        </p:spPr>
        <p:txBody>
          <a:bodyPr>
            <a:normAutofit fontScale="25000" lnSpcReduction="20000"/>
          </a:bodyPr>
          <a:lstStyle/>
          <a:p>
            <a:pPr lvl="1"/>
            <a:r>
              <a:rPr lang="en-US" sz="9600" dirty="0" smtClean="0"/>
              <a:t>Scheduling algorithms: round robin, priorities, etc. (PIFO, SIGCOMM’ 16)</a:t>
            </a:r>
            <a:endParaRPr lang="en-US" sz="9600" dirty="0"/>
          </a:p>
          <a:p>
            <a:pPr lvl="1"/>
            <a:endParaRPr lang="en-US" sz="9600" dirty="0">
              <a:latin typeface="Gadugi" panose="020B0502040204020203" pitchFamily="34" charset="0"/>
            </a:endParaRPr>
          </a:p>
          <a:p>
            <a:pPr lvl="1"/>
            <a:r>
              <a:rPr lang="en-US" sz="9600" dirty="0" smtClean="0"/>
              <a:t>Streaming </a:t>
            </a:r>
            <a:r>
              <a:rPr lang="en-US" sz="9600" dirty="0" smtClean="0">
                <a:latin typeface="Gadugi" panose="020B0502040204020203" pitchFamily="34" charset="0"/>
              </a:rPr>
              <a:t>algorithms: resource management, measurement (Domino, SIGCOMM’ 16)</a:t>
            </a:r>
            <a:endParaRPr lang="en-US" sz="9600" dirty="0">
              <a:latin typeface="Gadugi" panose="020B0502040204020203" pitchFamily="34" charset="0"/>
            </a:endParaRPr>
          </a:p>
          <a:p>
            <a:pPr marL="457200" lvl="1" indent="0">
              <a:buNone/>
            </a:pPr>
            <a:endParaRPr lang="en-US" sz="9600" dirty="0">
              <a:latin typeface="Gadugi" panose="020B0502040204020203" pitchFamily="34" charset="0"/>
            </a:endParaRPr>
          </a:p>
        </p:txBody>
      </p:sp>
      <p:sp>
        <p:nvSpPr>
          <p:cNvPr id="26" name="Right Arrow 25"/>
          <p:cNvSpPr/>
          <p:nvPr/>
        </p:nvSpPr>
        <p:spPr>
          <a:xfrm>
            <a:off x="0" y="5753100"/>
            <a:ext cx="4953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8218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2271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8993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91300" y="1371600"/>
            <a:ext cx="1297858" cy="408897"/>
          </a:xfrm>
          <a:prstGeom prst="rect">
            <a:avLst/>
          </a:prstGeom>
          <a:noFill/>
        </p:spPr>
        <p:txBody>
          <a:bodyPr wrap="square" lIns="130622" tIns="65311" rIns="130622" bIns="65311" rtlCol="0">
            <a:spAutoFit/>
          </a:bodyPr>
          <a:lstStyle/>
          <a:p>
            <a:pPr algn="ctr"/>
            <a:r>
              <a:rPr lang="en-US" smtClean="0">
                <a:latin typeface="Seravek"/>
                <a:cs typeface="Seravek"/>
              </a:rPr>
              <a:t>Queues</a:t>
            </a:r>
            <a:endParaRPr lang="en-US" dirty="0" smtClean="0">
              <a:latin typeface="Seravek"/>
              <a:cs typeface="Seravek"/>
            </a:endParaRPr>
          </a:p>
        </p:txBody>
      </p:sp>
      <p:sp>
        <p:nvSpPr>
          <p:cNvPr id="320" name="Right Arrow 319"/>
          <p:cNvSpPr/>
          <p:nvPr/>
        </p:nvSpPr>
        <p:spPr>
          <a:xfrm>
            <a:off x="11632726" y="33105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964450"/>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20233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20163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8060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410685"/>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4956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385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1678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694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20104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3221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8134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8450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2" name="Rectangle 461"/>
          <p:cNvSpPr/>
          <p:nvPr/>
        </p:nvSpPr>
        <p:spPr>
          <a:xfrm>
            <a:off x="8047174" y="20233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20104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3221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7927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448893"/>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7810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437191"/>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0" name="Group 529"/>
          <p:cNvGrpSpPr/>
          <p:nvPr/>
        </p:nvGrpSpPr>
        <p:grpSpPr>
          <a:xfrm>
            <a:off x="1818213" y="2019301"/>
            <a:ext cx="1305987" cy="3123140"/>
            <a:chOff x="1742013" y="2971800"/>
            <a:chExt cx="1305987" cy="312314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560" name="Group 559"/>
          <p:cNvGrpSpPr/>
          <p:nvPr/>
        </p:nvGrpSpPr>
        <p:grpSpPr>
          <a:xfrm>
            <a:off x="3238500" y="2019301"/>
            <a:ext cx="1313752" cy="3123140"/>
            <a:chOff x="3162300" y="2971800"/>
            <a:chExt cx="1313752" cy="312314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590" name="Group 589"/>
          <p:cNvGrpSpPr/>
          <p:nvPr/>
        </p:nvGrpSpPr>
        <p:grpSpPr>
          <a:xfrm>
            <a:off x="5018555" y="2011424"/>
            <a:ext cx="1313752" cy="3131017"/>
            <a:chOff x="4942355" y="2963923"/>
            <a:chExt cx="1313752" cy="313101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620" name="Group 619"/>
          <p:cNvGrpSpPr/>
          <p:nvPr/>
        </p:nvGrpSpPr>
        <p:grpSpPr>
          <a:xfrm>
            <a:off x="7962900" y="20193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endParaRPr lang="en-US" dirty="0">
                <a:latin typeface="Seravek"/>
                <a:cs typeface="Seravek"/>
              </a:endParaRPr>
            </a:p>
          </p:txBody>
        </p:sp>
      </p:grpSp>
      <p:grpSp>
        <p:nvGrpSpPr>
          <p:cNvPr id="650" name="Group 649"/>
          <p:cNvGrpSpPr/>
          <p:nvPr/>
        </p:nvGrpSpPr>
        <p:grpSpPr>
          <a:xfrm>
            <a:off x="9749736" y="2006600"/>
            <a:ext cx="1313752" cy="3135841"/>
            <a:chOff x="9673536" y="2959099"/>
            <a:chExt cx="1313752" cy="313584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84731" cy="369332"/>
            </a:xfrm>
            <a:prstGeom prst="rect">
              <a:avLst/>
            </a:prstGeom>
            <a:noFill/>
          </p:spPr>
          <p:txBody>
            <a:bodyPr wrap="none" rtlCol="0">
              <a:spAutoFit/>
            </a:bodyPr>
            <a:lstStyle/>
            <a:p>
              <a:endParaRPr lang="en-US" dirty="0">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Contributions: H/W primitives for routers</a:t>
            </a:r>
            <a:endParaRPr lang="en-US" dirty="0"/>
          </a:p>
        </p:txBody>
      </p:sp>
      <p:grpSp>
        <p:nvGrpSpPr>
          <p:cNvPr id="255" name="Group 254"/>
          <p:cNvGrpSpPr/>
          <p:nvPr/>
        </p:nvGrpSpPr>
        <p:grpSpPr>
          <a:xfrm>
            <a:off x="647700" y="1866901"/>
            <a:ext cx="1008325" cy="3238500"/>
            <a:chOff x="591875" y="2743200"/>
            <a:chExt cx="1008325"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599" y="3390900"/>
              <a:ext cx="978955" cy="1816899"/>
              <a:chOff x="1791929" y="5127627"/>
              <a:chExt cx="1519272"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957537631"/>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streaming algorithm</a:t>
            </a:r>
            <a:endParaRPr lang="en-US" dirty="0"/>
          </a:p>
        </p:txBody>
      </p:sp>
      <p:sp>
        <p:nvSpPr>
          <p:cNvPr id="3" name="Content Placeholder 2"/>
          <p:cNvSpPr>
            <a:spLocks noGrp="1"/>
          </p:cNvSpPr>
          <p:nvPr>
            <p:ph idx="1"/>
          </p:nvPr>
        </p:nvSpPr>
        <p:spPr/>
        <p:txBody>
          <a:bodyPr>
            <a:normAutofit/>
          </a:bodyPr>
          <a:lstStyle/>
          <a:p>
            <a:r>
              <a:rPr lang="en-US" dirty="0" smtClean="0"/>
              <a:t>E.g., sample every 10</a:t>
            </a:r>
            <a:r>
              <a:rPr lang="en-US" baseline="30000" dirty="0" smtClean="0"/>
              <a:t>th</a:t>
            </a:r>
            <a:r>
              <a:rPr lang="en-US" dirty="0" smtClean="0"/>
              <a:t> packet:</a:t>
            </a:r>
          </a:p>
          <a:p>
            <a:r>
              <a:rPr lang="en-US" dirty="0" smtClean="0"/>
              <a:t>Routers typically handle 1 packet a clock cycle</a:t>
            </a:r>
          </a:p>
          <a:p>
            <a:r>
              <a:rPr lang="en-US" dirty="0" smtClean="0"/>
              <a:t>But, the algorithm takes &gt;1 cycles/packet</a:t>
            </a:r>
          </a:p>
          <a:p>
            <a:r>
              <a:rPr lang="en-US" dirty="0" smtClean="0"/>
              <a:t>How </a:t>
            </a:r>
            <a:r>
              <a:rPr lang="en-US" dirty="0" smtClean="0"/>
              <a:t>do we </a:t>
            </a:r>
            <a:r>
              <a:rPr lang="en-US" dirty="0" smtClean="0"/>
              <a:t>bridge this gap</a:t>
            </a:r>
            <a:r>
              <a:rPr lang="en-US" dirty="0" smtClean="0"/>
              <a:t>?</a:t>
            </a:r>
          </a:p>
          <a:p>
            <a:pPr lvl="1"/>
            <a:r>
              <a:rPr lang="en-US" dirty="0" smtClean="0"/>
              <a:t>Atoms: </a:t>
            </a:r>
            <a:r>
              <a:rPr lang="en-US" smtClean="0"/>
              <a:t>a hardware </a:t>
            </a:r>
            <a:r>
              <a:rPr lang="en-US" dirty="0" smtClean="0"/>
              <a:t>primitive for packet header and state modification</a:t>
            </a:r>
          </a:p>
          <a:p>
            <a:pPr lvl="1"/>
            <a:r>
              <a:rPr lang="en-US" dirty="0" smtClean="0"/>
              <a:t>A method to extract atoms from algorithms</a:t>
            </a: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63" name="Group 62"/>
          <p:cNvGrpSpPr/>
          <p:nvPr/>
        </p:nvGrpSpPr>
        <p:grpSpPr>
          <a:xfrm>
            <a:off x="9067800" y="1066800"/>
            <a:ext cx="3124200" cy="2628899"/>
            <a:chOff x="8534400" y="1752600"/>
            <a:chExt cx="3124200" cy="2628899"/>
          </a:xfrm>
        </p:grpSpPr>
        <p:sp>
          <p:nvSpPr>
            <p:cNvPr id="5" name="Rectangle 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grpSp>
        <p:nvGrpSpPr>
          <p:cNvPr id="65" name="Group 64"/>
          <p:cNvGrpSpPr/>
          <p:nvPr/>
        </p:nvGrpSpPr>
        <p:grpSpPr>
          <a:xfrm>
            <a:off x="9067800" y="1066800"/>
            <a:ext cx="3124200" cy="2628899"/>
            <a:chOff x="8534400" y="1752600"/>
            <a:chExt cx="3124200" cy="2628899"/>
          </a:xfrm>
        </p:grpSpPr>
        <p:sp>
          <p:nvSpPr>
            <p:cNvPr id="66" name="Rectangle 65"/>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TextBox 66"/>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grpSp>
        <p:nvGrpSpPr>
          <p:cNvPr id="71" name="Group 70"/>
          <p:cNvGrpSpPr/>
          <p:nvPr/>
        </p:nvGrpSpPr>
        <p:grpSpPr>
          <a:xfrm>
            <a:off x="9067800" y="1066800"/>
            <a:ext cx="3124200" cy="2628899"/>
            <a:chOff x="8534400" y="1752600"/>
            <a:chExt cx="3124200" cy="2628899"/>
          </a:xfrm>
        </p:grpSpPr>
        <p:sp>
          <p:nvSpPr>
            <p:cNvPr id="72" name="Rectangle 71"/>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TextBox 72"/>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grpSp>
        <p:nvGrpSpPr>
          <p:cNvPr id="74" name="Group 73"/>
          <p:cNvGrpSpPr/>
          <p:nvPr/>
        </p:nvGrpSpPr>
        <p:grpSpPr>
          <a:xfrm>
            <a:off x="9067800" y="10668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05064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val 31"/>
          <p:cNvSpPr/>
          <p:nvPr/>
        </p:nvSpPr>
        <p:spPr>
          <a:xfrm>
            <a:off x="3886200" y="4724400"/>
            <a:ext cx="43815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Shared Memory</a:t>
            </a:r>
            <a:endParaRPr lang="en-US"/>
          </a:p>
        </p:txBody>
      </p:sp>
      <p:sp>
        <p:nvSpPr>
          <p:cNvPr id="2" name="Title 1"/>
          <p:cNvSpPr>
            <a:spLocks noGrp="1"/>
          </p:cNvSpPr>
          <p:nvPr>
            <p:ph type="title"/>
          </p:nvPr>
        </p:nvSpPr>
        <p:spPr/>
        <p:txBody>
          <a:bodyPr/>
          <a:lstStyle/>
          <a:p>
            <a:r>
              <a:rPr lang="en-US" dirty="0" smtClean="0"/>
              <a:t>A shared-memory x86 multicore</a:t>
            </a:r>
            <a:endParaRPr lang="en-US" dirty="0"/>
          </a:p>
        </p:txBody>
      </p:sp>
      <p:sp>
        <p:nvSpPr>
          <p:cNvPr id="28" name="Rounded Rectangle 27"/>
          <p:cNvSpPr/>
          <p:nvPr/>
        </p:nvSpPr>
        <p:spPr>
          <a:xfrm>
            <a:off x="552450" y="5185834"/>
            <a:ext cx="11087100" cy="719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Shared memory =&gt; contention =&gt; non-determinism</a:t>
            </a:r>
          </a:p>
        </p:txBody>
      </p:sp>
      <p:sp>
        <p:nvSpPr>
          <p:cNvPr id="29" name="Rounded Rectangle 28"/>
          <p:cNvSpPr/>
          <p:nvPr/>
        </p:nvSpPr>
        <p:spPr>
          <a:xfrm>
            <a:off x="552450" y="6019800"/>
            <a:ext cx="110871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Routers expected to </a:t>
            </a:r>
            <a:r>
              <a:rPr lang="en-US" sz="3600" smtClean="0">
                <a:ea typeface="Gadugi" charset="0"/>
                <a:cs typeface="Gadugi" charset="0"/>
              </a:rPr>
              <a:t>have deterministic performance</a:t>
            </a:r>
            <a:endParaRPr lang="en-US" sz="3600" dirty="0" smtClean="0">
              <a:ea typeface="Gadugi" charset="0"/>
              <a:cs typeface="Gadugi" charset="0"/>
            </a:endParaRPr>
          </a:p>
        </p:txBody>
      </p:sp>
      <p:pic>
        <p:nvPicPr>
          <p:cNvPr id="44" name="Picture 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4900" y="2590800"/>
            <a:ext cx="2057400" cy="1830389"/>
          </a:xfrm>
          <a:prstGeom prst="rect">
            <a:avLst/>
          </a:prstGeom>
        </p:spPr>
      </p:pic>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2590800"/>
            <a:ext cx="2057400" cy="1830389"/>
          </a:xfrm>
          <a:prstGeom prst="rect">
            <a:avLst/>
          </a:prstGeom>
        </p:spPr>
      </p:pic>
      <p:pic>
        <p:nvPicPr>
          <p:cNvPr id="46" name="Picture 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590800"/>
            <a:ext cx="2057400" cy="1830389"/>
          </a:xfrm>
          <a:prstGeom prst="rect">
            <a:avLst/>
          </a:prstGeom>
        </p:spPr>
      </p:pic>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4300" y="2590800"/>
            <a:ext cx="2057400" cy="1830389"/>
          </a:xfrm>
          <a:prstGeom prst="rect">
            <a:avLst/>
          </a:prstGeom>
        </p:spPr>
      </p:pic>
      <p:cxnSp>
        <p:nvCxnSpPr>
          <p:cNvPr id="14" name="Elbow Connector 13"/>
          <p:cNvCxnSpPr>
            <a:stCxn id="46" idx="2"/>
            <a:endCxn id="32" idx="2"/>
          </p:cNvCxnSpPr>
          <p:nvPr/>
        </p:nvCxnSpPr>
        <p:spPr>
          <a:xfrm rot="16200000" flipH="1">
            <a:off x="2963070" y="4010819"/>
            <a:ext cx="512761" cy="1333500"/>
          </a:xfrm>
          <a:prstGeom prst="bentConnector2">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44" idx="2"/>
            <a:endCxn id="32" idx="6"/>
          </p:cNvCxnSpPr>
          <p:nvPr/>
        </p:nvCxnSpPr>
        <p:spPr>
          <a:xfrm rot="5400000">
            <a:off x="8754270" y="3934619"/>
            <a:ext cx="512761" cy="1485900"/>
          </a:xfrm>
          <a:prstGeom prst="bentConnector2">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715000" y="1295400"/>
            <a:ext cx="853119" cy="369332"/>
          </a:xfrm>
          <a:prstGeom prst="rect">
            <a:avLst/>
          </a:prstGeom>
          <a:noFill/>
        </p:spPr>
        <p:txBody>
          <a:bodyPr wrap="none" rtlCol="0">
            <a:spAutoFit/>
          </a:bodyPr>
          <a:lstStyle/>
          <a:p>
            <a:r>
              <a:rPr lang="en-US" dirty="0" smtClean="0"/>
              <a:t>Packet</a:t>
            </a:r>
            <a:endParaRPr lang="en-US" dirty="0"/>
          </a:p>
        </p:txBody>
      </p:sp>
      <p:cxnSp>
        <p:nvCxnSpPr>
          <p:cNvPr id="43" name="Straight Arrow Connector 42"/>
          <p:cNvCxnSpPr>
            <a:stCxn id="25" idx="2"/>
          </p:cNvCxnSpPr>
          <p:nvPr/>
        </p:nvCxnSpPr>
        <p:spPr>
          <a:xfrm flipH="1">
            <a:off x="6134100" y="1664732"/>
            <a:ext cx="7460" cy="506968"/>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32" idx="0"/>
            <a:endCxn id="45" idx="2"/>
          </p:cNvCxnSpPr>
          <p:nvPr/>
        </p:nvCxnSpPr>
        <p:spPr>
          <a:xfrm flipV="1">
            <a:off x="6076950" y="4421189"/>
            <a:ext cx="1276350" cy="303211"/>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32" idx="0"/>
            <a:endCxn id="47" idx="2"/>
          </p:cNvCxnSpPr>
          <p:nvPr/>
        </p:nvCxnSpPr>
        <p:spPr>
          <a:xfrm flipH="1" flipV="1">
            <a:off x="4953000" y="4421189"/>
            <a:ext cx="1123950" cy="303211"/>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endCxn id="47" idx="0"/>
          </p:cNvCxnSpPr>
          <p:nvPr/>
        </p:nvCxnSpPr>
        <p:spPr>
          <a:xfrm flipH="1">
            <a:off x="4953000" y="2171700"/>
            <a:ext cx="1181100" cy="4191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endCxn id="46" idx="0"/>
          </p:cNvCxnSpPr>
          <p:nvPr/>
        </p:nvCxnSpPr>
        <p:spPr>
          <a:xfrm flipH="1">
            <a:off x="2552700" y="2171700"/>
            <a:ext cx="3619500" cy="4191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endCxn id="45" idx="0"/>
          </p:cNvCxnSpPr>
          <p:nvPr/>
        </p:nvCxnSpPr>
        <p:spPr>
          <a:xfrm>
            <a:off x="6134100" y="2171700"/>
            <a:ext cx="1219200" cy="4191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endCxn id="44" idx="0"/>
          </p:cNvCxnSpPr>
          <p:nvPr/>
        </p:nvCxnSpPr>
        <p:spPr>
          <a:xfrm>
            <a:off x="6134100" y="2171700"/>
            <a:ext cx="3619500" cy="4191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5601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4900" y="1562100"/>
            <a:ext cx="2057400" cy="1830389"/>
          </a:xfrm>
          <a:prstGeom prst="rect">
            <a:avLst/>
          </a:prstGeom>
        </p:spPr>
      </p:pic>
      <p:sp>
        <p:nvSpPr>
          <p:cNvPr id="2" name="Title 1"/>
          <p:cNvSpPr>
            <a:spLocks noGrp="1"/>
          </p:cNvSpPr>
          <p:nvPr>
            <p:ph type="title"/>
          </p:nvPr>
        </p:nvSpPr>
        <p:spPr/>
        <p:txBody>
          <a:bodyPr/>
          <a:lstStyle/>
          <a:p>
            <a:r>
              <a:rPr lang="en-US" dirty="0" smtClean="0"/>
              <a:t>A shared-nothing x86 pipeline</a:t>
            </a:r>
            <a:endParaRPr lang="en-US" dirty="0"/>
          </a:p>
        </p:txBody>
      </p:sp>
      <p:sp>
        <p:nvSpPr>
          <p:cNvPr id="28" name="Rounded Rectangle 27"/>
          <p:cNvSpPr/>
          <p:nvPr/>
        </p:nvSpPr>
        <p:spPr>
          <a:xfrm>
            <a:off x="685800" y="3810000"/>
            <a:ext cx="10706100" cy="11811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endParaRPr lang="en-US" sz="3600" dirty="0" smtClean="0">
              <a:ea typeface="Gadugi" charset="0"/>
              <a:cs typeface="Gadugi" charset="0"/>
            </a:endParaRPr>
          </a:p>
          <a:p>
            <a:pPr algn="ctr"/>
            <a:r>
              <a:rPr lang="en-US" sz="3600" dirty="0" smtClean="0">
                <a:ea typeface="Gadugi" charset="0"/>
                <a:cs typeface="Gadugi" charset="0"/>
              </a:rPr>
              <a:t>Processors can spend variable time per stage =&gt; Variable throughput</a:t>
            </a:r>
          </a:p>
          <a:p>
            <a:pPr algn="ctr"/>
            <a:endParaRPr lang="en-US" sz="3600" dirty="0" smtClean="0">
              <a:ea typeface="Gadugi" charset="0"/>
              <a:cs typeface="Gadugi" charset="0"/>
            </a:endParaRPr>
          </a:p>
        </p:txBody>
      </p:sp>
      <p:sp>
        <p:nvSpPr>
          <p:cNvPr id="89" name="Rounded Rectangle 88"/>
          <p:cNvSpPr/>
          <p:nvPr/>
        </p:nvSpPr>
        <p:spPr>
          <a:xfrm>
            <a:off x="552450" y="5829300"/>
            <a:ext cx="11087100" cy="8339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Need to constrain processing within each stage</a:t>
            </a:r>
          </a:p>
        </p:txBody>
      </p:sp>
      <p:pic>
        <p:nvPicPr>
          <p:cNvPr id="104" name="Picture 10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1562100"/>
            <a:ext cx="2057400" cy="1830389"/>
          </a:xfrm>
          <a:prstGeom prst="rect">
            <a:avLst/>
          </a:prstGeom>
        </p:spPr>
      </p:pic>
      <p:pic>
        <p:nvPicPr>
          <p:cNvPr id="105" name="Picture 10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562100"/>
            <a:ext cx="2057400" cy="1830389"/>
          </a:xfrm>
          <a:prstGeom prst="rect">
            <a:avLst/>
          </a:prstGeom>
        </p:spPr>
      </p:pic>
      <p:pic>
        <p:nvPicPr>
          <p:cNvPr id="106" name="Picture 10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4300" y="1562100"/>
            <a:ext cx="2057400" cy="1830389"/>
          </a:xfrm>
          <a:prstGeom prst="rect">
            <a:avLst/>
          </a:prstGeom>
        </p:spPr>
      </p:pic>
      <p:sp>
        <p:nvSpPr>
          <p:cNvPr id="108" name="Oval 107"/>
          <p:cNvSpPr/>
          <p:nvPr/>
        </p:nvSpPr>
        <p:spPr>
          <a:xfrm>
            <a:off x="8839200" y="2514600"/>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09" name="TextBox 108"/>
          <p:cNvSpPr txBox="1"/>
          <p:nvPr/>
        </p:nvSpPr>
        <p:spPr>
          <a:xfrm>
            <a:off x="8877300" y="2552700"/>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sp>
        <p:nvSpPr>
          <p:cNvPr id="110" name="Oval 109"/>
          <p:cNvSpPr/>
          <p:nvPr/>
        </p:nvSpPr>
        <p:spPr>
          <a:xfrm>
            <a:off x="6438900" y="2552700"/>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11" name="TextBox 110"/>
          <p:cNvSpPr txBox="1"/>
          <p:nvPr/>
        </p:nvSpPr>
        <p:spPr>
          <a:xfrm>
            <a:off x="6477000" y="2590800"/>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sp>
        <p:nvSpPr>
          <p:cNvPr id="112" name="Oval 111"/>
          <p:cNvSpPr/>
          <p:nvPr/>
        </p:nvSpPr>
        <p:spPr>
          <a:xfrm>
            <a:off x="4076700" y="2514600"/>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13" name="TextBox 112"/>
          <p:cNvSpPr txBox="1"/>
          <p:nvPr/>
        </p:nvSpPr>
        <p:spPr>
          <a:xfrm>
            <a:off x="4114800" y="2552700"/>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sp>
        <p:nvSpPr>
          <p:cNvPr id="70" name="Oval 69"/>
          <p:cNvSpPr/>
          <p:nvPr/>
        </p:nvSpPr>
        <p:spPr>
          <a:xfrm>
            <a:off x="1676400" y="2476500"/>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07" name="TextBox 106"/>
          <p:cNvSpPr txBox="1"/>
          <p:nvPr/>
        </p:nvSpPr>
        <p:spPr>
          <a:xfrm>
            <a:off x="1714500" y="2514600"/>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cxnSp>
        <p:nvCxnSpPr>
          <p:cNvPr id="4" name="Straight Arrow Connector 3"/>
          <p:cNvCxnSpPr>
            <a:stCxn id="105" idx="3"/>
            <a:endCxn id="106" idx="1"/>
          </p:cNvCxnSpPr>
          <p:nvPr/>
        </p:nvCxnSpPr>
        <p:spPr>
          <a:xfrm>
            <a:off x="3581400" y="2477295"/>
            <a:ext cx="3429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06" idx="3"/>
            <a:endCxn id="104" idx="1"/>
          </p:cNvCxnSpPr>
          <p:nvPr/>
        </p:nvCxnSpPr>
        <p:spPr>
          <a:xfrm>
            <a:off x="5981700" y="2477295"/>
            <a:ext cx="3429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04" idx="3"/>
            <a:endCxn id="10" idx="1"/>
          </p:cNvCxnSpPr>
          <p:nvPr/>
        </p:nvCxnSpPr>
        <p:spPr>
          <a:xfrm>
            <a:off x="8382000" y="2477295"/>
            <a:ext cx="3429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0" y="2286000"/>
            <a:ext cx="853119" cy="0"/>
          </a:xfrm>
          <a:prstGeom prst="rect">
            <a:avLst/>
          </a:prstGeom>
          <a:noFill/>
        </p:spPr>
        <p:txBody>
          <a:bodyPr wrap="none" rtlCol="0">
            <a:spAutoFit/>
          </a:bodyPr>
          <a:lstStyle/>
          <a:p>
            <a:r>
              <a:rPr lang="en-US" dirty="0" smtClean="0"/>
              <a:t>Packet</a:t>
            </a:r>
            <a:endParaRPr lang="en-US" dirty="0"/>
          </a:p>
        </p:txBody>
      </p:sp>
      <p:cxnSp>
        <p:nvCxnSpPr>
          <p:cNvPr id="39" name="Straight Arrow Connector 38"/>
          <p:cNvCxnSpPr>
            <a:endCxn id="105" idx="1"/>
          </p:cNvCxnSpPr>
          <p:nvPr/>
        </p:nvCxnSpPr>
        <p:spPr>
          <a:xfrm>
            <a:off x="8763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871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8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shared-nothing atom pipeline</a:t>
            </a:r>
            <a:endParaRPr lang="en-US" dirty="0"/>
          </a:p>
        </p:txBody>
      </p:sp>
      <p:sp>
        <p:nvSpPr>
          <p:cNvPr id="28" name="Rounded Rectangle 27"/>
          <p:cNvSpPr/>
          <p:nvPr/>
        </p:nvSpPr>
        <p:spPr>
          <a:xfrm>
            <a:off x="2019300" y="3924300"/>
            <a:ext cx="1409700" cy="4148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smtClean="0">
                <a:ea typeface="Gadugi" charset="0"/>
                <a:cs typeface="Gadugi" charset="0"/>
              </a:rPr>
              <a:t>Atom</a:t>
            </a:r>
            <a:endParaRPr lang="en-US" sz="3600" dirty="0" smtClean="0">
              <a:ea typeface="Gadugi" charset="0"/>
              <a:cs typeface="Gadugi" charset="0"/>
            </a:endParaRPr>
          </a:p>
        </p:txBody>
      </p:sp>
      <p:sp>
        <p:nvSpPr>
          <p:cNvPr id="89" name="Rounded Rectangle 88"/>
          <p:cNvSpPr/>
          <p:nvPr/>
        </p:nvSpPr>
        <p:spPr>
          <a:xfrm>
            <a:off x="4724400" y="5753100"/>
            <a:ext cx="7124700" cy="990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hardware must finish computations in one clock 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934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934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934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43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43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43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73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73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73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204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204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204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443334"/>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67124"/>
              <a:ext cx="2654300" cy="2277533"/>
              <a:chOff x="2565400" y="2933700"/>
              <a:chExt cx="2654300" cy="2277533"/>
            </a:xfrm>
          </p:grpSpPr>
          <p:sp>
            <p:nvSpPr>
              <p:cNvPr id="291" name="Rectangle 290"/>
              <p:cNvSpPr/>
              <p:nvPr/>
            </p:nvSpPr>
            <p:spPr>
              <a:xfrm>
                <a:off x="3314700" y="2933700"/>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2763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266700" cy="13906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1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2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2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3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3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4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4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4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4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89" grpId="0" animBg="1"/>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 from algorithms</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40386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6101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 y="2057400"/>
            <a:ext cx="4305300" cy="584775"/>
          </a:xfrm>
          <a:prstGeom prst="rect">
            <a:avLst/>
          </a:prstGeom>
          <a:noFill/>
        </p:spPr>
        <p:txBody>
          <a:bodyPr wrap="square" rtlCol="0">
            <a:spAutoFit/>
          </a:bodyPr>
          <a:lstStyle/>
          <a:p>
            <a:pPr algn="ctr"/>
            <a:r>
              <a:rPr lang="en-US" sz="2200" b="1" u="sng" dirty="0" smtClean="0">
                <a:latin typeface="+mj-lt"/>
                <a:cs typeface="Seravek"/>
              </a:rPr>
              <a:t>Input: Algorithms as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933700" y="4572000"/>
            <a:ext cx="1600200" cy="1150441"/>
            <a:chOff x="3962400" y="3886200"/>
            <a:chExt cx="1600200" cy="1150441"/>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62400" y="4267200"/>
              <a:ext cx="1600200" cy="769441"/>
            </a:xfrm>
            <a:prstGeom prst="rect">
              <a:avLst/>
            </a:prstGeom>
            <a:noFill/>
          </p:spPr>
          <p:txBody>
            <a:bodyPr wrap="square" rtlCol="0">
              <a:spAutoFit/>
            </a:bodyPr>
            <a:lstStyle/>
            <a:p>
              <a:pPr algn="ctr"/>
              <a:r>
                <a:rPr lang="en-US" sz="2200" dirty="0" smtClean="0">
                  <a:solidFill>
                    <a:srgbClr val="000000"/>
                  </a:solidFill>
                  <a:latin typeface="+mj-lt"/>
                  <a:cs typeface="Seravek"/>
                </a:rPr>
                <a:t>Code</a:t>
              </a:r>
            </a:p>
            <a:p>
              <a:pPr algn="ctr"/>
              <a:r>
                <a:rPr lang="en-US" sz="2200" dirty="0" smtClean="0">
                  <a:solidFill>
                    <a:srgbClr val="000000"/>
                  </a:solidFill>
                  <a:latin typeface="+mj-lt"/>
                  <a:cs typeface="Seravek"/>
                </a:rPr>
                <a:t>pipelining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a:off x="8915400" y="44958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267700" y="4876800"/>
            <a:ext cx="1752600" cy="2123658"/>
          </a:xfrm>
          <a:prstGeom prst="rect">
            <a:avLst/>
          </a:prstGeom>
          <a:noFill/>
        </p:spPr>
        <p:txBody>
          <a:bodyPr wrap="square" rtlCol="0">
            <a:spAutoFit/>
          </a:bodyPr>
          <a:lstStyle/>
          <a:p>
            <a:pPr algn="ctr"/>
            <a:r>
              <a:rPr lang="en-US" sz="2200" dirty="0" smtClean="0">
                <a:solidFill>
                  <a:srgbClr val="000000"/>
                </a:solidFill>
                <a:latin typeface="+mj-lt"/>
                <a:cs typeface="Seravek"/>
              </a:rPr>
              <a:t>Look for</a:t>
            </a:r>
          </a:p>
          <a:p>
            <a:pPr algn="ctr"/>
            <a:r>
              <a:rPr lang="en-US" sz="2200" dirty="0" smtClean="0">
                <a:solidFill>
                  <a:srgbClr val="000000"/>
                </a:solidFill>
                <a:latin typeface="+mj-lt"/>
                <a:cs typeface="Seravek"/>
              </a:rPr>
              <a:t>reusable</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toms</a:t>
            </a:r>
          </a:p>
          <a:p>
            <a:pPr algn="ctr"/>
            <a:r>
              <a:rPr lang="en-US" sz="2200" dirty="0" smtClean="0">
                <a:solidFill>
                  <a:srgbClr val="000000"/>
                </a:solidFill>
                <a:latin typeface="+mj-lt"/>
                <a:cs typeface="Seravek"/>
              </a:rPr>
              <a:t>across algorithms</a:t>
            </a:r>
          </a:p>
          <a:p>
            <a:pPr algn="ctr"/>
            <a:endParaRPr lang="en-US" sz="2200" dirty="0">
              <a:solidFill>
                <a:srgbClr val="000000"/>
              </a:solidFill>
              <a:latin typeface="+mj-lt"/>
              <a:cs typeface="Seravek"/>
            </a:endParaRPr>
          </a:p>
        </p:txBody>
      </p:sp>
      <p:grpSp>
        <p:nvGrpSpPr>
          <p:cNvPr id="191" name="Group 190"/>
          <p:cNvGrpSpPr/>
          <p:nvPr/>
        </p:nvGrpSpPr>
        <p:grpSpPr>
          <a:xfrm>
            <a:off x="10058400" y="3657600"/>
            <a:ext cx="990600" cy="1333500"/>
            <a:chOff x="10058400" y="3276600"/>
            <a:chExt cx="990600" cy="1333500"/>
          </a:xfrm>
        </p:grpSpPr>
        <p:sp>
          <p:nvSpPr>
            <p:cNvPr id="192" name="Rounded Rectangle 191"/>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3" name="Group 192"/>
            <p:cNvGrpSpPr/>
            <p:nvPr/>
          </p:nvGrpSpPr>
          <p:grpSpPr>
            <a:xfrm>
              <a:off x="10172700" y="3390900"/>
              <a:ext cx="757949" cy="1053657"/>
              <a:chOff x="9762249" y="1443124"/>
              <a:chExt cx="2654300" cy="2277533"/>
            </a:xfrm>
          </p:grpSpPr>
          <p:sp>
            <p:nvSpPr>
              <p:cNvPr id="194" name="Rectangle 193"/>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5" name="Rectangle 194"/>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6" name="Trapezoid 195"/>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7" name="TextBox 196"/>
              <p:cNvSpPr txBox="1"/>
              <p:nvPr/>
            </p:nvSpPr>
            <p:spPr>
              <a:xfrm>
                <a:off x="10663949" y="2090826"/>
                <a:ext cx="685800" cy="369332"/>
              </a:xfrm>
              <a:prstGeom prst="rect">
                <a:avLst/>
              </a:prstGeom>
              <a:noFill/>
            </p:spPr>
            <p:txBody>
              <a:bodyPr wrap="square" rtlCol="0">
                <a:spAutoFit/>
              </a:bodyPr>
              <a:lstStyle/>
              <a:p>
                <a:endParaRPr lang="en-US" dirty="0"/>
              </a:p>
            </p:txBody>
          </p:sp>
          <p:sp>
            <p:nvSpPr>
              <p:cNvPr id="198" name="Trapezoid 197"/>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9" name="TextBox 198"/>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00" name="Trapezoid 199"/>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01" name="TextBox 200"/>
              <p:cNvSpPr txBox="1"/>
              <p:nvPr/>
            </p:nvSpPr>
            <p:spPr>
              <a:xfrm>
                <a:off x="10756900" y="2763923"/>
                <a:ext cx="1356819" cy="369332"/>
              </a:xfrm>
              <a:prstGeom prst="rect">
                <a:avLst/>
              </a:prstGeom>
              <a:noFill/>
            </p:spPr>
            <p:txBody>
              <a:bodyPr wrap="square" rtlCol="0">
                <a:spAutoFit/>
              </a:bodyPr>
              <a:lstStyle/>
              <a:p>
                <a:endParaRPr lang="en-US" dirty="0"/>
              </a:p>
            </p:txBody>
          </p:sp>
          <p:sp>
            <p:nvSpPr>
              <p:cNvPr id="202" name="Rectangle 201"/>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3" name="Rectangle 202"/>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04" name="Straight Arrow Connector 203"/>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5" name="Straight Arrow Connector 204"/>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6" name="Straight Arrow Connector 205"/>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8" name="Straight Arrow Connector 207"/>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9" name="Straight Arrow Connector 208"/>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0" name="Straight Arrow Connector 209"/>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1" name="Straight Arrow Connector 210"/>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12" name="TextBox 211"/>
          <p:cNvSpPr txBox="1"/>
          <p:nvPr/>
        </p:nvSpPr>
        <p:spPr>
          <a:xfrm>
            <a:off x="8115300" y="2057400"/>
            <a:ext cx="45720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grpSp>
        <p:nvGrpSpPr>
          <p:cNvPr id="213" name="Group 212"/>
          <p:cNvGrpSpPr/>
          <p:nvPr/>
        </p:nvGrpSpPr>
        <p:grpSpPr>
          <a:xfrm>
            <a:off x="10210800" y="3810000"/>
            <a:ext cx="990600" cy="1333500"/>
            <a:chOff x="10058400" y="3276600"/>
            <a:chExt cx="990600" cy="1333500"/>
          </a:xfrm>
        </p:grpSpPr>
        <p:sp>
          <p:nvSpPr>
            <p:cNvPr id="214" name="Rounded Rectangle 213"/>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5" name="Group 214"/>
            <p:cNvGrpSpPr/>
            <p:nvPr/>
          </p:nvGrpSpPr>
          <p:grpSpPr>
            <a:xfrm>
              <a:off x="10172700" y="3390900"/>
              <a:ext cx="757949" cy="1053657"/>
              <a:chOff x="9762249" y="1443124"/>
              <a:chExt cx="2654300" cy="2277533"/>
            </a:xfrm>
          </p:grpSpPr>
          <p:sp>
            <p:nvSpPr>
              <p:cNvPr id="216" name="Rectangle 215"/>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7" name="Rectangle 216"/>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8" name="Trapezoid 217"/>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19" name="TextBox 218"/>
              <p:cNvSpPr txBox="1"/>
              <p:nvPr/>
            </p:nvSpPr>
            <p:spPr>
              <a:xfrm>
                <a:off x="10663949" y="2090826"/>
                <a:ext cx="685800" cy="369332"/>
              </a:xfrm>
              <a:prstGeom prst="rect">
                <a:avLst/>
              </a:prstGeom>
              <a:noFill/>
            </p:spPr>
            <p:txBody>
              <a:bodyPr wrap="square" rtlCol="0">
                <a:spAutoFit/>
              </a:bodyPr>
              <a:lstStyle/>
              <a:p>
                <a:endParaRPr lang="en-US" dirty="0"/>
              </a:p>
            </p:txBody>
          </p:sp>
          <p:sp>
            <p:nvSpPr>
              <p:cNvPr id="220" name="Trapezoid 219"/>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1" name="TextBox 220"/>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22" name="Trapezoid 221"/>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3" name="TextBox 222"/>
              <p:cNvSpPr txBox="1"/>
              <p:nvPr/>
            </p:nvSpPr>
            <p:spPr>
              <a:xfrm>
                <a:off x="10756900" y="2763923"/>
                <a:ext cx="1356819" cy="369332"/>
              </a:xfrm>
              <a:prstGeom prst="rect">
                <a:avLst/>
              </a:prstGeom>
              <a:noFill/>
            </p:spPr>
            <p:txBody>
              <a:bodyPr wrap="square" rtlCol="0">
                <a:spAutoFit/>
              </a:bodyPr>
              <a:lstStyle/>
              <a:p>
                <a:endParaRPr lang="en-US" dirty="0"/>
              </a:p>
            </p:txBody>
          </p:sp>
          <p:sp>
            <p:nvSpPr>
              <p:cNvPr id="224" name="Rectangle 223"/>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5" name="Rectangle 224"/>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26" name="Straight Arrow Connector 225"/>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7" name="Straight Arrow Connector 226"/>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8" name="Straight Arrow Connector 227"/>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9" name="Straight Arrow Connector 228"/>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0" name="Straight Arrow Connector 229"/>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2" name="Straight Arrow Connector 231"/>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3" name="Straight Arrow Connector 232"/>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34" name="Group 233"/>
          <p:cNvGrpSpPr/>
          <p:nvPr/>
        </p:nvGrpSpPr>
        <p:grpSpPr>
          <a:xfrm>
            <a:off x="10363200" y="3962400"/>
            <a:ext cx="990600" cy="1333500"/>
            <a:chOff x="10058400" y="3276600"/>
            <a:chExt cx="990600" cy="1333500"/>
          </a:xfrm>
        </p:grpSpPr>
        <p:sp>
          <p:nvSpPr>
            <p:cNvPr id="235" name="Rounded Rectangle 234"/>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6" name="Group 235"/>
            <p:cNvGrpSpPr/>
            <p:nvPr/>
          </p:nvGrpSpPr>
          <p:grpSpPr>
            <a:xfrm>
              <a:off x="10172700" y="3390900"/>
              <a:ext cx="757949" cy="1053657"/>
              <a:chOff x="9762249" y="1443124"/>
              <a:chExt cx="2654300" cy="2277533"/>
            </a:xfrm>
          </p:grpSpPr>
          <p:sp>
            <p:nvSpPr>
              <p:cNvPr id="237" name="Rectangle 236"/>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Rectangle 237"/>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9" name="Trapezoid 238"/>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0" name="TextBox 239"/>
              <p:cNvSpPr txBox="1"/>
              <p:nvPr/>
            </p:nvSpPr>
            <p:spPr>
              <a:xfrm>
                <a:off x="10663949" y="2090826"/>
                <a:ext cx="685800" cy="369332"/>
              </a:xfrm>
              <a:prstGeom prst="rect">
                <a:avLst/>
              </a:prstGeom>
              <a:noFill/>
            </p:spPr>
            <p:txBody>
              <a:bodyPr wrap="square" rtlCol="0">
                <a:spAutoFit/>
              </a:bodyPr>
              <a:lstStyle/>
              <a:p>
                <a:endParaRPr lang="en-US" dirty="0"/>
              </a:p>
            </p:txBody>
          </p:sp>
          <p:sp>
            <p:nvSpPr>
              <p:cNvPr id="241" name="Trapezoid 240"/>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2" name="TextBox 241"/>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43" name="Trapezoid 242"/>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4" name="TextBox 243"/>
              <p:cNvSpPr txBox="1"/>
              <p:nvPr/>
            </p:nvSpPr>
            <p:spPr>
              <a:xfrm>
                <a:off x="10756900" y="2763923"/>
                <a:ext cx="1356819" cy="369332"/>
              </a:xfrm>
              <a:prstGeom prst="rect">
                <a:avLst/>
              </a:prstGeom>
              <a:noFill/>
            </p:spPr>
            <p:txBody>
              <a:bodyPr wrap="square" rtlCol="0">
                <a:spAutoFit/>
              </a:bodyPr>
              <a:lstStyle/>
              <a:p>
                <a:endParaRPr lang="en-US" dirty="0"/>
              </a:p>
            </p:txBody>
          </p:sp>
          <p:sp>
            <p:nvSpPr>
              <p:cNvPr id="245" name="Rectangle 244"/>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6" name="Rectangle 245"/>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7" name="Straight Arrow Connector 246"/>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4" name="Straight Arrow Connector 253"/>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55" name="Group 254"/>
          <p:cNvGrpSpPr/>
          <p:nvPr/>
        </p:nvGrpSpPr>
        <p:grpSpPr>
          <a:xfrm>
            <a:off x="10515600" y="4114800"/>
            <a:ext cx="990600" cy="1333500"/>
            <a:chOff x="10058400" y="3276600"/>
            <a:chExt cx="990600" cy="1333500"/>
          </a:xfrm>
        </p:grpSpPr>
        <p:sp>
          <p:nvSpPr>
            <p:cNvPr id="256" name="Rounded Rectangle 255"/>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7" name="Group 256"/>
            <p:cNvGrpSpPr/>
            <p:nvPr/>
          </p:nvGrpSpPr>
          <p:grpSpPr>
            <a:xfrm>
              <a:off x="10172700" y="3390900"/>
              <a:ext cx="757949" cy="1053657"/>
              <a:chOff x="9762249" y="1443124"/>
              <a:chExt cx="2654300" cy="2277533"/>
            </a:xfrm>
          </p:grpSpPr>
          <p:sp>
            <p:nvSpPr>
              <p:cNvPr id="258" name="Rectangle 257"/>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9" name="Rectangle 258"/>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0" name="Trapezoid 259"/>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1" name="TextBox 260"/>
              <p:cNvSpPr txBox="1"/>
              <p:nvPr/>
            </p:nvSpPr>
            <p:spPr>
              <a:xfrm>
                <a:off x="10663949" y="2090826"/>
                <a:ext cx="685800" cy="369332"/>
              </a:xfrm>
              <a:prstGeom prst="rect">
                <a:avLst/>
              </a:prstGeom>
              <a:noFill/>
            </p:spPr>
            <p:txBody>
              <a:bodyPr wrap="square" rtlCol="0">
                <a:spAutoFit/>
              </a:bodyPr>
              <a:lstStyle/>
              <a:p>
                <a:endParaRPr lang="en-US" dirty="0"/>
              </a:p>
            </p:txBody>
          </p:sp>
          <p:sp>
            <p:nvSpPr>
              <p:cNvPr id="262" name="Trapezoid 261"/>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3" name="TextBox 262"/>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64" name="Trapezoid 263"/>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10756900" y="2763923"/>
                <a:ext cx="1356819" cy="369332"/>
              </a:xfrm>
              <a:prstGeom prst="rect">
                <a:avLst/>
              </a:prstGeom>
              <a:noFill/>
            </p:spPr>
            <p:txBody>
              <a:bodyPr wrap="square" rtlCol="0">
                <a:spAutoFit/>
              </a:bodyPr>
              <a:lstStyle/>
              <a:p>
                <a:endParaRPr lang="en-US" dirty="0"/>
              </a:p>
            </p:txBody>
          </p:sp>
          <p:sp>
            <p:nvSpPr>
              <p:cNvPr id="266" name="Rectangle 265"/>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7" name="Rectangle 266"/>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68" name="Straight Arrow Connector 267"/>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76" name="Group 275"/>
          <p:cNvGrpSpPr/>
          <p:nvPr/>
        </p:nvGrpSpPr>
        <p:grpSpPr>
          <a:xfrm>
            <a:off x="10668000" y="4267200"/>
            <a:ext cx="990600" cy="1333500"/>
            <a:chOff x="10058400" y="3276600"/>
            <a:chExt cx="990600" cy="1333500"/>
          </a:xfrm>
        </p:grpSpPr>
        <p:sp>
          <p:nvSpPr>
            <p:cNvPr id="277" name="Rounded Rectangle 276"/>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8" name="Group 277"/>
            <p:cNvGrpSpPr/>
            <p:nvPr/>
          </p:nvGrpSpPr>
          <p:grpSpPr>
            <a:xfrm>
              <a:off x="10172700" y="3390900"/>
              <a:ext cx="757949" cy="1053657"/>
              <a:chOff x="9762249" y="1443124"/>
              <a:chExt cx="2654300" cy="2277533"/>
            </a:xfrm>
          </p:grpSpPr>
          <p:sp>
            <p:nvSpPr>
              <p:cNvPr id="279" name="Rectangle 278"/>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0" name="Rectangle 279"/>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1" name="Trapezoid 280"/>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2" name="TextBox 281"/>
              <p:cNvSpPr txBox="1"/>
              <p:nvPr/>
            </p:nvSpPr>
            <p:spPr>
              <a:xfrm>
                <a:off x="10663949" y="2090826"/>
                <a:ext cx="685800" cy="369332"/>
              </a:xfrm>
              <a:prstGeom prst="rect">
                <a:avLst/>
              </a:prstGeom>
              <a:noFill/>
            </p:spPr>
            <p:txBody>
              <a:bodyPr wrap="square" rtlCol="0">
                <a:spAutoFit/>
              </a:bodyPr>
              <a:lstStyle/>
              <a:p>
                <a:endParaRPr lang="en-US" dirty="0"/>
              </a:p>
            </p:txBody>
          </p:sp>
          <p:sp>
            <p:nvSpPr>
              <p:cNvPr id="283" name="Trapezoid 282"/>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4" name="TextBox 283"/>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85" name="Trapezoid 284"/>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6" name="TextBox 285"/>
              <p:cNvSpPr txBox="1"/>
              <p:nvPr/>
            </p:nvSpPr>
            <p:spPr>
              <a:xfrm>
                <a:off x="10756900" y="2763923"/>
                <a:ext cx="1356819" cy="369332"/>
              </a:xfrm>
              <a:prstGeom prst="rect">
                <a:avLst/>
              </a:prstGeom>
              <a:noFill/>
            </p:spPr>
            <p:txBody>
              <a:bodyPr wrap="square" rtlCol="0">
                <a:spAutoFit/>
              </a:bodyPr>
              <a:lstStyle/>
              <a:p>
                <a:endParaRPr lang="en-US" dirty="0"/>
              </a:p>
            </p:txBody>
          </p:sp>
          <p:sp>
            <p:nvSpPr>
              <p:cNvPr id="287" name="Rectangle 286"/>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8" name="Rectangle 287"/>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89" name="Straight Arrow Connector 288"/>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2" name="Straight Arrow Connector 291"/>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3" name="Straight Arrow Connector 292"/>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4" name="Straight Arrow Connector 293"/>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5" name="Straight Arrow Connector 294"/>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6" name="Straight Arrow Connector 295"/>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4" name="Straight Arrow Connector 103"/>
          <p:cNvCxnSpPr/>
          <p:nvPr/>
        </p:nvCxnSpPr>
        <p:spPr>
          <a:xfrm>
            <a:off x="1066800" y="3733800"/>
            <a:ext cx="104013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866900" y="34290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924300" y="34290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324600" y="34290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029700" y="3429000"/>
            <a:ext cx="782587" cy="369332"/>
          </a:xfrm>
          <a:prstGeom prst="rect">
            <a:avLst/>
          </a:prstGeom>
          <a:noFill/>
        </p:spPr>
        <p:txBody>
          <a:bodyPr wrap="none" rtlCol="0">
            <a:spAutoFit/>
          </a:bodyPr>
          <a:lstStyle/>
          <a:p>
            <a:r>
              <a:rPr lang="en-US" dirty="0" smtClean="0"/>
              <a:t>2010s</a:t>
            </a:r>
            <a:endParaRPr lang="en-US" dirty="0"/>
          </a:p>
        </p:txBody>
      </p:sp>
      <p:sp>
        <p:nvSpPr>
          <p:cNvPr id="109" name="TextBox 108"/>
          <p:cNvSpPr txBox="1"/>
          <p:nvPr/>
        </p:nvSpPr>
        <p:spPr>
          <a:xfrm>
            <a:off x="1562100" y="3848100"/>
            <a:ext cx="59663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GPS</a:t>
            </a:r>
            <a:endParaRPr lang="en-US" dirty="0"/>
          </a:p>
        </p:txBody>
      </p:sp>
      <p:sp>
        <p:nvSpPr>
          <p:cNvPr id="110" name="TextBox 109"/>
          <p:cNvSpPr txBox="1"/>
          <p:nvPr/>
        </p:nvSpPr>
        <p:spPr>
          <a:xfrm>
            <a:off x="2247900" y="38481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562100" y="46979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362041" y="42672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4314541" y="3848100"/>
            <a:ext cx="70243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BLUE</a:t>
            </a:r>
            <a:endParaRPr lang="en-US" dirty="0"/>
          </a:p>
        </p:txBody>
      </p:sp>
      <p:sp>
        <p:nvSpPr>
          <p:cNvPr id="114" name="TextBox 113"/>
          <p:cNvSpPr txBox="1"/>
          <p:nvPr/>
        </p:nvSpPr>
        <p:spPr>
          <a:xfrm>
            <a:off x="5630923" y="4697968"/>
            <a:ext cx="920445"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CHOKe</a:t>
            </a:r>
            <a:endParaRPr lang="en-US" dirty="0"/>
          </a:p>
        </p:txBody>
      </p:sp>
      <p:sp>
        <p:nvSpPr>
          <p:cNvPr id="115" name="TextBox 114"/>
          <p:cNvSpPr txBox="1"/>
          <p:nvPr/>
        </p:nvSpPr>
        <p:spPr>
          <a:xfrm>
            <a:off x="4314541" y="42672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362041" y="38481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630923" y="38481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630923" y="42672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636088" y="38481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317320" y="42672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317320" y="38481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191500" y="42672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191500" y="4697968"/>
            <a:ext cx="86433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D2TCP</a:t>
            </a:r>
            <a:endParaRPr lang="en-US" dirty="0"/>
          </a:p>
        </p:txBody>
      </p:sp>
      <p:sp>
        <p:nvSpPr>
          <p:cNvPr id="124" name="TextBox 123"/>
          <p:cNvSpPr txBox="1"/>
          <p:nvPr/>
        </p:nvSpPr>
        <p:spPr>
          <a:xfrm>
            <a:off x="8191500" y="3848100"/>
            <a:ext cx="930063"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pFabric</a:t>
            </a:r>
            <a:endParaRPr lang="en-US" dirty="0"/>
          </a:p>
        </p:txBody>
      </p:sp>
      <p:sp>
        <p:nvSpPr>
          <p:cNvPr id="125" name="TextBox 124"/>
          <p:cNvSpPr txBox="1"/>
          <p:nvPr/>
        </p:nvSpPr>
        <p:spPr>
          <a:xfrm>
            <a:off x="9317320" y="46979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6" name="TextBox 125"/>
          <p:cNvSpPr txBox="1"/>
          <p:nvPr/>
        </p:nvSpPr>
        <p:spPr>
          <a:xfrm>
            <a:off x="6636088" y="4267200"/>
            <a:ext cx="58381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SRR</a:t>
            </a:r>
            <a:endParaRPr lang="en-US" dirty="0"/>
          </a:p>
        </p:txBody>
      </p:sp>
      <p:sp>
        <p:nvSpPr>
          <p:cNvPr id="127" name="TextBox 126"/>
          <p:cNvSpPr txBox="1"/>
          <p:nvPr/>
        </p:nvSpPr>
        <p:spPr>
          <a:xfrm>
            <a:off x="6636088" y="4697968"/>
            <a:ext cx="37542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PI</a:t>
            </a:r>
            <a:endParaRPr lang="en-US" dirty="0"/>
          </a:p>
        </p:txBody>
      </p:sp>
      <p:sp>
        <p:nvSpPr>
          <p:cNvPr id="128" name="TextBox 127"/>
          <p:cNvSpPr txBox="1"/>
          <p:nvPr/>
        </p:nvSpPr>
        <p:spPr>
          <a:xfrm>
            <a:off x="3362041" y="46979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314541" y="46979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0" name="TextBox 129"/>
          <p:cNvSpPr txBox="1"/>
          <p:nvPr/>
        </p:nvSpPr>
        <p:spPr>
          <a:xfrm>
            <a:off x="10248900" y="4697968"/>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FCP</a:t>
            </a:r>
            <a:endParaRPr lang="en-US" dirty="0"/>
          </a:p>
        </p:txBody>
      </p:sp>
      <p:sp>
        <p:nvSpPr>
          <p:cNvPr id="131" name="TextBox 130"/>
          <p:cNvSpPr txBox="1"/>
          <p:nvPr/>
        </p:nvSpPr>
        <p:spPr>
          <a:xfrm>
            <a:off x="7307323" y="46979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2" name="TextBox 131"/>
          <p:cNvSpPr txBox="1"/>
          <p:nvPr/>
        </p:nvSpPr>
        <p:spPr>
          <a:xfrm>
            <a:off x="7307323" y="4267200"/>
            <a:ext cx="55816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RIO</a:t>
            </a:r>
            <a:endParaRPr lang="en-US" dirty="0"/>
          </a:p>
        </p:txBody>
      </p:sp>
      <p:sp>
        <p:nvSpPr>
          <p:cNvPr id="133" name="TextBox 132"/>
          <p:cNvSpPr txBox="1"/>
          <p:nvPr/>
        </p:nvSpPr>
        <p:spPr>
          <a:xfrm>
            <a:off x="7307323" y="3848100"/>
            <a:ext cx="59984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VCP</a:t>
            </a:r>
            <a:endParaRPr lang="en-US" dirty="0"/>
          </a:p>
        </p:txBody>
      </p:sp>
      <p:sp>
        <p:nvSpPr>
          <p:cNvPr id="134" name="TextBox 133"/>
          <p:cNvSpPr txBox="1"/>
          <p:nvPr/>
        </p:nvSpPr>
        <p:spPr>
          <a:xfrm>
            <a:off x="10248900" y="42672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3162300" y="35814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524500" y="35814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039100" y="35814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0972800" y="35814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latin typeface="Gadugi" panose="020B0502040204020203" pitchFamily="34" charset="0"/>
              </a:rPr>
              <a:t>But, the architecture is not future-proof</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Ideologically, what goes into a fixed-function router? No consensus after decades of router design</a:t>
            </a:r>
          </a:p>
          <a:p>
            <a:r>
              <a:rPr lang="en-US" dirty="0" smtClean="0"/>
              <a:t>Practically, innovation </a:t>
            </a:r>
            <a:r>
              <a:rPr lang="en-US" dirty="0"/>
              <a:t>is </a:t>
            </a:r>
            <a:r>
              <a:rPr lang="en-US" dirty="0" smtClean="0"/>
              <a:t>outstripping </a:t>
            </a:r>
            <a:r>
              <a:rPr lang="en-US" dirty="0"/>
              <a:t>our ability to get things into </a:t>
            </a:r>
            <a:r>
              <a:rPr lang="en-US" dirty="0" smtClean="0"/>
              <a:t>production routers.</a:t>
            </a:r>
          </a:p>
          <a:p>
            <a:r>
              <a:rPr lang="en-US" dirty="0" smtClean="0"/>
              <a:t>Workaround: Indirect</a:t>
            </a:r>
            <a:r>
              <a:rPr lang="en-US" dirty="0"/>
              <a:t> </a:t>
            </a:r>
            <a:r>
              <a:rPr lang="en-US" dirty="0" smtClean="0"/>
              <a:t>control from end hosts / edge</a:t>
            </a:r>
          </a:p>
          <a:p>
            <a:r>
              <a:rPr lang="en-US" dirty="0" smtClean="0"/>
              <a:t>The fix: Don’t bake </a:t>
            </a:r>
            <a:r>
              <a:rPr lang="en-US" b="1" i="1" dirty="0" smtClean="0"/>
              <a:t>policy </a:t>
            </a:r>
            <a:r>
              <a:rPr lang="en-US" dirty="0" smtClean="0"/>
              <a:t>into a router’s hardware</a:t>
            </a:r>
          </a:p>
          <a:p>
            <a:r>
              <a:rPr lang="en-US" dirty="0" smtClean="0"/>
              <a:t>Our work: Design hardware primitives; program policies in software</a:t>
            </a:r>
          </a:p>
        </p:txBody>
      </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2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2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3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3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3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2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2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2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2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2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2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3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3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1" nodeType="clickEffect">
                                  <p:stCondLst>
                                    <p:cond delay="0"/>
                                  </p:stCondLst>
                                  <p:childTnLst>
                                    <p:set>
                                      <p:cBhvr>
                                        <p:cTn id="86" dur="1" fill="hold">
                                          <p:stCondLst>
                                            <p:cond delay="0"/>
                                          </p:stCondLst>
                                        </p:cTn>
                                        <p:tgtEl>
                                          <p:spTgt spid="130"/>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134"/>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121"/>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120"/>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123"/>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124"/>
                                        </p:tgtEl>
                                        <p:attrNameLst>
                                          <p:attrName>style.visibility</p:attrName>
                                        </p:attrNameLst>
                                      </p:cBhvr>
                                      <p:to>
                                        <p:strVal val="hidden"/>
                                      </p:to>
                                    </p:set>
                                  </p:childTnLst>
                                </p:cTn>
                              </p:par>
                              <p:par>
                                <p:cTn id="97" presetID="1" presetClass="exit" presetSubtype="0" fill="hold" grpId="1" nodeType="withEffect">
                                  <p:stCondLst>
                                    <p:cond delay="0"/>
                                  </p:stCondLst>
                                  <p:childTnLst>
                                    <p:set>
                                      <p:cBhvr>
                                        <p:cTn id="98" dur="1" fill="hold">
                                          <p:stCondLst>
                                            <p:cond delay="0"/>
                                          </p:stCondLst>
                                        </p:cTn>
                                        <p:tgtEl>
                                          <p:spTgt spid="133"/>
                                        </p:tgtEl>
                                        <p:attrNameLst>
                                          <p:attrName>style.visibility</p:attrName>
                                        </p:attrNameLst>
                                      </p:cBhvr>
                                      <p:to>
                                        <p:strVal val="hidden"/>
                                      </p:to>
                                    </p:set>
                                  </p:childTnLst>
                                </p:cTn>
                              </p:par>
                              <p:par>
                                <p:cTn id="99" presetID="1" presetClass="exit" presetSubtype="0" fill="hold" grpId="1" nodeType="withEffect">
                                  <p:stCondLst>
                                    <p:cond delay="0"/>
                                  </p:stCondLst>
                                  <p:childTnLst>
                                    <p:set>
                                      <p:cBhvr>
                                        <p:cTn id="100" dur="1" fill="hold">
                                          <p:stCondLst>
                                            <p:cond delay="0"/>
                                          </p:stCondLst>
                                        </p:cTn>
                                        <p:tgtEl>
                                          <p:spTgt spid="132"/>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126"/>
                                        </p:tgtEl>
                                        <p:attrNameLst>
                                          <p:attrName>style.visibility</p:attrName>
                                        </p:attrNameLst>
                                      </p:cBhvr>
                                      <p:to>
                                        <p:strVal val="hidden"/>
                                      </p:to>
                                    </p:set>
                                  </p:childTnLst>
                                </p:cTn>
                              </p:par>
                              <p:par>
                                <p:cTn id="103" presetID="1" presetClass="exit" presetSubtype="0" fill="hold" grpId="1" nodeType="withEffect">
                                  <p:stCondLst>
                                    <p:cond delay="0"/>
                                  </p:stCondLst>
                                  <p:childTnLst>
                                    <p:set>
                                      <p:cBhvr>
                                        <p:cTn id="104" dur="1" fill="hold">
                                          <p:stCondLst>
                                            <p:cond delay="0"/>
                                          </p:stCondLst>
                                        </p:cTn>
                                        <p:tgtEl>
                                          <p:spTgt spid="119"/>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127"/>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114"/>
                                        </p:tgtEl>
                                        <p:attrNameLst>
                                          <p:attrName>style.visibility</p:attrName>
                                        </p:attrNameLst>
                                      </p:cBhvr>
                                      <p:to>
                                        <p:strVal val="hidden"/>
                                      </p:to>
                                    </p:set>
                                  </p:childTnLst>
                                </p:cTn>
                              </p:par>
                              <p:par>
                                <p:cTn id="109" presetID="1" presetClass="exit" presetSubtype="0" fill="hold" grpId="1" nodeType="withEffect">
                                  <p:stCondLst>
                                    <p:cond delay="0"/>
                                  </p:stCondLst>
                                  <p:childTnLst>
                                    <p:set>
                                      <p:cBhvr>
                                        <p:cTn id="110" dur="1" fill="hold">
                                          <p:stCondLst>
                                            <p:cond delay="0"/>
                                          </p:stCondLst>
                                        </p:cTn>
                                        <p:tgtEl>
                                          <p:spTgt spid="118"/>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117"/>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113"/>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128"/>
                                        </p:tgtEl>
                                        <p:attrNameLst>
                                          <p:attrName>style.visibility</p:attrName>
                                        </p:attrNameLst>
                                      </p:cBhvr>
                                      <p:to>
                                        <p:strVal val="hidden"/>
                                      </p:to>
                                    </p:set>
                                  </p:childTnLst>
                                </p:cTn>
                              </p:par>
                              <p:par>
                                <p:cTn id="117" presetID="1" presetClass="exit" presetSubtype="0" fill="hold" grpId="1" nodeType="withEffect">
                                  <p:stCondLst>
                                    <p:cond delay="0"/>
                                  </p:stCondLst>
                                  <p:childTnLst>
                                    <p:set>
                                      <p:cBhvr>
                                        <p:cTn id="118" dur="1" fill="hold">
                                          <p:stCondLst>
                                            <p:cond delay="0"/>
                                          </p:stCondLst>
                                        </p:cTn>
                                        <p:tgtEl>
                                          <p:spTgt spid="112"/>
                                        </p:tgtEl>
                                        <p:attrNameLst>
                                          <p:attrName>style.visibility</p:attrName>
                                        </p:attrNameLst>
                                      </p:cBhvr>
                                      <p:to>
                                        <p:strVal val="hidden"/>
                                      </p:to>
                                    </p:set>
                                  </p:childTnLst>
                                </p:cTn>
                              </p:par>
                              <p:par>
                                <p:cTn id="119" presetID="1" presetClass="exit" presetSubtype="0" fill="hold" grpId="1" nodeType="withEffect">
                                  <p:stCondLst>
                                    <p:cond delay="0"/>
                                  </p:stCondLst>
                                  <p:childTnLst>
                                    <p:set>
                                      <p:cBhvr>
                                        <p:cTn id="120" dur="1" fill="hold">
                                          <p:stCondLst>
                                            <p:cond delay="0"/>
                                          </p:stCondLst>
                                        </p:cTn>
                                        <p:tgtEl>
                                          <p:spTgt spid="110"/>
                                        </p:tgtEl>
                                        <p:attrNameLst>
                                          <p:attrName>style.visibility</p:attrName>
                                        </p:attrNameLst>
                                      </p:cBhvr>
                                      <p:to>
                                        <p:strVal val="hidden"/>
                                      </p:to>
                                    </p:set>
                                  </p:childTnLst>
                                </p:cTn>
                              </p:par>
                              <p:par>
                                <p:cTn id="121" presetID="1" presetClass="exit" presetSubtype="0" fill="hold" grpId="1" nodeType="withEffect">
                                  <p:stCondLst>
                                    <p:cond delay="0"/>
                                  </p:stCondLst>
                                  <p:childTnLst>
                                    <p:set>
                                      <p:cBhvr>
                                        <p:cTn id="122" dur="1" fill="hold">
                                          <p:stCondLst>
                                            <p:cond delay="0"/>
                                          </p:stCondLst>
                                        </p:cTn>
                                        <p:tgtEl>
                                          <p:spTgt spid="109"/>
                                        </p:tgtEl>
                                        <p:attrNameLst>
                                          <p:attrName>style.visibility</p:attrName>
                                        </p:attrNameLst>
                                      </p:cBhvr>
                                      <p:to>
                                        <p:strVal val="hidden"/>
                                      </p:to>
                                    </p:set>
                                  </p:childTnLst>
                                </p:cTn>
                              </p:par>
                              <p:par>
                                <p:cTn id="123" presetID="1" presetClass="exit" presetSubtype="0" fill="hold" grpId="1" nodeType="withEffect">
                                  <p:stCondLst>
                                    <p:cond delay="0"/>
                                  </p:stCondLst>
                                  <p:childTnLst>
                                    <p:set>
                                      <p:cBhvr>
                                        <p:cTn id="124" dur="1" fill="hold">
                                          <p:stCondLst>
                                            <p:cond delay="0"/>
                                          </p:stCondLst>
                                        </p:cTn>
                                        <p:tgtEl>
                                          <p:spTgt spid="111"/>
                                        </p:tgtEl>
                                        <p:attrNameLst>
                                          <p:attrName>style.visibility</p:attrName>
                                        </p:attrNameLst>
                                      </p:cBhvr>
                                      <p:to>
                                        <p:strVal val="hidden"/>
                                      </p:to>
                                    </p:set>
                                  </p:childTnLst>
                                </p:cTn>
                              </p:par>
                              <p:par>
                                <p:cTn id="125" presetID="1" presetClass="exit" presetSubtype="0" fill="hold" grpId="1" nodeType="withEffect">
                                  <p:stCondLst>
                                    <p:cond delay="0"/>
                                  </p:stCondLst>
                                  <p:childTnLst>
                                    <p:set>
                                      <p:cBhvr>
                                        <p:cTn id="126" dur="1" fill="hold">
                                          <p:stCondLst>
                                            <p:cond delay="0"/>
                                          </p:stCondLst>
                                        </p:cTn>
                                        <p:tgtEl>
                                          <p:spTgt spid="125"/>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1" presetClass="exit" presetSubtype="0" fill="hold" nodeType="clickEffect">
                                  <p:stCondLst>
                                    <p:cond delay="0"/>
                                  </p:stCondLst>
                                  <p:childTnLst>
                                    <p:set>
                                      <p:cBhvr>
                                        <p:cTn id="130" dur="1" fill="hold">
                                          <p:stCondLst>
                                            <p:cond delay="0"/>
                                          </p:stCondLst>
                                        </p:cTn>
                                        <p:tgtEl>
                                          <p:spTgt spid="104"/>
                                        </p:tgtEl>
                                        <p:attrNameLst>
                                          <p:attrName>style.visibility</p:attrName>
                                        </p:attrNameLst>
                                      </p:cBhvr>
                                      <p:to>
                                        <p:strVal val="hidden"/>
                                      </p:to>
                                    </p:set>
                                  </p:childTnLst>
                                </p:cTn>
                              </p:par>
                              <p:par>
                                <p:cTn id="131" presetID="1" presetClass="exit" presetSubtype="0" fill="hold" grpId="1" nodeType="withEffect">
                                  <p:stCondLst>
                                    <p:cond delay="0"/>
                                  </p:stCondLst>
                                  <p:childTnLst>
                                    <p:set>
                                      <p:cBhvr>
                                        <p:cTn id="132" dur="1" fill="hold">
                                          <p:stCondLst>
                                            <p:cond delay="0"/>
                                          </p:stCondLst>
                                        </p:cTn>
                                        <p:tgtEl>
                                          <p:spTgt spid="105"/>
                                        </p:tgtEl>
                                        <p:attrNameLst>
                                          <p:attrName>style.visibility</p:attrName>
                                        </p:attrNameLst>
                                      </p:cBhvr>
                                      <p:to>
                                        <p:strVal val="hidden"/>
                                      </p:to>
                                    </p:set>
                                  </p:childTnLst>
                                </p:cTn>
                              </p:par>
                              <p:par>
                                <p:cTn id="133" presetID="1" presetClass="exit" presetSubtype="0" fill="hold" grpId="1" nodeType="withEffect">
                                  <p:stCondLst>
                                    <p:cond delay="0"/>
                                  </p:stCondLst>
                                  <p:childTnLst>
                                    <p:set>
                                      <p:cBhvr>
                                        <p:cTn id="134" dur="1" fill="hold">
                                          <p:stCondLst>
                                            <p:cond delay="0"/>
                                          </p:stCondLst>
                                        </p:cTn>
                                        <p:tgtEl>
                                          <p:spTgt spid="106"/>
                                        </p:tgtEl>
                                        <p:attrNameLst>
                                          <p:attrName>style.visibility</p:attrName>
                                        </p:attrNameLst>
                                      </p:cBhvr>
                                      <p:to>
                                        <p:strVal val="hidden"/>
                                      </p:to>
                                    </p:set>
                                  </p:childTnLst>
                                </p:cTn>
                              </p:par>
                              <p:par>
                                <p:cTn id="135" presetID="1" presetClass="exit" presetSubtype="0" fill="hold" grpId="1" nodeType="withEffect">
                                  <p:stCondLst>
                                    <p:cond delay="0"/>
                                  </p:stCondLst>
                                  <p:childTnLst>
                                    <p:set>
                                      <p:cBhvr>
                                        <p:cTn id="136" dur="1" fill="hold">
                                          <p:stCondLst>
                                            <p:cond delay="0"/>
                                          </p:stCondLst>
                                        </p:cTn>
                                        <p:tgtEl>
                                          <p:spTgt spid="107"/>
                                        </p:tgtEl>
                                        <p:attrNameLst>
                                          <p:attrName>style.visibility</p:attrName>
                                        </p:attrNameLst>
                                      </p:cBhvr>
                                      <p:to>
                                        <p:strVal val="hidden"/>
                                      </p:to>
                                    </p:set>
                                  </p:childTnLst>
                                </p:cTn>
                              </p:par>
                              <p:par>
                                <p:cTn id="137" presetID="1" presetClass="exit" presetSubtype="0" fill="hold" grpId="1" nodeType="withEffect">
                                  <p:stCondLst>
                                    <p:cond delay="0"/>
                                  </p:stCondLst>
                                  <p:childTnLst>
                                    <p:set>
                                      <p:cBhvr>
                                        <p:cTn id="138" dur="1" fill="hold">
                                          <p:stCondLst>
                                            <p:cond delay="0"/>
                                          </p:stCondLst>
                                        </p:cTn>
                                        <p:tgtEl>
                                          <p:spTgt spid="108"/>
                                        </p:tgtEl>
                                        <p:attrNameLst>
                                          <p:attrName>style.visibility</p:attrName>
                                        </p:attrNameLst>
                                      </p:cBhvr>
                                      <p:to>
                                        <p:strVal val="hidden"/>
                                      </p:to>
                                    </p:set>
                                  </p:childTnLst>
                                </p:cTn>
                              </p:par>
                              <p:par>
                                <p:cTn id="139" presetID="1" presetClass="exit" presetSubtype="0" fill="hold" grpId="2" nodeType="withEffect">
                                  <p:stCondLst>
                                    <p:cond delay="0"/>
                                  </p:stCondLst>
                                  <p:childTnLst>
                                    <p:set>
                                      <p:cBhvr>
                                        <p:cTn id="140" dur="1" fill="hold">
                                          <p:stCondLst>
                                            <p:cond delay="0"/>
                                          </p:stCondLst>
                                        </p:cTn>
                                        <p:tgtEl>
                                          <p:spTgt spid="109"/>
                                        </p:tgtEl>
                                        <p:attrNameLst>
                                          <p:attrName>style.visibility</p:attrName>
                                        </p:attrNameLst>
                                      </p:cBhvr>
                                      <p:to>
                                        <p:strVal val="hidden"/>
                                      </p:to>
                                    </p:set>
                                  </p:childTnLst>
                                </p:cTn>
                              </p:par>
                              <p:par>
                                <p:cTn id="141" presetID="1" presetClass="exit" presetSubtype="0" fill="hold" grpId="2" nodeType="withEffect">
                                  <p:stCondLst>
                                    <p:cond delay="0"/>
                                  </p:stCondLst>
                                  <p:childTnLst>
                                    <p:set>
                                      <p:cBhvr>
                                        <p:cTn id="142" dur="1" fill="hold">
                                          <p:stCondLst>
                                            <p:cond delay="0"/>
                                          </p:stCondLst>
                                        </p:cTn>
                                        <p:tgtEl>
                                          <p:spTgt spid="110"/>
                                        </p:tgtEl>
                                        <p:attrNameLst>
                                          <p:attrName>style.visibility</p:attrName>
                                        </p:attrNameLst>
                                      </p:cBhvr>
                                      <p:to>
                                        <p:strVal val="hidden"/>
                                      </p:to>
                                    </p:set>
                                  </p:childTnLst>
                                </p:cTn>
                              </p:par>
                              <p:par>
                                <p:cTn id="143" presetID="1" presetClass="exit" presetSubtype="0" fill="hold" grpId="2" nodeType="withEffect">
                                  <p:stCondLst>
                                    <p:cond delay="0"/>
                                  </p:stCondLst>
                                  <p:childTnLst>
                                    <p:set>
                                      <p:cBhvr>
                                        <p:cTn id="144" dur="1" fill="hold">
                                          <p:stCondLst>
                                            <p:cond delay="0"/>
                                          </p:stCondLst>
                                        </p:cTn>
                                        <p:tgtEl>
                                          <p:spTgt spid="111"/>
                                        </p:tgtEl>
                                        <p:attrNameLst>
                                          <p:attrName>style.visibility</p:attrName>
                                        </p:attrNameLst>
                                      </p:cBhvr>
                                      <p:to>
                                        <p:strVal val="hidden"/>
                                      </p:to>
                                    </p:set>
                                  </p:childTnLst>
                                </p:cTn>
                              </p:par>
                              <p:par>
                                <p:cTn id="145" presetID="1" presetClass="exit" presetSubtype="0" fill="hold" grpId="2" nodeType="withEffect">
                                  <p:stCondLst>
                                    <p:cond delay="0"/>
                                  </p:stCondLst>
                                  <p:childTnLst>
                                    <p:set>
                                      <p:cBhvr>
                                        <p:cTn id="146" dur="1" fill="hold">
                                          <p:stCondLst>
                                            <p:cond delay="0"/>
                                          </p:stCondLst>
                                        </p:cTn>
                                        <p:tgtEl>
                                          <p:spTgt spid="112"/>
                                        </p:tgtEl>
                                        <p:attrNameLst>
                                          <p:attrName>style.visibility</p:attrName>
                                        </p:attrNameLst>
                                      </p:cBhvr>
                                      <p:to>
                                        <p:strVal val="hidden"/>
                                      </p:to>
                                    </p:set>
                                  </p:childTnLst>
                                </p:cTn>
                              </p:par>
                              <p:par>
                                <p:cTn id="147" presetID="1" presetClass="exit" presetSubtype="0" fill="hold" grpId="2" nodeType="withEffect">
                                  <p:stCondLst>
                                    <p:cond delay="0"/>
                                  </p:stCondLst>
                                  <p:childTnLst>
                                    <p:set>
                                      <p:cBhvr>
                                        <p:cTn id="148" dur="1" fill="hold">
                                          <p:stCondLst>
                                            <p:cond delay="0"/>
                                          </p:stCondLst>
                                        </p:cTn>
                                        <p:tgtEl>
                                          <p:spTgt spid="113"/>
                                        </p:tgtEl>
                                        <p:attrNameLst>
                                          <p:attrName>style.visibility</p:attrName>
                                        </p:attrNameLst>
                                      </p:cBhvr>
                                      <p:to>
                                        <p:strVal val="hidden"/>
                                      </p:to>
                                    </p:set>
                                  </p:childTnLst>
                                </p:cTn>
                              </p:par>
                              <p:par>
                                <p:cTn id="149" presetID="1" presetClass="exit" presetSubtype="0" fill="hold" grpId="2" nodeType="withEffect">
                                  <p:stCondLst>
                                    <p:cond delay="0"/>
                                  </p:stCondLst>
                                  <p:childTnLst>
                                    <p:set>
                                      <p:cBhvr>
                                        <p:cTn id="150" dur="1" fill="hold">
                                          <p:stCondLst>
                                            <p:cond delay="0"/>
                                          </p:stCondLst>
                                        </p:cTn>
                                        <p:tgtEl>
                                          <p:spTgt spid="114"/>
                                        </p:tgtEl>
                                        <p:attrNameLst>
                                          <p:attrName>style.visibility</p:attrName>
                                        </p:attrNameLst>
                                      </p:cBhvr>
                                      <p:to>
                                        <p:strVal val="hidden"/>
                                      </p:to>
                                    </p:set>
                                  </p:childTnLst>
                                </p:cTn>
                              </p:par>
                              <p:par>
                                <p:cTn id="151" presetID="1" presetClass="exit" presetSubtype="0" fill="hold" grpId="1" nodeType="withEffect">
                                  <p:stCondLst>
                                    <p:cond delay="0"/>
                                  </p:stCondLst>
                                  <p:childTnLst>
                                    <p:set>
                                      <p:cBhvr>
                                        <p:cTn id="152" dur="1" fill="hold">
                                          <p:stCondLst>
                                            <p:cond delay="0"/>
                                          </p:stCondLst>
                                        </p:cTn>
                                        <p:tgtEl>
                                          <p:spTgt spid="115"/>
                                        </p:tgtEl>
                                        <p:attrNameLst>
                                          <p:attrName>style.visibility</p:attrName>
                                        </p:attrNameLst>
                                      </p:cBhvr>
                                      <p:to>
                                        <p:strVal val="hidden"/>
                                      </p:to>
                                    </p:set>
                                  </p:childTnLst>
                                </p:cTn>
                              </p:par>
                              <p:par>
                                <p:cTn id="153" presetID="1" presetClass="exit" presetSubtype="0" fill="hold" grpId="1" nodeType="withEffect">
                                  <p:stCondLst>
                                    <p:cond delay="0"/>
                                  </p:stCondLst>
                                  <p:childTnLst>
                                    <p:set>
                                      <p:cBhvr>
                                        <p:cTn id="154" dur="1" fill="hold">
                                          <p:stCondLst>
                                            <p:cond delay="0"/>
                                          </p:stCondLst>
                                        </p:cTn>
                                        <p:tgtEl>
                                          <p:spTgt spid="116"/>
                                        </p:tgtEl>
                                        <p:attrNameLst>
                                          <p:attrName>style.visibility</p:attrName>
                                        </p:attrNameLst>
                                      </p:cBhvr>
                                      <p:to>
                                        <p:strVal val="hidden"/>
                                      </p:to>
                                    </p:set>
                                  </p:childTnLst>
                                </p:cTn>
                              </p:par>
                              <p:par>
                                <p:cTn id="155" presetID="1" presetClass="exit" presetSubtype="0" fill="hold" grpId="2" nodeType="withEffect">
                                  <p:stCondLst>
                                    <p:cond delay="0"/>
                                  </p:stCondLst>
                                  <p:childTnLst>
                                    <p:set>
                                      <p:cBhvr>
                                        <p:cTn id="156" dur="1" fill="hold">
                                          <p:stCondLst>
                                            <p:cond delay="0"/>
                                          </p:stCondLst>
                                        </p:cTn>
                                        <p:tgtEl>
                                          <p:spTgt spid="117"/>
                                        </p:tgtEl>
                                        <p:attrNameLst>
                                          <p:attrName>style.visibility</p:attrName>
                                        </p:attrNameLst>
                                      </p:cBhvr>
                                      <p:to>
                                        <p:strVal val="hidden"/>
                                      </p:to>
                                    </p:set>
                                  </p:childTnLst>
                                </p:cTn>
                              </p:par>
                              <p:par>
                                <p:cTn id="157" presetID="1" presetClass="exit" presetSubtype="0" fill="hold" grpId="2" nodeType="withEffect">
                                  <p:stCondLst>
                                    <p:cond delay="0"/>
                                  </p:stCondLst>
                                  <p:childTnLst>
                                    <p:set>
                                      <p:cBhvr>
                                        <p:cTn id="158" dur="1" fill="hold">
                                          <p:stCondLst>
                                            <p:cond delay="0"/>
                                          </p:stCondLst>
                                        </p:cTn>
                                        <p:tgtEl>
                                          <p:spTgt spid="118"/>
                                        </p:tgtEl>
                                        <p:attrNameLst>
                                          <p:attrName>style.visibility</p:attrName>
                                        </p:attrNameLst>
                                      </p:cBhvr>
                                      <p:to>
                                        <p:strVal val="hidden"/>
                                      </p:to>
                                    </p:set>
                                  </p:childTnLst>
                                </p:cTn>
                              </p:par>
                              <p:par>
                                <p:cTn id="159" presetID="1" presetClass="exit" presetSubtype="0" fill="hold" grpId="2" nodeType="withEffect">
                                  <p:stCondLst>
                                    <p:cond delay="0"/>
                                  </p:stCondLst>
                                  <p:childTnLst>
                                    <p:set>
                                      <p:cBhvr>
                                        <p:cTn id="160" dur="1" fill="hold">
                                          <p:stCondLst>
                                            <p:cond delay="0"/>
                                          </p:stCondLst>
                                        </p:cTn>
                                        <p:tgtEl>
                                          <p:spTgt spid="119"/>
                                        </p:tgtEl>
                                        <p:attrNameLst>
                                          <p:attrName>style.visibility</p:attrName>
                                        </p:attrNameLst>
                                      </p:cBhvr>
                                      <p:to>
                                        <p:strVal val="hidden"/>
                                      </p:to>
                                    </p:set>
                                  </p:childTnLst>
                                </p:cTn>
                              </p:par>
                              <p:par>
                                <p:cTn id="161" presetID="1" presetClass="exit" presetSubtype="0" fill="hold" grpId="2" nodeType="withEffect">
                                  <p:stCondLst>
                                    <p:cond delay="0"/>
                                  </p:stCondLst>
                                  <p:childTnLst>
                                    <p:set>
                                      <p:cBhvr>
                                        <p:cTn id="162" dur="1" fill="hold">
                                          <p:stCondLst>
                                            <p:cond delay="0"/>
                                          </p:stCondLst>
                                        </p:cTn>
                                        <p:tgtEl>
                                          <p:spTgt spid="120"/>
                                        </p:tgtEl>
                                        <p:attrNameLst>
                                          <p:attrName>style.visibility</p:attrName>
                                        </p:attrNameLst>
                                      </p:cBhvr>
                                      <p:to>
                                        <p:strVal val="hidden"/>
                                      </p:to>
                                    </p:set>
                                  </p:childTnLst>
                                </p:cTn>
                              </p:par>
                              <p:par>
                                <p:cTn id="163" presetID="1" presetClass="exit" presetSubtype="0" fill="hold" grpId="2" nodeType="withEffect">
                                  <p:stCondLst>
                                    <p:cond delay="0"/>
                                  </p:stCondLst>
                                  <p:childTnLst>
                                    <p:set>
                                      <p:cBhvr>
                                        <p:cTn id="164" dur="1" fill="hold">
                                          <p:stCondLst>
                                            <p:cond delay="0"/>
                                          </p:stCondLst>
                                        </p:cTn>
                                        <p:tgtEl>
                                          <p:spTgt spid="121"/>
                                        </p:tgtEl>
                                        <p:attrNameLst>
                                          <p:attrName>style.visibility</p:attrName>
                                        </p:attrNameLst>
                                      </p:cBhvr>
                                      <p:to>
                                        <p:strVal val="hidden"/>
                                      </p:to>
                                    </p:set>
                                  </p:childTnLst>
                                </p:cTn>
                              </p:par>
                              <p:par>
                                <p:cTn id="165" presetID="1" presetClass="exit" presetSubtype="0" fill="hold" grpId="1" nodeType="withEffect">
                                  <p:stCondLst>
                                    <p:cond delay="0"/>
                                  </p:stCondLst>
                                  <p:childTnLst>
                                    <p:set>
                                      <p:cBhvr>
                                        <p:cTn id="166" dur="1" fill="hold">
                                          <p:stCondLst>
                                            <p:cond delay="0"/>
                                          </p:stCondLst>
                                        </p:cTn>
                                        <p:tgtEl>
                                          <p:spTgt spid="122"/>
                                        </p:tgtEl>
                                        <p:attrNameLst>
                                          <p:attrName>style.visibility</p:attrName>
                                        </p:attrNameLst>
                                      </p:cBhvr>
                                      <p:to>
                                        <p:strVal val="hidden"/>
                                      </p:to>
                                    </p:set>
                                  </p:childTnLst>
                                </p:cTn>
                              </p:par>
                              <p:par>
                                <p:cTn id="167" presetID="1" presetClass="exit" presetSubtype="0" fill="hold" grpId="2" nodeType="withEffect">
                                  <p:stCondLst>
                                    <p:cond delay="0"/>
                                  </p:stCondLst>
                                  <p:childTnLst>
                                    <p:set>
                                      <p:cBhvr>
                                        <p:cTn id="168" dur="1" fill="hold">
                                          <p:stCondLst>
                                            <p:cond delay="0"/>
                                          </p:stCondLst>
                                        </p:cTn>
                                        <p:tgtEl>
                                          <p:spTgt spid="123"/>
                                        </p:tgtEl>
                                        <p:attrNameLst>
                                          <p:attrName>style.visibility</p:attrName>
                                        </p:attrNameLst>
                                      </p:cBhvr>
                                      <p:to>
                                        <p:strVal val="hidden"/>
                                      </p:to>
                                    </p:set>
                                  </p:childTnLst>
                                </p:cTn>
                              </p:par>
                              <p:par>
                                <p:cTn id="169" presetID="1" presetClass="exit" presetSubtype="0" fill="hold" grpId="2" nodeType="withEffect">
                                  <p:stCondLst>
                                    <p:cond delay="0"/>
                                  </p:stCondLst>
                                  <p:childTnLst>
                                    <p:set>
                                      <p:cBhvr>
                                        <p:cTn id="170" dur="1" fill="hold">
                                          <p:stCondLst>
                                            <p:cond delay="0"/>
                                          </p:stCondLst>
                                        </p:cTn>
                                        <p:tgtEl>
                                          <p:spTgt spid="124"/>
                                        </p:tgtEl>
                                        <p:attrNameLst>
                                          <p:attrName>style.visibility</p:attrName>
                                        </p:attrNameLst>
                                      </p:cBhvr>
                                      <p:to>
                                        <p:strVal val="hidden"/>
                                      </p:to>
                                    </p:set>
                                  </p:childTnLst>
                                </p:cTn>
                              </p:par>
                              <p:par>
                                <p:cTn id="171" presetID="1" presetClass="exit" presetSubtype="0" fill="hold" grpId="2" nodeType="withEffect">
                                  <p:stCondLst>
                                    <p:cond delay="0"/>
                                  </p:stCondLst>
                                  <p:childTnLst>
                                    <p:set>
                                      <p:cBhvr>
                                        <p:cTn id="172" dur="1" fill="hold">
                                          <p:stCondLst>
                                            <p:cond delay="0"/>
                                          </p:stCondLst>
                                        </p:cTn>
                                        <p:tgtEl>
                                          <p:spTgt spid="125"/>
                                        </p:tgtEl>
                                        <p:attrNameLst>
                                          <p:attrName>style.visibility</p:attrName>
                                        </p:attrNameLst>
                                      </p:cBhvr>
                                      <p:to>
                                        <p:strVal val="hidden"/>
                                      </p:to>
                                    </p:set>
                                  </p:childTnLst>
                                </p:cTn>
                              </p:par>
                              <p:par>
                                <p:cTn id="173" presetID="1" presetClass="exit" presetSubtype="0" fill="hold" grpId="2" nodeType="withEffect">
                                  <p:stCondLst>
                                    <p:cond delay="0"/>
                                  </p:stCondLst>
                                  <p:childTnLst>
                                    <p:set>
                                      <p:cBhvr>
                                        <p:cTn id="174" dur="1" fill="hold">
                                          <p:stCondLst>
                                            <p:cond delay="0"/>
                                          </p:stCondLst>
                                        </p:cTn>
                                        <p:tgtEl>
                                          <p:spTgt spid="126"/>
                                        </p:tgtEl>
                                        <p:attrNameLst>
                                          <p:attrName>style.visibility</p:attrName>
                                        </p:attrNameLst>
                                      </p:cBhvr>
                                      <p:to>
                                        <p:strVal val="hidden"/>
                                      </p:to>
                                    </p:set>
                                  </p:childTnLst>
                                </p:cTn>
                              </p:par>
                              <p:par>
                                <p:cTn id="175" presetID="1" presetClass="exit" presetSubtype="0" fill="hold" grpId="2" nodeType="withEffect">
                                  <p:stCondLst>
                                    <p:cond delay="0"/>
                                  </p:stCondLst>
                                  <p:childTnLst>
                                    <p:set>
                                      <p:cBhvr>
                                        <p:cTn id="176" dur="1" fill="hold">
                                          <p:stCondLst>
                                            <p:cond delay="0"/>
                                          </p:stCondLst>
                                        </p:cTn>
                                        <p:tgtEl>
                                          <p:spTgt spid="127"/>
                                        </p:tgtEl>
                                        <p:attrNameLst>
                                          <p:attrName>style.visibility</p:attrName>
                                        </p:attrNameLst>
                                      </p:cBhvr>
                                      <p:to>
                                        <p:strVal val="hidden"/>
                                      </p:to>
                                    </p:set>
                                  </p:childTnLst>
                                </p:cTn>
                              </p:par>
                              <p:par>
                                <p:cTn id="177" presetID="1" presetClass="exit" presetSubtype="0" fill="hold" grpId="2" nodeType="withEffect">
                                  <p:stCondLst>
                                    <p:cond delay="0"/>
                                  </p:stCondLst>
                                  <p:childTnLst>
                                    <p:set>
                                      <p:cBhvr>
                                        <p:cTn id="178" dur="1" fill="hold">
                                          <p:stCondLst>
                                            <p:cond delay="0"/>
                                          </p:stCondLst>
                                        </p:cTn>
                                        <p:tgtEl>
                                          <p:spTgt spid="128"/>
                                        </p:tgtEl>
                                        <p:attrNameLst>
                                          <p:attrName>style.visibility</p:attrName>
                                        </p:attrNameLst>
                                      </p:cBhvr>
                                      <p:to>
                                        <p:strVal val="hidden"/>
                                      </p:to>
                                    </p:set>
                                  </p:childTnLst>
                                </p:cTn>
                              </p:par>
                              <p:par>
                                <p:cTn id="179" presetID="1" presetClass="exit" presetSubtype="0" fill="hold" grpId="1" nodeType="withEffect">
                                  <p:stCondLst>
                                    <p:cond delay="0"/>
                                  </p:stCondLst>
                                  <p:childTnLst>
                                    <p:set>
                                      <p:cBhvr>
                                        <p:cTn id="180" dur="1" fill="hold">
                                          <p:stCondLst>
                                            <p:cond delay="0"/>
                                          </p:stCondLst>
                                        </p:cTn>
                                        <p:tgtEl>
                                          <p:spTgt spid="129"/>
                                        </p:tgtEl>
                                        <p:attrNameLst>
                                          <p:attrName>style.visibility</p:attrName>
                                        </p:attrNameLst>
                                      </p:cBhvr>
                                      <p:to>
                                        <p:strVal val="hidden"/>
                                      </p:to>
                                    </p:set>
                                  </p:childTnLst>
                                </p:cTn>
                              </p:par>
                              <p:par>
                                <p:cTn id="181" presetID="1" presetClass="exit" presetSubtype="0" fill="hold" grpId="2" nodeType="withEffect">
                                  <p:stCondLst>
                                    <p:cond delay="0"/>
                                  </p:stCondLst>
                                  <p:childTnLst>
                                    <p:set>
                                      <p:cBhvr>
                                        <p:cTn id="182" dur="1" fill="hold">
                                          <p:stCondLst>
                                            <p:cond delay="0"/>
                                          </p:stCondLst>
                                        </p:cTn>
                                        <p:tgtEl>
                                          <p:spTgt spid="130"/>
                                        </p:tgtEl>
                                        <p:attrNameLst>
                                          <p:attrName>style.visibility</p:attrName>
                                        </p:attrNameLst>
                                      </p:cBhvr>
                                      <p:to>
                                        <p:strVal val="hidden"/>
                                      </p:to>
                                    </p:set>
                                  </p:childTnLst>
                                </p:cTn>
                              </p:par>
                              <p:par>
                                <p:cTn id="183" presetID="1" presetClass="exit" presetSubtype="0" fill="hold" grpId="1" nodeType="withEffect">
                                  <p:stCondLst>
                                    <p:cond delay="0"/>
                                  </p:stCondLst>
                                  <p:childTnLst>
                                    <p:set>
                                      <p:cBhvr>
                                        <p:cTn id="184" dur="1" fill="hold">
                                          <p:stCondLst>
                                            <p:cond delay="0"/>
                                          </p:stCondLst>
                                        </p:cTn>
                                        <p:tgtEl>
                                          <p:spTgt spid="131"/>
                                        </p:tgtEl>
                                        <p:attrNameLst>
                                          <p:attrName>style.visibility</p:attrName>
                                        </p:attrNameLst>
                                      </p:cBhvr>
                                      <p:to>
                                        <p:strVal val="hidden"/>
                                      </p:to>
                                    </p:set>
                                  </p:childTnLst>
                                </p:cTn>
                              </p:par>
                              <p:par>
                                <p:cTn id="185" presetID="1" presetClass="exit" presetSubtype="0" fill="hold" grpId="2" nodeType="withEffect">
                                  <p:stCondLst>
                                    <p:cond delay="0"/>
                                  </p:stCondLst>
                                  <p:childTnLst>
                                    <p:set>
                                      <p:cBhvr>
                                        <p:cTn id="186" dur="1" fill="hold">
                                          <p:stCondLst>
                                            <p:cond delay="0"/>
                                          </p:stCondLst>
                                        </p:cTn>
                                        <p:tgtEl>
                                          <p:spTgt spid="132"/>
                                        </p:tgtEl>
                                        <p:attrNameLst>
                                          <p:attrName>style.visibility</p:attrName>
                                        </p:attrNameLst>
                                      </p:cBhvr>
                                      <p:to>
                                        <p:strVal val="hidden"/>
                                      </p:to>
                                    </p:set>
                                  </p:childTnLst>
                                </p:cTn>
                              </p:par>
                              <p:par>
                                <p:cTn id="187" presetID="1" presetClass="exit" presetSubtype="0" fill="hold" grpId="2" nodeType="withEffect">
                                  <p:stCondLst>
                                    <p:cond delay="0"/>
                                  </p:stCondLst>
                                  <p:childTnLst>
                                    <p:set>
                                      <p:cBhvr>
                                        <p:cTn id="188" dur="1" fill="hold">
                                          <p:stCondLst>
                                            <p:cond delay="0"/>
                                          </p:stCondLst>
                                        </p:cTn>
                                        <p:tgtEl>
                                          <p:spTgt spid="133"/>
                                        </p:tgtEl>
                                        <p:attrNameLst>
                                          <p:attrName>style.visibility</p:attrName>
                                        </p:attrNameLst>
                                      </p:cBhvr>
                                      <p:to>
                                        <p:strVal val="hidden"/>
                                      </p:to>
                                    </p:set>
                                  </p:childTnLst>
                                </p:cTn>
                              </p:par>
                              <p:par>
                                <p:cTn id="189" presetID="1" presetClass="exit" presetSubtype="0" fill="hold" grpId="2" nodeType="withEffect">
                                  <p:stCondLst>
                                    <p:cond delay="0"/>
                                  </p:stCondLst>
                                  <p:childTnLst>
                                    <p:set>
                                      <p:cBhvr>
                                        <p:cTn id="190" dur="1" fill="hold">
                                          <p:stCondLst>
                                            <p:cond delay="0"/>
                                          </p:stCondLst>
                                        </p:cTn>
                                        <p:tgtEl>
                                          <p:spTgt spid="134"/>
                                        </p:tgtEl>
                                        <p:attrNameLst>
                                          <p:attrName>style.visibility</p:attrName>
                                        </p:attrNameLst>
                                      </p:cBhvr>
                                      <p:to>
                                        <p:strVal val="hidden"/>
                                      </p:to>
                                    </p:set>
                                  </p:childTnLst>
                                </p:cTn>
                              </p:par>
                              <p:par>
                                <p:cTn id="191" presetID="1" presetClass="exit" presetSubtype="0" fill="hold" nodeType="withEffect">
                                  <p:stCondLst>
                                    <p:cond delay="0"/>
                                  </p:stCondLst>
                                  <p:childTnLst>
                                    <p:set>
                                      <p:cBhvr>
                                        <p:cTn id="192" dur="1" fill="hold">
                                          <p:stCondLst>
                                            <p:cond delay="0"/>
                                          </p:stCondLst>
                                        </p:cTn>
                                        <p:tgtEl>
                                          <p:spTgt spid="135"/>
                                        </p:tgtEl>
                                        <p:attrNameLst>
                                          <p:attrName>style.visibility</p:attrName>
                                        </p:attrNameLst>
                                      </p:cBhvr>
                                      <p:to>
                                        <p:strVal val="hidden"/>
                                      </p:to>
                                    </p:set>
                                  </p:childTnLst>
                                </p:cTn>
                              </p:par>
                              <p:par>
                                <p:cTn id="193" presetID="1" presetClass="exit" presetSubtype="0" fill="hold" nodeType="withEffect">
                                  <p:stCondLst>
                                    <p:cond delay="0"/>
                                  </p:stCondLst>
                                  <p:childTnLst>
                                    <p:set>
                                      <p:cBhvr>
                                        <p:cTn id="194" dur="1" fill="hold">
                                          <p:stCondLst>
                                            <p:cond delay="0"/>
                                          </p:stCondLst>
                                        </p:cTn>
                                        <p:tgtEl>
                                          <p:spTgt spid="136"/>
                                        </p:tgtEl>
                                        <p:attrNameLst>
                                          <p:attrName>style.visibility</p:attrName>
                                        </p:attrNameLst>
                                      </p:cBhvr>
                                      <p:to>
                                        <p:strVal val="hidden"/>
                                      </p:to>
                                    </p:set>
                                  </p:childTnLst>
                                </p:cTn>
                              </p:par>
                              <p:par>
                                <p:cTn id="195" presetID="1" presetClass="exit" presetSubtype="0" fill="hold" nodeType="withEffect">
                                  <p:stCondLst>
                                    <p:cond delay="0"/>
                                  </p:stCondLst>
                                  <p:childTnLst>
                                    <p:set>
                                      <p:cBhvr>
                                        <p:cTn id="196" dur="1" fill="hold">
                                          <p:stCondLst>
                                            <p:cond delay="0"/>
                                          </p:stCondLst>
                                        </p:cTn>
                                        <p:tgtEl>
                                          <p:spTgt spid="137"/>
                                        </p:tgtEl>
                                        <p:attrNameLst>
                                          <p:attrName>style.visibility</p:attrName>
                                        </p:attrNameLst>
                                      </p:cBhvr>
                                      <p:to>
                                        <p:strVal val="hidden"/>
                                      </p:to>
                                    </p:set>
                                  </p:childTnLst>
                                </p:cTn>
                              </p:par>
                              <p:par>
                                <p:cTn id="197" presetID="1" presetClass="exit" presetSubtype="0" fill="hold" nodeType="withEffect">
                                  <p:stCondLst>
                                    <p:cond delay="0"/>
                                  </p:stCondLst>
                                  <p:childTnLst>
                                    <p:set>
                                      <p:cBhvr>
                                        <p:cTn id="198" dur="1" fill="hold">
                                          <p:stCondLst>
                                            <p:cond delay="0"/>
                                          </p:stCondLst>
                                        </p:cTn>
                                        <p:tgtEl>
                                          <p:spTgt spid="138"/>
                                        </p:tgtEl>
                                        <p:attrNameLst>
                                          <p:attrName>style.visibility</p:attrName>
                                        </p:attrNameLst>
                                      </p:cBhvr>
                                      <p:to>
                                        <p:strVal val="hidden"/>
                                      </p:to>
                                    </p:set>
                                  </p:childTnLst>
                                </p:cTn>
                              </p:par>
                              <p:par>
                                <p:cTn id="199" presetID="1" presetClass="entr" presetSubtype="0" fill="hold" nodeType="withEffect">
                                  <p:stCondLst>
                                    <p:cond delay="0"/>
                                  </p:stCondLst>
                                  <p:childTnLst>
                                    <p:set>
                                      <p:cBhvr>
                                        <p:cTn id="20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presetID="1" presetClass="entr" presetSubtype="0" fill="hold" nodeType="clickEffect">
                                  <p:stCondLst>
                                    <p:cond delay="0"/>
                                  </p:stCondLst>
                                  <p:childTnLst>
                                    <p:set>
                                      <p:cBhvr>
                                        <p:cTn id="20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nodeType="clickEffect">
                                  <p:stCondLst>
                                    <p:cond delay="0"/>
                                  </p:stCondLst>
                                  <p:childTnLst>
                                    <p:set>
                                      <p:cBhvr>
                                        <p:cTn id="20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105" grpId="1"/>
      <p:bldP spid="106" grpId="0"/>
      <p:bldP spid="106" grpId="1"/>
      <p:bldP spid="107" grpId="0"/>
      <p:bldP spid="107" grpId="1"/>
      <p:bldP spid="108" grpId="0"/>
      <p:bldP spid="108" grpId="1"/>
      <p:bldP spid="109" grpId="0" animBg="1"/>
      <p:bldP spid="109" grpId="1" animBg="1"/>
      <p:bldP spid="109" grpId="2" animBg="1"/>
      <p:bldP spid="110" grpId="0" animBg="1"/>
      <p:bldP spid="110" grpId="1" animBg="1"/>
      <p:bldP spid="110" grpId="2" animBg="1"/>
      <p:bldP spid="111" grpId="0" animBg="1"/>
      <p:bldP spid="111" grpId="1" animBg="1"/>
      <p:bldP spid="111" grpId="2" animBg="1"/>
      <p:bldP spid="112" grpId="0" animBg="1"/>
      <p:bldP spid="112" grpId="1" animBg="1"/>
      <p:bldP spid="112" grpId="2" animBg="1"/>
      <p:bldP spid="113" grpId="0" animBg="1"/>
      <p:bldP spid="113" grpId="1" animBg="1"/>
      <p:bldP spid="113" grpId="2" animBg="1"/>
      <p:bldP spid="114" grpId="0" animBg="1"/>
      <p:bldP spid="114" grpId="1" animBg="1"/>
      <p:bldP spid="114" grpId="2" animBg="1"/>
      <p:bldP spid="115" grpId="0" animBg="1"/>
      <p:bldP spid="115" grpId="1" animBg="1"/>
      <p:bldP spid="116" grpId="0" animBg="1"/>
      <p:bldP spid="116" grpId="1" animBg="1"/>
      <p:bldP spid="117" grpId="0" animBg="1"/>
      <p:bldP spid="117" grpId="1" animBg="1"/>
      <p:bldP spid="117" grpId="2" animBg="1"/>
      <p:bldP spid="118" grpId="0" animBg="1"/>
      <p:bldP spid="118" grpId="1" animBg="1"/>
      <p:bldP spid="118" grpId="2" animBg="1"/>
      <p:bldP spid="119" grpId="0" animBg="1"/>
      <p:bldP spid="119" grpId="1" animBg="1"/>
      <p:bldP spid="119" grpId="2" animBg="1"/>
      <p:bldP spid="120" grpId="0" animBg="1"/>
      <p:bldP spid="120" grpId="1" animBg="1"/>
      <p:bldP spid="120" grpId="2" animBg="1"/>
      <p:bldP spid="121" grpId="0" animBg="1"/>
      <p:bldP spid="121" grpId="1" animBg="1"/>
      <p:bldP spid="121" grpId="2" animBg="1"/>
      <p:bldP spid="122" grpId="0" animBg="1"/>
      <p:bldP spid="122" grpId="1" animBg="1"/>
      <p:bldP spid="123" grpId="0" animBg="1"/>
      <p:bldP spid="123" grpId="1" animBg="1"/>
      <p:bldP spid="123" grpId="2" animBg="1"/>
      <p:bldP spid="124" grpId="0" animBg="1"/>
      <p:bldP spid="124" grpId="1" animBg="1"/>
      <p:bldP spid="124" grpId="2" animBg="1"/>
      <p:bldP spid="125" grpId="0" animBg="1"/>
      <p:bldP spid="125" grpId="1" animBg="1"/>
      <p:bldP spid="125" grpId="2" animBg="1"/>
      <p:bldP spid="126" grpId="0" animBg="1"/>
      <p:bldP spid="126" grpId="1" animBg="1"/>
      <p:bldP spid="126" grpId="2" animBg="1"/>
      <p:bldP spid="127" grpId="0" animBg="1"/>
      <p:bldP spid="127" grpId="1" animBg="1"/>
      <p:bldP spid="127" grpId="2" animBg="1"/>
      <p:bldP spid="128" grpId="0" animBg="1"/>
      <p:bldP spid="128" grpId="1" animBg="1"/>
      <p:bldP spid="128" grpId="2" animBg="1"/>
      <p:bldP spid="129" grpId="0" animBg="1"/>
      <p:bldP spid="129" grpId="1" animBg="1"/>
      <p:bldP spid="130" grpId="0" animBg="1"/>
      <p:bldP spid="130" grpId="1" animBg="1"/>
      <p:bldP spid="130" grpId="2" animBg="1"/>
      <p:bldP spid="131" grpId="0" animBg="1"/>
      <p:bldP spid="131" grpId="1" animBg="1"/>
      <p:bldP spid="132" grpId="0" animBg="1"/>
      <p:bldP spid="132" grpId="1" animBg="1"/>
      <p:bldP spid="132" grpId="2" animBg="1"/>
      <p:bldP spid="133" grpId="0" animBg="1"/>
      <p:bldP spid="133" grpId="1" animBg="1"/>
      <p:bldP spid="133" grpId="2" animBg="1"/>
      <p:bldP spid="134" grpId="0" animBg="1"/>
      <p:bldP spid="134" grpId="1" animBg="1"/>
      <p:bldP spid="134" grpId="2"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 an example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Packet field dependencies </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Code pipelining: an example</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 dependencies</a:t>
            </a:r>
            <a:endParaRPr lang="en-US" sz="2400" dirty="0">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reusable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124200"/>
            <a:ext cx="2851862" cy="9647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sp>
        <p:nvSpPr>
          <p:cNvPr id="25" name="Freeform 24"/>
          <p:cNvSpPr/>
          <p:nvPr/>
        </p:nvSpPr>
        <p:spPr>
          <a:xfrm>
            <a:off x="8610600" y="2945985"/>
            <a:ext cx="3352800" cy="11430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smtClean="0">
                <a:solidFill>
                  <a:srgbClr val="000000"/>
                </a:solidFill>
                <a:latin typeface="+mj-lt"/>
                <a:cs typeface="Seravek"/>
              </a:rPr>
              <a:t>mux(</a:t>
            </a:r>
            <a:r>
              <a:rPr lang="en-US" sz="2000" kern="0" dirty="0" err="1" smtClean="0">
                <a:solidFill>
                  <a:srgbClr val="000000"/>
                </a:solidFill>
                <a:latin typeface="+mj-lt"/>
                <a:cs typeface="Seravek"/>
              </a:rPr>
              <a:t>pkt.pred</a:t>
            </a:r>
            <a:r>
              <a:rPr lang="en-US" sz="2000" kern="0" dirty="0" smtClean="0">
                <a:solidFill>
                  <a:srgbClr val="000000"/>
                </a:solidFill>
                <a:latin typeface="+mj-lt"/>
                <a:cs typeface="Seravek"/>
              </a:rPr>
              <a:t>,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err="1" smtClean="0">
                <a:solidFill>
                  <a:srgbClr val="000000"/>
                </a:solidFill>
                <a:latin typeface="+mj-lt"/>
                <a:cs typeface="Seravek"/>
              </a:rPr>
              <a:t>pkt.b</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0)</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501511910"/>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All 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850973712"/>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Atom area in squared micron</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All 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Routers over time</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1913374371"/>
              </p:ext>
            </p:extLst>
          </p:nvPr>
        </p:nvGraphicFramePr>
        <p:xfrm>
          <a:off x="838200" y="1328857"/>
          <a:ext cx="10782300" cy="46863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76200" y="5981700"/>
            <a:ext cx="12039600" cy="6858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Programmable routers 10—100x worse than fastest (h/w) routers</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 blueprint for programmable routers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High-performance networking needs specialized hardware</a:t>
            </a:r>
          </a:p>
          <a:p>
            <a:endParaRPr lang="en-US" dirty="0" smtClean="0">
              <a:latin typeface="Gadugi" panose="020B0502040204020203" pitchFamily="34" charset="0"/>
            </a:endParaRPr>
          </a:p>
          <a:p>
            <a:r>
              <a:rPr lang="en-US" dirty="0" smtClean="0">
                <a:latin typeface="Gadugi" panose="020B0502040204020203" pitchFamily="34" charset="0"/>
              </a:rPr>
              <a:t>Tension between specialization and programmability</a:t>
            </a:r>
          </a:p>
          <a:p>
            <a:endParaRPr lang="en-US" dirty="0" smtClean="0"/>
          </a:p>
          <a:p>
            <a:r>
              <a:rPr lang="en-US" dirty="0" smtClean="0"/>
              <a:t>Tailor primitives to</a:t>
            </a:r>
            <a:r>
              <a:rPr lang="en-US" dirty="0" smtClean="0">
                <a:latin typeface="Gadugi" panose="020B0502040204020203" pitchFamily="34" charset="0"/>
              </a:rPr>
              <a:t> </a:t>
            </a:r>
            <a:r>
              <a:rPr lang="en-US" b="1" dirty="0" smtClean="0"/>
              <a:t>restricted classes </a:t>
            </a:r>
            <a:r>
              <a:rPr lang="en-US" dirty="0" smtClean="0"/>
              <a:t>of</a:t>
            </a:r>
            <a:r>
              <a:rPr lang="en-US" dirty="0" smtClean="0">
                <a:latin typeface="Gadugi" panose="020B0502040204020203" pitchFamily="34" charset="0"/>
              </a:rPr>
              <a:t> </a:t>
            </a:r>
            <a:r>
              <a:rPr lang="en-US" dirty="0" smtClean="0"/>
              <a:t>router</a:t>
            </a:r>
            <a:r>
              <a:rPr lang="en-US" dirty="0" smtClean="0">
                <a:latin typeface="Gadugi" panose="020B0502040204020203" pitchFamily="34" charset="0"/>
              </a:rPr>
              <a:t> functionality</a:t>
            </a:r>
          </a:p>
          <a:p>
            <a:pPr lvl="1"/>
            <a:r>
              <a:rPr lang="en-US" dirty="0" smtClean="0">
                <a:latin typeface="Gadugi" panose="020B0502040204020203" pitchFamily="34" charset="0"/>
              </a:rPr>
              <a:t>Streaming algorithms: Atoms</a:t>
            </a:r>
          </a:p>
          <a:p>
            <a:pPr lvl="1"/>
            <a:r>
              <a:rPr lang="en-US" dirty="0" smtClean="0">
                <a:latin typeface="Gadugi" panose="020B0502040204020203" pitchFamily="34" charset="0"/>
              </a:rPr>
              <a:t>Scheduling: PIFOs</a:t>
            </a:r>
          </a:p>
          <a:p>
            <a:endParaRPr lang="en-US" dirty="0" smtClean="0"/>
          </a:p>
          <a:p>
            <a:r>
              <a:rPr lang="en-US" dirty="0" smtClean="0"/>
              <a:t>Broader </a:t>
            </a:r>
            <a:r>
              <a:rPr lang="en-US" dirty="0" smtClean="0"/>
              <a:t>impact: Transactions in P4; industry interest in PIFOs</a:t>
            </a:r>
            <a:endParaRPr lang="en-US" dirty="0" smtClean="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vision: programmability at line rate</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Performance of fastest, fixed-function routers (&gt;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t>S</a:t>
            </a:r>
            <a:r>
              <a:rPr lang="en-US" dirty="0" smtClean="0">
                <a:latin typeface="Gadugi" panose="020B0502040204020203" pitchFamily="34" charset="0"/>
              </a:rPr>
              <a:t>ufficiently programmable (but not as much as software routers)</a:t>
            </a:r>
          </a:p>
        </p:txBody>
      </p:sp>
    </p:spTree>
    <p:extLst>
      <p:ext uri="{BB962C8B-B14F-4D97-AF65-F5344CB8AC3E}">
        <p14:creationId xmlns:p14="http://schemas.microsoft.com/office/powerpoint/2010/main" val="247810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82896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38100" y="5143500"/>
            <a:ext cx="12458700" cy="1085850"/>
          </a:xfrm>
        </p:spPr>
        <p:txBody>
          <a:bodyPr>
            <a:normAutofit fontScale="25000" lnSpcReduction="20000"/>
          </a:bodyPr>
          <a:lstStyle/>
          <a:p>
            <a:pPr lvl="1"/>
            <a:r>
              <a:rPr lang="en-US" sz="9600" dirty="0" smtClean="0"/>
              <a:t>Scheduling algorithms: </a:t>
            </a:r>
            <a:r>
              <a:rPr lang="en-US" sz="9600" dirty="0"/>
              <a:t>r</a:t>
            </a:r>
            <a:r>
              <a:rPr lang="en-US" sz="9600" dirty="0" smtClean="0"/>
              <a:t>ound </a:t>
            </a:r>
            <a:r>
              <a:rPr lang="en-US" sz="9600" dirty="0"/>
              <a:t>r</a:t>
            </a:r>
            <a:r>
              <a:rPr lang="en-US" sz="9600" dirty="0" smtClean="0"/>
              <a:t>obin, priorities etc. (PIFO, SIGCOMM’ 16)</a:t>
            </a:r>
            <a:endParaRPr lang="en-US" sz="9600" dirty="0"/>
          </a:p>
          <a:p>
            <a:pPr lvl="1"/>
            <a:endParaRPr lang="en-US" sz="9600" dirty="0">
              <a:latin typeface="Gadugi" panose="020B0502040204020203" pitchFamily="34" charset="0"/>
            </a:endParaRPr>
          </a:p>
          <a:p>
            <a:pPr lvl="1"/>
            <a:r>
              <a:rPr lang="en-US" sz="9600" dirty="0" smtClean="0"/>
              <a:t>Streaming </a:t>
            </a:r>
            <a:r>
              <a:rPr lang="en-US" sz="9600" dirty="0"/>
              <a:t>algorithms: </a:t>
            </a:r>
            <a:r>
              <a:rPr lang="en-US" sz="9600" dirty="0" smtClean="0"/>
              <a:t>resource management, measurement</a:t>
            </a:r>
            <a:r>
              <a:rPr lang="en-US" sz="9600" dirty="0"/>
              <a:t> </a:t>
            </a:r>
            <a:r>
              <a:rPr lang="is-IS" sz="9600" dirty="0" smtClean="0"/>
              <a:t>(Domino, SIGCOMM’ 16)</a:t>
            </a:r>
            <a:endParaRPr lang="en-US" sz="9600" dirty="0"/>
          </a:p>
        </p:txBody>
      </p:sp>
      <p:sp>
        <p:nvSpPr>
          <p:cNvPr id="26" name="Right Arrow 25"/>
          <p:cNvSpPr/>
          <p:nvPr/>
        </p:nvSpPr>
        <p:spPr>
          <a:xfrm>
            <a:off x="38100" y="5105400"/>
            <a:ext cx="4572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8218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2271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8993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91300" y="1409700"/>
            <a:ext cx="1297858" cy="408897"/>
          </a:xfrm>
          <a:prstGeom prst="rect">
            <a:avLst/>
          </a:prstGeom>
          <a:noFill/>
        </p:spPr>
        <p:txBody>
          <a:bodyPr wrap="square" lIns="130622" tIns="65311" rIns="130622" bIns="65311" rtlCol="0">
            <a:spAutoFit/>
          </a:bodyPr>
          <a:lstStyle/>
          <a:p>
            <a:pPr algn="ctr"/>
            <a:r>
              <a:rPr lang="en-US" smtClean="0">
                <a:latin typeface="Seravek"/>
                <a:cs typeface="Seravek"/>
              </a:rPr>
              <a:t>Queues</a:t>
            </a:r>
            <a:endParaRPr lang="en-US" dirty="0" smtClean="0">
              <a:latin typeface="Seravek"/>
              <a:cs typeface="Seravek"/>
            </a:endParaRPr>
          </a:p>
        </p:txBody>
      </p:sp>
      <p:sp>
        <p:nvSpPr>
          <p:cNvPr id="320" name="Right Arrow 319"/>
          <p:cNvSpPr/>
          <p:nvPr/>
        </p:nvSpPr>
        <p:spPr>
          <a:xfrm>
            <a:off x="11632726" y="33105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964450"/>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20233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20163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8060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410685"/>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4956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385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1678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694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20104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3221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8134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8450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2" name="Rectangle 461"/>
          <p:cNvSpPr/>
          <p:nvPr/>
        </p:nvSpPr>
        <p:spPr>
          <a:xfrm>
            <a:off x="8047174" y="20233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20104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3221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7927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448893"/>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7810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437191"/>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0" name="Group 529"/>
          <p:cNvGrpSpPr/>
          <p:nvPr/>
        </p:nvGrpSpPr>
        <p:grpSpPr>
          <a:xfrm>
            <a:off x="1818213" y="2019301"/>
            <a:ext cx="1305987" cy="3123140"/>
            <a:chOff x="1742013" y="2971800"/>
            <a:chExt cx="1305987" cy="312314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560" name="Group 559"/>
          <p:cNvGrpSpPr/>
          <p:nvPr/>
        </p:nvGrpSpPr>
        <p:grpSpPr>
          <a:xfrm>
            <a:off x="3238500" y="2019301"/>
            <a:ext cx="1313752" cy="3123140"/>
            <a:chOff x="3162300" y="2971800"/>
            <a:chExt cx="1313752" cy="312314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590" name="Group 589"/>
          <p:cNvGrpSpPr/>
          <p:nvPr/>
        </p:nvGrpSpPr>
        <p:grpSpPr>
          <a:xfrm>
            <a:off x="5018555" y="2011424"/>
            <a:ext cx="1313752" cy="3131017"/>
            <a:chOff x="4942355" y="2963923"/>
            <a:chExt cx="1313752" cy="313101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620" name="Group 619"/>
          <p:cNvGrpSpPr/>
          <p:nvPr/>
        </p:nvGrpSpPr>
        <p:grpSpPr>
          <a:xfrm>
            <a:off x="7962900" y="20193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endParaRPr lang="en-US" dirty="0">
                <a:latin typeface="Seravek"/>
                <a:cs typeface="Seravek"/>
              </a:endParaRPr>
            </a:p>
          </p:txBody>
        </p:sp>
      </p:grpSp>
      <p:grpSp>
        <p:nvGrpSpPr>
          <p:cNvPr id="650" name="Group 649"/>
          <p:cNvGrpSpPr/>
          <p:nvPr/>
        </p:nvGrpSpPr>
        <p:grpSpPr>
          <a:xfrm>
            <a:off x="9749736" y="2006600"/>
            <a:ext cx="1313752" cy="3135841"/>
            <a:chOff x="9673536" y="2959099"/>
            <a:chExt cx="1313752" cy="313584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84731" cy="369332"/>
            </a:xfrm>
            <a:prstGeom prst="rect">
              <a:avLst/>
            </a:prstGeom>
            <a:noFill/>
          </p:spPr>
          <p:txBody>
            <a:bodyPr wrap="none" rtlCol="0">
              <a:spAutoFit/>
            </a:bodyPr>
            <a:lstStyle/>
            <a:p>
              <a:endParaRPr lang="en-US" dirty="0">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Contributions: H/W primitives for routers</a:t>
            </a:r>
            <a:endParaRPr lang="en-US" dirty="0"/>
          </a:p>
        </p:txBody>
      </p:sp>
      <p:grpSp>
        <p:nvGrpSpPr>
          <p:cNvPr id="255" name="Group 254"/>
          <p:cNvGrpSpPr/>
          <p:nvPr/>
        </p:nvGrpSpPr>
        <p:grpSpPr>
          <a:xfrm>
            <a:off x="647700" y="1866901"/>
            <a:ext cx="1008325" cy="3238500"/>
            <a:chOff x="591875" y="2743200"/>
            <a:chExt cx="1008325"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599" y="3390900"/>
              <a:ext cx="978955" cy="1816899"/>
              <a:chOff x="1791929" y="5127627"/>
              <a:chExt cx="1519272"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196938573"/>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2" presetClass="emph" presetSubtype="0" fill="hold" nodeType="clickEffect">
                                  <p:stCondLst>
                                    <p:cond delay="0"/>
                                  </p:stCondLst>
                                  <p:childTnLst>
                                    <p:animRot by="120000">
                                      <p:cBhvr>
                                        <p:cTn id="24" dur="100" fill="hold">
                                          <p:stCondLst>
                                            <p:cond delay="0"/>
                                          </p:stCondLst>
                                        </p:cTn>
                                        <p:tgtEl>
                                          <p:spTgt spid="458"/>
                                        </p:tgtEl>
                                        <p:attrNameLst>
                                          <p:attrName>r</p:attrName>
                                        </p:attrNameLst>
                                      </p:cBhvr>
                                    </p:animRot>
                                    <p:animRot by="-240000">
                                      <p:cBhvr>
                                        <p:cTn id="25" dur="200" fill="hold">
                                          <p:stCondLst>
                                            <p:cond delay="200"/>
                                          </p:stCondLst>
                                        </p:cTn>
                                        <p:tgtEl>
                                          <p:spTgt spid="458"/>
                                        </p:tgtEl>
                                        <p:attrNameLst>
                                          <p:attrName>r</p:attrName>
                                        </p:attrNameLst>
                                      </p:cBhvr>
                                    </p:animRot>
                                    <p:animRot by="240000">
                                      <p:cBhvr>
                                        <p:cTn id="26" dur="200" fill="hold">
                                          <p:stCondLst>
                                            <p:cond delay="400"/>
                                          </p:stCondLst>
                                        </p:cTn>
                                        <p:tgtEl>
                                          <p:spTgt spid="458"/>
                                        </p:tgtEl>
                                        <p:attrNameLst>
                                          <p:attrName>r</p:attrName>
                                        </p:attrNameLst>
                                      </p:cBhvr>
                                    </p:animRot>
                                    <p:animRot by="-240000">
                                      <p:cBhvr>
                                        <p:cTn id="27" dur="200" fill="hold">
                                          <p:stCondLst>
                                            <p:cond delay="600"/>
                                          </p:stCondLst>
                                        </p:cTn>
                                        <p:tgtEl>
                                          <p:spTgt spid="458"/>
                                        </p:tgtEl>
                                        <p:attrNameLst>
                                          <p:attrName>r</p:attrName>
                                        </p:attrNameLst>
                                      </p:cBhvr>
                                    </p:animRot>
                                    <p:animRot by="120000">
                                      <p:cBhvr>
                                        <p:cTn id="28" dur="200" fill="hold">
                                          <p:stCondLst>
                                            <p:cond delay="800"/>
                                          </p:stCondLst>
                                        </p:cTn>
                                        <p:tgtEl>
                                          <p:spTgt spid="458"/>
                                        </p:tgtEl>
                                        <p:attrNameLst>
                                          <p:attrName>r</p:attrName>
                                        </p:attrNameLst>
                                      </p:cBhvr>
                                    </p:animRot>
                                  </p:childTnLst>
                                </p:cTn>
                              </p:par>
                              <p:par>
                                <p:cTn id="29" presetID="1" presetClass="entr" presetSubtype="0" fill="hold" nodeType="withEffect">
                                  <p:stCondLst>
                                    <p:cond delay="0"/>
                                  </p:stCondLst>
                                  <p:iterate type="lt">
                                    <p:tmAbs val="0"/>
                                  </p:iterate>
                                  <p:childTnLst>
                                    <p:set>
                                      <p:cBhvr>
                                        <p:cTn id="30" dur="1" fill="hold">
                                          <p:stCondLst>
                                            <p:cond delay="0"/>
                                          </p:stCondLst>
                                        </p:cTn>
                                        <p:tgtEl>
                                          <p:spTgt spid="671">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32" presetClass="emph" presetSubtype="0" fill="hold" nodeType="clickEffect">
                                  <p:stCondLst>
                                    <p:cond delay="0"/>
                                  </p:stCondLst>
                                  <p:childTnLst>
                                    <p:animRot by="120000">
                                      <p:cBhvr>
                                        <p:cTn id="34" dur="100" fill="hold">
                                          <p:stCondLst>
                                            <p:cond delay="0"/>
                                          </p:stCondLst>
                                        </p:cTn>
                                        <p:tgtEl>
                                          <p:spTgt spid="530"/>
                                        </p:tgtEl>
                                        <p:attrNameLst>
                                          <p:attrName>r</p:attrName>
                                        </p:attrNameLst>
                                      </p:cBhvr>
                                    </p:animRot>
                                    <p:animRot by="-240000">
                                      <p:cBhvr>
                                        <p:cTn id="35" dur="200" fill="hold">
                                          <p:stCondLst>
                                            <p:cond delay="200"/>
                                          </p:stCondLst>
                                        </p:cTn>
                                        <p:tgtEl>
                                          <p:spTgt spid="530"/>
                                        </p:tgtEl>
                                        <p:attrNameLst>
                                          <p:attrName>r</p:attrName>
                                        </p:attrNameLst>
                                      </p:cBhvr>
                                    </p:animRot>
                                    <p:animRot by="240000">
                                      <p:cBhvr>
                                        <p:cTn id="36" dur="200" fill="hold">
                                          <p:stCondLst>
                                            <p:cond delay="400"/>
                                          </p:stCondLst>
                                        </p:cTn>
                                        <p:tgtEl>
                                          <p:spTgt spid="530"/>
                                        </p:tgtEl>
                                        <p:attrNameLst>
                                          <p:attrName>r</p:attrName>
                                        </p:attrNameLst>
                                      </p:cBhvr>
                                    </p:animRot>
                                    <p:animRot by="-240000">
                                      <p:cBhvr>
                                        <p:cTn id="37" dur="200" fill="hold">
                                          <p:stCondLst>
                                            <p:cond delay="600"/>
                                          </p:stCondLst>
                                        </p:cTn>
                                        <p:tgtEl>
                                          <p:spTgt spid="530"/>
                                        </p:tgtEl>
                                        <p:attrNameLst>
                                          <p:attrName>r</p:attrName>
                                        </p:attrNameLst>
                                      </p:cBhvr>
                                    </p:animRot>
                                    <p:animRot by="120000">
                                      <p:cBhvr>
                                        <p:cTn id="38" dur="200" fill="hold">
                                          <p:stCondLst>
                                            <p:cond delay="800"/>
                                          </p:stCondLst>
                                        </p:cTn>
                                        <p:tgtEl>
                                          <p:spTgt spid="530"/>
                                        </p:tgtEl>
                                        <p:attrNameLst>
                                          <p:attrName>r</p:attrName>
                                        </p:attrNameLst>
                                      </p:cBhvr>
                                    </p:animRot>
                                  </p:childTnLst>
                                </p:cTn>
                              </p:par>
                              <p:par>
                                <p:cTn id="39" presetID="32" presetClass="emph" presetSubtype="0" fill="hold" nodeType="withEffect">
                                  <p:stCondLst>
                                    <p:cond delay="0"/>
                                  </p:stCondLst>
                                  <p:childTnLst>
                                    <p:animRot by="120000">
                                      <p:cBhvr>
                                        <p:cTn id="40" dur="100" fill="hold">
                                          <p:stCondLst>
                                            <p:cond delay="0"/>
                                          </p:stCondLst>
                                        </p:cTn>
                                        <p:tgtEl>
                                          <p:spTgt spid="560"/>
                                        </p:tgtEl>
                                        <p:attrNameLst>
                                          <p:attrName>r</p:attrName>
                                        </p:attrNameLst>
                                      </p:cBhvr>
                                    </p:animRot>
                                    <p:animRot by="-240000">
                                      <p:cBhvr>
                                        <p:cTn id="41" dur="200" fill="hold">
                                          <p:stCondLst>
                                            <p:cond delay="200"/>
                                          </p:stCondLst>
                                        </p:cTn>
                                        <p:tgtEl>
                                          <p:spTgt spid="560"/>
                                        </p:tgtEl>
                                        <p:attrNameLst>
                                          <p:attrName>r</p:attrName>
                                        </p:attrNameLst>
                                      </p:cBhvr>
                                    </p:animRot>
                                    <p:animRot by="240000">
                                      <p:cBhvr>
                                        <p:cTn id="42" dur="200" fill="hold">
                                          <p:stCondLst>
                                            <p:cond delay="400"/>
                                          </p:stCondLst>
                                        </p:cTn>
                                        <p:tgtEl>
                                          <p:spTgt spid="560"/>
                                        </p:tgtEl>
                                        <p:attrNameLst>
                                          <p:attrName>r</p:attrName>
                                        </p:attrNameLst>
                                      </p:cBhvr>
                                    </p:animRot>
                                    <p:animRot by="-240000">
                                      <p:cBhvr>
                                        <p:cTn id="43" dur="200" fill="hold">
                                          <p:stCondLst>
                                            <p:cond delay="600"/>
                                          </p:stCondLst>
                                        </p:cTn>
                                        <p:tgtEl>
                                          <p:spTgt spid="560"/>
                                        </p:tgtEl>
                                        <p:attrNameLst>
                                          <p:attrName>r</p:attrName>
                                        </p:attrNameLst>
                                      </p:cBhvr>
                                    </p:animRot>
                                    <p:animRot by="120000">
                                      <p:cBhvr>
                                        <p:cTn id="44" dur="200" fill="hold">
                                          <p:stCondLst>
                                            <p:cond delay="800"/>
                                          </p:stCondLst>
                                        </p:cTn>
                                        <p:tgtEl>
                                          <p:spTgt spid="560"/>
                                        </p:tgtEl>
                                        <p:attrNameLst>
                                          <p:attrName>r</p:attrName>
                                        </p:attrNameLst>
                                      </p:cBhvr>
                                    </p:animRot>
                                  </p:childTnLst>
                                </p:cTn>
                              </p:par>
                              <p:par>
                                <p:cTn id="45" presetID="32" presetClass="emph" presetSubtype="0" fill="hold" nodeType="withEffect">
                                  <p:stCondLst>
                                    <p:cond delay="0"/>
                                  </p:stCondLst>
                                  <p:childTnLst>
                                    <p:animRot by="120000">
                                      <p:cBhvr>
                                        <p:cTn id="46" dur="100" fill="hold">
                                          <p:stCondLst>
                                            <p:cond delay="0"/>
                                          </p:stCondLst>
                                        </p:cTn>
                                        <p:tgtEl>
                                          <p:spTgt spid="590"/>
                                        </p:tgtEl>
                                        <p:attrNameLst>
                                          <p:attrName>r</p:attrName>
                                        </p:attrNameLst>
                                      </p:cBhvr>
                                    </p:animRot>
                                    <p:animRot by="-240000">
                                      <p:cBhvr>
                                        <p:cTn id="47" dur="200" fill="hold">
                                          <p:stCondLst>
                                            <p:cond delay="200"/>
                                          </p:stCondLst>
                                        </p:cTn>
                                        <p:tgtEl>
                                          <p:spTgt spid="590"/>
                                        </p:tgtEl>
                                        <p:attrNameLst>
                                          <p:attrName>r</p:attrName>
                                        </p:attrNameLst>
                                      </p:cBhvr>
                                    </p:animRot>
                                    <p:animRot by="240000">
                                      <p:cBhvr>
                                        <p:cTn id="48" dur="200" fill="hold">
                                          <p:stCondLst>
                                            <p:cond delay="400"/>
                                          </p:stCondLst>
                                        </p:cTn>
                                        <p:tgtEl>
                                          <p:spTgt spid="590"/>
                                        </p:tgtEl>
                                        <p:attrNameLst>
                                          <p:attrName>r</p:attrName>
                                        </p:attrNameLst>
                                      </p:cBhvr>
                                    </p:animRot>
                                    <p:animRot by="-240000">
                                      <p:cBhvr>
                                        <p:cTn id="49" dur="200" fill="hold">
                                          <p:stCondLst>
                                            <p:cond delay="600"/>
                                          </p:stCondLst>
                                        </p:cTn>
                                        <p:tgtEl>
                                          <p:spTgt spid="590"/>
                                        </p:tgtEl>
                                        <p:attrNameLst>
                                          <p:attrName>r</p:attrName>
                                        </p:attrNameLst>
                                      </p:cBhvr>
                                    </p:animRot>
                                    <p:animRot by="120000">
                                      <p:cBhvr>
                                        <p:cTn id="50" dur="200" fill="hold">
                                          <p:stCondLst>
                                            <p:cond delay="800"/>
                                          </p:stCondLst>
                                        </p:cTn>
                                        <p:tgtEl>
                                          <p:spTgt spid="590"/>
                                        </p:tgtEl>
                                        <p:attrNameLst>
                                          <p:attrName>r</p:attrName>
                                        </p:attrNameLst>
                                      </p:cBhvr>
                                    </p:animRot>
                                  </p:childTnLst>
                                </p:cTn>
                              </p:par>
                              <p:par>
                                <p:cTn id="51" presetID="32" presetClass="emph" presetSubtype="0" fill="hold" nodeType="withEffect">
                                  <p:stCondLst>
                                    <p:cond delay="0"/>
                                  </p:stCondLst>
                                  <p:childTnLst>
                                    <p:animRot by="120000">
                                      <p:cBhvr>
                                        <p:cTn id="52" dur="100" fill="hold">
                                          <p:stCondLst>
                                            <p:cond delay="0"/>
                                          </p:stCondLst>
                                        </p:cTn>
                                        <p:tgtEl>
                                          <p:spTgt spid="620"/>
                                        </p:tgtEl>
                                        <p:attrNameLst>
                                          <p:attrName>r</p:attrName>
                                        </p:attrNameLst>
                                      </p:cBhvr>
                                    </p:animRot>
                                    <p:animRot by="-240000">
                                      <p:cBhvr>
                                        <p:cTn id="53" dur="200" fill="hold">
                                          <p:stCondLst>
                                            <p:cond delay="200"/>
                                          </p:stCondLst>
                                        </p:cTn>
                                        <p:tgtEl>
                                          <p:spTgt spid="620"/>
                                        </p:tgtEl>
                                        <p:attrNameLst>
                                          <p:attrName>r</p:attrName>
                                        </p:attrNameLst>
                                      </p:cBhvr>
                                    </p:animRot>
                                    <p:animRot by="240000">
                                      <p:cBhvr>
                                        <p:cTn id="54" dur="200" fill="hold">
                                          <p:stCondLst>
                                            <p:cond delay="400"/>
                                          </p:stCondLst>
                                        </p:cTn>
                                        <p:tgtEl>
                                          <p:spTgt spid="620"/>
                                        </p:tgtEl>
                                        <p:attrNameLst>
                                          <p:attrName>r</p:attrName>
                                        </p:attrNameLst>
                                      </p:cBhvr>
                                    </p:animRot>
                                    <p:animRot by="-240000">
                                      <p:cBhvr>
                                        <p:cTn id="55" dur="200" fill="hold">
                                          <p:stCondLst>
                                            <p:cond delay="600"/>
                                          </p:stCondLst>
                                        </p:cTn>
                                        <p:tgtEl>
                                          <p:spTgt spid="620"/>
                                        </p:tgtEl>
                                        <p:attrNameLst>
                                          <p:attrName>r</p:attrName>
                                        </p:attrNameLst>
                                      </p:cBhvr>
                                    </p:animRot>
                                    <p:animRot by="120000">
                                      <p:cBhvr>
                                        <p:cTn id="56" dur="200" fill="hold">
                                          <p:stCondLst>
                                            <p:cond delay="800"/>
                                          </p:stCondLst>
                                        </p:cTn>
                                        <p:tgtEl>
                                          <p:spTgt spid="620"/>
                                        </p:tgtEl>
                                        <p:attrNameLst>
                                          <p:attrName>r</p:attrName>
                                        </p:attrNameLst>
                                      </p:cBhvr>
                                    </p:animRot>
                                  </p:childTnLst>
                                </p:cTn>
                              </p:par>
                              <p:par>
                                <p:cTn id="57" presetID="32" presetClass="emph" presetSubtype="0" fill="hold" nodeType="withEffect">
                                  <p:stCondLst>
                                    <p:cond delay="0"/>
                                  </p:stCondLst>
                                  <p:childTnLst>
                                    <p:animRot by="120000">
                                      <p:cBhvr>
                                        <p:cTn id="58" dur="100" fill="hold">
                                          <p:stCondLst>
                                            <p:cond delay="0"/>
                                          </p:stCondLst>
                                        </p:cTn>
                                        <p:tgtEl>
                                          <p:spTgt spid="650"/>
                                        </p:tgtEl>
                                        <p:attrNameLst>
                                          <p:attrName>r</p:attrName>
                                        </p:attrNameLst>
                                      </p:cBhvr>
                                    </p:animRot>
                                    <p:animRot by="-240000">
                                      <p:cBhvr>
                                        <p:cTn id="59" dur="200" fill="hold">
                                          <p:stCondLst>
                                            <p:cond delay="200"/>
                                          </p:stCondLst>
                                        </p:cTn>
                                        <p:tgtEl>
                                          <p:spTgt spid="650"/>
                                        </p:tgtEl>
                                        <p:attrNameLst>
                                          <p:attrName>r</p:attrName>
                                        </p:attrNameLst>
                                      </p:cBhvr>
                                    </p:animRot>
                                    <p:animRot by="240000">
                                      <p:cBhvr>
                                        <p:cTn id="60" dur="200" fill="hold">
                                          <p:stCondLst>
                                            <p:cond delay="400"/>
                                          </p:stCondLst>
                                        </p:cTn>
                                        <p:tgtEl>
                                          <p:spTgt spid="650"/>
                                        </p:tgtEl>
                                        <p:attrNameLst>
                                          <p:attrName>r</p:attrName>
                                        </p:attrNameLst>
                                      </p:cBhvr>
                                    </p:animRot>
                                    <p:animRot by="-240000">
                                      <p:cBhvr>
                                        <p:cTn id="61" dur="200" fill="hold">
                                          <p:stCondLst>
                                            <p:cond delay="600"/>
                                          </p:stCondLst>
                                        </p:cTn>
                                        <p:tgtEl>
                                          <p:spTgt spid="650"/>
                                        </p:tgtEl>
                                        <p:attrNameLst>
                                          <p:attrName>r</p:attrName>
                                        </p:attrNameLst>
                                      </p:cBhvr>
                                    </p:animRot>
                                    <p:animRot by="120000">
                                      <p:cBhvr>
                                        <p:cTn id="62" dur="200" fill="hold">
                                          <p:stCondLst>
                                            <p:cond delay="800"/>
                                          </p:stCondLst>
                                        </p:cTn>
                                        <p:tgtEl>
                                          <p:spTgt spid="650"/>
                                        </p:tgtEl>
                                        <p:attrNameLst>
                                          <p:attrName>r</p:attrName>
                                        </p:attrNameLst>
                                      </p:cBhvr>
                                    </p:animRot>
                                  </p:childTnLst>
                                </p:cTn>
                              </p:par>
                              <p:par>
                                <p:cTn id="63" presetID="1" presetClass="entr" presetSubtype="0" fill="hold" nodeType="withEffect">
                                  <p:stCondLst>
                                    <p:cond delay="0"/>
                                  </p:stCondLst>
                                  <p:childTnLst>
                                    <p:set>
                                      <p:cBhvr>
                                        <p:cTn id="64"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Round Robin, Fair Queuing</a:t>
            </a:r>
          </a:p>
          <a:p>
            <a:pPr lvl="1"/>
            <a:r>
              <a:rPr lang="en-US" dirty="0" smtClean="0"/>
              <a:t>Single tenant with many short flows: Shortest Remaining Processing Time</a:t>
            </a:r>
          </a:p>
          <a:p>
            <a:pPr lvl="1"/>
            <a:endParaRPr lang="en-US" dirty="0"/>
          </a:p>
          <a:p>
            <a:r>
              <a:rPr lang="en-US" dirty="0" smtClean="0"/>
              <a:t>Today’s schedulers are rigid</a:t>
            </a:r>
          </a:p>
          <a:p>
            <a:pPr lvl="1"/>
            <a:r>
              <a:rPr lang="en-US" dirty="0" smtClean="0"/>
              <a:t>Some combination of round robin + coarse priorities + rate limits</a:t>
            </a:r>
          </a:p>
          <a:p>
            <a:pPr lvl="1"/>
            <a:r>
              <a:rPr lang="en-US" dirty="0" smtClean="0"/>
              <a:t>Can change coefficients, but not the algorithm</a:t>
            </a:r>
          </a:p>
        </p:txBody>
      </p:sp>
    </p:spTree>
    <p:custDataLst>
      <p:tags r:id="rId1"/>
    </p:custDataLst>
    <p:extLst>
      <p:ext uri="{BB962C8B-B14F-4D97-AF65-F5344CB8AC3E}">
        <p14:creationId xmlns:p14="http://schemas.microsoft.com/office/powerpoint/2010/main" val="1244529035"/>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abstractions</a:t>
            </a:r>
            <a:endParaRPr lang="en-US" dirty="0"/>
          </a:p>
          <a:p>
            <a:endParaRPr lang="en-US" sz="1200" dirty="0" smtClean="0"/>
          </a:p>
          <a:p>
            <a:r>
              <a:rPr lang="en-US" dirty="0"/>
              <a:t>T</a:t>
            </a:r>
            <a:r>
              <a:rPr lang="en-US" dirty="0" smtClean="0"/>
              <a:t>ight timing requirements: can’t punt to an FPGA/CPU</a:t>
            </a:r>
          </a:p>
        </p:txBody>
      </p:sp>
      <p:sp>
        <p:nvSpPr>
          <p:cNvPr id="4" name="Rounded Rectangle 3"/>
          <p:cNvSpPr/>
          <p:nvPr/>
        </p:nvSpPr>
        <p:spPr>
          <a:xfrm>
            <a:off x="1076325" y="4800600"/>
            <a:ext cx="1003935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abstraction that can run at line rate</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167907103"/>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40.3|5.7|11.5|7.7"/>
</p:tagLst>
</file>

<file path=ppt/tags/tag10.xml><?xml version="1.0" encoding="utf-8"?>
<p:tagLst xmlns:a="http://schemas.openxmlformats.org/drawingml/2006/main" xmlns:r="http://schemas.openxmlformats.org/officeDocument/2006/relationships" xmlns:p="http://schemas.openxmlformats.org/presentationml/2006/main">
  <p:tag name="TIMING" val="|11.4"/>
</p:tagLst>
</file>

<file path=ppt/tags/tag11.xml><?xml version="1.0" encoding="utf-8"?>
<p:tagLst xmlns:a="http://schemas.openxmlformats.org/drawingml/2006/main" xmlns:r="http://schemas.openxmlformats.org/officeDocument/2006/relationships" xmlns:p="http://schemas.openxmlformats.org/presentationml/2006/main">
  <p:tag name="TIMING" val="|26.6"/>
</p:tagLst>
</file>

<file path=ppt/tags/tag12.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3.xml><?xml version="1.0" encoding="utf-8"?>
<p:tagLst xmlns:a="http://schemas.openxmlformats.org/drawingml/2006/main" xmlns:r="http://schemas.openxmlformats.org/officeDocument/2006/relationships" xmlns:p="http://schemas.openxmlformats.org/presentationml/2006/main">
  <p:tag name="TIMING" val="|0.5|37.3|9.2"/>
</p:tagLst>
</file>

<file path=ppt/tags/tag14.xml><?xml version="1.0" encoding="utf-8"?>
<p:tagLst xmlns:a="http://schemas.openxmlformats.org/drawingml/2006/main" xmlns:r="http://schemas.openxmlformats.org/officeDocument/2006/relationships" xmlns:p="http://schemas.openxmlformats.org/presentationml/2006/main">
  <p:tag name="TIMING" val="|12.8|37|10.9"/>
</p:tagLst>
</file>

<file path=ppt/tags/tag15.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6.xml><?xml version="1.0" encoding="utf-8"?>
<p:tagLst xmlns:a="http://schemas.openxmlformats.org/drawingml/2006/main" xmlns:r="http://schemas.openxmlformats.org/officeDocument/2006/relationships" xmlns:p="http://schemas.openxmlformats.org/presentationml/2006/main">
  <p:tag name="TIMING" val="|6.2|2.7|9.2|15.7"/>
</p:tagLst>
</file>

<file path=ppt/tags/tag17.xml><?xml version="1.0" encoding="utf-8"?>
<p:tagLst xmlns:a="http://schemas.openxmlformats.org/drawingml/2006/main" xmlns:r="http://schemas.openxmlformats.org/officeDocument/2006/relationships" xmlns:p="http://schemas.openxmlformats.org/presentationml/2006/main">
  <p:tag name="TIMING" val="|40.3|5.7|11.5|7.7"/>
</p:tagLst>
</file>

<file path=ppt/tags/tag2.xml><?xml version="1.0" encoding="utf-8"?>
<p:tagLst xmlns:a="http://schemas.openxmlformats.org/drawingml/2006/main" xmlns:r="http://schemas.openxmlformats.org/officeDocument/2006/relationships" xmlns:p="http://schemas.openxmlformats.org/presentationml/2006/main">
  <p:tag name="TIMING" val="|6.7|39.3|36.5"/>
</p:tagLst>
</file>

<file path=ppt/tags/tag3.xml><?xml version="1.0" encoding="utf-8"?>
<p:tagLst xmlns:a="http://schemas.openxmlformats.org/drawingml/2006/main" xmlns:r="http://schemas.openxmlformats.org/officeDocument/2006/relationships" xmlns:p="http://schemas.openxmlformats.org/presentationml/2006/main">
  <p:tag name="TIMING" val="|6.7|39.3|36.5"/>
</p:tagLst>
</file>

<file path=ppt/tags/tag4.xml><?xml version="1.0" encoding="utf-8"?>
<p:tagLst xmlns:a="http://schemas.openxmlformats.org/drawingml/2006/main" xmlns:r="http://schemas.openxmlformats.org/officeDocument/2006/relationships" xmlns:p="http://schemas.openxmlformats.org/presentationml/2006/main">
  <p:tag name="TIMING" val="|9.7|1.5|21.8|11.4|8.5|9.8"/>
</p:tagLst>
</file>

<file path=ppt/tags/tag5.xml><?xml version="1.0" encoding="utf-8"?>
<p:tagLst xmlns:a="http://schemas.openxmlformats.org/drawingml/2006/main" xmlns:r="http://schemas.openxmlformats.org/officeDocument/2006/relationships" xmlns:p="http://schemas.openxmlformats.org/presentationml/2006/main">
  <p:tag name="TIMING" val="|24.1|4.2|13.7|9.2"/>
</p:tagLst>
</file>

<file path=ppt/tags/tag6.xml><?xml version="1.0" encoding="utf-8"?>
<p:tagLst xmlns:a="http://schemas.openxmlformats.org/drawingml/2006/main" xmlns:r="http://schemas.openxmlformats.org/officeDocument/2006/relationships" xmlns:p="http://schemas.openxmlformats.org/presentationml/2006/main">
  <p:tag name="TIMING" val="|3.7|4.2|6.2|5.5|24.1"/>
</p:tagLst>
</file>

<file path=ppt/tags/tag7.xml><?xml version="1.0" encoding="utf-8"?>
<p:tagLst xmlns:a="http://schemas.openxmlformats.org/drawingml/2006/main" xmlns:r="http://schemas.openxmlformats.org/officeDocument/2006/relationships" xmlns:p="http://schemas.openxmlformats.org/presentationml/2006/main">
  <p:tag name="TIMING" val="|12.8|10.5|15.3"/>
</p:tagLst>
</file>

<file path=ppt/tags/tag8.xml><?xml version="1.0" encoding="utf-8"?>
<p:tagLst xmlns:a="http://schemas.openxmlformats.org/drawingml/2006/main" xmlns:r="http://schemas.openxmlformats.org/officeDocument/2006/relationships" xmlns:p="http://schemas.openxmlformats.org/presentationml/2006/main">
  <p:tag name="TIMING" val="|6.4"/>
</p:tagLst>
</file>

<file path=ppt/tags/tag9.xml><?xml version="1.0" encoding="utf-8"?>
<p:tagLst xmlns:a="http://schemas.openxmlformats.org/drawingml/2006/main" xmlns:r="http://schemas.openxmlformats.org/officeDocument/2006/relationships" xmlns:p="http://schemas.openxmlformats.org/presentationml/2006/main">
  <p:tag name="TIMING" val="|5.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10825</TotalTime>
  <Words>8560</Words>
  <Application>Microsoft Macintosh PowerPoint</Application>
  <PresentationFormat>Widescreen</PresentationFormat>
  <Paragraphs>1519</Paragraphs>
  <Slides>74</Slides>
  <Notes>64</Notes>
  <HiddenSlides>15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74</vt:i4>
      </vt:variant>
    </vt:vector>
  </HeadingPairs>
  <TitlesOfParts>
    <vt:vector size="80" baseType="lpstr">
      <vt:lpstr>Calibri</vt:lpstr>
      <vt:lpstr>Gadugi</vt:lpstr>
      <vt:lpstr>Seravek</vt:lpstr>
      <vt:lpstr>Wingdings</vt:lpstr>
      <vt:lpstr>Arial</vt:lpstr>
      <vt:lpstr>Office Theme</vt:lpstr>
      <vt:lpstr>Making the fastest routers programmable</vt:lpstr>
      <vt:lpstr>Traditional network architecture</vt:lpstr>
      <vt:lpstr>But, the architecture is not future-proof</vt:lpstr>
      <vt:lpstr>Routers over time</vt:lpstr>
      <vt:lpstr>The vision: programmability at line rate</vt:lpstr>
      <vt:lpstr>Recent activity in the area</vt:lpstr>
      <vt:lpstr>This Talk</vt:lpstr>
      <vt:lpstr>Why programmable scheduling?</vt:lpstr>
      <vt:lpstr>Why is programmable scheduling hard?</vt:lpstr>
      <vt:lpstr>What does the scheduler do?</vt:lpstr>
      <vt:lpstr>A strawman programmable scheduler</vt:lpstr>
      <vt:lpstr>The Push-In First-Out Queue</vt:lpstr>
      <vt:lpstr>A programmable scheduler</vt:lpstr>
      <vt:lpstr>PowerPoint Presentation</vt:lpstr>
      <vt:lpstr>PowerPoint Presentation</vt:lpstr>
      <vt:lpstr>PowerPoint Presentation</vt:lpstr>
      <vt:lpstr>Shortest remaining flow size</vt:lpstr>
      <vt:lpstr>Shortest remaining flow size</vt:lpstr>
      <vt:lpstr>Beyond a single PIFO</vt:lpstr>
      <vt:lpstr>Tree of PIFOs</vt:lpstr>
      <vt:lpstr>PIFO in hardware</vt:lpstr>
      <vt:lpstr>A single PIFO block</vt:lpstr>
      <vt:lpstr>Hardware feasibility</vt:lpstr>
      <vt:lpstr>This Talk</vt:lpstr>
      <vt:lpstr>An example streaming algorithm</vt:lpstr>
      <vt:lpstr>A shared-memory x86 multicore</vt:lpstr>
      <vt:lpstr>A shared-nothing x86 pipeline</vt:lpstr>
      <vt:lpstr>A shared-nothing atom pipeline</vt:lpstr>
      <vt:lpstr>Extracting atoms from algorithms</vt:lpstr>
      <vt:lpstr>Code pipelining in one slide</vt:lpstr>
      <vt:lpstr>Code pipelining: an example</vt:lpstr>
      <vt:lpstr>Code pipelining: an example</vt:lpstr>
      <vt:lpstr>Code pipelining: an example</vt:lpstr>
      <vt:lpstr>Code pipelining: an example</vt:lpstr>
      <vt:lpstr>Code pipelining: an example</vt:lpstr>
      <vt:lpstr>Code pipelining: an example</vt:lpstr>
      <vt:lpstr>Detecting reusable atoms</vt:lpstr>
      <vt:lpstr>A catalog of reusable atoms</vt:lpstr>
      <vt:lpstr>A catalog of reusable atoms</vt:lpstr>
      <vt:lpstr>A blueprint for programmable routers</vt:lpstr>
      <vt:lpstr>Future work: An era of specialized systems</vt:lpstr>
      <vt:lpstr>Acknowledgements</vt:lpstr>
      <vt:lpstr>Backup slides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4138</cp:revision>
  <dcterms:created xsi:type="dcterms:W3CDTF">2015-11-20T07:11:46Z</dcterms:created>
  <dcterms:modified xsi:type="dcterms:W3CDTF">2017-02-10T16:43:00Z</dcterms:modified>
</cp:coreProperties>
</file>