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7.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8.xml" ContentType="application/vnd.openxmlformats-officedocument.presentationml.tags+xml"/>
  <Override PartName="/ppt/notesSlides/notesSlide40.xml" ContentType="application/vnd.openxmlformats-officedocument.presentationml.notesSlide+xml"/>
  <Override PartName="/ppt/tags/tag19.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0.xml" ContentType="application/vnd.openxmlformats-officedocument.presentationml.tags+xml"/>
  <Override PartName="/ppt/notesSlides/notesSlide44.xml" ContentType="application/vnd.openxmlformats-officedocument.presentationml.notesSlide+xml"/>
  <Override PartName="/ppt/tags/tag21.xml" ContentType="application/vnd.openxmlformats-officedocument.presentationml.tags+xml"/>
  <Override PartName="/ppt/notesSlides/notesSlide45.xml" ContentType="application/vnd.openxmlformats-officedocument.presentationml.notesSlide+xml"/>
  <Override PartName="/ppt/tags/tag22.xml" ContentType="application/vnd.openxmlformats-officedocument.presentationml.tags+xml"/>
  <Override PartName="/ppt/notesSlides/notesSlide46.xml" ContentType="application/vnd.openxmlformats-officedocument.presentationml.notesSlide+xml"/>
  <Override PartName="/ppt/tags/tag23.xml" ContentType="application/vnd.openxmlformats-officedocument.presentationml.tags+xml"/>
  <Override PartName="/ppt/notesSlides/notesSlide47.xml" ContentType="application/vnd.openxmlformats-officedocument.presentationml.notesSlide+xml"/>
  <Override PartName="/ppt/tags/tag24.xml" ContentType="application/vnd.openxmlformats-officedocument.presentationml.tags+xml"/>
  <Override PartName="/ppt/notesSlides/notesSlide48.xml" ContentType="application/vnd.openxmlformats-officedocument.presentationml.notesSlide+xml"/>
  <Override PartName="/ppt/tags/tag2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6.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27.xml" ContentType="application/vnd.openxmlformats-officedocument.presentationml.tags+xml"/>
  <Override PartName="/ppt/notesSlides/notesSlide70.xml" ContentType="application/vnd.openxmlformats-officedocument.presentationml.notesSlide+xml"/>
  <Override PartName="/ppt/tags/tag28.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29.xml" ContentType="application/vnd.openxmlformats-officedocument.presentationml.tags+xml"/>
  <Override PartName="/ppt/notesSlides/notesSlide77.xml" ContentType="application/vnd.openxmlformats-officedocument.presentationml.notesSlide+xml"/>
  <Override PartName="/ppt/tags/tag30.xml" ContentType="application/vnd.openxmlformats-officedocument.presentationml.tags+xml"/>
  <Override PartName="/ppt/notesSlides/notesSlide78.xml" ContentType="application/vnd.openxmlformats-officedocument.presentationml.notesSlide+xml"/>
  <Override PartName="/ppt/tags/tag31.xml" ContentType="application/vnd.openxmlformats-officedocument.presentationml.tags+xml"/>
  <Override PartName="/ppt/notesSlides/notesSlide79.xml" ContentType="application/vnd.openxmlformats-officedocument.presentationml.notesSlide+xml"/>
  <Override PartName="/ppt/tags/tag32.xml" ContentType="application/vnd.openxmlformats-officedocument.presentationml.tags+xml"/>
  <Override PartName="/ppt/notesSlides/notesSlide80.xml" ContentType="application/vnd.openxmlformats-officedocument.presentationml.notesSlide+xml"/>
  <Override PartName="/ppt/tags/tag33.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256" r:id="rId2"/>
    <p:sldId id="315" r:id="rId3"/>
    <p:sldId id="316" r:id="rId4"/>
    <p:sldId id="529" r:id="rId5"/>
    <p:sldId id="319" r:id="rId6"/>
    <p:sldId id="527" r:id="rId7"/>
    <p:sldId id="630" r:id="rId8"/>
    <p:sldId id="545" r:id="rId9"/>
    <p:sldId id="524" r:id="rId10"/>
    <p:sldId id="504" r:id="rId11"/>
    <p:sldId id="597" r:id="rId12"/>
    <p:sldId id="598" r:id="rId13"/>
    <p:sldId id="599" r:id="rId14"/>
    <p:sldId id="600" r:id="rId15"/>
    <p:sldId id="636" r:id="rId16"/>
    <p:sldId id="601" r:id="rId17"/>
    <p:sldId id="567" r:id="rId18"/>
    <p:sldId id="517" r:id="rId19"/>
    <p:sldId id="516" r:id="rId20"/>
    <p:sldId id="586" r:id="rId21"/>
    <p:sldId id="631" r:id="rId22"/>
    <p:sldId id="547" r:id="rId23"/>
    <p:sldId id="548" r:id="rId24"/>
    <p:sldId id="549" r:id="rId25"/>
    <p:sldId id="550" r:id="rId26"/>
    <p:sldId id="551" r:id="rId27"/>
    <p:sldId id="552" r:id="rId28"/>
    <p:sldId id="553" r:id="rId29"/>
    <p:sldId id="554" r:id="rId30"/>
    <p:sldId id="580" r:id="rId31"/>
    <p:sldId id="581" r:id="rId32"/>
    <p:sldId id="561" r:id="rId33"/>
    <p:sldId id="632" r:id="rId34"/>
    <p:sldId id="625" r:id="rId35"/>
    <p:sldId id="605" r:id="rId36"/>
    <p:sldId id="606" r:id="rId37"/>
    <p:sldId id="607" r:id="rId38"/>
    <p:sldId id="608" r:id="rId39"/>
    <p:sldId id="609" r:id="rId40"/>
    <p:sldId id="610" r:id="rId41"/>
    <p:sldId id="611" r:id="rId42"/>
    <p:sldId id="612" r:id="rId43"/>
    <p:sldId id="613" r:id="rId44"/>
    <p:sldId id="614" r:id="rId45"/>
    <p:sldId id="615" r:id="rId46"/>
    <p:sldId id="617" r:id="rId47"/>
    <p:sldId id="618" r:id="rId48"/>
    <p:sldId id="619" r:id="rId49"/>
    <p:sldId id="621" r:id="rId50"/>
    <p:sldId id="622" r:id="rId51"/>
    <p:sldId id="634" r:id="rId52"/>
    <p:sldId id="624" r:id="rId53"/>
    <p:sldId id="635" r:id="rId54"/>
    <p:sldId id="358" r:id="rId55"/>
    <p:sldId id="582" r:id="rId56"/>
    <p:sldId id="585" r:id="rId57"/>
    <p:sldId id="637" r:id="rId58"/>
    <p:sldId id="633" r:id="rId59"/>
    <p:sldId id="627" r:id="rId60"/>
    <p:sldId id="628" r:id="rId61"/>
    <p:sldId id="626" r:id="rId62"/>
    <p:sldId id="602" r:id="rId63"/>
    <p:sldId id="588" r:id="rId64"/>
    <p:sldId id="589" r:id="rId65"/>
    <p:sldId id="590" r:id="rId66"/>
    <p:sldId id="591" r:id="rId67"/>
    <p:sldId id="592" r:id="rId68"/>
    <p:sldId id="593" r:id="rId69"/>
    <p:sldId id="594" r:id="rId70"/>
    <p:sldId id="595" r:id="rId71"/>
    <p:sldId id="596" r:id="rId72"/>
    <p:sldId id="544" r:id="rId73"/>
    <p:sldId id="583" r:id="rId74"/>
    <p:sldId id="584" r:id="rId75"/>
    <p:sldId id="350" r:id="rId76"/>
    <p:sldId id="578" r:id="rId77"/>
    <p:sldId id="572" r:id="rId78"/>
    <p:sldId id="573" r:id="rId79"/>
    <p:sldId id="574" r:id="rId80"/>
    <p:sldId id="569" r:id="rId81"/>
    <p:sldId id="570" r:id="rId82"/>
    <p:sldId id="571" r:id="rId83"/>
    <p:sldId id="540" r:id="rId84"/>
    <p:sldId id="541" r:id="rId85"/>
    <p:sldId id="508" r:id="rId86"/>
    <p:sldId id="526" r:id="rId87"/>
    <p:sldId id="514" r:id="rId88"/>
    <p:sldId id="507" r:id="rId89"/>
    <p:sldId id="509" r:id="rId90"/>
    <p:sldId id="510" r:id="rId91"/>
    <p:sldId id="464" r:id="rId92"/>
    <p:sldId id="465" r:id="rId93"/>
    <p:sldId id="375" r:id="rId94"/>
    <p:sldId id="299" r:id="rId95"/>
    <p:sldId id="357" r:id="rId96"/>
    <p:sldId id="305" r:id="rId97"/>
    <p:sldId id="306" r:id="rId98"/>
    <p:sldId id="301" r:id="rId99"/>
    <p:sldId id="271" r:id="rId100"/>
    <p:sldId id="326" r:id="rId101"/>
    <p:sldId id="327" r:id="rId102"/>
    <p:sldId id="272" r:id="rId103"/>
    <p:sldId id="374" r:id="rId104"/>
    <p:sldId id="468" r:id="rId105"/>
    <p:sldId id="332" r:id="rId106"/>
    <p:sldId id="370" r:id="rId107"/>
    <p:sldId id="371" r:id="rId108"/>
    <p:sldId id="335" r:id="rId109"/>
    <p:sldId id="372" r:id="rId110"/>
    <p:sldId id="373" r:id="rId111"/>
    <p:sldId id="307" r:id="rId112"/>
    <p:sldId id="467" r:id="rId113"/>
    <p:sldId id="458" r:id="rId114"/>
    <p:sldId id="459" r:id="rId115"/>
    <p:sldId id="460" r:id="rId116"/>
    <p:sldId id="461" r:id="rId117"/>
    <p:sldId id="462" r:id="rId118"/>
    <p:sldId id="466" r:id="rId119"/>
    <p:sldId id="463"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80" autoAdjust="0"/>
    <p:restoredTop sz="56934" autoAdjust="0"/>
  </p:normalViewPr>
  <p:slideViewPr>
    <p:cSldViewPr showGuides="1">
      <p:cViewPr varScale="1">
        <p:scale>
          <a:sx n="50" d="100"/>
          <a:sy n="50" d="100"/>
        </p:scale>
        <p:origin x="1600" y="168"/>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109</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113</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119</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statistics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151104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statistics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719770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778126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381222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20240147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325229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18216414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2613250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313960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23614581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statistics function ran over the entire packet stream without any evictions. That way we can retain full accuracy while merging. Let’s introduce some notation for this. Let’s represent the statistics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2929486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function over the first sequence of packets and computed the statistics over the second sequence of the packets and then merged them, it is equivalent to computing the statistics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t>
            </a:r>
            <a:r>
              <a:rPr lang="en-US" dirty="0" err="1"/>
              <a:t>statisticss</a:t>
            </a:r>
            <a:r>
              <a:rPr lang="en-US" dirty="0"/>
              <a:t>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1785848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statistics by storing the entire sequence of packets in the cache, sending this sequence of packets to the backing store upon eviction, and merging by simply replaying the statistics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28613986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statistics functions where we could in fact carry out the merge using a small amount of additional state. This class we call the linear-in-state class of statistics functions. The reason for this name should be clear from looking at the form of the state update in these statistics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49</a:t>
            </a:fld>
            <a:endParaRPr lang="en-US"/>
          </a:p>
        </p:txBody>
      </p:sp>
    </p:spTree>
    <p:extLst>
      <p:ext uri="{BB962C8B-B14F-4D97-AF65-F5344CB8AC3E}">
        <p14:creationId xmlns:p14="http://schemas.microsoft.com/office/powerpoint/2010/main" val="30485617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50</a:t>
            </a:fld>
            <a:endParaRPr lang="en-US"/>
          </a:p>
        </p:txBody>
      </p:sp>
    </p:spTree>
    <p:extLst>
      <p:ext uri="{BB962C8B-B14F-4D97-AF65-F5344CB8AC3E}">
        <p14:creationId xmlns:p14="http://schemas.microsoft.com/office/powerpoint/2010/main" val="3940180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51</a:t>
            </a:fld>
            <a:endParaRPr lang="en-US"/>
          </a:p>
        </p:txBody>
      </p:sp>
    </p:spTree>
    <p:extLst>
      <p:ext uri="{BB962C8B-B14F-4D97-AF65-F5344CB8AC3E}">
        <p14:creationId xmlns:p14="http://schemas.microsoft.com/office/powerpoint/2010/main" val="4044935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57</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Three ideas in Domino that span the hardware-software stack.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Atoms: a way to represent the instruction set of a programmable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Packet transactions: a high-level language construct to program such a router.</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And a compiler to bridge this gap.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Together, they provide us with a framework to think about hardware and software support for programming stateful algorithms on line-rate routers. I’ll talk about atoms and packet transactions briefly but omit the compiler and quickly discuss some interesting findings based on </a:t>
            </a:r>
            <a:r>
              <a:rPr lang="en-US" baseline="0"/>
              <a:t>this framework.</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94</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99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104</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51354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6/13/18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6/13/18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6/13/18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2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statistics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r>
              <a:rPr lang="en-US" dirty="0"/>
              <a:t>Cache key-value store in SRAM; maintain authoritative copy in DRAM.</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04673281"/>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899855781"/>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45933336"/>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09784273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798606204"/>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42866062"/>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217335863"/>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403172069"/>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45413874"/>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152671985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statistic to be computed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625072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71521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467925"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064778" y="80794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552700" y="4081665"/>
            <a:ext cx="8258016" cy="523220"/>
          </a:xfrm>
          <a:prstGeom prst="rect">
            <a:avLst/>
          </a:prstGeom>
          <a:noFill/>
        </p:spPr>
        <p:txBody>
          <a:bodyPr wrap="square" rtlCol="0">
            <a:spAutoFit/>
          </a:bodyPr>
          <a:lstStyle/>
          <a:p>
            <a:pPr algn="ctr"/>
            <a:r>
              <a:rPr lang="en-US" sz="2800" dirty="0">
                <a:solidFill>
                  <a:srgbClr val="A31E34"/>
                </a:solidFill>
              </a:rPr>
              <a:t>Statistic computed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015749320"/>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698214791"/>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statistics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943602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43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4878621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74320364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52</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a:t>
            </a:r>
          </a:p>
          <a:p>
            <a:pPr lvl="1"/>
            <a:r>
              <a:rPr lang="en-US" dirty="0"/>
              <a:t>Network operators</a:t>
            </a:r>
          </a:p>
          <a:p>
            <a:r>
              <a:rPr lang="en-US" dirty="0"/>
              <a:t>Programmability 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58</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0.9|5.6|7.9"/>
</p:tagLst>
</file>

<file path=ppt/tags/tag15.xml><?xml version="1.0" encoding="utf-8"?>
<p:tagLst xmlns:a="http://schemas.openxmlformats.org/drawingml/2006/main" xmlns:r="http://schemas.openxmlformats.org/officeDocument/2006/relationships" xmlns:p="http://schemas.openxmlformats.org/presentationml/2006/main">
  <p:tag name="TIMING" val="|8.2|3.3|10.7"/>
</p:tagLst>
</file>

<file path=ppt/tags/tag16.xml><?xml version="1.0" encoding="utf-8"?>
<p:tagLst xmlns:a="http://schemas.openxmlformats.org/drawingml/2006/main" xmlns:r="http://schemas.openxmlformats.org/officeDocument/2006/relationships" xmlns:p="http://schemas.openxmlformats.org/presentationml/2006/main">
  <p:tag name="TIMING" val="|2.2|1.8|6|1.4"/>
</p:tagLst>
</file>

<file path=ppt/tags/tag17.xml><?xml version="1.0" encoding="utf-8"?>
<p:tagLst xmlns:a="http://schemas.openxmlformats.org/drawingml/2006/main" xmlns:r="http://schemas.openxmlformats.org/officeDocument/2006/relationships" xmlns:p="http://schemas.openxmlformats.org/presentationml/2006/main">
  <p:tag name="TIMING" val="|1.8"/>
</p:tagLst>
</file>

<file path=ppt/tags/tag18.xml><?xml version="1.0" encoding="utf-8"?>
<p:tagLst xmlns:a="http://schemas.openxmlformats.org/drawingml/2006/main" xmlns:r="http://schemas.openxmlformats.org/officeDocument/2006/relationships" xmlns:p="http://schemas.openxmlformats.org/presentationml/2006/main">
  <p:tag name="TIMING" val="|4.3"/>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30.8|9|3.7"/>
</p:tagLst>
</file>

<file path=ppt/tags/tag21.xml><?xml version="1.0" encoding="utf-8"?>
<p:tagLst xmlns:a="http://schemas.openxmlformats.org/drawingml/2006/main" xmlns:r="http://schemas.openxmlformats.org/officeDocument/2006/relationships" xmlns:p="http://schemas.openxmlformats.org/presentationml/2006/main">
  <p:tag name="TIMING" val="|8.9|5.6|8.2|2.6|5.7"/>
</p:tagLst>
</file>

<file path=ppt/tags/tag22.xml><?xml version="1.0" encoding="utf-8"?>
<p:tagLst xmlns:a="http://schemas.openxmlformats.org/drawingml/2006/main" xmlns:r="http://schemas.openxmlformats.org/officeDocument/2006/relationships" xmlns:p="http://schemas.openxmlformats.org/presentationml/2006/main">
  <p:tag name="TIMING" val="|28.6"/>
</p:tagLst>
</file>

<file path=ppt/tags/tag23.xml><?xml version="1.0" encoding="utf-8"?>
<p:tagLst xmlns:a="http://schemas.openxmlformats.org/drawingml/2006/main" xmlns:r="http://schemas.openxmlformats.org/officeDocument/2006/relationships" xmlns:p="http://schemas.openxmlformats.org/presentationml/2006/main">
  <p:tag name="TIMING" val="|13.9|3.2|6.1"/>
</p:tagLst>
</file>

<file path=ppt/tags/tag24.xml><?xml version="1.0" encoding="utf-8"?>
<p:tagLst xmlns:a="http://schemas.openxmlformats.org/drawingml/2006/main" xmlns:r="http://schemas.openxmlformats.org/officeDocument/2006/relationships" xmlns:p="http://schemas.openxmlformats.org/presentationml/2006/main">
  <p:tag name="TIMING" val="|17.4|4.8"/>
</p:tagLst>
</file>

<file path=ppt/tags/tag25.xml><?xml version="1.0" encoding="utf-8"?>
<p:tagLst xmlns:a="http://schemas.openxmlformats.org/drawingml/2006/main" xmlns:r="http://schemas.openxmlformats.org/officeDocument/2006/relationships" xmlns:p="http://schemas.openxmlformats.org/presentationml/2006/main">
  <p:tag name="TIMING" val="|17.4|4.8"/>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15757</TotalTime>
  <Words>14180</Words>
  <Application>Microsoft Macintosh PowerPoint</Application>
  <PresentationFormat>Widescreen</PresentationFormat>
  <Paragraphs>2205</Paragraphs>
  <Slides>119</Slides>
  <Notes>108</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119</vt:i4>
      </vt:variant>
    </vt:vector>
  </HeadingPairs>
  <TitlesOfParts>
    <vt:vector size="129"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Stateful atoms can get hairy quickly</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statistics</vt:lpstr>
      <vt:lpstr>Linear-in-state: Small extra state </vt:lpstr>
      <vt:lpstr>Intuition for linear-in-state</vt:lpstr>
      <vt:lpstr>Intuition for linear-in-state</vt:lpstr>
      <vt:lpstr>Several useful linear-in-state statistics</vt:lpstr>
      <vt:lpstr>Outlook and future work</vt:lpstr>
      <vt:lpstr>Broader impact</vt:lpstr>
      <vt:lpstr>Co-authors</vt:lpstr>
      <vt:lpstr>Backup slides</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6326</cp:revision>
  <dcterms:created xsi:type="dcterms:W3CDTF">2015-11-20T07:11:46Z</dcterms:created>
  <dcterms:modified xsi:type="dcterms:W3CDTF">2018-06-13T22:25:31Z</dcterms:modified>
</cp:coreProperties>
</file>