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93" r:id="rId3"/>
    <p:sldId id="315" r:id="rId4"/>
    <p:sldId id="316" r:id="rId5"/>
    <p:sldId id="354" r:id="rId6"/>
    <p:sldId id="319" r:id="rId7"/>
    <p:sldId id="320" r:id="rId8"/>
    <p:sldId id="295" r:id="rId9"/>
    <p:sldId id="344" r:id="rId10"/>
    <p:sldId id="346" r:id="rId11"/>
    <p:sldId id="345" r:id="rId12"/>
    <p:sldId id="348" r:id="rId13"/>
    <p:sldId id="347" r:id="rId14"/>
    <p:sldId id="317" r:id="rId15"/>
    <p:sldId id="349" r:id="rId16"/>
    <p:sldId id="355" r:id="rId17"/>
    <p:sldId id="260" r:id="rId18"/>
    <p:sldId id="323" r:id="rId19"/>
    <p:sldId id="324" r:id="rId20"/>
    <p:sldId id="325" r:id="rId21"/>
    <p:sldId id="266" r:id="rId22"/>
    <p:sldId id="329" r:id="rId23"/>
    <p:sldId id="330" r:id="rId24"/>
    <p:sldId id="333" r:id="rId25"/>
    <p:sldId id="334" r:id="rId26"/>
    <p:sldId id="270" r:id="rId27"/>
    <p:sldId id="366" r:id="rId28"/>
    <p:sldId id="310" r:id="rId29"/>
    <p:sldId id="337" r:id="rId30"/>
    <p:sldId id="367" r:id="rId31"/>
    <p:sldId id="368" r:id="rId32"/>
    <p:sldId id="369" r:id="rId33"/>
    <p:sldId id="308" r:id="rId34"/>
    <p:sldId id="341" r:id="rId35"/>
    <p:sldId id="340" r:id="rId36"/>
    <p:sldId id="343" r:id="rId37"/>
    <p:sldId id="298" r:id="rId38"/>
    <p:sldId id="280" r:id="rId39"/>
    <p:sldId id="281" r:id="rId40"/>
    <p:sldId id="282" r:id="rId41"/>
    <p:sldId id="283" r:id="rId42"/>
    <p:sldId id="284" r:id="rId43"/>
    <p:sldId id="286" r:id="rId44"/>
    <p:sldId id="356" r:id="rId45"/>
    <p:sldId id="311" r:id="rId46"/>
    <p:sldId id="312" r:id="rId47"/>
    <p:sldId id="313" r:id="rId48"/>
    <p:sldId id="358" r:id="rId49"/>
    <p:sldId id="350" r:id="rId50"/>
    <p:sldId id="375" r:id="rId51"/>
    <p:sldId id="357" r:id="rId52"/>
    <p:sldId id="289" r:id="rId53"/>
    <p:sldId id="300" r:id="rId54"/>
    <p:sldId id="363" r:id="rId55"/>
    <p:sldId id="364" r:id="rId56"/>
    <p:sldId id="365" r:id="rId57"/>
    <p:sldId id="273" r:id="rId58"/>
    <p:sldId id="287" r:id="rId59"/>
    <p:sldId id="259" r:id="rId60"/>
    <p:sldId id="262" r:id="rId61"/>
    <p:sldId id="305" r:id="rId62"/>
    <p:sldId id="306" r:id="rId63"/>
    <p:sldId id="301" r:id="rId64"/>
    <p:sldId id="271" r:id="rId65"/>
    <p:sldId id="299" r:id="rId66"/>
    <p:sldId id="288" r:id="rId67"/>
    <p:sldId id="326" r:id="rId68"/>
    <p:sldId id="327" r:id="rId69"/>
    <p:sldId id="272" r:id="rId70"/>
    <p:sldId id="374" r:id="rId71"/>
    <p:sldId id="332" r:id="rId72"/>
    <p:sldId id="370" r:id="rId73"/>
    <p:sldId id="371" r:id="rId74"/>
    <p:sldId id="335" r:id="rId75"/>
    <p:sldId id="336" r:id="rId76"/>
    <p:sldId id="353" r:id="rId77"/>
    <p:sldId id="352" r:id="rId78"/>
    <p:sldId id="372" r:id="rId79"/>
    <p:sldId id="373" r:id="rId80"/>
    <p:sldId id="30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1" autoAdjust="0"/>
    <p:restoredTop sz="64811" autoAdjust="0"/>
  </p:normalViewPr>
  <p:slideViewPr>
    <p:cSldViewPr showGuides="1">
      <p:cViewPr varScale="1">
        <p:scale>
          <a:sx n="44" d="100"/>
          <a:sy n="44" d="100"/>
        </p:scale>
        <p:origin x="2076" y="60"/>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71471712"/>
        <c:axId val="171472888"/>
      </c:lineChart>
      <c:catAx>
        <c:axId val="17147171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472888"/>
        <c:crosses val="autoZero"/>
        <c:auto val="1"/>
        <c:lblAlgn val="ctr"/>
        <c:lblOffset val="100"/>
        <c:noMultiLvlLbl val="0"/>
      </c:catAx>
      <c:valAx>
        <c:axId val="171472888"/>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4717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27772712"/>
        <c:axId val="127762848"/>
      </c:scatterChart>
      <c:valAx>
        <c:axId val="127772712"/>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7762848"/>
        <c:crosses val="autoZero"/>
        <c:crossBetween val="midCat"/>
      </c:valAx>
      <c:valAx>
        <c:axId val="12776284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77727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a:t>
            </a:r>
            <a:r>
              <a:rPr lang="en-US" baseline="0" dirty="0" smtClean="0"/>
              <a:t>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sure to mention that atoms are the smallest unit of atomic packet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a:t>
            </a:r>
            <a:r>
              <a:rPr lang="en-US" baseline="0" dirty="0" smtClean="0"/>
              <a:t>WORK, stress the definition of atom once.</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Rambling a bit too much here.</a:t>
            </a:r>
          </a:p>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Should we introduce the term Domino here at all? Maybe remove it altogether.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What is the goal of the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the compiler is to isolate portions of the code that need to execute atomically and schedule them based on dependencies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the most important language restriction in the compiler: no loops.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2379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a:t>
            </a:r>
            <a:r>
              <a:rPr lang="en-US" dirty="0" smtClean="0"/>
              <a:t>that if the</a:t>
            </a:r>
            <a:r>
              <a:rPr lang="en-US" baseline="0" dirty="0" smtClean="0"/>
              <a:t> code is rejected here, we reject the code up top as well. This is important</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59709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WORK: Stress the key idea</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68971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example is </a:t>
            </a:r>
            <a:r>
              <a:rPr lang="en-US" dirty="0" err="1" smtClean="0"/>
              <a:t>pFabric</a:t>
            </a:r>
            <a:r>
              <a:rPr lang="en-US" dirty="0" smtClean="0"/>
              <a:t>,</a:t>
            </a:r>
            <a:r>
              <a:rPr lang="en-US" baseline="0" dirty="0" smtClean="0"/>
              <a:t> a recent datacenter scheduling algorithm that seeks to minimize flow completion time.</a:t>
            </a:r>
          </a:p>
          <a:p>
            <a:r>
              <a:rPr lang="en-US" baseline="0" dirty="0" err="1" smtClean="0"/>
              <a:t>pFabric</a:t>
            </a:r>
            <a:r>
              <a:rPr lang="en-US" baseline="0" dirty="0" smtClean="0"/>
              <a:t> boils down to the shortest remaining processing time discipline. </a:t>
            </a:r>
            <a:r>
              <a:rPr lang="en-US" baseline="0" dirty="0" err="1" smtClean="0"/>
              <a:t>pFabric</a:t>
            </a:r>
            <a:r>
              <a:rPr lang="en-US" baseline="0" dirty="0" smtClean="0"/>
              <a:t> implements SRPT by</a:t>
            </a:r>
          </a:p>
          <a:p>
            <a:r>
              <a:rPr lang="en-US" baseline="0" dirty="0" smtClean="0"/>
              <a:t>tracking the remaining flow size for each flow using TCP acknowledgements and inserting this as the packet’s priority in the flow’s packets.</a:t>
            </a:r>
          </a:p>
          <a:p>
            <a:endParaRPr lang="en-US" baseline="0" dirty="0" smtClean="0"/>
          </a:p>
          <a:p>
            <a:r>
              <a:rPr lang="en-US" baseline="0" dirty="0" smtClean="0"/>
              <a:t>Then, the scheduler itself simply schedules packets based on the remaining flow size. So this is an example where the end host determines</a:t>
            </a:r>
          </a:p>
          <a:p>
            <a:r>
              <a:rPr lang="en-US" baseline="0" dirty="0" smtClean="0"/>
              <a:t>the packet’s priority and the switch respects it.</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27555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second</a:t>
            </a:r>
            <a:r>
              <a:rPr lang="en-US" baseline="0" dirty="0" smtClean="0"/>
              <a:t> example, let’s look at </a:t>
            </a:r>
            <a:r>
              <a:rPr lang="en-US" dirty="0" smtClean="0"/>
              <a:t>Weighted Fair Queueing,</a:t>
            </a:r>
            <a:r>
              <a:rPr lang="en-US" baseline="0" dirty="0" smtClean="0"/>
              <a:t> an algorithm that divides link capacity equitably</a:t>
            </a:r>
          </a:p>
          <a:p>
            <a:r>
              <a:rPr lang="en-US" baseline="0" dirty="0" smtClean="0"/>
              <a:t>among flows. Most implementations of Weighted Fair Queueing use a virtual time calculation. Here, we look at the</a:t>
            </a:r>
          </a:p>
          <a:p>
            <a:r>
              <a:rPr lang="en-US" baseline="0" dirty="0" smtClean="0"/>
              <a:t>Virtual Start-Time Fair Queueing implementation, which schedules packets based on their virtual start time. Computing</a:t>
            </a:r>
          </a:p>
          <a:p>
            <a:r>
              <a:rPr lang="en-US" baseline="0" dirty="0" smtClean="0"/>
              <a:t>the virtual start-time requires the switch to track the virtual finish time of the last packet in each flow as shown in the simplified version of WFQ on the slides.</a:t>
            </a:r>
          </a:p>
          <a:p>
            <a:endParaRPr lang="en-US" baseline="0" dirty="0" smtClean="0"/>
          </a:p>
          <a:p>
            <a:r>
              <a:rPr lang="en-US" baseline="0" dirty="0" smtClean="0"/>
              <a:t>This algorithm can be implemented using PIFOs by maintaining this state on the ingress pipeline of a programmable switch</a:t>
            </a:r>
          </a:p>
          <a:p>
            <a:r>
              <a:rPr lang="en-US" baseline="0" dirty="0" smtClean="0"/>
              <a:t>architecture such as the RMT architecture and updating the virtual finish time every time a packet is </a:t>
            </a:r>
            <a:r>
              <a:rPr lang="en-US" baseline="0" dirty="0" err="1" smtClean="0"/>
              <a:t>enqueued</a:t>
            </a:r>
            <a:r>
              <a:rPr lang="en-US" baseline="0" dirty="0" smtClean="0"/>
              <a: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2767032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Hari: In truth, we need a hierarchy of PIFOs and quickly skip over.</a:t>
            </a:r>
          </a:p>
          <a:p>
            <a:endParaRPr lang="en-US" baseline="0" dirty="0" smtClean="0"/>
          </a:p>
          <a:p>
            <a:r>
              <a:rPr lang="en-US" baseline="0" dirty="0" smtClean="0"/>
              <a:t>The idea in Hierarchical Packet Fair Queueing (HPFQ) is to divide link capacity between classes</a:t>
            </a:r>
          </a:p>
          <a:p>
            <a:r>
              <a:rPr lang="en-US" baseline="0" dirty="0" smtClean="0"/>
              <a:t>and then to recursively divide capacity between flows belonging to each class.</a:t>
            </a:r>
          </a:p>
          <a:p>
            <a:endParaRPr lang="en-US" baseline="0" dirty="0" smtClean="0"/>
          </a:p>
          <a:p>
            <a:r>
              <a:rPr lang="en-US" baseline="0" dirty="0" smtClean="0"/>
              <a:t>But, it turns out you can implement HPFQ using a tree of PIFOs that is isomorphic to the HPFQ tree.</a:t>
            </a:r>
          </a:p>
          <a:p>
            <a:r>
              <a:rPr lang="en-US" baseline="0" dirty="0" smtClean="0"/>
              <a:t>PIFO-root has classes A and B for entries while PIFO-A and PIFO-B have packets from either flow A or B.</a:t>
            </a:r>
          </a:p>
          <a:p>
            <a:r>
              <a:rPr lang="en-US" baseline="0" dirty="0" smtClean="0"/>
              <a:t>When a packet is </a:t>
            </a:r>
            <a:r>
              <a:rPr lang="en-US" baseline="0" dirty="0" err="1" smtClean="0"/>
              <a:t>enqueued</a:t>
            </a:r>
            <a:r>
              <a:rPr lang="en-US" baseline="0" dirty="0" smtClean="0"/>
              <a:t>, we </a:t>
            </a:r>
            <a:r>
              <a:rPr lang="en-US" baseline="0" dirty="0" err="1" smtClean="0"/>
              <a:t>enqueue</a:t>
            </a:r>
            <a:r>
              <a:rPr lang="en-US" baseline="0" dirty="0" smtClean="0"/>
              <a:t> the packet itself in either PIFO-A or PIFO-B and the packet’s class</a:t>
            </a:r>
          </a:p>
          <a:p>
            <a:r>
              <a:rPr lang="en-US" baseline="0" dirty="0" smtClean="0"/>
              <a:t>In PIFO-root.</a:t>
            </a:r>
          </a:p>
          <a:p>
            <a:endParaRPr lang="en-US" baseline="0" dirty="0" smtClean="0"/>
          </a:p>
          <a:p>
            <a:r>
              <a:rPr lang="en-US" baseline="0" dirty="0" smtClean="0"/>
              <a:t>We use PIFO-root to divide capacity between two classes A and B using some implementation of WFQ.</a:t>
            </a:r>
          </a:p>
          <a:p>
            <a:r>
              <a:rPr lang="en-US" baseline="0" dirty="0" smtClean="0"/>
              <a:t>Then, whenever PIFO-root is </a:t>
            </a:r>
            <a:r>
              <a:rPr lang="en-US" baseline="0" dirty="0" err="1" smtClean="0"/>
              <a:t>dequeued</a:t>
            </a:r>
            <a:r>
              <a:rPr lang="en-US" baseline="0" dirty="0" smtClean="0"/>
              <a:t> by the link’s transmitter, it returns a pointer to either PIFO-A or PIFO-B.</a:t>
            </a:r>
          </a:p>
          <a:p>
            <a:r>
              <a:rPr lang="en-US" baseline="0" dirty="0" smtClean="0"/>
              <a:t>We then recursively </a:t>
            </a:r>
            <a:r>
              <a:rPr lang="en-US" baseline="0" dirty="0" err="1" smtClean="0"/>
              <a:t>dequeue</a:t>
            </a:r>
            <a:r>
              <a:rPr lang="en-US" baseline="0" dirty="0" smtClean="0"/>
              <a:t> packets from either PIFO-A or PIFO-B to transmit a packet.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slide after this to talk about the PIFO abstraction in totality.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Composing PIFOs, give more than just one example. This is non-trivial about PIFOs: very different looking algorithms all boil down to a composition of a PIFO. This is the most surprising part of the PIFO. Take these very different looking algorithms can be mapped to composing PIFOs.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Mohammad: It’ll be good to have non-hierarchical scheduling algorithms using a combination of PIFOs. Try adding min. rate guarantees.</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4151631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320209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679860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Say that we are going to look at the router architecture to see how my</a:t>
            </a:r>
            <a:r>
              <a:rPr lang="en-US" baseline="0" dirty="0" smtClean="0"/>
              <a:t> work fits into the router architecture.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435428" y="2895600"/>
            <a:ext cx="11353800" cy="4351338"/>
          </a:xfrm>
        </p:spPr>
        <p:txBody>
          <a:bodyPr>
            <a:normAutofit fontScale="92500" lnSpcReduction="2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sz="3000" dirty="0" smtClean="0"/>
              <a:t>Deterministic pipeline</a:t>
            </a:r>
          </a:p>
          <a:p>
            <a:r>
              <a:rPr lang="en-US" sz="3000" dirty="0" smtClean="0"/>
              <a:t>Atoms: Smallest unit of atomic packet processing / state update</a:t>
            </a:r>
          </a:p>
          <a:p>
            <a:r>
              <a:rPr lang="en-US" sz="3000" dirty="0" smtClean="0"/>
              <a:t>A router’s atoms constitute its instruction set</a:t>
            </a:r>
            <a:endParaRPr lang="en-US" sz="3000"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 fill="hold"/>
                                        <p:tgtEl>
                                          <p:spTgt spid="382"/>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312 -0.17454 " pathEditMode="relative" rAng="0" ptsTypes="AA">
                                      <p:cBhvr>
                                        <p:cTn id="18" dur="10" fill="hold"/>
                                        <p:tgtEl>
                                          <p:spTgt spid="382"/>
                                        </p:tgtEl>
                                        <p:attrNameLst>
                                          <p:attrName>ppt_x</p:attrName>
                                          <p:attrName>ppt_y</p:attrName>
                                        </p:attrNameLst>
                                      </p:cBhvr>
                                      <p:rCtr x="-156" y="-87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a:p>
          <a:p>
            <a:pPr lvl="1"/>
            <a:r>
              <a:rPr lang="en-US" dirty="0" smtClean="0"/>
              <a:t>Packet transactions: An abstraction for programming the switch pipeline</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Packet transaction: Block of imperative code</a:t>
            </a:r>
          </a:p>
          <a:p>
            <a:r>
              <a:rPr lang="en-US" sz="2500" dirty="0" smtClean="0"/>
              <a:t>Each transaction runs to completion, processes one packet at a time</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a:t>
            </a:r>
            <a:endParaRPr lang="en-US" sz="2500" dirty="0">
              <a:latin typeface="Gadugi" panose="020B0502040204020203" pitchFamily="34" charset="0"/>
            </a:endParaRP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26" name="Rounded Rectangle 25"/>
          <p:cNvSpPr/>
          <p:nvPr/>
        </p:nvSpPr>
        <p:spPr>
          <a:xfrm>
            <a:off x="6549407" y="3304748"/>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1" y="3299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44" grpId="0" animBg="1"/>
      <p:bldP spid="46" grpId="0" animBg="1"/>
      <p:bldP spid="34" grpId="0" animBg="1"/>
      <p:bldP spid="34" grpId="1" uiExpand="1" build="allAtOnce" animBg="1"/>
      <p:bldP spid="54" grpId="0" animBg="1"/>
      <p:bldP spid="54" grpId="1" uiExpand="1" build="allAtOnce" animBg="1"/>
      <p:bldP spid="55"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t>
            </a:r>
            <a:r>
              <a:rPr lang="en-US" sz="4000" dirty="0" smtClean="0">
                <a:latin typeface="Gadugi" panose="020B0502040204020203" pitchFamily="34" charset="0"/>
              </a:rPr>
              <a:t>acket transactions</a:t>
            </a:r>
            <a:endParaRPr lang="en-US" sz="4000" dirty="0">
              <a:latin typeface="Gadugi" panose="020B0502040204020203" pitchFamily="34" charset="0"/>
            </a:endParaRPr>
          </a:p>
        </p:txBody>
      </p:sp>
      <p:sp>
        <p:nvSpPr>
          <p:cNvPr id="5" name="TextBox 4"/>
          <p:cNvSpPr txBox="1"/>
          <p:nvPr/>
        </p:nvSpPr>
        <p:spPr>
          <a:xfrm>
            <a:off x="533400" y="1996088"/>
            <a:ext cx="3026791"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2896947" cy="369332"/>
          </a:xfrm>
          <a:prstGeom prst="rect">
            <a:avLst/>
          </a:prstGeom>
          <a:noFill/>
        </p:spPr>
        <p:txBody>
          <a:bodyPr wrap="none" rtlCol="0">
            <a:spAutoFit/>
          </a:bodyPr>
          <a:lstStyle/>
          <a:p>
            <a:r>
              <a:rPr lang="en-US" b="1" dirty="0" smtClean="0">
                <a:latin typeface="Gadugi" panose="020B0502040204020203" pitchFamily="34" charset="0"/>
              </a:rPr>
              <a:t>Packet sampling pipeline</a:t>
            </a:r>
            <a:endParaRPr lang="en-US" b="1" dirty="0">
              <a:latin typeface="Gadugi" panose="020B0502040204020203" pitchFamily="34" charset="0"/>
            </a:endParaRPr>
          </a:p>
        </p:txBody>
      </p:sp>
      <p:sp>
        <p:nvSpPr>
          <p:cNvPr id="11" name="TextBox 10"/>
          <p:cNvSpPr txBox="1"/>
          <p:nvPr/>
        </p:nvSpPr>
        <p:spPr>
          <a:xfrm>
            <a:off x="342900" y="1424507"/>
            <a:ext cx="3095719" cy="369332"/>
          </a:xfrm>
          <a:prstGeom prst="rect">
            <a:avLst/>
          </a:prstGeom>
          <a:noFill/>
        </p:spPr>
        <p:txBody>
          <a:bodyPr wrap="none" rtlCol="0">
            <a:spAutoFit/>
          </a:bodyPr>
          <a:lstStyle/>
          <a:p>
            <a:r>
              <a:rPr lang="en-US" b="1" dirty="0" smtClean="0">
                <a:latin typeface="Gadugi" panose="020B0502040204020203" pitchFamily="34" charset="0"/>
              </a:rPr>
              <a:t>Packet sampling algorithm</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6" name="TextBox 5"/>
          <p:cNvSpPr txBox="1"/>
          <p:nvPr/>
        </p:nvSpPr>
        <p:spPr>
          <a:xfrm>
            <a:off x="1572594" y="2738864"/>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5847292" y="1912431"/>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
        <p:nvSpPr>
          <p:cNvPr id="13" name="TextBox 12"/>
          <p:cNvSpPr txBox="1"/>
          <p:nvPr/>
        </p:nvSpPr>
        <p:spPr>
          <a:xfrm>
            <a:off x="647700" y="1580177"/>
            <a:ext cx="2919389"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endParaRPr lang="en-US" sz="3000" dirty="0" smtClean="0">
              <a:latin typeface="Gadugi" panose="020B0502040204020203" pitchFamily="34" charset="0"/>
            </a:endParaRPr>
          </a:p>
        </p:txBody>
      </p:sp>
      <p:sp>
        <p:nvSpPr>
          <p:cNvPr id="14" name="Right Arrow 13"/>
          <p:cNvSpPr/>
          <p:nvPr/>
        </p:nvSpPr>
        <p:spPr>
          <a:xfrm>
            <a:off x="4743242" y="2880459"/>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2361873" y="4532699"/>
            <a:ext cx="6713974" cy="2432446"/>
          </a:xfrm>
          <a:prstGeom prst="rect">
            <a:avLst/>
          </a:prstGeom>
        </p:spPr>
      </p:pic>
      <p:sp>
        <p:nvSpPr>
          <p:cNvPr id="18" name="Freeform 17"/>
          <p:cNvSpPr/>
          <p:nvPr/>
        </p:nvSpPr>
        <p:spPr>
          <a:xfrm flipH="1">
            <a:off x="3582979" y="4072454"/>
            <a:ext cx="379421" cy="76624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954689" y="3537624"/>
            <a:ext cx="45719" cy="130107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11089" y="1828800"/>
            <a:ext cx="7353577" cy="2244892"/>
            <a:chOff x="-2148095" y="1921050"/>
            <a:chExt cx="8484887" cy="3145951"/>
          </a:xfrm>
        </p:grpSpPr>
        <p:sp>
          <p:nvSpPr>
            <p:cNvPr id="21" name="Freeform 20"/>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2" name="Freeform 21"/>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23" name="Freeform 22"/>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4" name="Freeform 23"/>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25"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6"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0759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6286500" y="4018002"/>
            <a:ext cx="933269" cy="553998"/>
          </a:xfrm>
          <a:prstGeom prst="rect">
            <a:avLst/>
          </a:prstGeom>
          <a:noFill/>
        </p:spPr>
        <p:txBody>
          <a:bodyPr wrap="none" rtlCol="0">
            <a:spAutoFit/>
          </a:bodyPr>
          <a:lstStyle/>
          <a:p>
            <a:r>
              <a:rPr lang="en-US" sz="3000" b="1" dirty="0" smtClean="0">
                <a:latin typeface="Gadugi" panose="020B0502040204020203" pitchFamily="34" charset="0"/>
              </a:rPr>
              <a:t>Add</a:t>
            </a:r>
            <a:endParaRPr lang="en-US" sz="3000" b="1" dirty="0">
              <a:latin typeface="Gadugi" panose="020B0502040204020203" pitchFamily="34" charset="0"/>
            </a:endParaRPr>
          </a:p>
        </p:txBody>
      </p:sp>
      <p:sp>
        <p:nvSpPr>
          <p:cNvPr id="110" name="TextBox 109"/>
          <p:cNvSpPr txBox="1"/>
          <p:nvPr/>
        </p:nvSpPr>
        <p:spPr>
          <a:xfrm>
            <a:off x="10820413" y="2455902"/>
            <a:ext cx="691215"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pic>
        <p:nvPicPr>
          <p:cNvPr id="25" name="Picture 24"/>
          <p:cNvPicPr>
            <a:picLocks noChangeAspect="1"/>
          </p:cNvPicPr>
          <p:nvPr/>
        </p:nvPicPr>
        <p:blipFill>
          <a:blip r:embed="rId3"/>
          <a:stretch>
            <a:fillRect/>
          </a:stretch>
        </p:blipFill>
        <p:spPr>
          <a:xfrm>
            <a:off x="7046620" y="2407534"/>
            <a:ext cx="3915307" cy="3085191"/>
          </a:xfrm>
          <a:prstGeom prst="rect">
            <a:avLst/>
          </a:prstGeom>
        </p:spPr>
      </p:pic>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9" grpId="0"/>
      <p:bldP spid="110"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a:t>
            </a:r>
            <a:r>
              <a:rPr lang="en-US" dirty="0" err="1" smtClean="0"/>
              <a:t>stateful</a:t>
            </a:r>
            <a:r>
              <a:rPr lang="en-US" dirty="0" smtClean="0"/>
              <a:t> and stateless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 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415844"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415843"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414818"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Domino algorithms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715344916"/>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smtClean="0"/>
                        <a:t>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A machine model for programmable line-rate routers</a:t>
            </a:r>
          </a:p>
          <a:p>
            <a:pPr lvl="1"/>
            <a:endParaRPr lang="en-US" dirty="0" smtClean="0"/>
          </a:p>
          <a:p>
            <a:pPr lvl="1"/>
            <a:r>
              <a:rPr lang="en-US" dirty="0" smtClean="0"/>
              <a:t>Packet transactions: An abstraction for programming </a:t>
            </a:r>
            <a:r>
              <a:rPr lang="en-US" dirty="0" err="1" smtClean="0"/>
              <a:t>stateful</a:t>
            </a:r>
            <a:r>
              <a:rPr lang="en-US" dirty="0" smtClean="0"/>
              <a:t> data-plane algorithms</a:t>
            </a:r>
          </a:p>
          <a:p>
            <a:pPr marL="457200" lvl="1" indent="0">
              <a:buNone/>
            </a:pPr>
            <a:endParaRPr lang="en-US" dirty="0" smtClean="0"/>
          </a:p>
          <a:p>
            <a:pPr lvl="1"/>
            <a:r>
              <a:rPr lang="en-US" dirty="0" smtClean="0"/>
              <a:t>Push-In First-Out Queues: An abstraction for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p:txBody>
          <a:bodyPr>
            <a:normAutofit lnSpcReduction="10000"/>
          </a:bodyPr>
          <a:lstStyle/>
          <a:p>
            <a:r>
              <a:rPr lang="en-US" dirty="0" smtClean="0"/>
              <a:t>Many algorithms determine transmission order at packet arrival</a:t>
            </a:r>
          </a:p>
          <a:p>
            <a:r>
              <a:rPr lang="en-US" dirty="0" smtClean="0"/>
              <a:t>Relative order of packet transmissions of packets in the queue doesn’t change with future arrivals</a:t>
            </a:r>
          </a:p>
          <a:p>
            <a:r>
              <a:rPr lang="en-US" dirty="0"/>
              <a:t>Examples:</a:t>
            </a:r>
          </a:p>
          <a:p>
            <a:pPr lvl="1"/>
            <a:r>
              <a:rPr lang="en-US" dirty="0"/>
              <a:t>SJF: Order determined by flow size</a:t>
            </a:r>
          </a:p>
          <a:p>
            <a:pPr lvl="1"/>
            <a:r>
              <a:rPr lang="en-US" dirty="0" smtClean="0"/>
              <a:t>FCFS: </a:t>
            </a:r>
            <a:r>
              <a:rPr lang="en-US" dirty="0"/>
              <a:t>Order determined by arrival </a:t>
            </a:r>
            <a:r>
              <a:rPr lang="en-US" dirty="0" smtClean="0"/>
              <a:t>time</a:t>
            </a:r>
          </a:p>
          <a:p>
            <a:r>
              <a:rPr lang="en-US" dirty="0" smtClean="0"/>
              <a:t>Push-in first-out queues (PIFO): packets are pushed into an </a:t>
            </a:r>
            <a:r>
              <a:rPr lang="en-US" dirty="0"/>
              <a:t>arbitrary </a:t>
            </a:r>
            <a:r>
              <a:rPr lang="en-US" dirty="0" smtClean="0"/>
              <a:t>location based on a priority, and </a:t>
            </a:r>
            <a:r>
              <a:rPr lang="en-US" dirty="0" err="1" smtClean="0"/>
              <a:t>dequeued</a:t>
            </a:r>
            <a:r>
              <a:rPr lang="en-US" dirty="0" smtClean="0"/>
              <a:t> from the head</a:t>
            </a:r>
          </a:p>
          <a:p>
            <a:r>
              <a:rPr lang="en-US" dirty="0" smtClean="0"/>
              <a:t>First used as a proof construct by Chuang et. al</a:t>
            </a:r>
          </a:p>
          <a:p>
            <a:pPr marL="0"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41568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cxnSp>
        <p:nvCxnSpPr>
          <p:cNvPr id="5" name="Straight Arrow Connector 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6" name="Rectangle 5"/>
          <p:cNvSpPr/>
          <p:nvPr/>
        </p:nvSpPr>
        <p:spPr>
          <a:xfrm>
            <a:off x="5468281" y="3543301"/>
            <a:ext cx="175818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cxnSp>
        <p:nvCxnSpPr>
          <p:cNvPr id="7" name="Straight Arrow Connector 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9" name="Group 8"/>
          <p:cNvGrpSpPr/>
          <p:nvPr/>
        </p:nvGrpSpPr>
        <p:grpSpPr>
          <a:xfrm>
            <a:off x="7641125" y="3939392"/>
            <a:ext cx="1717776" cy="316285"/>
            <a:chOff x="931333" y="903111"/>
            <a:chExt cx="1495778" cy="313268"/>
          </a:xfrm>
        </p:grpSpPr>
        <p:cxnSp>
          <p:nvCxnSpPr>
            <p:cNvPr id="22" name="Straight Connector 21"/>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24" name="Straight Connector 2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0" name="Rectangle 9"/>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1" name="Rectangle 10"/>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7" name="Straight Arrow Connector 1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8" name="Straight Arrow Connector 17"/>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0" name="TextBox 19"/>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1" name="Rectangle 20"/>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5" name="Rounded Rectangle 2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8" name="Rounded Rectangle 27"/>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30" name="Rounded Rectangle 29"/>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1" y="3581401"/>
            <a:ext cx="175260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57" name="Straight Connector 56"/>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sp>
        <p:nvSpPr>
          <p:cNvPr id="62" name="Rounded Rectangle 61"/>
          <p:cNvSpPr/>
          <p:nvPr/>
        </p:nvSpPr>
        <p:spPr>
          <a:xfrm>
            <a:off x="1567158" y="3316636"/>
            <a:ext cx="1684039"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307604" y="2003939"/>
            <a:ext cx="8639132"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Gadugi" panose="020B0502040204020203" pitchFamily="34" charset="0"/>
              </a:rPr>
              <a:t>Key idea: separate priority computation from enforcement</a:t>
            </a:r>
            <a:endParaRPr lang="en-US" sz="2500" dirty="0">
              <a:solidFill>
                <a:schemeClr val="tx1"/>
              </a:solidFill>
              <a:latin typeface="Gadugi" panose="020B0502040204020203" pitchFamily="34" charset="0"/>
            </a:endParaRPr>
          </a:p>
        </p:txBody>
      </p:sp>
    </p:spTree>
    <p:extLst>
      <p:ext uri="{BB962C8B-B14F-4D97-AF65-F5344CB8AC3E}">
        <p14:creationId xmlns:p14="http://schemas.microsoft.com/office/powerpoint/2010/main" val="12403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9"/>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animBg="1"/>
      <p:bldP spid="11" grpId="0" animBg="1"/>
      <p:bldP spid="12" grpId="0" animBg="1"/>
      <p:bldP spid="13" grpId="0" animBg="1"/>
      <p:bldP spid="14" grpId="0" animBg="1"/>
      <p:bldP spid="15" grpId="0" animBg="1"/>
      <p:bldP spid="16" grpId="0" animBg="1"/>
      <p:bldP spid="20" grpId="0"/>
      <p:bldP spid="21" grpId="0" animBg="1"/>
      <p:bldP spid="25" grpId="0" animBg="1"/>
      <p:bldP spid="26" grpId="0"/>
      <p:bldP spid="28" grpId="0" animBg="1"/>
      <p:bldP spid="28" grpId="1" animBg="1"/>
      <p:bldP spid="29" grpId="0"/>
      <p:bldP spid="29" grpId="1"/>
      <p:bldP spid="30" grpId="0" animBg="1"/>
      <p:bldP spid="30" grpId="1" animBg="1"/>
      <p:bldP spid="51" grpId="0"/>
      <p:bldP spid="6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pFabric</a:t>
            </a:r>
            <a:r>
              <a:rPr lang="en-US" dirty="0" smtClean="0"/>
              <a:t> using PIFO</a:t>
            </a:r>
            <a:endParaRPr lang="en-US" dirty="0"/>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9" name="Rectangle 28"/>
          <p:cNvSpPr/>
          <p:nvPr/>
        </p:nvSpPr>
        <p:spPr>
          <a:xfrm>
            <a:off x="1558980" y="3581401"/>
            <a:ext cx="2593920" cy="1092505"/>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b="1" kern="0" dirty="0">
                <a:solidFill>
                  <a:prstClr val="black"/>
                </a:solidFill>
                <a:latin typeface="Gadugi" panose="020B0502040204020203" pitchFamily="34" charset="0"/>
              </a:rPr>
              <a:t>f = flow(p)</a:t>
            </a:r>
          </a:p>
          <a:p>
            <a:pPr marL="342900" indent="-342900" defTabSz="457200">
              <a:buFontTx/>
              <a:buAutoNum type="arabicPeriod"/>
              <a:defRPr/>
            </a:pPr>
            <a:r>
              <a:rPr lang="en-US" b="1" kern="0" dirty="0" err="1">
                <a:solidFill>
                  <a:prstClr val="black"/>
                </a:solidFill>
                <a:latin typeface="Gadugi" panose="020B0502040204020203" pitchFamily="34" charset="0"/>
              </a:rPr>
              <a:t>p.prio</a:t>
            </a:r>
            <a:r>
              <a:rPr lang="en-US" b="1" kern="0" dirty="0">
                <a:solidFill>
                  <a:prstClr val="black"/>
                </a:solidFill>
                <a:latin typeface="Gadugi" panose="020B0502040204020203" pitchFamily="34" charset="0"/>
              </a:rPr>
              <a:t> = </a:t>
            </a:r>
            <a:r>
              <a:rPr lang="en-US" b="1" kern="0" dirty="0" err="1">
                <a:solidFill>
                  <a:prstClr val="black"/>
                </a:solidFill>
                <a:latin typeface="Gadugi" panose="020B0502040204020203" pitchFamily="34" charset="0"/>
              </a:rPr>
              <a:t>f.rem_size</a:t>
            </a:r>
            <a:endParaRPr lang="en-US" b="1" kern="0" dirty="0">
              <a:solidFill>
                <a:prstClr val="black"/>
              </a:solidFill>
              <a:latin typeface="Gadugi" panose="020B0502040204020203"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54102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39" name="Straight Arrow Connector 3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45" name="Straight Arrow Connector 44"/>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46" name="Rectangle 45"/>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ounded Rectangle 47"/>
          <p:cNvSpPr/>
          <p:nvPr/>
        </p:nvSpPr>
        <p:spPr>
          <a:xfrm>
            <a:off x="1583006" y="3339036"/>
            <a:ext cx="2583740"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2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Fair Queuing</a:t>
            </a:r>
            <a:endParaRPr lang="en-US" dirty="0"/>
          </a:p>
        </p:txBody>
      </p:sp>
      <p:sp>
        <p:nvSpPr>
          <p:cNvPr id="3" name="Content Placeholder 2"/>
          <p:cNvSpPr>
            <a:spLocks noGrp="1"/>
          </p:cNvSpPr>
          <p:nvPr>
            <p:ph idx="1"/>
          </p:nvPr>
        </p:nvSpPr>
        <p:spPr/>
        <p:txBody>
          <a:bodyPr/>
          <a:lstStyle/>
          <a:p>
            <a:endParaRPr lang="en-US" dirty="0"/>
          </a:p>
        </p:txBody>
      </p:sp>
      <p:cxnSp>
        <p:nvCxnSpPr>
          <p:cNvPr id="4" name="Straight Arrow Connector 3"/>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5" name="Rectangle 4"/>
          <p:cNvSpPr/>
          <p:nvPr/>
        </p:nvSpPr>
        <p:spPr>
          <a:xfrm>
            <a:off x="3867788" y="3467101"/>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smtClean="0">
                <a:solidFill>
                  <a:prstClr val="black"/>
                </a:solidFill>
                <a:latin typeface="Gadugi" panose="020B0502040204020203" pitchFamily="34" charset="0"/>
              </a:rPr>
              <a:t>max(T[f</a:t>
            </a:r>
            <a:r>
              <a:rPr lang="en-US" sz="1500" b="1" kern="0" dirty="0">
                <a:solidFill>
                  <a:prstClr val="black"/>
                </a:solidFill>
                <a:latin typeface="Gadugi" panose="020B0502040204020203" pitchFamily="34" charset="0"/>
              </a:rPr>
              <a:t>].</a:t>
            </a:r>
            <a:r>
              <a:rPr lang="en-US" sz="1500" b="1" kern="0" dirty="0" smtClean="0">
                <a:solidFill>
                  <a:prstClr val="black"/>
                </a:solidFill>
                <a:latin typeface="Gadugi" panose="020B0502040204020203" pitchFamily="34" charset="0"/>
              </a:rPr>
              <a:t>finish,                	                       </a:t>
            </a:r>
            <a:r>
              <a:rPr lang="en-US" sz="1500" b="1" kern="0" dirty="0" err="1" smtClean="0">
                <a:solidFill>
                  <a:prstClr val="black"/>
                </a:solidFill>
                <a:latin typeface="Gadugi" panose="020B0502040204020203" pitchFamily="34" charset="0"/>
              </a:rPr>
              <a:t>virtual_time</a:t>
            </a:r>
            <a:r>
              <a:rPr lang="en-US" sz="1500" b="1" kern="0" dirty="0" smtClean="0">
                <a:solidFill>
                  <a:prstClr val="black"/>
                </a:solidFill>
                <a:latin typeface="Gadugi" panose="020B0502040204020203" pitchFamily="34" charset="0"/>
              </a:rPr>
              <a:t>)</a:t>
            </a:r>
          </a:p>
          <a:p>
            <a:pPr marL="342900" indent="-342900" defTabSz="457200">
              <a:buFontTx/>
              <a:buAutoNum type="arabicPeriod"/>
              <a:defRPr/>
            </a:pPr>
            <a:r>
              <a:rPr lang="en-US" sz="1500" b="1" kern="0" dirty="0" smtClean="0">
                <a:solidFill>
                  <a:prstClr val="black"/>
                </a:solidFill>
                <a:latin typeface="Gadugi" panose="020B0502040204020203" pitchFamily="34" charset="0"/>
              </a:rPr>
              <a:t>T[f].finish = </a:t>
            </a:r>
            <a:r>
              <a:rPr lang="en-US" sz="1500" b="1" kern="0" dirty="0" err="1" smtClean="0">
                <a:solidFill>
                  <a:prstClr val="black"/>
                </a:solidFill>
                <a:latin typeface="Gadugi" panose="020B0502040204020203" pitchFamily="34" charset="0"/>
              </a:rPr>
              <a:t>p.start</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p.len</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p.w</a:t>
            </a:r>
            <a:endParaRPr lang="en-US" sz="1500" b="1" kern="0" dirty="0" smtClean="0">
              <a:solidFill>
                <a:prstClr val="black"/>
              </a:solidFill>
              <a:latin typeface="Gadugi" panose="020B0502040204020203" pitchFamily="34" charset="0"/>
            </a:endParaRPr>
          </a:p>
          <a:p>
            <a:pPr marL="342900" indent="-342900" defTabSz="457200">
              <a:buFontTx/>
              <a:buAutoNum type="arabicPeriod"/>
              <a:defRPr/>
            </a:pPr>
            <a:r>
              <a:rPr lang="en-US" sz="1500" b="1" kern="0" dirty="0" err="1" smtClean="0">
                <a:solidFill>
                  <a:prstClr val="black"/>
                </a:solidFill>
                <a:latin typeface="Gadugi" panose="020B0502040204020203" pitchFamily="34" charset="0"/>
              </a:rPr>
              <a:t>p.prio</a:t>
            </a:r>
            <a:r>
              <a:rPr lang="en-US" sz="1500" b="1" kern="0" dirty="0" smtClean="0">
                <a:solidFill>
                  <a:prstClr val="black"/>
                </a:solidFill>
                <a:latin typeface="Gadugi" panose="020B0502040204020203" pitchFamily="34" charset="0"/>
              </a:rPr>
              <a:t> </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8" name="Straight Arrow Connector 17"/>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0" name="Straight Arrow Connector 19"/>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2" name="Rectangle 21"/>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5" name="Rounded Rectangle 24"/>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27" name="Rounded Rectangle 26"/>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Hierarchical packet-fair</a:t>
            </a:r>
          </a:p>
          <a:p>
            <a:pPr marL="0" indent="0">
              <a:buNone/>
            </a:pPr>
            <a:r>
              <a:rPr lang="en-US" dirty="0" smtClean="0"/>
              <a:t>queueing (HPFQ)</a:t>
            </a:r>
          </a:p>
        </p:txBody>
      </p:sp>
      <p:cxnSp>
        <p:nvCxnSpPr>
          <p:cNvPr id="5" name="Straight Connector 4"/>
          <p:cNvCxnSpPr/>
          <p:nvPr/>
        </p:nvCxnSpPr>
        <p:spPr>
          <a:xfrm flipH="1">
            <a:off x="3048001" y="294805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13353" y="294805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813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007813" y="3522247"/>
            <a:ext cx="305364" cy="32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13178" y="3522247"/>
            <a:ext cx="257997" cy="3272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0748" y="3186967"/>
            <a:ext cx="803425" cy="369332"/>
          </a:xfrm>
          <a:prstGeom prst="rect">
            <a:avLst/>
          </a:prstGeom>
          <a:noFill/>
        </p:spPr>
        <p:txBody>
          <a:bodyPr wrap="none" rtlCol="0">
            <a:spAutoFit/>
          </a:bodyPr>
          <a:lstStyle/>
          <a:p>
            <a:r>
              <a:rPr lang="en-US" dirty="0"/>
              <a:t>A (</a:t>
            </a:r>
            <a:r>
              <a:rPr lang="en-US" dirty="0" smtClean="0"/>
              <a:t>0.3)</a:t>
            </a:r>
            <a:endParaRPr lang="en-US" dirty="0"/>
          </a:p>
        </p:txBody>
      </p:sp>
      <p:sp>
        <p:nvSpPr>
          <p:cNvPr id="27" name="TextBox 26"/>
          <p:cNvSpPr txBox="1"/>
          <p:nvPr/>
        </p:nvSpPr>
        <p:spPr>
          <a:xfrm>
            <a:off x="4195690" y="3186967"/>
            <a:ext cx="795411" cy="369332"/>
          </a:xfrm>
          <a:prstGeom prst="rect">
            <a:avLst/>
          </a:prstGeom>
          <a:noFill/>
        </p:spPr>
        <p:txBody>
          <a:bodyPr wrap="none" rtlCol="0">
            <a:spAutoFit/>
          </a:bodyPr>
          <a:lstStyle/>
          <a:p>
            <a:r>
              <a:rPr lang="en-US" dirty="0"/>
              <a:t>B (</a:t>
            </a:r>
            <a:r>
              <a:rPr lang="en-US" dirty="0" smtClean="0"/>
              <a:t>0.7)</a:t>
            </a:r>
            <a:endParaRPr lang="en-US" dirty="0"/>
          </a:p>
        </p:txBody>
      </p:sp>
      <p:sp>
        <p:nvSpPr>
          <p:cNvPr id="28" name="TextBox 27"/>
          <p:cNvSpPr txBox="1"/>
          <p:nvPr/>
        </p:nvSpPr>
        <p:spPr>
          <a:xfrm>
            <a:off x="2514601" y="3849470"/>
            <a:ext cx="617477" cy="646331"/>
          </a:xfrm>
          <a:prstGeom prst="rect">
            <a:avLst/>
          </a:prstGeom>
          <a:noFill/>
        </p:spPr>
        <p:txBody>
          <a:bodyPr wrap="none" rtlCol="0">
            <a:spAutoFit/>
          </a:bodyPr>
          <a:lstStyle/>
          <a:p>
            <a:r>
              <a:rPr lang="en-US" dirty="0"/>
              <a:t>1</a:t>
            </a:r>
          </a:p>
          <a:p>
            <a:r>
              <a:rPr lang="en-US" dirty="0"/>
              <a:t>(0.1)</a:t>
            </a:r>
          </a:p>
        </p:txBody>
      </p:sp>
      <p:sp>
        <p:nvSpPr>
          <p:cNvPr id="29" name="TextBox 28"/>
          <p:cNvSpPr txBox="1"/>
          <p:nvPr/>
        </p:nvSpPr>
        <p:spPr>
          <a:xfrm>
            <a:off x="3154424" y="3849470"/>
            <a:ext cx="617477" cy="646331"/>
          </a:xfrm>
          <a:prstGeom prst="rect">
            <a:avLst/>
          </a:prstGeom>
          <a:noFill/>
        </p:spPr>
        <p:txBody>
          <a:bodyPr wrap="none" rtlCol="0">
            <a:spAutoFit/>
          </a:bodyPr>
          <a:lstStyle/>
          <a:p>
            <a:r>
              <a:rPr lang="en-US" dirty="0"/>
              <a:t>2</a:t>
            </a:r>
          </a:p>
          <a:p>
            <a:r>
              <a:rPr lang="en-US" dirty="0"/>
              <a:t>(0.9)</a:t>
            </a:r>
          </a:p>
        </p:txBody>
      </p:sp>
      <p:sp>
        <p:nvSpPr>
          <p:cNvPr id="30" name="TextBox 29"/>
          <p:cNvSpPr txBox="1"/>
          <p:nvPr/>
        </p:nvSpPr>
        <p:spPr>
          <a:xfrm>
            <a:off x="3810001" y="3849470"/>
            <a:ext cx="617477" cy="646331"/>
          </a:xfrm>
          <a:prstGeom prst="rect">
            <a:avLst/>
          </a:prstGeom>
          <a:noFill/>
        </p:spPr>
        <p:txBody>
          <a:bodyPr wrap="none" rtlCol="0">
            <a:spAutoFit/>
          </a:bodyPr>
          <a:lstStyle/>
          <a:p>
            <a:r>
              <a:rPr lang="en-US" dirty="0"/>
              <a:t>3</a:t>
            </a:r>
          </a:p>
          <a:p>
            <a:r>
              <a:rPr lang="en-US" dirty="0"/>
              <a:t>(0.3)</a:t>
            </a:r>
          </a:p>
        </p:txBody>
      </p:sp>
      <p:sp>
        <p:nvSpPr>
          <p:cNvPr id="31" name="TextBox 30"/>
          <p:cNvSpPr txBox="1"/>
          <p:nvPr/>
        </p:nvSpPr>
        <p:spPr>
          <a:xfrm>
            <a:off x="4419601" y="3845906"/>
            <a:ext cx="617477" cy="646331"/>
          </a:xfrm>
          <a:prstGeom prst="rect">
            <a:avLst/>
          </a:prstGeom>
          <a:noFill/>
        </p:spPr>
        <p:txBody>
          <a:bodyPr wrap="none" rtlCol="0">
            <a:spAutoFit/>
          </a:bodyPr>
          <a:lstStyle/>
          <a:p>
            <a:r>
              <a:rPr lang="en-US" dirty="0"/>
              <a:t>4</a:t>
            </a:r>
          </a:p>
          <a:p>
            <a:r>
              <a:rPr lang="en-US" dirty="0"/>
              <a:t>(0.7)</a:t>
            </a: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438901" y="2838441"/>
            <a:ext cx="2005677" cy="646331"/>
          </a:xfrm>
          <a:prstGeom prst="rect">
            <a:avLst/>
          </a:prstGeom>
          <a:noFill/>
        </p:spPr>
        <p:txBody>
          <a:bodyPr wrap="none" rtlCol="0">
            <a:spAutoFit/>
          </a:bodyPr>
          <a:lstStyle/>
          <a:p>
            <a:r>
              <a:rPr lang="en-US" dirty="0">
                <a:latin typeface="Gadugi" panose="020B0502040204020203" pitchFamily="34" charset="0"/>
              </a:rPr>
              <a:t>PIFO-root</a:t>
            </a:r>
          </a:p>
          <a:p>
            <a:r>
              <a:rPr lang="en-US" dirty="0">
                <a:latin typeface="Gadugi" panose="020B0502040204020203" pitchFamily="34" charset="0"/>
              </a:rPr>
              <a:t>(WFQ on A and B)</a:t>
            </a:r>
          </a:p>
        </p:txBody>
      </p:sp>
      <p:sp>
        <p:nvSpPr>
          <p:cNvPr id="143" name="TextBox 142"/>
          <p:cNvSpPr txBox="1"/>
          <p:nvPr/>
        </p:nvSpPr>
        <p:spPr>
          <a:xfrm>
            <a:off x="6781801" y="4219576"/>
            <a:ext cx="1973617" cy="646331"/>
          </a:xfrm>
          <a:prstGeom prst="rect">
            <a:avLst/>
          </a:prstGeom>
          <a:noFill/>
        </p:spPr>
        <p:txBody>
          <a:bodyPr wrap="none" rtlCol="0">
            <a:spAutoFit/>
          </a:bodyPr>
          <a:lstStyle/>
          <a:p>
            <a:r>
              <a:rPr lang="en-US" dirty="0">
                <a:latin typeface="Gadugi" panose="020B0502040204020203" pitchFamily="34" charset="0"/>
              </a:rPr>
              <a:t>PIFO-A</a:t>
            </a:r>
          </a:p>
          <a:p>
            <a:r>
              <a:rPr lang="en-US" dirty="0">
                <a:latin typeface="Gadugi" panose="020B0502040204020203" pitchFamily="34" charset="0"/>
              </a:rPr>
              <a:t>(WFQ on 1 and 2)</a:t>
            </a:r>
          </a:p>
        </p:txBody>
      </p:sp>
      <p:sp>
        <p:nvSpPr>
          <p:cNvPr id="144" name="TextBox 143"/>
          <p:cNvSpPr txBox="1"/>
          <p:nvPr/>
        </p:nvSpPr>
        <p:spPr>
          <a:xfrm>
            <a:off x="8724901" y="4230470"/>
            <a:ext cx="1973617" cy="646331"/>
          </a:xfrm>
          <a:prstGeom prst="rect">
            <a:avLst/>
          </a:prstGeom>
          <a:noFill/>
        </p:spPr>
        <p:txBody>
          <a:bodyPr wrap="none" rtlCol="0">
            <a:spAutoFit/>
          </a:bodyPr>
          <a:lstStyle/>
          <a:p>
            <a:r>
              <a:rPr lang="en-US" dirty="0">
                <a:latin typeface="Gadugi" panose="020B0502040204020203" pitchFamily="34" charset="0"/>
              </a:rPr>
              <a:t>PIFO-B</a:t>
            </a:r>
          </a:p>
          <a:p>
            <a:r>
              <a:rPr lang="en-US" dirty="0">
                <a:latin typeface="Gadugi" panose="020B0502040204020203" pitchFamily="34" charset="0"/>
              </a:rPr>
              <a:t>(WFQ on 3 and 4)</a:t>
            </a: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11986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lstStyle/>
          <a:p>
            <a:r>
              <a:rPr lang="en-US" dirty="0" smtClean="0"/>
              <a:t>Fine-grained priorities: shortest-job first, earliest deadline first.</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Tree>
    <p:extLst>
      <p:ext uri="{BB962C8B-B14F-4D97-AF65-F5344CB8AC3E}">
        <p14:creationId xmlns:p14="http://schemas.microsoft.com/office/powerpoint/2010/main" val="4251838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Performance requirements:</a:t>
            </a:r>
          </a:p>
          <a:p>
            <a:pPr lvl="1"/>
            <a:r>
              <a:rPr lang="en-US" dirty="0" smtClean="0"/>
              <a:t>Comparable to single-chip shared-memory switches (e.g., Trident)</a:t>
            </a:r>
          </a:p>
          <a:p>
            <a:pPr lvl="1"/>
            <a:r>
              <a:rPr lang="en-US" dirty="0" smtClean="0"/>
              <a:t>1 GHz pipeline</a:t>
            </a:r>
          </a:p>
          <a:p>
            <a:pPr lvl="1"/>
            <a:r>
              <a:rPr lang="en-US" dirty="0" smtClean="0"/>
              <a:t>~ </a:t>
            </a:r>
            <a:r>
              <a:rPr lang="en-US" dirty="0" smtClean="0"/>
              <a:t>1K </a:t>
            </a:r>
            <a:r>
              <a:rPr lang="en-US" dirty="0" smtClean="0"/>
              <a:t>flows/physical queues</a:t>
            </a:r>
          </a:p>
          <a:p>
            <a:pPr lvl="1"/>
            <a:r>
              <a:rPr lang="en-US" dirty="0" smtClean="0"/>
              <a:t>~ </a:t>
            </a:r>
            <a:r>
              <a:rPr lang="en-US" dirty="0" smtClean="0"/>
              <a:t>60K </a:t>
            </a:r>
            <a:r>
              <a:rPr lang="en-US" dirty="0" smtClean="0"/>
              <a:t>packets</a:t>
            </a:r>
          </a:p>
          <a:p>
            <a:pPr lvl="1"/>
            <a:endParaRPr lang="en-US" dirty="0" smtClean="0"/>
          </a:p>
          <a:p>
            <a:r>
              <a:rPr lang="en-US" dirty="0" smtClean="0"/>
              <a:t>Naïve solution: flat, sorted array, doesn’t scale</a:t>
            </a:r>
          </a:p>
          <a:p>
            <a:endParaRPr lang="en-US" dirty="0"/>
          </a:p>
          <a:p>
            <a:r>
              <a:rPr lang="en-US" dirty="0" smtClean="0"/>
              <a:t>Scalable solution: use the fact that priorities increase within a flow</a:t>
            </a:r>
          </a:p>
        </p:txBody>
      </p:sp>
    </p:spTree>
    <p:extLst>
      <p:ext uri="{BB962C8B-B14F-4D97-AF65-F5344CB8AC3E}">
        <p14:creationId xmlns:p14="http://schemas.microsoft.com/office/powerpoint/2010/main" val="2732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scalable PIFO block</a:t>
            </a:r>
            <a:endParaRPr lang="en-US" dirty="0"/>
          </a:p>
        </p:txBody>
      </p:sp>
      <p:cxnSp>
        <p:nvCxnSpPr>
          <p:cNvPr id="13" name="Straight Connector 12"/>
          <p:cNvCxnSpPr/>
          <p:nvPr/>
        </p:nvCxnSpPr>
        <p:spPr>
          <a:xfrm>
            <a:off x="7443704" y="26289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2262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631264"/>
            <a:ext cx="329538" cy="553998"/>
          </a:xfrm>
          <a:prstGeom prst="rect">
            <a:avLst/>
          </a:prstGeom>
          <a:noFill/>
        </p:spPr>
        <p:txBody>
          <a:bodyPr wrap="square" rtlCol="0">
            <a:spAutoFit/>
          </a:bodyPr>
          <a:lstStyle/>
          <a:p>
            <a:r>
              <a:rPr lang="en-US" sz="3000" dirty="0">
                <a:latin typeface="Gadugi" panose="020B0502040204020203" pitchFamily="34" charset="0"/>
              </a:rPr>
              <a:t>2</a:t>
            </a:r>
          </a:p>
        </p:txBody>
      </p:sp>
      <p:cxnSp>
        <p:nvCxnSpPr>
          <p:cNvPr id="79" name="Straight Connector 78"/>
          <p:cNvCxnSpPr/>
          <p:nvPr/>
        </p:nvCxnSpPr>
        <p:spPr>
          <a:xfrm>
            <a:off x="7453975" y="26289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391400" y="1590879"/>
            <a:ext cx="2196781" cy="861774"/>
          </a:xfrm>
          <a:prstGeom prst="rect">
            <a:avLst/>
          </a:prstGeom>
          <a:noFill/>
        </p:spPr>
        <p:txBody>
          <a:bodyPr wrap="square" rtlCol="0">
            <a:spAutoFit/>
          </a:bodyPr>
          <a:lstStyle/>
          <a:p>
            <a:r>
              <a:rPr lang="en-US" sz="2500" dirty="0" smtClean="0">
                <a:latin typeface="Gadugi" panose="020B0502040204020203" pitchFamily="34" charset="0"/>
              </a:rPr>
              <a:t>Priority</a:t>
            </a:r>
          </a:p>
          <a:p>
            <a:r>
              <a:rPr lang="en-US" sz="2500" dirty="0" smtClean="0">
                <a:latin typeface="Gadugi" panose="020B0502040204020203" pitchFamily="34" charset="0"/>
              </a:rPr>
              <a:t>Store</a:t>
            </a:r>
            <a:endParaRPr lang="en-US" sz="2500" dirty="0">
              <a:latin typeface="Gadugi" panose="020B0502040204020203" pitchFamily="34" charset="0"/>
            </a:endParaRPr>
          </a:p>
        </p:txBody>
      </p:sp>
      <p:sp>
        <p:nvSpPr>
          <p:cNvPr id="105" name="TextBox 104"/>
          <p:cNvSpPr txBox="1"/>
          <p:nvPr/>
        </p:nvSpPr>
        <p:spPr>
          <a:xfrm>
            <a:off x="2705100" y="1593387"/>
            <a:ext cx="2196781" cy="861774"/>
          </a:xfrm>
          <a:prstGeom prst="rect">
            <a:avLst/>
          </a:prstGeom>
          <a:noFill/>
        </p:spPr>
        <p:txBody>
          <a:bodyPr wrap="square" rtlCol="0">
            <a:spAutoFit/>
          </a:bodyPr>
          <a:lstStyle/>
          <a:p>
            <a:r>
              <a:rPr lang="en-US" sz="2500" dirty="0">
                <a:latin typeface="Gadugi" panose="020B0502040204020203" pitchFamily="34" charset="0"/>
              </a:rPr>
              <a:t>Flow Scheduler</a:t>
            </a:r>
          </a:p>
        </p:txBody>
      </p:sp>
      <p:sp>
        <p:nvSpPr>
          <p:cNvPr id="106" name="TextBox 105"/>
          <p:cNvSpPr txBox="1"/>
          <p:nvPr/>
        </p:nvSpPr>
        <p:spPr>
          <a:xfrm>
            <a:off x="7088502" y="2635830"/>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107" name="TextBox 106"/>
          <p:cNvSpPr txBox="1"/>
          <p:nvPr/>
        </p:nvSpPr>
        <p:spPr>
          <a:xfrm>
            <a:off x="7083814" y="3189828"/>
            <a:ext cx="241014" cy="553998"/>
          </a:xfrm>
          <a:prstGeom prst="rect">
            <a:avLst/>
          </a:prstGeom>
          <a:noFill/>
        </p:spPr>
        <p:txBody>
          <a:bodyPr wrap="square" rtlCol="0">
            <a:spAutoFit/>
          </a:bodyPr>
          <a:lstStyle/>
          <a:p>
            <a:r>
              <a:rPr lang="en-US" sz="3000" dirty="0">
                <a:latin typeface="Gadugi" panose="020B0502040204020203" pitchFamily="34" charset="0"/>
              </a:rPr>
              <a:t>B</a:t>
            </a:r>
          </a:p>
        </p:txBody>
      </p:sp>
      <p:cxnSp>
        <p:nvCxnSpPr>
          <p:cNvPr id="140" name="Straight Arrow Connector 139"/>
          <p:cNvCxnSpPr/>
          <p:nvPr/>
        </p:nvCxnSpPr>
        <p:spPr>
          <a:xfrm flipH="1" flipV="1">
            <a:off x="1296174" y="37658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95300"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endParaRPr lang="en-US" sz="2000" dirty="0">
              <a:latin typeface="Gadugi" panose="020B0502040204020203" pitchFamily="34" charset="0"/>
            </a:endParaRPr>
          </a:p>
        </p:txBody>
      </p:sp>
      <p:cxnSp>
        <p:nvCxnSpPr>
          <p:cNvPr id="143" name="Straight Arrow Connector 142"/>
          <p:cNvCxnSpPr/>
          <p:nvPr/>
        </p:nvCxnSpPr>
        <p:spPr>
          <a:xfrm flipH="1" flipV="1">
            <a:off x="10036655" y="37606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endParaRPr lang="en-US" sz="2000" dirty="0">
              <a:latin typeface="Gadugi" panose="020B0502040204020203" pitchFamily="34" charset="0"/>
            </a:endParaRPr>
          </a:p>
        </p:txBody>
      </p:sp>
      <p:sp>
        <p:nvSpPr>
          <p:cNvPr id="145" name="Rounded Rectangle 144"/>
          <p:cNvSpPr/>
          <p:nvPr/>
        </p:nvSpPr>
        <p:spPr>
          <a:xfrm>
            <a:off x="1638301" y="15621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853489" y="33777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Gadugi" panose="020B0502040204020203" pitchFamily="34" charset="0"/>
                </a:rPr>
                <a:t>0</a:t>
              </a:r>
              <a:endParaRPr lang="en-US" sz="3000" dirty="0">
                <a:latin typeface="Gadugi" panose="020B0502040204020203" pitchFamily="34" charset="0"/>
              </a:endParaRPr>
            </a:p>
          </p:txBody>
        </p:sp>
      </p:grpSp>
      <p:grpSp>
        <p:nvGrpSpPr>
          <p:cNvPr id="9" name="Group 8"/>
          <p:cNvGrpSpPr/>
          <p:nvPr/>
        </p:nvGrpSpPr>
        <p:grpSpPr>
          <a:xfrm>
            <a:off x="3050454" y="33777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Gadugi" panose="020B0502040204020203" pitchFamily="34" charset="0"/>
                </a:rPr>
                <a:t>B</a:t>
              </a:r>
              <a:endParaRPr lang="en-US" sz="3000" dirty="0">
                <a:latin typeface="Gadugi" panose="020B0502040204020203" pitchFamily="34" charset="0"/>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Gadugi" panose="020B0502040204020203" pitchFamily="34" charset="0"/>
                </a:rPr>
                <a:t>1</a:t>
              </a:r>
            </a:p>
          </p:txBody>
        </p:sp>
      </p:grpSp>
      <p:grpSp>
        <p:nvGrpSpPr>
          <p:cNvPr id="16" name="Group 15"/>
          <p:cNvGrpSpPr/>
          <p:nvPr/>
        </p:nvGrpSpPr>
        <p:grpSpPr>
          <a:xfrm>
            <a:off x="4315714" y="33892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Gadugi" panose="020B0502040204020203" pitchFamily="34" charset="0"/>
                </a:rPr>
                <a:t>3</a:t>
              </a:r>
            </a:p>
          </p:txBody>
        </p:sp>
      </p:grpSp>
      <p:cxnSp>
        <p:nvCxnSpPr>
          <p:cNvPr id="85" name="Straight Connector 84"/>
          <p:cNvCxnSpPr/>
          <p:nvPr/>
        </p:nvCxnSpPr>
        <p:spPr>
          <a:xfrm>
            <a:off x="7436694" y="37438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3074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3753416"/>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8" name="TextBox 87"/>
          <p:cNvSpPr txBox="1"/>
          <p:nvPr/>
        </p:nvSpPr>
        <p:spPr>
          <a:xfrm>
            <a:off x="7446184" y="3226234"/>
            <a:ext cx="331462" cy="553998"/>
          </a:xfrm>
          <a:prstGeom prst="rect">
            <a:avLst/>
          </a:prstGeom>
          <a:noFill/>
        </p:spPr>
        <p:txBody>
          <a:bodyPr wrap="square" rtlCol="0">
            <a:spAutoFit/>
          </a:bodyPr>
          <a:lstStyle/>
          <a:p>
            <a:r>
              <a:rPr lang="en-US" sz="3000" dirty="0">
                <a:latin typeface="Gadugi" panose="020B0502040204020203" pitchFamily="34" charset="0"/>
              </a:rPr>
              <a:t>2</a:t>
            </a:r>
          </a:p>
        </p:txBody>
      </p:sp>
      <p:sp>
        <p:nvSpPr>
          <p:cNvPr id="89" name="TextBox 88"/>
          <p:cNvSpPr txBox="1"/>
          <p:nvPr/>
        </p:nvSpPr>
        <p:spPr>
          <a:xfrm>
            <a:off x="7442288" y="3753416"/>
            <a:ext cx="335358"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cxnSp>
        <p:nvCxnSpPr>
          <p:cNvPr id="92" name="Straight Connector 91"/>
          <p:cNvCxnSpPr/>
          <p:nvPr/>
        </p:nvCxnSpPr>
        <p:spPr>
          <a:xfrm>
            <a:off x="7857827"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630739"/>
            <a:ext cx="329538" cy="553998"/>
          </a:xfrm>
          <a:prstGeom prst="rect">
            <a:avLst/>
          </a:prstGeom>
          <a:noFill/>
        </p:spPr>
        <p:txBody>
          <a:bodyPr wrap="square" rtlCol="0">
            <a:spAutoFit/>
          </a:bodyPr>
          <a:lstStyle/>
          <a:p>
            <a:r>
              <a:rPr lang="en-US" sz="3000" dirty="0">
                <a:latin typeface="Gadugi" panose="020B0502040204020203" pitchFamily="34" charset="0"/>
              </a:rPr>
              <a:t>3</a:t>
            </a:r>
          </a:p>
        </p:txBody>
      </p:sp>
      <p:sp>
        <p:nvSpPr>
          <p:cNvPr id="94" name="TextBox 93"/>
          <p:cNvSpPr txBox="1"/>
          <p:nvPr/>
        </p:nvSpPr>
        <p:spPr>
          <a:xfrm>
            <a:off x="7865244" y="3225709"/>
            <a:ext cx="331462"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sp>
        <p:nvSpPr>
          <p:cNvPr id="95" name="TextBox 94"/>
          <p:cNvSpPr txBox="1"/>
          <p:nvPr/>
        </p:nvSpPr>
        <p:spPr>
          <a:xfrm>
            <a:off x="7861348" y="3752891"/>
            <a:ext cx="335358" cy="553998"/>
          </a:xfrm>
          <a:prstGeom prst="rect">
            <a:avLst/>
          </a:prstGeom>
          <a:noFill/>
        </p:spPr>
        <p:txBody>
          <a:bodyPr wrap="square" rtlCol="0">
            <a:spAutoFit/>
          </a:bodyPr>
          <a:lstStyle/>
          <a:p>
            <a:r>
              <a:rPr lang="en-US" sz="3000" dirty="0">
                <a:latin typeface="Gadugi" panose="020B0502040204020203" pitchFamily="34" charset="0"/>
              </a:rPr>
              <a:t>5</a:t>
            </a:r>
          </a:p>
        </p:txBody>
      </p:sp>
      <p:cxnSp>
        <p:nvCxnSpPr>
          <p:cNvPr id="96" name="Straight Connector 95"/>
          <p:cNvCxnSpPr/>
          <p:nvPr/>
        </p:nvCxnSpPr>
        <p:spPr>
          <a:xfrm>
            <a:off x="8305800"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0"/>
            <a:endCxn id="97" idx="2"/>
          </p:cNvCxnSpPr>
          <p:nvPr/>
        </p:nvCxnSpPr>
        <p:spPr>
          <a:xfrm>
            <a:off x="11237977"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100" name="TextBox 99"/>
          <p:cNvSpPr txBox="1"/>
          <p:nvPr/>
        </p:nvSpPr>
        <p:spPr>
          <a:xfrm>
            <a:off x="11263443" y="3525431"/>
            <a:ext cx="357057" cy="553998"/>
          </a:xfrm>
          <a:prstGeom prst="rect">
            <a:avLst/>
          </a:prstGeom>
          <a:noFill/>
        </p:spPr>
        <p:txBody>
          <a:bodyPr wrap="square" rtlCol="0">
            <a:spAutoFit/>
          </a:bodyPr>
          <a:lstStyle/>
          <a:p>
            <a:r>
              <a:rPr lang="en-US" sz="3000" dirty="0">
                <a:latin typeface="Gadugi" panose="020B0502040204020203" pitchFamily="34" charset="0"/>
              </a:rPr>
              <a:t>6</a:t>
            </a:r>
          </a:p>
        </p:txBody>
      </p:sp>
      <p:grpSp>
        <p:nvGrpSpPr>
          <p:cNvPr id="8" name="Group 7"/>
          <p:cNvGrpSpPr/>
          <p:nvPr/>
        </p:nvGrpSpPr>
        <p:grpSpPr>
          <a:xfrm>
            <a:off x="10759938" y="33892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Gadugi" panose="020B0502040204020203" pitchFamily="34" charset="0"/>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Gadugi" panose="020B0502040204020203" pitchFamily="34" charset="0"/>
                </a:rPr>
                <a:t>4</a:t>
              </a:r>
            </a:p>
          </p:txBody>
        </p:sp>
      </p:grpSp>
      <p:grpSp>
        <p:nvGrpSpPr>
          <p:cNvPr id="62" name="Group 61"/>
          <p:cNvGrpSpPr/>
          <p:nvPr/>
        </p:nvGrpSpPr>
        <p:grpSpPr>
          <a:xfrm>
            <a:off x="4889837" y="21037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55" name="Straight Connector 54"/>
          <p:cNvCxnSpPr/>
          <p:nvPr/>
        </p:nvCxnSpPr>
        <p:spPr>
          <a:xfrm>
            <a:off x="7453975" y="48000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3053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3157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3176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254387"/>
            <a:ext cx="239154" cy="553998"/>
          </a:xfrm>
          <a:prstGeom prst="rect">
            <a:avLst/>
          </a:prstGeom>
          <a:noFill/>
        </p:spPr>
        <p:txBody>
          <a:bodyPr wrap="square" rtlCol="0">
            <a:spAutoFit/>
          </a:bodyPr>
          <a:lstStyle/>
          <a:p>
            <a:r>
              <a:rPr lang="en-US" sz="3000" dirty="0" smtClean="0">
                <a:latin typeface="Gadugi" panose="020B0502040204020203" pitchFamily="34" charset="0"/>
              </a:rPr>
              <a:t>D</a:t>
            </a:r>
            <a:endParaRPr lang="en-US" sz="3000" dirty="0">
              <a:latin typeface="Gadugi" panose="020B0502040204020203" pitchFamily="34" charset="0"/>
            </a:endParaRPr>
          </a:p>
        </p:txBody>
      </p:sp>
      <p:cxnSp>
        <p:nvCxnSpPr>
          <p:cNvPr id="10" name="Straight Arrow Connector 9"/>
          <p:cNvCxnSpPr>
            <a:stCxn id="106" idx="1"/>
            <a:endCxn id="63" idx="3"/>
          </p:cNvCxnSpPr>
          <p:nvPr/>
        </p:nvCxnSpPr>
        <p:spPr>
          <a:xfrm flipH="1" flipV="1">
            <a:off x="5843742" y="25294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5294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lstStyle/>
          <a:p>
            <a:r>
              <a:rPr lang="en-US" dirty="0" smtClean="0"/>
              <a:t>Priority store is just a bank of FIFOs (stable hardware IP)</a:t>
            </a:r>
          </a:p>
          <a:p>
            <a:endParaRPr lang="en-US" dirty="0" smtClean="0"/>
          </a:p>
          <a:p>
            <a:endParaRPr lang="en-US" dirty="0"/>
          </a:p>
          <a:p>
            <a:r>
              <a:rPr lang="en-US" dirty="0" smtClean="0"/>
              <a:t>Flow scheduler for </a:t>
            </a:r>
            <a:r>
              <a:rPr lang="en-US" dirty="0" smtClean="0"/>
              <a:t>60K packets, 1K </a:t>
            </a:r>
            <a:r>
              <a:rPr lang="en-US" dirty="0" smtClean="0"/>
              <a:t>flows meets timing at 1GHz on 16-nm node</a:t>
            </a:r>
          </a:p>
          <a:p>
            <a:endParaRPr lang="en-US" dirty="0" smtClean="0"/>
          </a:p>
          <a:p>
            <a:endParaRPr lang="en-US" dirty="0"/>
          </a:p>
          <a:p>
            <a:r>
              <a:rPr lang="en-US" dirty="0" smtClean="0"/>
              <a:t>E.g., 4% area overhead to program 5-level hierarchies</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end of Moore’s law =&gt; more specialized hardware</a:t>
            </a:r>
          </a:p>
          <a:p>
            <a:endParaRPr lang="en-US" dirty="0"/>
          </a:p>
          <a:p>
            <a:r>
              <a:rPr lang="en-US" dirty="0" smtClean="0"/>
              <a:t>Increasingly affecting end-host networking (FPGA-based NICs)</a:t>
            </a:r>
          </a:p>
          <a:p>
            <a:endParaRPr lang="en-US" dirty="0"/>
          </a:p>
          <a:p>
            <a:r>
              <a:rPr lang="en-US" dirty="0" smtClean="0"/>
              <a:t>The solution: high-performance abstractions for 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pPr lvl="1"/>
            <a:r>
              <a:rPr lang="en-US" dirty="0" smtClean="0"/>
              <a:t>Deep-packet inspection: ?</a:t>
            </a:r>
          </a:p>
          <a:p>
            <a:endParaRPr lang="en-US" dirty="0" smtClean="0"/>
          </a:p>
          <a:p>
            <a:r>
              <a:rPr lang="en-US" dirty="0" smtClean="0"/>
              <a:t>Preprints</a:t>
            </a:r>
            <a:r>
              <a:rPr lang="en-US" dirty="0"/>
              <a:t>: </a:t>
            </a:r>
            <a:endParaRPr lang="en-US" dirty="0" smtClean="0"/>
          </a:p>
          <a:p>
            <a:pPr lvl="1"/>
            <a:r>
              <a:rPr lang="en-US" dirty="0" smtClean="0">
                <a:hlinkClick r:id="rId3"/>
              </a:rPr>
              <a:t>http</a:t>
            </a:r>
            <a:r>
              <a:rPr lang="en-US" dirty="0">
                <a:hlinkClick r:id="rId3"/>
              </a:rPr>
              <a:t>://</a:t>
            </a:r>
            <a:r>
              <a:rPr lang="en-US" dirty="0" smtClean="0">
                <a:hlinkClick r:id="rId3"/>
              </a:rPr>
              <a:t>arxiv.org/abs/1512.05023</a:t>
            </a:r>
            <a:endParaRPr lang="en-US" dirty="0" smtClean="0"/>
          </a:p>
          <a:p>
            <a:pPr lvl="1"/>
            <a:r>
              <a:rPr lang="en-US" dirty="0">
                <a:hlinkClick r:id="rId4"/>
              </a:rPr>
              <a:t>http://arxiv.org/abs/1602.06045</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(until the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Agree 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routers</a:t>
            </a:r>
          </a:p>
          <a:p>
            <a:pPr lvl="1"/>
            <a:r>
              <a:rPr lang="en-US" dirty="0" smtClean="0"/>
              <a:t>…, but less than software routers</a:t>
            </a:r>
          </a:p>
          <a:p>
            <a:endParaRPr lang="en-US" dirty="0"/>
          </a:p>
          <a:p>
            <a:endParaRPr lang="en-US" dirty="0" smtClean="0"/>
          </a:p>
          <a:p>
            <a:r>
              <a:rPr lang="en-US" dirty="0" smtClean="0"/>
              <a:t>Emerging chipsets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The machine model: Formalizing the computational capabilities of line-rate routers</a:t>
            </a:r>
          </a:p>
          <a:p>
            <a:pPr lvl="1"/>
            <a:endParaRPr lang="en-US" dirty="0"/>
          </a:p>
          <a:p>
            <a:pPr lvl="1"/>
            <a:r>
              <a:rPr lang="en-US" dirty="0" smtClean="0"/>
              <a:t>Packet transactions: High-level programming for the switch pipeline</a:t>
            </a:r>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72968" y="45761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10" fill="hold"/>
                                        <p:tgtEl>
                                          <p:spTgt spid="105"/>
                                        </p:tgtEl>
                                        <p:attrNameLst>
                                          <p:attrName>fillcolor</p:attrName>
                                        </p:attrNameLst>
                                      </p:cBhvr>
                                      <p:to>
                                        <a:schemeClr val="accent1"/>
                                      </p:to>
                                    </p:animClr>
                                    <p:set>
                                      <p:cBhvr>
                                        <p:cTn id="9" dur="10" fill="hold"/>
                                        <p:tgtEl>
                                          <p:spTgt spid="105"/>
                                        </p:tgtEl>
                                        <p:attrNameLst>
                                          <p:attrName>fill.type</p:attrName>
                                        </p:attrNameLst>
                                      </p:cBhvr>
                                      <p:to>
                                        <p:strVal val="solid"/>
                                      </p:to>
                                    </p:set>
                                    <p:set>
                                      <p:cBhvr>
                                        <p:cTn id="10" dur="10" fill="hold"/>
                                        <p:tgtEl>
                                          <p:spTgt spid="105"/>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10" fill="hold"/>
                                        <p:tgtEl>
                                          <p:spTgt spid="143"/>
                                        </p:tgtEl>
                                        <p:attrNameLst>
                                          <p:attrName>fillcolor</p:attrName>
                                        </p:attrNameLst>
                                      </p:cBhvr>
                                      <p:to>
                                        <a:schemeClr val="accent1"/>
                                      </p:to>
                                    </p:animClr>
                                    <p:set>
                                      <p:cBhvr>
                                        <p:cTn id="13" dur="10" fill="hold"/>
                                        <p:tgtEl>
                                          <p:spTgt spid="143"/>
                                        </p:tgtEl>
                                        <p:attrNameLst>
                                          <p:attrName>fill.type</p:attrName>
                                        </p:attrNameLst>
                                      </p:cBhvr>
                                      <p:to>
                                        <p:strVal val="solid"/>
                                      </p:to>
                                    </p:set>
                                    <p:set>
                                      <p:cBhvr>
                                        <p:cTn id="14" dur="10" fill="hold"/>
                                        <p:tgtEl>
                                          <p:spTgt spid="14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rgbClr val="5B9BD5"/>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10" fill="hold"/>
                                        <p:tgtEl>
                                          <p:spTgt spid="76"/>
                                        </p:tgtEl>
                                        <p:attrNameLst>
                                          <p:attrName>fillcolor</p:attrName>
                                        </p:attrNameLst>
                                      </p:cBhvr>
                                      <p:to>
                                        <a:schemeClr val="bg1"/>
                                      </p:to>
                                    </p:animClr>
                                    <p:set>
                                      <p:cBhvr>
                                        <p:cTn id="33" dur="10" fill="hold"/>
                                        <p:tgtEl>
                                          <p:spTgt spid="76"/>
                                        </p:tgtEl>
                                        <p:attrNameLst>
                                          <p:attrName>fill.type</p:attrName>
                                        </p:attrNameLst>
                                      </p:cBhvr>
                                      <p:to>
                                        <p:strVal val="solid"/>
                                      </p:to>
                                    </p:set>
                                    <p:set>
                                      <p:cBhvr>
                                        <p:cTn id="34"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5599</TotalTime>
  <Words>9289</Words>
  <Application>Microsoft Office PowerPoint</Application>
  <PresentationFormat>Widescreen</PresentationFormat>
  <Paragraphs>1858</Paragraphs>
  <Slides>80</Slides>
  <Notes>71</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Gadugi</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My work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Stateless vs. stateful atoms</vt:lpstr>
      <vt:lpstr>My work</vt:lpstr>
      <vt:lpstr>Packet transactions</vt:lpstr>
      <vt:lpstr>Programming with packet transactions</vt:lpstr>
      <vt:lpstr>The Domino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Domino algorithms</vt:lpstr>
      <vt:lpstr>My work</vt:lpstr>
      <vt:lpstr>Why is programmable scheduling hard?</vt:lpstr>
      <vt:lpstr>The Push-In First-Out Queue</vt:lpstr>
      <vt:lpstr>A programmable scheduler</vt:lpstr>
      <vt:lpstr>pFabric using PIFO</vt:lpstr>
      <vt:lpstr>Weighted Fair Queuing</vt:lpstr>
      <vt:lpstr>Composing PIFOs</vt:lpstr>
      <vt:lpstr>Expressiveness of PIFOs</vt:lpstr>
      <vt:lpstr>PIFO in hardware</vt:lpstr>
      <vt:lpstr>A scalable PIFO block</vt:lpstr>
      <vt:lpstr>Hardware feasibility</vt:lpstr>
      <vt:lpstr>Looking forward</vt:lpstr>
      <vt:lpstr>Backup slides</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2330</cp:revision>
  <dcterms:created xsi:type="dcterms:W3CDTF">2015-11-20T07:11:46Z</dcterms:created>
  <dcterms:modified xsi:type="dcterms:W3CDTF">2016-03-22T15:39:48Z</dcterms:modified>
</cp:coreProperties>
</file>