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19" r:id="rId3"/>
    <p:sldId id="464" r:id="rId4"/>
    <p:sldId id="429" r:id="rId5"/>
    <p:sldId id="423" r:id="rId6"/>
    <p:sldId id="430" r:id="rId7"/>
    <p:sldId id="465" r:id="rId8"/>
    <p:sldId id="446" r:id="rId9"/>
    <p:sldId id="466" r:id="rId10"/>
    <p:sldId id="358" r:id="rId11"/>
    <p:sldId id="350" r:id="rId12"/>
    <p:sldId id="453" r:id="rId13"/>
    <p:sldId id="454" r:id="rId14"/>
    <p:sldId id="455" r:id="rId15"/>
    <p:sldId id="456" r:id="rId16"/>
    <p:sldId id="457" r:id="rId17"/>
    <p:sldId id="458" r:id="rId18"/>
    <p:sldId id="459" r:id="rId19"/>
    <p:sldId id="460" r:id="rId20"/>
    <p:sldId id="449" r:id="rId21"/>
    <p:sldId id="438" r:id="rId22"/>
    <p:sldId id="431" r:id="rId23"/>
    <p:sldId id="308" r:id="rId24"/>
    <p:sldId id="262" r:id="rId25"/>
    <p:sldId id="300" r:id="rId26"/>
    <p:sldId id="375" r:id="rId27"/>
    <p:sldId id="272" r:id="rId28"/>
    <p:sldId id="305" r:id="rId29"/>
    <p:sldId id="306" r:id="rId30"/>
    <p:sldId id="271" r:id="rId31"/>
    <p:sldId id="299" r:id="rId32"/>
    <p:sldId id="326" r:id="rId33"/>
    <p:sldId id="327" r:id="rId34"/>
    <p:sldId id="3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4604" autoAdjust="0"/>
  </p:normalViewPr>
  <p:slideViewPr>
    <p:cSldViewPr showGuides="1">
      <p:cViewPr>
        <p:scale>
          <a:sx n="68" d="100"/>
          <a:sy n="68" d="100"/>
        </p:scale>
        <p:origin x="1080" y="68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33805216"/>
        <c:axId val="-2133164048"/>
      </c:lineChart>
      <c:catAx>
        <c:axId val="-213380521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3164048"/>
        <c:crosses val="autoZero"/>
        <c:auto val="1"/>
        <c:lblAlgn val="ctr"/>
        <c:lblOffset val="100"/>
        <c:noMultiLvlLbl val="0"/>
      </c:catAx>
      <c:valAx>
        <c:axId val="-213316404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3380521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4</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6248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63992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8/26/16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8/26/16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Proposal: Packet </a:t>
            </a:r>
            <a:r>
              <a:rPr lang="en-US" dirty="0" smtClean="0"/>
              <a:t>transactions within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Support already exists for if-else in control flow.</a:t>
            </a:r>
          </a:p>
          <a:p>
            <a:endParaRPr lang="en-US" dirty="0">
              <a:latin typeface="Gadugi" panose="020B0502040204020203" pitchFamily="34" charset="0"/>
            </a:endParaRPr>
          </a:p>
          <a:p>
            <a:r>
              <a:rPr lang="en-US" dirty="0" smtClean="0"/>
              <a:t>But control flow is not atomic, multiple packets in flight at any time.</a:t>
            </a:r>
          </a:p>
          <a:p>
            <a:endParaRPr lang="en-US" dirty="0">
              <a:latin typeface="Gadugi" panose="020B0502040204020203" pitchFamily="34" charset="0"/>
            </a:endParaRPr>
          </a:p>
          <a:p>
            <a:r>
              <a:rPr lang="en-US" dirty="0" smtClean="0"/>
              <a:t>Maybe add @atomic annotation for control flow to support transactions?</a:t>
            </a:r>
          </a:p>
          <a:p>
            <a:endParaRPr lang="en-US" dirty="0">
              <a:latin typeface="Gadugi" panose="020B0502040204020203" pitchFamily="34" charset="0"/>
            </a:endParaRPr>
          </a:p>
          <a:p>
            <a:r>
              <a:rPr lang="en-US" dirty="0" smtClean="0"/>
              <a:t>Particularly useful for software targets.</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Goal: </a:t>
            </a:r>
            <a:r>
              <a:rPr lang="en-US" dirty="0" smtClean="0"/>
              <a:t>Program </a:t>
            </a:r>
            <a:r>
              <a:rPr lang="en-US" dirty="0" err="1" smtClean="0"/>
              <a:t>stateful</a:t>
            </a:r>
            <a:r>
              <a:rPr lang="en-US" dirty="0" smtClean="0"/>
              <a:t> data-plane algorithms?</a:t>
            </a:r>
            <a:endParaRPr lang="en-US" dirty="0" smtClean="0"/>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a:t>
            </a:r>
            <a:r>
              <a:rPr lang="en-US" dirty="0" smtClean="0"/>
              <a:t>balancing</a:t>
            </a:r>
          </a:p>
          <a:p>
            <a:pPr lvl="1"/>
            <a:r>
              <a:rPr lang="en-US" dirty="0" smtClean="0"/>
              <a:t>Security</a:t>
            </a:r>
            <a:endParaRPr lang="en-US" dirty="0"/>
          </a:p>
          <a:p>
            <a:pPr lvl="1"/>
            <a:r>
              <a:rPr lang="en-US" dirty="0" smtClean="0"/>
              <a:t>Scheduling</a:t>
            </a:r>
            <a:endParaRPr lang="en-US" dirty="0" smtClean="0"/>
          </a:p>
        </p:txBody>
      </p:sp>
      <p:sp>
        <p:nvSpPr>
          <p:cNvPr id="2" name="Title 1"/>
          <p:cNvSpPr>
            <a:spLocks noGrp="1"/>
          </p:cNvSpPr>
          <p:nvPr>
            <p:ph type="title"/>
          </p:nvPr>
        </p:nvSpPr>
        <p:spPr/>
        <p:txBody>
          <a:bodyPr/>
          <a:lstStyle/>
          <a:p>
            <a:r>
              <a:rPr lang="en-US" dirty="0" smtClean="0"/>
              <a:t>Programming </a:t>
            </a:r>
            <a:r>
              <a:rPr lang="en-US" dirty="0" err="1" smtClean="0"/>
              <a:t>stateful</a:t>
            </a:r>
            <a:r>
              <a:rPr lang="en-US" dirty="0" smtClean="0"/>
              <a:t> algorithms</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P4 sufficient?</a:t>
            </a:r>
            <a:endParaRPr lang="en-US" dirty="0"/>
          </a:p>
        </p:txBody>
      </p:sp>
      <p:sp>
        <p:nvSpPr>
          <p:cNvPr id="3" name="Content Placeholder 2"/>
          <p:cNvSpPr>
            <a:spLocks noGrp="1"/>
          </p:cNvSpPr>
          <p:nvPr>
            <p:ph idx="1"/>
          </p:nvPr>
        </p:nvSpPr>
        <p:spPr/>
        <p:txBody>
          <a:bodyPr/>
          <a:lstStyle/>
          <a:p>
            <a:r>
              <a:rPr lang="en-US" dirty="0" smtClean="0"/>
              <a:t>Ideally suited to stateless tasks: forwarding, access control</a:t>
            </a:r>
          </a:p>
          <a:p>
            <a:endParaRPr lang="en-US" dirty="0"/>
          </a:p>
          <a:p>
            <a:r>
              <a:rPr lang="en-US" dirty="0" smtClean="0"/>
              <a:t>Low-level model for algorithms that manipulate data-plane state</a:t>
            </a:r>
          </a:p>
          <a:p>
            <a:endParaRPr lang="en-US" dirty="0"/>
          </a:p>
          <a:p>
            <a:r>
              <a:rPr lang="en-US" dirty="0" smtClean="0"/>
              <a:t>Currently, only one abstraction: registers, for table-local state</a:t>
            </a:r>
          </a:p>
          <a:p>
            <a:endParaRPr lang="en-US" dirty="0"/>
          </a:p>
          <a:p>
            <a:r>
              <a:rPr lang="en-US" dirty="0" smtClean="0"/>
              <a:t>Doesn’t allow you to program at the level of a pipeline</a:t>
            </a:r>
            <a:endParaRPr lang="en-US" dirty="0"/>
          </a:p>
        </p:txBody>
      </p:sp>
    </p:spTree>
    <p:extLst>
      <p:ext uri="{BB962C8B-B14F-4D97-AF65-F5344CB8AC3E}">
        <p14:creationId xmlns:p14="http://schemas.microsoft.com/office/powerpoint/2010/main" val="17018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a:t>
            </a:r>
            <a:r>
              <a:rPr lang="en-US" dirty="0" smtClean="0">
                <a:latin typeface="+mj-lt"/>
              </a:rPr>
              <a:t>code, global state</a:t>
            </a:r>
            <a:endParaRPr lang="en-US" dirty="0" smtClean="0">
              <a:latin typeface="+mj-lt"/>
            </a:endParaRP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Domino to P4</a:t>
            </a:r>
            <a:endParaRPr lang="en-US" dirty="0"/>
          </a:p>
        </p:txBody>
      </p:sp>
      <p:sp>
        <p:nvSpPr>
          <p:cNvPr id="3" name="Content Placeholder 2"/>
          <p:cNvSpPr>
            <a:spLocks noGrp="1"/>
          </p:cNvSpPr>
          <p:nvPr>
            <p:ph idx="1"/>
          </p:nvPr>
        </p:nvSpPr>
        <p:spPr/>
        <p:txBody>
          <a:bodyPr/>
          <a:lstStyle/>
          <a:p>
            <a:r>
              <a:rPr lang="en-US" dirty="0" smtClean="0"/>
              <a:t>Turn every </a:t>
            </a:r>
            <a:r>
              <a:rPr lang="en-US" dirty="0" err="1" smtClean="0"/>
              <a:t>codelet</a:t>
            </a:r>
            <a:r>
              <a:rPr lang="en-US" dirty="0" smtClean="0"/>
              <a:t> into a default action.</a:t>
            </a:r>
          </a:p>
          <a:p>
            <a:endParaRPr lang="en-US" dirty="0"/>
          </a:p>
          <a:p>
            <a:r>
              <a:rPr lang="en-US" dirty="0" smtClean="0"/>
              <a:t>Use P4 v1.1’s support for expressions and P416’s support for ternary operator.</a:t>
            </a:r>
          </a:p>
          <a:p>
            <a:endParaRPr lang="en-US" dirty="0"/>
          </a:p>
          <a:p>
            <a:r>
              <a:rPr lang="en-US" dirty="0" err="1" smtClean="0"/>
              <a:t>Autogenerate</a:t>
            </a:r>
            <a:r>
              <a:rPr lang="en-US" dirty="0" smtClean="0"/>
              <a:t> parser and header based on user-supplied and temporary fields in the program.</a:t>
            </a:r>
            <a:endParaRPr lang="en-US" dirty="0"/>
          </a:p>
        </p:txBody>
      </p:sp>
    </p:spTree>
    <p:extLst>
      <p:ext uri="{BB962C8B-B14F-4D97-AF65-F5344CB8AC3E}">
        <p14:creationId xmlns:p14="http://schemas.microsoft.com/office/powerpoint/2010/main" val="121579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68907944"/>
              </p:ext>
            </p:extLst>
          </p:nvPr>
        </p:nvGraphicFramePr>
        <p:xfrm>
          <a:off x="1485900" y="1409700"/>
          <a:ext cx="4229101" cy="4175234"/>
        </p:xfrm>
        <a:graphic>
          <a:graphicData uri="http://schemas.openxmlformats.org/drawingml/2006/table">
            <a:tbl>
              <a:tblPr firstRow="1" bandRow="1">
                <a:tableStyleId>{5C22544A-7EE6-4342-B048-85BDC9FD1C3A}</a:tableStyleId>
              </a:tblPr>
              <a:tblGrid>
                <a:gridCol w="3314701"/>
                <a:gridCol w="914400"/>
              </a:tblGrid>
              <a:tr h="587070">
                <a:tc>
                  <a:txBody>
                    <a:bodyPr/>
                    <a:lstStyle/>
                    <a:p>
                      <a:r>
                        <a:rPr lang="en-US" dirty="0" smtClean="0"/>
                        <a:t>Algorithm</a:t>
                      </a:r>
                      <a:endParaRPr lang="en-US" dirty="0"/>
                    </a:p>
                  </a:txBody>
                  <a:tcPr/>
                </a:tc>
                <a:tc>
                  <a:txBody>
                    <a:bodyPr/>
                    <a:lstStyle/>
                    <a:p>
                      <a:r>
                        <a:rPr lang="en-US" dirty="0"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nvPr>
        </p:nvGraphicFramePr>
        <p:xfrm>
          <a:off x="1485900" y="1409700"/>
          <a:ext cx="5143501" cy="4175234"/>
        </p:xfrm>
        <a:graphic>
          <a:graphicData uri="http://schemas.openxmlformats.org/drawingml/2006/table">
            <a:tbl>
              <a:tblPr firstRow="1" bandRow="1">
                <a:tableStyleId>{5C22544A-7EE6-4342-B048-85BDC9FD1C3A}</a:tableStyleId>
              </a:tblPr>
              <a:tblGrid>
                <a:gridCol w="3314701"/>
                <a:gridCol w="914400"/>
                <a:gridCol w="914400"/>
              </a:tblGrid>
              <a:tr h="587070">
                <a:tc>
                  <a:txBody>
                    <a:bodyPr/>
                    <a:lstStyle/>
                    <a:p>
                      <a:r>
                        <a:rPr lang="en-US" dirty="0" smtClean="0"/>
                        <a:t>Algorithm</a:t>
                      </a:r>
                      <a:endParaRPr lang="en-US" dirty="0"/>
                    </a:p>
                  </a:txBody>
                  <a:tcPr/>
                </a:tc>
                <a:tc>
                  <a:txBody>
                    <a:bodyPr/>
                    <a:lstStyle/>
                    <a:p>
                      <a:r>
                        <a:rPr lang="en-US" dirty="0" smtClean="0"/>
                        <a:t>LOC</a:t>
                      </a:r>
                    </a:p>
                    <a:p>
                      <a:endParaRPr lang="en-US" dirty="0"/>
                    </a:p>
                  </a:txBody>
                  <a:tcPr/>
                </a:tc>
                <a:tc>
                  <a:txBody>
                    <a:bodyPr/>
                    <a:lstStyle/>
                    <a:p>
                      <a:r>
                        <a:rPr lang="en-US" dirty="0" smtClean="0"/>
                        <a:t>P4</a:t>
                      </a:r>
                    </a:p>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5673018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9222</TotalTime>
  <Words>3602</Words>
  <Application>Microsoft Macintosh PowerPoint</Application>
  <PresentationFormat>Widescreen</PresentationFormat>
  <Paragraphs>576</Paragraphs>
  <Slides>34</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Gadugi</vt:lpstr>
      <vt:lpstr>Seravek</vt:lpstr>
      <vt:lpstr>Wingdings</vt:lpstr>
      <vt:lpstr>Arial</vt:lpstr>
      <vt:lpstr>Office Theme</vt:lpstr>
      <vt:lpstr>Packet Transactions: High-Level Programming for Line-Rate Switches</vt:lpstr>
      <vt:lpstr>Programming stateful algorithms</vt:lpstr>
      <vt:lpstr>Why isn’t P4 sufficient?</vt:lpstr>
      <vt:lpstr>Packet transactions</vt:lpstr>
      <vt:lpstr>Under the hood …</vt:lpstr>
      <vt:lpstr>Compiling packet transactions</vt:lpstr>
      <vt:lpstr>Domino to P4</vt:lpstr>
      <vt:lpstr>Expressiveness of packet transactions</vt:lpstr>
      <vt:lpstr>Expressiveness of packet transactions</vt:lpstr>
      <vt:lpstr>Proposal: Packet transactions within P4?</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3861</cp:revision>
  <dcterms:created xsi:type="dcterms:W3CDTF">2015-11-20T07:11:46Z</dcterms:created>
  <dcterms:modified xsi:type="dcterms:W3CDTF">2016-08-26T18:50:05Z</dcterms:modified>
</cp:coreProperties>
</file>