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tags/tag17.xml" ContentType="application/vnd.openxmlformats-officedocument.presentationml.tags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9.xml" ContentType="application/vnd.openxmlformats-officedocument.presentationml.tags+xml"/>
  <Override PartName="/ppt/notesSlides/notesSlide31.xml" ContentType="application/vnd.openxmlformats-officedocument.presentationml.notesSlide+xml"/>
  <Override PartName="/ppt/tags/tag20.xml" ContentType="application/vnd.openxmlformats-officedocument.presentationml.tags+xml"/>
  <Override PartName="/ppt/notesSlides/notesSlide32.xml" ContentType="application/vnd.openxmlformats-officedocument.presentationml.notesSlide+xml"/>
  <Override PartName="/ppt/tags/tag21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22.xml" ContentType="application/vnd.openxmlformats-officedocument.presentationml.tags+xml"/>
  <Override PartName="/ppt/notesSlides/notesSlide35.xml" ContentType="application/vnd.openxmlformats-officedocument.presentationml.notesSlide+xml"/>
  <Override PartName="/ppt/tags/tag23.xml" ContentType="application/vnd.openxmlformats-officedocument.presentationml.tags+xml"/>
  <Override PartName="/ppt/notesSlides/notesSlide36.xml" ContentType="application/vnd.openxmlformats-officedocument.presentationml.notesSlide+xml"/>
  <Override PartName="/ppt/tags/tag24.xml" ContentType="application/vnd.openxmlformats-officedocument.presentationml.tags+xml"/>
  <Override PartName="/ppt/notesSlides/notesSlide37.xml" ContentType="application/vnd.openxmlformats-officedocument.presentationml.notesSlide+xml"/>
  <Override PartName="/ppt/tags/tag25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555" r:id="rId3"/>
    <p:sldId id="584" r:id="rId4"/>
    <p:sldId id="569" r:id="rId5"/>
    <p:sldId id="515" r:id="rId6"/>
    <p:sldId id="516" r:id="rId7"/>
    <p:sldId id="570" r:id="rId8"/>
    <p:sldId id="521" r:id="rId9"/>
    <p:sldId id="550" r:id="rId10"/>
    <p:sldId id="520" r:id="rId11"/>
    <p:sldId id="526" r:id="rId12"/>
    <p:sldId id="536" r:id="rId13"/>
    <p:sldId id="572" r:id="rId14"/>
    <p:sldId id="560" r:id="rId15"/>
    <p:sldId id="545" r:id="rId16"/>
    <p:sldId id="538" r:id="rId17"/>
    <p:sldId id="537" r:id="rId18"/>
    <p:sldId id="539" r:id="rId19"/>
    <p:sldId id="566" r:id="rId20"/>
    <p:sldId id="567" r:id="rId21"/>
    <p:sldId id="418" r:id="rId22"/>
    <p:sldId id="427" r:id="rId23"/>
    <p:sldId id="428" r:id="rId24"/>
    <p:sldId id="327" r:id="rId25"/>
    <p:sldId id="377" r:id="rId26"/>
    <p:sldId id="430" r:id="rId27"/>
    <p:sldId id="455" r:id="rId28"/>
    <p:sldId id="432" r:id="rId29"/>
    <p:sldId id="433" r:id="rId30"/>
    <p:sldId id="438" r:id="rId31"/>
    <p:sldId id="439" r:id="rId32"/>
    <p:sldId id="443" r:id="rId33"/>
    <p:sldId id="473" r:id="rId34"/>
    <p:sldId id="457" r:id="rId35"/>
    <p:sldId id="540" r:id="rId36"/>
    <p:sldId id="446" r:id="rId37"/>
    <p:sldId id="336" r:id="rId38"/>
    <p:sldId id="456" r:id="rId39"/>
    <p:sldId id="577" r:id="rId40"/>
    <p:sldId id="561" r:id="rId41"/>
    <p:sldId id="451" r:id="rId42"/>
    <p:sldId id="580" r:id="rId43"/>
    <p:sldId id="347" r:id="rId44"/>
    <p:sldId id="500" r:id="rId45"/>
    <p:sldId id="501" r:id="rId46"/>
    <p:sldId id="581" r:id="rId47"/>
    <p:sldId id="553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31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4"/>
    <p:restoredTop sz="86381"/>
  </p:normalViewPr>
  <p:slideViewPr>
    <p:cSldViewPr snapToGrid="0" snapToObjects="1">
      <p:cViewPr varScale="1">
        <p:scale>
          <a:sx n="154" d="100"/>
          <a:sy n="154" d="100"/>
        </p:scale>
        <p:origin x="224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C7D58-6592-1846-B3DB-D549DDE8371F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93ACE-A489-1C41-B163-D1FF0130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88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6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95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4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1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1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9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51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1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2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7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4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6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2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09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73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20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7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08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1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0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96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051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56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2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2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2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8514-B853-0C46-A81F-E0731AB349E8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9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F1DA-22DA-D940-A217-FFBE15E0DDE8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203-445F-D64D-B862-54D95728A44C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2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3D64-A7CF-E345-8135-82052729E57F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0604-B943-F842-B0A2-A9270375B0F4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8315-B472-DE40-9FE5-5E88F15B417F}" type="datetime1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B5DB-6186-5241-90BB-5F644CFF2E1A}" type="datetime1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1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AEAB-0CFD-5744-A7B0-E3AD8533E672}" type="datetime1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47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4B85-2279-734D-A5F8-F7888835E992}" type="datetime1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2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9814-BD68-6C42-A851-02A28615CD15}" type="datetime1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82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7620-F13D-D84C-9B55-138232F1E6E3}" type="datetime1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5A7D-0949-144C-9583-9EA17A42DAAD}" type="datetime1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FCCE-7BFB-9F43-8A65-C6CBBDF8F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5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6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image" Target="../media/image15.jp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jpg"/><Relationship Id="rId8" Type="http://schemas.openxmlformats.org/officeDocument/2006/relationships/image" Target="../media/image19.png"/><Relationship Id="rId9" Type="http://schemas.openxmlformats.org/officeDocument/2006/relationships/image" Target="../media/image20.jpg"/><Relationship Id="rId10" Type="http://schemas.openxmlformats.org/officeDocument/2006/relationships/image" Target="../media/image21.jp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636295"/>
            <a:ext cx="11887200" cy="1714798"/>
          </a:xfrm>
        </p:spPr>
        <p:txBody>
          <a:bodyPr>
            <a:noAutofit/>
          </a:bodyPr>
          <a:lstStyle/>
          <a:p>
            <a:r>
              <a:rPr lang="en-US" sz="5400" dirty="0" smtClean="0"/>
              <a:t>Language-Directed Hardware Design</a:t>
            </a:r>
            <a:br>
              <a:rPr lang="en-US" sz="5400" dirty="0" smtClean="0"/>
            </a:br>
            <a:r>
              <a:rPr lang="en-US" sz="5400" dirty="0" smtClean="0"/>
              <a:t>for Network Performance Monitoring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689" y="3736931"/>
            <a:ext cx="11238271" cy="1764217"/>
          </a:xfrm>
        </p:spPr>
        <p:txBody>
          <a:bodyPr>
            <a:normAutofit/>
          </a:bodyPr>
          <a:lstStyle/>
          <a:p>
            <a:r>
              <a:rPr lang="en-US" sz="3200" b="1" dirty="0"/>
              <a:t>Srinivas </a:t>
            </a:r>
            <a:r>
              <a:rPr lang="en-US" sz="3200" b="1" dirty="0" smtClean="0"/>
              <a:t>Narayana,</a:t>
            </a:r>
            <a:r>
              <a:rPr lang="en-US" sz="3600" b="1" dirty="0" smtClean="0"/>
              <a:t> </a:t>
            </a:r>
            <a:r>
              <a:rPr lang="en-US" sz="3200" dirty="0" err="1" smtClean="0"/>
              <a:t>Anirudh</a:t>
            </a:r>
            <a:r>
              <a:rPr lang="en-US" sz="3200" dirty="0" smtClean="0"/>
              <a:t> </a:t>
            </a:r>
            <a:r>
              <a:rPr lang="en-US" sz="3200" dirty="0" err="1" smtClean="0"/>
              <a:t>Sivaraman</a:t>
            </a:r>
            <a:r>
              <a:rPr lang="en-US" sz="3200" dirty="0" smtClean="0"/>
              <a:t>, </a:t>
            </a:r>
            <a:r>
              <a:rPr lang="en-US" sz="3200" dirty="0" err="1" smtClean="0"/>
              <a:t>Vikram</a:t>
            </a:r>
            <a:r>
              <a:rPr lang="en-US" sz="3200" dirty="0" smtClean="0"/>
              <a:t> Nathan, </a:t>
            </a:r>
            <a:r>
              <a:rPr lang="en-US" sz="3200" dirty="0" err="1" smtClean="0"/>
              <a:t>Prateesh</a:t>
            </a:r>
            <a:r>
              <a:rPr lang="en-US" sz="3200" dirty="0" smtClean="0"/>
              <a:t> Goyal, </a:t>
            </a:r>
            <a:r>
              <a:rPr lang="en-US" sz="3200" dirty="0" err="1" smtClean="0"/>
              <a:t>Venkat</a:t>
            </a:r>
            <a:r>
              <a:rPr lang="en-US" sz="3200" dirty="0" smtClean="0"/>
              <a:t> </a:t>
            </a:r>
            <a:r>
              <a:rPr lang="en-US" sz="3200" dirty="0" err="1" smtClean="0"/>
              <a:t>Arun</a:t>
            </a:r>
            <a:r>
              <a:rPr lang="en-US" sz="3200" dirty="0" smtClean="0"/>
              <a:t>, Mohammad </a:t>
            </a:r>
            <a:r>
              <a:rPr lang="en-US" sz="3200" dirty="0" err="1" smtClean="0"/>
              <a:t>Alizadeh</a:t>
            </a:r>
            <a:r>
              <a:rPr lang="en-US" sz="3200" dirty="0" smtClean="0"/>
              <a:t>, </a:t>
            </a:r>
            <a:r>
              <a:rPr lang="en-US" sz="3200" dirty="0" err="1" smtClean="0"/>
              <a:t>Vimal</a:t>
            </a:r>
            <a:r>
              <a:rPr lang="en-US" sz="3200" dirty="0" smtClean="0"/>
              <a:t> </a:t>
            </a:r>
            <a:r>
              <a:rPr lang="en-US" sz="3200" dirty="0" err="1" smtClean="0"/>
              <a:t>Jeyakumar</a:t>
            </a:r>
            <a:r>
              <a:rPr lang="en-US" sz="3200" dirty="0" smtClean="0"/>
              <a:t>, and </a:t>
            </a:r>
            <a:r>
              <a:rPr lang="en-US" sz="3200" dirty="0" err="1" smtClean="0"/>
              <a:t>Changhoon</a:t>
            </a:r>
            <a:r>
              <a:rPr lang="en-US" sz="3200" dirty="0" smtClean="0"/>
              <a:t> Kim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36" y="5501148"/>
            <a:ext cx="1499269" cy="776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66" y="5267159"/>
            <a:ext cx="2343510" cy="1319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5" y="5402847"/>
            <a:ext cx="2809788" cy="9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0"/>
    </mc:Choice>
    <mc:Fallback xmlns="">
      <p:transition spd="slow" advTm="9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Marple: Performance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Stream: For </a:t>
            </a:r>
            <a:r>
              <a:rPr lang="en-US" i="1" dirty="0" smtClean="0"/>
              <a:t>each </a:t>
            </a:r>
            <a:r>
              <a:rPr lang="en-US" dirty="0" smtClean="0"/>
              <a:t>packet at </a:t>
            </a:r>
            <a:r>
              <a:rPr lang="en-US" i="1" dirty="0" smtClean="0"/>
              <a:t>each </a:t>
            </a:r>
            <a:r>
              <a:rPr lang="en-US" dirty="0" smtClean="0"/>
              <a:t>queue,</a:t>
            </a:r>
          </a:p>
          <a:p>
            <a:pPr lvl="1"/>
            <a:endParaRPr lang="en-US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457200" lvl="1" indent="0" algn="ctr">
              <a:buNone/>
            </a:pPr>
            <a:r>
              <a:rPr lang="en-US" sz="2800" dirty="0" smtClean="0">
                <a:latin typeface="Ayuthaya" charset="-34"/>
                <a:ea typeface="Ayuthaya" charset="-34"/>
                <a:cs typeface="Ayuthaya" charset="-34"/>
              </a:rPr>
              <a:t>S:= (switch, </a:t>
            </a:r>
            <a:r>
              <a:rPr lang="en-US" sz="2800" dirty="0" err="1" smtClean="0">
                <a:latin typeface="Ayuthaya" charset="-34"/>
                <a:ea typeface="Ayuthaya" charset="-34"/>
                <a:cs typeface="Ayuthaya" charset="-34"/>
              </a:rPr>
              <a:t>qid</a:t>
            </a:r>
            <a:r>
              <a:rPr lang="en-US" sz="2800" dirty="0" smtClean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 smtClean="0">
                <a:latin typeface="Ayuthaya" charset="-34"/>
                <a:ea typeface="Ayuthaya" charset="-34"/>
                <a:cs typeface="Ayuthaya" charset="-34"/>
              </a:rPr>
              <a:t>hdrs</a:t>
            </a:r>
            <a:r>
              <a:rPr lang="en-US" sz="2800" dirty="0" smtClean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 smtClean="0">
                <a:latin typeface="Ayuthaya" charset="-34"/>
                <a:ea typeface="Ayuthaya" charset="-34"/>
                <a:cs typeface="Ayuthaya" charset="-34"/>
              </a:rPr>
              <a:t>uid</a:t>
            </a:r>
            <a:r>
              <a:rPr lang="en-US" sz="2800" dirty="0" smtClean="0">
                <a:latin typeface="Ayuthaya" charset="-34"/>
                <a:ea typeface="Ayuthaya" charset="-34"/>
                <a:cs typeface="Ayuthaya" charset="-34"/>
              </a:rPr>
              <a:t>, tin, tout, </a:t>
            </a:r>
            <a:r>
              <a:rPr lang="en-US" sz="2800" dirty="0" err="1" smtClean="0">
                <a:latin typeface="Ayuthaya" charset="-34"/>
                <a:ea typeface="Ayuthaya" charset="-34"/>
                <a:cs typeface="Ayuthaya" charset="-34"/>
              </a:rPr>
              <a:t>qsize</a:t>
            </a:r>
            <a:r>
              <a:rPr lang="en-US" sz="2800" dirty="0" smtClean="0">
                <a:latin typeface="Ayuthaya" charset="-34"/>
                <a:ea typeface="Ayuthaya" charset="-34"/>
                <a:cs typeface="Ayuthaya" charset="-34"/>
              </a:rPr>
              <a:t>) 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4333" y="4350802"/>
            <a:ext cx="198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Location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71512" y="4350802"/>
            <a:ext cx="2326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Packet identification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41646" y="4321159"/>
            <a:ext cx="2933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Queue entry and exit timestamps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571564" y="4321158"/>
            <a:ext cx="2933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Queue depth seen by packet</a:t>
            </a:r>
            <a:endParaRPr lang="en-US" sz="2800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3456530" y="2107425"/>
            <a:ext cx="462748" cy="2506373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5989477" y="2284103"/>
            <a:ext cx="431220" cy="2121496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8435627" y="2284099"/>
            <a:ext cx="431220" cy="2121496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34718" y="3544959"/>
            <a:ext cx="1253187" cy="666359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83982" y="3560457"/>
            <a:ext cx="1631439" cy="79034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90489" y="3515317"/>
            <a:ext cx="1068176" cy="75927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164018" y="3174460"/>
            <a:ext cx="326" cy="1100131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46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73"/>
    </mc:Choice>
    <mc:Fallback xmlns="">
      <p:transition spd="slow" advTm="316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Marple: Performance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Stream: </a:t>
            </a:r>
            <a:r>
              <a:rPr lang="en-US" dirty="0"/>
              <a:t>For </a:t>
            </a:r>
            <a:r>
              <a:rPr lang="en-US" i="1" dirty="0"/>
              <a:t>each </a:t>
            </a:r>
            <a:r>
              <a:rPr lang="en-US" dirty="0"/>
              <a:t>packet at </a:t>
            </a:r>
            <a:r>
              <a:rPr lang="en-US" i="1" dirty="0"/>
              <a:t>each </a:t>
            </a:r>
            <a:r>
              <a:rPr lang="en-US" dirty="0"/>
              <a:t>queue,</a:t>
            </a:r>
          </a:p>
          <a:p>
            <a:pPr lvl="1"/>
            <a:endParaRPr lang="en-US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457200" lvl="1" indent="0" algn="ctr">
              <a:buNone/>
            </a:pPr>
            <a:r>
              <a:rPr lang="en-US" sz="2800" dirty="0" smtClean="0">
                <a:latin typeface="Ayuthaya" charset="-34"/>
                <a:ea typeface="Ayuthaya" charset="-34"/>
                <a:cs typeface="Ayuthaya" charset="-34"/>
              </a:rPr>
              <a:t>S:= (switch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hdrs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uid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tin, tout,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qsize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Familiar functional operators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21575" y="5430032"/>
            <a:ext cx="8594717" cy="881868"/>
            <a:chOff x="838200" y="5430032"/>
            <a:chExt cx="8594717" cy="881868"/>
          </a:xfrm>
        </p:grpSpPr>
        <p:sp>
          <p:nvSpPr>
            <p:cNvPr id="18" name="Rounded Rectangle 17"/>
            <p:cNvSpPr/>
            <p:nvPr/>
          </p:nvSpPr>
          <p:spPr>
            <a:xfrm>
              <a:off x="838200" y="5430032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614" y="5586422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f</a:t>
              </a:r>
              <a:r>
                <a:rPr lang="en-US" sz="3200" dirty="0" smtClean="0">
                  <a:solidFill>
                    <a:srgbClr val="C00000"/>
                  </a:solidFill>
                </a:rPr>
                <a:t>ilter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31072" y="5437304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65486" y="5593694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m</a:t>
              </a:r>
              <a:r>
                <a:rPr lang="en-US" sz="3200" dirty="0" smtClean="0">
                  <a:solidFill>
                    <a:srgbClr val="C00000"/>
                  </a:solidFill>
                </a:rPr>
                <a:t>ap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07615" y="5432759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42029" y="5589149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z</a:t>
              </a:r>
              <a:r>
                <a:rPr lang="en-US" sz="3200" dirty="0" smtClean="0">
                  <a:solidFill>
                    <a:srgbClr val="C00000"/>
                  </a:solidFill>
                </a:rPr>
                <a:t>ip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084158" y="5430032"/>
              <a:ext cx="2348759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45359" y="5586422"/>
              <a:ext cx="20263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rgbClr val="C00000"/>
                  </a:solidFill>
                </a:rPr>
                <a:t>g</a:t>
              </a:r>
              <a:r>
                <a:rPr lang="en-US" sz="3200" dirty="0" err="1" smtClean="0">
                  <a:solidFill>
                    <a:srgbClr val="C00000"/>
                  </a:solidFill>
                </a:rPr>
                <a:t>roupby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Down Arrow 27"/>
          <p:cNvSpPr/>
          <p:nvPr/>
        </p:nvSpPr>
        <p:spPr>
          <a:xfrm>
            <a:off x="5260562" y="3400040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490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74"/>
    </mc:Choice>
    <mc:Fallback xmlns="">
      <p:transition spd="slow" advTm="233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ea typeface="Ayuthaya" charset="-34"/>
                <a:cs typeface="Ayuthaya" charset="-34"/>
              </a:rPr>
              <a:t>Example: High queue latency packets</a:t>
            </a:r>
            <a:endParaRPr lang="en-US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32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0" indent="0" algn="ctr">
              <a:buNone/>
            </a:pP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R1 = </a:t>
            </a:r>
            <a:r>
              <a:rPr lang="en-US" sz="3200" dirty="0" smtClean="0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filter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(S, tout – tin &gt; 1 </a:t>
            </a:r>
            <a:r>
              <a:rPr lang="en-US" sz="3200" dirty="0" err="1" smtClean="0">
                <a:latin typeface="Ayuthaya" charset="-34"/>
                <a:ea typeface="Ayuthaya" charset="-34"/>
                <a:cs typeface="Ayuthaya" charset="-34"/>
              </a:rPr>
              <a:t>ms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)</a:t>
            </a: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0"/>
    </mc:Choice>
    <mc:Fallback xmlns="">
      <p:transition spd="slow" advTm="1141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Per-flow average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/>
          </a:bodyPr>
          <a:lstStyle/>
          <a:p>
            <a:pPr marL="457200" lvl="2" indent="0">
              <a:spcBef>
                <a:spcPts val="1000"/>
              </a:spcBef>
              <a:buNone/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   R1 = </a:t>
            </a:r>
            <a:r>
              <a:rPr lang="en-US" sz="3200" dirty="0" smtClean="0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filter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(S, proto == TCP)</a:t>
            </a: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   R2 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= </a:t>
            </a:r>
            <a:r>
              <a:rPr lang="en-US" sz="3200" dirty="0" err="1" smtClean="0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groupby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(R1, 5tuple, </a:t>
            </a:r>
            <a:r>
              <a:rPr lang="en-US" sz="3200" dirty="0" err="1" smtClean="0">
                <a:latin typeface="Ayuthaya" charset="-34"/>
                <a:ea typeface="Ayuthaya" charset="-34"/>
                <a:cs typeface="Ayuthaya" charset="-34"/>
              </a:rPr>
              <a:t>ewma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   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lang="en-US" sz="3200" dirty="0" err="1" smtClean="0">
                <a:latin typeface="Ayuthaya" charset="-34"/>
                <a:ea typeface="Ayuthaya" charset="-34"/>
                <a:cs typeface="Ayuthaya" charset="-34"/>
              </a:rPr>
              <a:t>def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32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ewma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([</a:t>
            </a:r>
            <a:r>
              <a:rPr lang="en-US" sz="3200" dirty="0" err="1" smtClean="0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],[tin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tout]):</a:t>
            </a: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457200" lvl="1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3200" dirty="0" err="1" smtClean="0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= (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1-</a:t>
            </a:r>
            <a:r>
              <a:rPr lang="en-US" sz="3600" dirty="0" smtClean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)*</a:t>
            </a:r>
            <a:r>
              <a:rPr lang="en-US" sz="3200" dirty="0" err="1" smtClean="0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+ </a:t>
            </a:r>
            <a:r>
              <a:rPr lang="en-US" sz="3600" dirty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*(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tout-tin) </a:t>
            </a:r>
            <a:endParaRPr lang="en-US" sz="32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457200" lvl="1" indent="0"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lvl="1" indent="0" algn="ctr">
              <a:spcBef>
                <a:spcPts val="1000"/>
              </a:spcBef>
              <a:buNone/>
            </a:pPr>
            <a:endParaRPr lang="en-US" sz="32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0" lvl="1" indent="0" algn="ctr">
              <a:spcBef>
                <a:spcPts val="1000"/>
              </a:spcBef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60788" y="3258709"/>
            <a:ext cx="3595608" cy="103838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911735" y="3357175"/>
            <a:ext cx="3720359" cy="1397398"/>
            <a:chOff x="8351715" y="3793358"/>
            <a:chExt cx="2348759" cy="1233609"/>
          </a:xfrm>
        </p:grpSpPr>
        <p:sp>
          <p:nvSpPr>
            <p:cNvPr id="7" name="Rounded Rectangle 6"/>
            <p:cNvSpPr/>
            <p:nvPr/>
          </p:nvSpPr>
          <p:spPr>
            <a:xfrm>
              <a:off x="8351715" y="3793358"/>
              <a:ext cx="2348759" cy="874596"/>
            </a:xfrm>
            <a:prstGeom prst="roundRect">
              <a:avLst/>
            </a:prstGeom>
            <a:solidFill>
              <a:srgbClr val="A31E34"/>
            </a:solidFill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12917" y="3949749"/>
              <a:ext cx="202635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Fold function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0788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89"/>
    </mc:Choice>
    <mc:Fallback xmlns="">
      <p:transition spd="slow" advTm="50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Microburst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def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3200" dirty="0" err="1" smtClean="0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bursty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([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3200" dirty="0" err="1" smtClean="0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], [tin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]): </a:t>
            </a:r>
            <a:endParaRPr lang="en-US" sz="32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 if 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tin -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&gt; 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800 </a:t>
            </a:r>
            <a:r>
              <a:rPr lang="en-US" sz="3200" dirty="0" err="1" smtClean="0">
                <a:latin typeface="Ayuthaya" charset="-34"/>
                <a:ea typeface="Ayuthaya" charset="-34"/>
                <a:cs typeface="Ayuthaya" charset="-34"/>
              </a:rPr>
              <a:t>ms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   </a:t>
            </a:r>
            <a:r>
              <a:rPr lang="en-US" sz="3200" dirty="0" err="1" smtClean="0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 = </a:t>
            </a:r>
            <a:r>
              <a:rPr lang="en-US" sz="3200" dirty="0" err="1" smtClean="0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 + 1 </a:t>
            </a:r>
          </a:p>
          <a:p>
            <a:pPr marL="0" indent="0">
              <a:buNone/>
            </a:pP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lang="en-US" sz="3200" dirty="0" err="1" smtClean="0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= 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tin </a:t>
            </a: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result 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= </a:t>
            </a:r>
            <a:r>
              <a:rPr lang="en-US" sz="3200" dirty="0" err="1" smtClean="0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groupby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(S, 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5tuple, </a:t>
            </a:r>
            <a:r>
              <a:rPr lang="en-US" sz="3200" dirty="0" err="1" smtClean="0">
                <a:latin typeface="Ayuthaya" charset="-34"/>
                <a:ea typeface="Ayuthaya" charset="-34"/>
                <a:cs typeface="Ayuthaya" charset="-34"/>
              </a:rPr>
              <a:t>bursty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) </a:t>
            </a: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14</a:t>
            </a:fld>
            <a:endParaRPr lang="en-US"/>
          </a:p>
        </p:txBody>
      </p:sp>
      <p:sp>
        <p:nvSpPr>
          <p:cNvPr id="10" name="Down Arrow 9"/>
          <p:cNvSpPr/>
          <p:nvPr/>
        </p:nvSpPr>
        <p:spPr>
          <a:xfrm rot="5400000">
            <a:off x="8795815" y="2037422"/>
            <a:ext cx="548615" cy="1209013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7731786" y="2586037"/>
            <a:ext cx="548615" cy="1209013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58"/>
    </mc:Choice>
    <mc:Fallback xmlns="">
      <p:transition spd="slow" advTm="40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performance queries (see paper)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0006" cy="47521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Transport protocol diagnoses</a:t>
            </a:r>
          </a:p>
          <a:p>
            <a:pPr lvl="1"/>
            <a:r>
              <a:rPr lang="en-US" dirty="0" smtClean="0"/>
              <a:t>Fan-in problems (</a:t>
            </a:r>
            <a:r>
              <a:rPr lang="en-US" dirty="0" err="1" smtClean="0"/>
              <a:t>incast</a:t>
            </a:r>
            <a:r>
              <a:rPr lang="en-US" dirty="0"/>
              <a:t> </a:t>
            </a:r>
            <a:r>
              <a:rPr lang="en-US" dirty="0" smtClean="0"/>
              <a:t>and outcast)</a:t>
            </a:r>
          </a:p>
          <a:p>
            <a:pPr lvl="1"/>
            <a:r>
              <a:rPr lang="en-US" dirty="0"/>
              <a:t>Incidents of reordering and </a:t>
            </a:r>
            <a:r>
              <a:rPr lang="en-US" dirty="0" smtClean="0"/>
              <a:t>retransmissions</a:t>
            </a:r>
          </a:p>
          <a:p>
            <a:pPr lvl="1"/>
            <a:r>
              <a:rPr lang="en-US" dirty="0" smtClean="0"/>
              <a:t>Interference from </a:t>
            </a:r>
            <a:r>
              <a:rPr lang="en-US" dirty="0" err="1" smtClean="0"/>
              <a:t>bursty</a:t>
            </a:r>
            <a:r>
              <a:rPr lang="en-US" dirty="0" smtClean="0"/>
              <a:t> traffic</a:t>
            </a:r>
          </a:p>
          <a:p>
            <a:r>
              <a:rPr lang="en-US" dirty="0" smtClean="0"/>
              <a:t>Flow-level metrics</a:t>
            </a:r>
          </a:p>
          <a:p>
            <a:pPr lvl="1"/>
            <a:r>
              <a:rPr lang="en-US" dirty="0" smtClean="0"/>
              <a:t>Packet drop rates</a:t>
            </a:r>
          </a:p>
          <a:p>
            <a:pPr lvl="1"/>
            <a:r>
              <a:rPr lang="en-US" dirty="0" smtClean="0"/>
              <a:t>Queue latency EWMA per connection</a:t>
            </a:r>
          </a:p>
          <a:p>
            <a:pPr lvl="1"/>
            <a:r>
              <a:rPr lang="en-US" dirty="0" smtClean="0"/>
              <a:t>Incidence and lengths of </a:t>
            </a:r>
            <a:r>
              <a:rPr lang="en-US" dirty="0" err="1" smtClean="0"/>
              <a:t>flowlets</a:t>
            </a:r>
            <a:endParaRPr lang="en-US" dirty="0" smtClean="0"/>
          </a:p>
          <a:p>
            <a:r>
              <a:rPr lang="en-US" dirty="0" smtClean="0"/>
              <a:t>Network-wide questions</a:t>
            </a:r>
          </a:p>
          <a:p>
            <a:pPr lvl="1"/>
            <a:r>
              <a:rPr lang="en-US" dirty="0" smtClean="0"/>
              <a:t>Route flapping</a:t>
            </a:r>
          </a:p>
          <a:p>
            <a:pPr lvl="1"/>
            <a:r>
              <a:rPr lang="is-IS" dirty="0" smtClean="0"/>
              <a:t>High end to end latencies</a:t>
            </a:r>
          </a:p>
          <a:p>
            <a:pPr lvl="1"/>
            <a:r>
              <a:rPr lang="en-US" dirty="0"/>
              <a:t>Locations of persistently long </a:t>
            </a:r>
            <a:r>
              <a:rPr lang="en-US" dirty="0" smtClean="0"/>
              <a:t>queues</a:t>
            </a:r>
            <a:endParaRPr lang="is-IS" dirty="0" smtClean="0"/>
          </a:p>
          <a:p>
            <a:r>
              <a:rPr lang="is-IS" dirty="0" smtClean="0"/>
              <a:t>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25"/>
    </mc:Choice>
    <mc:Fallback xmlns="">
      <p:transition spd="slow" advTm="1682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468" y="2961521"/>
            <a:ext cx="10913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Implementing Marple on switches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0"/>
    </mc:Choice>
    <mc:Fallback xmlns="">
      <p:transition spd="slow" advTm="428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0063" y="4329654"/>
            <a:ext cx="8594717" cy="881868"/>
            <a:chOff x="838200" y="5430032"/>
            <a:chExt cx="8594717" cy="881868"/>
          </a:xfrm>
        </p:grpSpPr>
        <p:sp>
          <p:nvSpPr>
            <p:cNvPr id="5" name="Rounded Rectangle 4"/>
            <p:cNvSpPr/>
            <p:nvPr/>
          </p:nvSpPr>
          <p:spPr>
            <a:xfrm>
              <a:off x="838200" y="5430032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2614" y="5586422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f</a:t>
              </a:r>
              <a:r>
                <a:rPr lang="en-US" sz="3200" dirty="0" smtClean="0">
                  <a:solidFill>
                    <a:srgbClr val="C00000"/>
                  </a:solidFill>
                </a:rPr>
                <a:t>ilter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31072" y="5437304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65486" y="5593694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m</a:t>
              </a:r>
              <a:r>
                <a:rPr lang="en-US" sz="3200" dirty="0" smtClean="0">
                  <a:solidFill>
                    <a:srgbClr val="C00000"/>
                  </a:solidFill>
                </a:rPr>
                <a:t>ap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007615" y="5432759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2029" y="5589149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z</a:t>
              </a:r>
              <a:r>
                <a:rPr lang="en-US" sz="3200" dirty="0" smtClean="0">
                  <a:solidFill>
                    <a:srgbClr val="C00000"/>
                  </a:solidFill>
                </a:rPr>
                <a:t>ip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84158" y="5430032"/>
              <a:ext cx="2348759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45359" y="5586422"/>
              <a:ext cx="20263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rgbClr val="C00000"/>
                  </a:solidFill>
                </a:rPr>
                <a:t>g</a:t>
              </a:r>
              <a:r>
                <a:rPr lang="en-US" sz="3200" dirty="0" err="1" smtClean="0">
                  <a:solidFill>
                    <a:srgbClr val="C00000"/>
                  </a:solidFill>
                </a:rPr>
                <a:t>roupby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Implementing Marple on switches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 rot="5400000">
            <a:off x="4687104" y="2510654"/>
            <a:ext cx="613790" cy="6127873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09067" y="5901493"/>
            <a:ext cx="69698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Stateless match-action rules</a:t>
            </a:r>
            <a:endParaRPr lang="en-US" sz="2800" dirty="0" smtClean="0"/>
          </a:p>
          <a:p>
            <a:pPr algn="ctr"/>
            <a:r>
              <a:rPr lang="en-US" sz="2000" dirty="0" smtClean="0"/>
              <a:t>[RMT SIGCOMM’13]</a:t>
            </a:r>
            <a:endParaRPr lang="en-US" sz="2000" dirty="0"/>
          </a:p>
          <a:p>
            <a:pPr algn="ctr"/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840521" y="1911089"/>
            <a:ext cx="10513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S:= (switch, </a:t>
            </a:r>
            <a:r>
              <a:rPr lang="en-US" sz="2800" dirty="0" err="1" smtClean="0">
                <a:latin typeface="Ayuthaya" charset="-34"/>
                <a:ea typeface="Ayuthaya" charset="-34"/>
                <a:cs typeface="Ayuthaya" charset="-34"/>
              </a:rPr>
              <a:t>hdrs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 smtClean="0">
                <a:latin typeface="Ayuthaya" charset="-34"/>
                <a:ea typeface="Ayuthaya" charset="-34"/>
                <a:cs typeface="Ayuthaya" charset="-34"/>
              </a:rPr>
              <a:t>uid</a:t>
            </a:r>
            <a:r>
              <a:rPr lang="en-US" sz="2800" dirty="0" smtClean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 smtClean="0">
                <a:latin typeface="Ayuthaya" charset="-34"/>
                <a:ea typeface="Ayuthaya" charset="-34"/>
                <a:cs typeface="Ayuthaya" charset="-34"/>
              </a:rPr>
              <a:t>qid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tin, tout,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qsize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5257434" y="2856190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33893" y="1582952"/>
            <a:ext cx="5150904" cy="1210870"/>
          </a:xfrm>
          <a:prstGeom prst="ellipse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36385" y="2787198"/>
            <a:ext cx="5136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Switch telemetry</a:t>
            </a:r>
          </a:p>
          <a:p>
            <a:pPr algn="ctr"/>
            <a:r>
              <a:rPr lang="en-US" sz="2000" dirty="0" smtClean="0"/>
              <a:t>[INT SOSR’15]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14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58"/>
    </mc:Choice>
    <mc:Fallback xmlns="">
      <p:transition spd="slow" advTm="31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30063" y="4329654"/>
            <a:ext cx="1958458" cy="874596"/>
          </a:xfrm>
          <a:prstGeom prst="roundRect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4477" y="4486044"/>
            <a:ext cx="1689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f</a:t>
            </a:r>
            <a:r>
              <a:rPr lang="en-US" sz="3200" dirty="0" smtClean="0">
                <a:solidFill>
                  <a:srgbClr val="C00000"/>
                </a:solidFill>
              </a:rPr>
              <a:t>ilter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22935" y="4336926"/>
            <a:ext cx="1958458" cy="874596"/>
          </a:xfrm>
          <a:prstGeom prst="roundRect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57349" y="4493316"/>
            <a:ext cx="1689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m</a:t>
            </a:r>
            <a:r>
              <a:rPr lang="en-US" sz="3200" dirty="0" smtClean="0">
                <a:solidFill>
                  <a:srgbClr val="C00000"/>
                </a:solidFill>
              </a:rPr>
              <a:t>ap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99478" y="4332381"/>
            <a:ext cx="1958458" cy="874596"/>
          </a:xfrm>
          <a:prstGeom prst="roundRect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33892" y="4488771"/>
            <a:ext cx="1689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z</a:t>
            </a:r>
            <a:r>
              <a:rPr lang="en-US" sz="3200" dirty="0" smtClean="0">
                <a:solidFill>
                  <a:srgbClr val="C00000"/>
                </a:solidFill>
              </a:rPr>
              <a:t>ip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176021" y="4329654"/>
            <a:ext cx="2348759" cy="874596"/>
          </a:xfrm>
          <a:prstGeom prst="roundRect">
            <a:avLst/>
          </a:prstGeom>
          <a:solidFill>
            <a:srgbClr val="A31E34"/>
          </a:solidFill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37222" y="4486044"/>
            <a:ext cx="2026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g</a:t>
            </a:r>
            <a:r>
              <a:rPr lang="en-US" sz="3200" dirty="0" err="1" smtClean="0">
                <a:solidFill>
                  <a:schemeClr val="bg1"/>
                </a:solidFill>
              </a:rPr>
              <a:t>roupby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Implementing Marple on switches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 rot="5400000">
            <a:off x="4687104" y="2510654"/>
            <a:ext cx="613790" cy="6127873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09067" y="5901493"/>
            <a:ext cx="69698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Stateless match-action rules</a:t>
            </a:r>
            <a:endParaRPr lang="en-US" sz="2800" dirty="0" smtClean="0"/>
          </a:p>
          <a:p>
            <a:pPr algn="ctr"/>
            <a:r>
              <a:rPr lang="en-US" sz="2000" dirty="0" smtClean="0"/>
              <a:t>[RMT SIGCOMM’13]</a:t>
            </a:r>
            <a:endParaRPr lang="en-US" sz="2000" dirty="0"/>
          </a:p>
          <a:p>
            <a:pPr algn="ctr"/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840521" y="1911089"/>
            <a:ext cx="10513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S:= (switch, </a:t>
            </a:r>
            <a:r>
              <a:rPr lang="en-US" sz="2800" dirty="0" err="1" smtClean="0">
                <a:latin typeface="Ayuthaya" charset="-34"/>
                <a:ea typeface="Ayuthaya" charset="-34"/>
                <a:cs typeface="Ayuthaya" charset="-34"/>
              </a:rPr>
              <a:t>hdrs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 smtClean="0">
                <a:latin typeface="Ayuthaya" charset="-34"/>
                <a:ea typeface="Ayuthaya" charset="-34"/>
                <a:cs typeface="Ayuthaya" charset="-34"/>
              </a:rPr>
              <a:t>uid</a:t>
            </a:r>
            <a:r>
              <a:rPr lang="en-US" sz="2800" dirty="0" smtClean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 smtClean="0">
                <a:latin typeface="Ayuthaya" charset="-34"/>
                <a:ea typeface="Ayuthaya" charset="-34"/>
                <a:cs typeface="Ayuthaya" charset="-34"/>
              </a:rPr>
              <a:t>qid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tin, tout,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qsize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5257434" y="2856190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36385" y="2787198"/>
            <a:ext cx="5136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Switch telemetry</a:t>
            </a:r>
          </a:p>
          <a:p>
            <a:pPr algn="ctr"/>
            <a:r>
              <a:rPr lang="en-US" sz="2000" dirty="0" smtClean="0"/>
              <a:t>[INT SOSR’15]</a:t>
            </a:r>
            <a:endParaRPr 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6233893" y="1582952"/>
            <a:ext cx="5150904" cy="1210870"/>
          </a:xfrm>
          <a:prstGeom prst="ellipse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0"/>
    </mc:Choice>
    <mc:Fallback xmlns="">
      <p:transition spd="slow" advTm="59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ea typeface="Ayuthaya" charset="-34"/>
                <a:cs typeface="Ayuthaya" charset="-34"/>
              </a:rPr>
              <a:t>Implementing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04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ewma_query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= </a:t>
            </a:r>
            <a:r>
              <a:rPr lang="en-US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groupby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(S, </a:t>
            </a:r>
            <a:r>
              <a:rPr lang="en-US" dirty="0" smtClean="0">
                <a:latin typeface="Ayuthaya" charset="-34"/>
                <a:ea typeface="Ayuthaya" charset="-34"/>
                <a:cs typeface="Ayuthaya" charset="-34"/>
              </a:rPr>
              <a:t>5tuple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ewma</a:t>
            </a:r>
            <a:r>
              <a:rPr lang="en-US" dirty="0" smtClean="0">
                <a:latin typeface="Ayuthaya" charset="-34"/>
                <a:ea typeface="Ayuthaya" charset="-34"/>
                <a:cs typeface="Ayuthaya" charset="-34"/>
              </a:rPr>
              <a:t>)</a:t>
            </a:r>
            <a:endParaRPr lang="en-US" dirty="0">
              <a:latin typeface="Ayuthaya" charset="-34"/>
              <a:ea typeface="Ayuthaya" charset="-34"/>
              <a:cs typeface="Ayuthaya" charset="-34"/>
            </a:endParaRPr>
          </a:p>
          <a:p>
            <a:pPr marL="457200" lvl="1" indent="0">
              <a:buNone/>
            </a:pP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def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ewma</a:t>
            </a:r>
            <a:r>
              <a:rPr lang="en-US" dirty="0" smtClean="0">
                <a:latin typeface="Ayuthaya" charset="-34"/>
                <a:ea typeface="Ayuthaya" charset="-34"/>
                <a:cs typeface="Ayuthaya" charset="-34"/>
              </a:rPr>
              <a:t>([</a:t>
            </a:r>
            <a:r>
              <a:rPr lang="en-US" dirty="0" err="1" smtClean="0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dirty="0" smtClean="0">
                <a:latin typeface="Ayuthaya" charset="-34"/>
                <a:ea typeface="Ayuthaya" charset="-34"/>
                <a:cs typeface="Ayuthaya" charset="-34"/>
              </a:rPr>
              <a:t>], [tin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dirty="0" smtClean="0">
                <a:latin typeface="Ayuthaya" charset="-34"/>
                <a:ea typeface="Ayuthaya" charset="-34"/>
                <a:cs typeface="Ayuthaya" charset="-34"/>
              </a:rPr>
              <a:t>tout]): </a:t>
            </a:r>
            <a:endParaRPr lang="en-US" dirty="0">
              <a:latin typeface="Ayuthaya" charset="-34"/>
              <a:ea typeface="Ayuthaya" charset="-34"/>
              <a:cs typeface="Ayuthaya" charset="-34"/>
            </a:endParaRPr>
          </a:p>
          <a:p>
            <a:pPr marL="457200" lvl="1" indent="0">
              <a:buNone/>
            </a:pP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= (</a:t>
            </a:r>
            <a:r>
              <a:rPr lang="en-US" dirty="0" smtClean="0">
                <a:latin typeface="Ayuthaya" charset="-34"/>
                <a:ea typeface="Ayuthaya" charset="-34"/>
                <a:cs typeface="Ayuthaya" charset="-34"/>
              </a:rPr>
              <a:t>1-</a:t>
            </a:r>
            <a:r>
              <a:rPr lang="en-US" sz="2800" dirty="0" smtClean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)*</a:t>
            </a: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+ </a:t>
            </a:r>
            <a:r>
              <a:rPr lang="en-US" sz="2800" dirty="0" smtClean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dirty="0" smtClean="0">
                <a:latin typeface="Ayuthaya" charset="-34"/>
                <a:ea typeface="Ayuthaya" charset="-34"/>
                <a:cs typeface="Ayuthaya" charset="-34"/>
              </a:rPr>
              <a:t>*(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tout-tin) </a:t>
            </a:r>
          </a:p>
          <a:p>
            <a:endParaRPr lang="en-US" dirty="0"/>
          </a:p>
          <a:p>
            <a:r>
              <a:rPr lang="en-US" dirty="0" smtClean="0"/>
              <a:t>Compute &amp; update values </a:t>
            </a:r>
            <a:r>
              <a:rPr lang="is-IS" dirty="0"/>
              <a:t>at switch line </a:t>
            </a:r>
            <a:r>
              <a:rPr lang="is-IS" dirty="0" smtClean="0"/>
              <a:t>rate (1 pkt/ns)</a:t>
            </a:r>
          </a:p>
          <a:p>
            <a:endParaRPr lang="en-US" dirty="0" smtClean="0"/>
          </a:p>
          <a:p>
            <a:r>
              <a:rPr lang="en-US" dirty="0" smtClean="0"/>
              <a:t>Scale to millions of aggregation keys (e.g., 5-tuples)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23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42"/>
    </mc:Choice>
    <mc:Fallback xmlns="">
      <p:transition spd="slow" advTm="531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/>
          <p:nvPr/>
        </p:nvCxnSpPr>
        <p:spPr>
          <a:xfrm flipV="1">
            <a:off x="2897029" y="4504096"/>
            <a:ext cx="455251" cy="412517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Who caused a microburst?</a:t>
            </a:r>
            <a:endParaRPr lang="en-US" dirty="0"/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43" y="3072472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36" y="3110515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106106" y="2722174"/>
            <a:ext cx="4392099" cy="2088539"/>
            <a:chOff x="1699706" y="2739107"/>
            <a:chExt cx="4392099" cy="2088539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381732" y="3658331"/>
              <a:ext cx="71007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699706" y="3634258"/>
              <a:ext cx="71007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011" y="3472194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524" y="3472194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7" name="Picture 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24" y="2739107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V="1">
              <a:off x="2563026" y="3235843"/>
              <a:ext cx="314195" cy="261944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 flipV="1">
              <a:off x="3309137" y="3799950"/>
              <a:ext cx="447597" cy="389429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V="1">
              <a:off x="4146144" y="4330908"/>
              <a:ext cx="395641" cy="164091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V="1">
              <a:off x="3299082" y="2970805"/>
              <a:ext cx="395641" cy="164091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3309137" y="4348257"/>
              <a:ext cx="385587" cy="146743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4146144" y="2970805"/>
              <a:ext cx="385587" cy="146743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4116587" y="3834206"/>
              <a:ext cx="490102" cy="293484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2572664" y="3792710"/>
              <a:ext cx="353330" cy="392148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 flipV="1">
              <a:off x="4896986" y="3799950"/>
              <a:ext cx="365464" cy="426402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4909120" y="3159213"/>
              <a:ext cx="353330" cy="392148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026" y="4124036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0" name="Picture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7220" y="2987475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7220" y="4124036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24" y="4330910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3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24" y="3484212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3286101" y="3226372"/>
              <a:ext cx="490102" cy="293484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 flipV="1">
              <a:off x="4103569" y="3158140"/>
              <a:ext cx="447597" cy="389429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026" y="2987475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7" name="Oval Callout 6"/>
          <p:cNvSpPr/>
          <p:nvPr/>
        </p:nvSpPr>
        <p:spPr>
          <a:xfrm>
            <a:off x="7112583" y="1586160"/>
            <a:ext cx="4617674" cy="1021574"/>
          </a:xfrm>
          <a:prstGeom prst="wedgeEllipseCallout">
            <a:avLst>
              <a:gd name="adj1" fmla="val -103447"/>
              <a:gd name="adj2" fmla="val 69671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87735" y="1690688"/>
            <a:ext cx="3564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Queue build-up deep </a:t>
            </a:r>
            <a:r>
              <a:rPr lang="en-US" sz="2400" dirty="0" smtClean="0"/>
              <a:t>in the network</a:t>
            </a:r>
            <a:endParaRPr lang="en-US" sz="2400" dirty="0"/>
          </a:p>
        </p:txBody>
      </p:sp>
      <p:pic>
        <p:nvPicPr>
          <p:cNvPr id="49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692" y="4722372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 flipV="1">
            <a:off x="4134931" y="4807057"/>
            <a:ext cx="81469" cy="512992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164" y="5447540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 flipH="1" flipV="1">
            <a:off x="5194044" y="4541246"/>
            <a:ext cx="233122" cy="507407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94" y="5079098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6" name="Oval Callout 45"/>
          <p:cNvSpPr/>
          <p:nvPr/>
        </p:nvSpPr>
        <p:spPr>
          <a:xfrm>
            <a:off x="6786889" y="4603840"/>
            <a:ext cx="5405111" cy="2038446"/>
          </a:xfrm>
          <a:prstGeom prst="wedgeEllipseCallout">
            <a:avLst>
              <a:gd name="adj1" fmla="val -75866"/>
              <a:gd name="adj2" fmla="val -58716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906253" y="5061224"/>
            <a:ext cx="5269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Per-</a:t>
            </a:r>
            <a:r>
              <a:rPr lang="en-US" sz="2400" dirty="0" err="1" smtClean="0"/>
              <a:t>pkt</a:t>
            </a:r>
            <a:r>
              <a:rPr lang="en-US" sz="2400" dirty="0" smtClean="0"/>
              <a:t> info: challenging in software</a:t>
            </a:r>
          </a:p>
          <a:p>
            <a:pPr algn="ctr"/>
            <a:r>
              <a:rPr lang="en-US" sz="2400" dirty="0" smtClean="0">
                <a:sym typeface="Wingdings"/>
              </a:rPr>
              <a:t>6.4Tbit/s switch: Need </a:t>
            </a:r>
            <a:r>
              <a:rPr lang="en-US" sz="2400" dirty="0" smtClean="0">
                <a:solidFill>
                  <a:srgbClr val="A31E34"/>
                </a:solidFill>
                <a:sym typeface="Wingdings"/>
              </a:rPr>
              <a:t>100M</a:t>
            </a:r>
            <a:r>
              <a:rPr lang="en-US" sz="2400" dirty="0" smtClean="0">
                <a:sym typeface="Wingdings"/>
              </a:rPr>
              <a:t> recs/s</a:t>
            </a:r>
            <a:endParaRPr lang="en-US" sz="2400" dirty="0" smtClean="0"/>
          </a:p>
          <a:p>
            <a:pPr algn="ctr"/>
            <a:r>
              <a:rPr lang="en-US" sz="2400" dirty="0" smtClean="0"/>
              <a:t>COTS: </a:t>
            </a:r>
            <a:r>
              <a:rPr lang="en-US" sz="2400" dirty="0" smtClean="0">
                <a:solidFill>
                  <a:srgbClr val="A31E34"/>
                </a:solidFill>
              </a:rPr>
              <a:t>100K-1M</a:t>
            </a:r>
            <a:r>
              <a:rPr lang="en-US" sz="2400" dirty="0" smtClean="0"/>
              <a:t> recs/s/core</a:t>
            </a:r>
            <a:endParaRPr lang="en-US" sz="2400" dirty="0"/>
          </a:p>
        </p:txBody>
      </p:sp>
      <p:pic>
        <p:nvPicPr>
          <p:cNvPr id="57" name="Picture 1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217" y="2688827"/>
            <a:ext cx="322326" cy="32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767543" y="2653377"/>
            <a:ext cx="258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End-to-end probes</a:t>
            </a:r>
            <a:endParaRPr lang="en-US" sz="2000" dirty="0"/>
          </a:p>
        </p:txBody>
      </p:sp>
      <p:pic>
        <p:nvPicPr>
          <p:cNvPr id="59" name="Picture 1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299" y="3083089"/>
            <a:ext cx="322326" cy="32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8784625" y="3047639"/>
            <a:ext cx="258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Sampling</a:t>
            </a:r>
            <a:endParaRPr lang="en-US" sz="2000" dirty="0"/>
          </a:p>
        </p:txBody>
      </p:sp>
      <p:pic>
        <p:nvPicPr>
          <p:cNvPr id="61" name="Picture 1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299" y="3490858"/>
            <a:ext cx="322326" cy="32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784625" y="3455408"/>
            <a:ext cx="3391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Counters &amp; Sketches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99" y="3922125"/>
            <a:ext cx="305244" cy="514457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767370" y="3943714"/>
            <a:ext cx="258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Mirror packets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35" y="1321176"/>
            <a:ext cx="2113891" cy="15251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91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2"/>
    </mc:Choice>
    <mc:Fallback xmlns="">
      <p:transition spd="slow" advTm="11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6" grpId="0" animBg="1"/>
      <p:bldP spid="47" grpId="0"/>
      <p:bldP spid="58" grpId="0"/>
      <p:bldP spid="60" grpId="0"/>
      <p:bldP spid="62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7867" y="2526498"/>
            <a:ext cx="11667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Challenge:</a:t>
            </a:r>
          </a:p>
          <a:p>
            <a:pPr algn="ctr"/>
            <a:r>
              <a:rPr lang="en-US" sz="4000" dirty="0" smtClean="0"/>
              <a:t>Neither SRAM nor DRAM is both </a:t>
            </a:r>
            <a:r>
              <a:rPr lang="en-US" sz="4000" dirty="0" smtClean="0">
                <a:solidFill>
                  <a:srgbClr val="A31E34"/>
                </a:solidFill>
              </a:rPr>
              <a:t>fast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A31E34"/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8891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9935" y="2526498"/>
            <a:ext cx="10913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Caching:</a:t>
            </a:r>
          </a:p>
          <a:p>
            <a:pPr algn="ctr"/>
            <a:r>
              <a:rPr lang="en-US" sz="4000" dirty="0"/>
              <a:t>t</a:t>
            </a:r>
            <a:r>
              <a:rPr lang="en-US" sz="4000" dirty="0" smtClean="0"/>
              <a:t>he illusion of fast and large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6"/>
    </mc:Choice>
    <mc:Fallback xmlns="">
      <p:transition spd="slow" advTm="989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219704" y="1438375"/>
            <a:ext cx="2711786" cy="3937268"/>
            <a:chOff x="3219704" y="1438375"/>
            <a:chExt cx="2711786" cy="3937268"/>
          </a:xfrm>
        </p:grpSpPr>
        <p:grpSp>
          <p:nvGrpSpPr>
            <p:cNvPr id="4" name="Group 3"/>
            <p:cNvGrpSpPr/>
            <p:nvPr/>
          </p:nvGrpSpPr>
          <p:grpSpPr>
            <a:xfrm>
              <a:off x="3402312" y="2463721"/>
              <a:ext cx="2397976" cy="2911922"/>
              <a:chOff x="3351513" y="2463721"/>
              <a:chExt cx="2397976" cy="291192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351513" y="3354513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351513" y="2951742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351513" y="3757284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3358789" y="2494561"/>
                <a:ext cx="2340527" cy="2881082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55721" y="2463721"/>
                <a:ext cx="7825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ea typeface="Gadugi" charset="0"/>
                    <a:cs typeface="Gadugi" charset="0"/>
                  </a:rPr>
                  <a:t>Key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69003" y="2467529"/>
                <a:ext cx="1001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ea typeface="Gadugi" charset="0"/>
                    <a:cs typeface="Gadugi" charset="0"/>
                  </a:rPr>
                  <a:t>Value</a:t>
                </a:r>
                <a:endParaRPr lang="en-US" sz="2500" dirty="0">
                  <a:ea typeface="Gadugi" charset="0"/>
                  <a:cs typeface="Gadugi" charset="0"/>
                </a:endParaRPr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>
                <a:off x="4529034" y="2494561"/>
                <a:ext cx="19" cy="28810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351513" y="4160072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351513" y="4562843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401705" y="4969243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3219704" y="1438375"/>
              <a:ext cx="27117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On-chip cache (SRAM)</a:t>
              </a:r>
              <a:endParaRPr lang="en-US" sz="28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085866" y="965029"/>
            <a:ext cx="3115533" cy="5655904"/>
            <a:chOff x="8085866" y="965029"/>
            <a:chExt cx="3115533" cy="5655904"/>
          </a:xfrm>
        </p:grpSpPr>
        <p:grpSp>
          <p:nvGrpSpPr>
            <p:cNvPr id="16" name="Group 15"/>
            <p:cNvGrpSpPr/>
            <p:nvPr/>
          </p:nvGrpSpPr>
          <p:grpSpPr>
            <a:xfrm>
              <a:off x="8420268" y="2029355"/>
              <a:ext cx="2398583" cy="4591578"/>
              <a:chOff x="8420268" y="1690688"/>
              <a:chExt cx="2398583" cy="459157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8420875" y="258148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420875" y="2178709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420875" y="2984251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ounded Rectangle 19"/>
              <p:cNvSpPr/>
              <p:nvPr/>
            </p:nvSpPr>
            <p:spPr>
              <a:xfrm>
                <a:off x="8428151" y="1721528"/>
                <a:ext cx="2340527" cy="4560738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725083" y="1690688"/>
                <a:ext cx="7825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ea typeface="Gadugi" charset="0"/>
                    <a:cs typeface="Gadugi" charset="0"/>
                  </a:rPr>
                  <a:t>Key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638365" y="1694496"/>
                <a:ext cx="1001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ea typeface="Gadugi" charset="0"/>
                    <a:cs typeface="Gadugi" charset="0"/>
                  </a:rPr>
                  <a:t>Value</a:t>
                </a:r>
                <a:endParaRPr lang="en-US" sz="2500" dirty="0">
                  <a:ea typeface="Gadugi" charset="0"/>
                  <a:cs typeface="Gadugi" charset="0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8420875" y="3387039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420875" y="37898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471067" y="41962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437252" y="46026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471067" y="46026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470460" y="50090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420268" y="5412154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469853" y="5818554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9596987" y="1721528"/>
                <a:ext cx="19" cy="45607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085866" y="965029"/>
              <a:ext cx="31155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Off-chip backing store (DRAM)</a:t>
              </a:r>
              <a:endParaRPr lang="en-US" sz="28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00" y="947018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85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03"/>
    </mc:Choice>
    <mc:Fallback xmlns="">
      <p:transition spd="slow" advTm="15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r>
              <a:rPr lang="en-US" sz="2800" dirty="0" smtClean="0"/>
              <a:t> value for 5-tuple key K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On-chip cache (SRAM)</a:t>
            </a:r>
            <a:endParaRPr lang="en-US" sz="2800" dirty="0"/>
          </a:p>
        </p:txBody>
      </p:sp>
      <p:sp>
        <p:nvSpPr>
          <p:cNvPr id="72" name="TextBox 71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Off-chip backing store (DRAM)</a:t>
            </a:r>
            <a:endParaRPr lang="en-US" sz="28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327" y="3819678"/>
            <a:ext cx="315371" cy="36111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57000" y="4000234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Modify</a:t>
            </a:r>
            <a:r>
              <a:rPr lang="en-US" sz="2800" dirty="0" smtClean="0"/>
              <a:t> value using </a:t>
            </a:r>
            <a:r>
              <a:rPr lang="en-US" sz="2800" dirty="0" err="1" smtClean="0">
                <a:latin typeface="Ayuthaya" charset="-34"/>
                <a:ea typeface="Ayuthaya" charset="-34"/>
                <a:cs typeface="Ayuthaya" charset="-34"/>
              </a:rPr>
              <a:t>ewma</a:t>
            </a:r>
            <a:endParaRPr lang="en-US" sz="28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7000" y="4969243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Write back</a:t>
            </a:r>
            <a:r>
              <a:rPr lang="en-US" sz="2800" dirty="0" smtClean="0"/>
              <a:t> updated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23</a:t>
            </a:fld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0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00" y="947018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2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23"/>
    </mc:Choice>
    <mc:Fallback xmlns="">
      <p:transition spd="slow" advTm="267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r>
              <a:rPr lang="en-US" sz="2800" dirty="0" smtClean="0"/>
              <a:t> value for 5-tuple key K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On-chip cache (SRAM)</a:t>
            </a:r>
            <a:endParaRPr lang="en-US" sz="2800" dirty="0"/>
          </a:p>
        </p:txBody>
      </p:sp>
      <p:sp>
        <p:nvSpPr>
          <p:cNvPr id="72" name="TextBox 71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Off-chip backing store (DRAM)</a:t>
            </a:r>
            <a:endParaRPr lang="en-US" sz="2800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Req. key K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902574" y="3338487"/>
            <a:ext cx="2389464" cy="73035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08117" y="4323123"/>
            <a:ext cx="281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Resp. </a:t>
            </a:r>
            <a:r>
              <a:rPr lang="en-US" sz="2800" dirty="0" err="1" smtClean="0"/>
              <a:t>V</a:t>
            </a:r>
            <a:r>
              <a:rPr lang="en-US" sz="2800" baseline="-25000" dirty="0" err="1" smtClean="0"/>
              <a:t>back</a:t>
            </a:r>
            <a:endParaRPr lang="en-US" sz="2800" baseline="-25000" dirty="0" smtClean="0"/>
          </a:p>
        </p:txBody>
      </p:sp>
      <p:pic>
        <p:nvPicPr>
          <p:cNvPr id="44" name="Picture 1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505" y="3770780"/>
            <a:ext cx="393877" cy="39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9747553" y="2830092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ea typeface="Gadugi" charset="0"/>
                <a:cs typeface="Gadugi" charset="0"/>
              </a:rPr>
              <a:t>V</a:t>
            </a:r>
            <a:r>
              <a:rPr lang="en-US" sz="2800" baseline="-25000" dirty="0" err="1" smtClean="0">
                <a:ea typeface="Gadugi" charset="0"/>
                <a:cs typeface="Gadugi" charset="0"/>
              </a:rPr>
              <a:t>back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11244" y="283993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K</a:t>
            </a:r>
            <a:endParaRPr lang="en-US" sz="2800" dirty="0">
              <a:ea typeface="Gadugi" charset="0"/>
              <a:cs typeface="Gadug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24</a:t>
            </a:fld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5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00" y="947018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045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6"/>
    </mc:Choice>
    <mc:Fallback xmlns="">
      <p:transition spd="slow" advTm="167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42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On-chip cache (SRAM)</a:t>
            </a:r>
            <a:endParaRPr lang="en-US" sz="2800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Req. key K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902574" y="3338487"/>
            <a:ext cx="2389464" cy="73035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08117" y="4323123"/>
            <a:ext cx="3032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Resp. </a:t>
            </a:r>
            <a:r>
              <a:rPr lang="en-US" sz="2800" dirty="0" err="1" smtClean="0"/>
              <a:t>V</a:t>
            </a:r>
            <a:r>
              <a:rPr lang="en-US" sz="2800" baseline="-25000" dirty="0" err="1" smtClean="0"/>
              <a:t>back</a:t>
            </a:r>
            <a:endParaRPr lang="en-US" sz="2800" baseline="-250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K</a:t>
            </a:r>
            <a:endParaRPr lang="en-US" sz="2800" dirty="0">
              <a:ea typeface="Gadugi" charset="0"/>
              <a:cs typeface="Gadugi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47553" y="2830092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ea typeface="Gadugi" charset="0"/>
                <a:cs typeface="Gadugi" charset="0"/>
              </a:rPr>
              <a:t>V</a:t>
            </a:r>
            <a:r>
              <a:rPr lang="en-US" sz="2800" baseline="-25000" dirty="0" err="1" smtClean="0">
                <a:ea typeface="Gadugi" charset="0"/>
                <a:cs typeface="Gadugi" charset="0"/>
              </a:rPr>
              <a:t>back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r>
              <a:rPr lang="en-US" sz="2800" dirty="0" smtClean="0"/>
              <a:t> value for 5-tuple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Off-chip backing store (DRAM)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3730351" y="366630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K</a:t>
            </a:r>
            <a:endParaRPr lang="en-US" sz="2800" dirty="0">
              <a:ea typeface="Gadugi" charset="0"/>
              <a:cs typeface="Gadugi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66660" y="3656469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ea typeface="Gadugi" charset="0"/>
                <a:cs typeface="Gadugi" charset="0"/>
              </a:rPr>
              <a:t>V</a:t>
            </a:r>
            <a:r>
              <a:rPr lang="en-US" sz="2800" baseline="-25000" dirty="0" err="1" smtClean="0">
                <a:ea typeface="Gadugi" charset="0"/>
                <a:cs typeface="Gadugi" charset="0"/>
              </a:rPr>
              <a:t>back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25</a:t>
            </a:fld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6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00" y="947018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1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9"/>
    </mc:Choice>
    <mc:Fallback xmlns="">
      <p:transition spd="slow" advTm="523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On-chip cache (SRAM)</a:t>
            </a:r>
            <a:endParaRPr lang="en-US" sz="2800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Request key K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902574" y="3338487"/>
            <a:ext cx="2389464" cy="73035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08117" y="4323123"/>
            <a:ext cx="281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Respond K, V’’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11244" y="285686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K</a:t>
            </a:r>
            <a:endParaRPr lang="en-US" sz="2800" dirty="0">
              <a:ea typeface="Gadugi" charset="0"/>
              <a:cs typeface="Gadugi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99952" y="2847025"/>
            <a:ext cx="65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V’’</a:t>
            </a:r>
            <a:endParaRPr lang="en-US" sz="2800" dirty="0">
              <a:ea typeface="Gadugi" charset="0"/>
              <a:cs typeface="Gadug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K</a:t>
            </a:r>
            <a:endParaRPr lang="en-US" sz="2800" dirty="0">
              <a:ea typeface="Gadugi" charset="0"/>
              <a:cs typeface="Gadug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65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V’’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r>
              <a:rPr lang="en-US" sz="2800" dirty="0" smtClean="0"/>
              <a:t> value for 5-tuple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Off-chip backing store (DRAM)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1410512"/>
            <a:ext cx="12192000" cy="3818106"/>
          </a:xfrm>
          <a:prstGeom prst="rect">
            <a:avLst/>
          </a:prstGeom>
          <a:solidFill>
            <a:srgbClr val="A31E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60513" y="2019032"/>
            <a:ext cx="11270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Modify and write must wait for DRAM.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i="1" dirty="0" smtClean="0">
                <a:solidFill>
                  <a:schemeClr val="bg1"/>
                </a:solidFill>
              </a:rPr>
              <a:t>Non-deterministic latencies stall packet pipeline.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66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55"/>
    </mc:Choice>
    <mc:Fallback xmlns="">
      <p:transition spd="slow" advTm="92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" y="2526498"/>
            <a:ext cx="109138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Instead, we treat cache misses as </a:t>
            </a:r>
          </a:p>
          <a:p>
            <a:pPr algn="ctr"/>
            <a:r>
              <a:rPr lang="en-US" sz="4400" dirty="0" smtClean="0"/>
              <a:t>packets from new flows.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1"/>
    </mc:Choice>
    <mc:Fallback xmlns="">
      <p:transition spd="slow" advTm="491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misses as new keys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On-chip cache (SRAM)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K</a:t>
            </a:r>
            <a:endParaRPr lang="en-US" sz="2800" dirty="0">
              <a:ea typeface="Gadugi" charset="0"/>
              <a:cs typeface="Gadug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V</a:t>
            </a:r>
            <a:r>
              <a:rPr lang="en-US" sz="2800" baseline="-25000" dirty="0" smtClean="0">
                <a:ea typeface="Gadugi" charset="0"/>
                <a:cs typeface="Gadugi" charset="0"/>
              </a:rPr>
              <a:t>0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r>
              <a:rPr lang="en-US" sz="2800" dirty="0" smtClean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Off-chip backing store (DRAM)</a:t>
            </a:r>
            <a:endParaRPr lang="en-US" sz="2800" dirty="0"/>
          </a:p>
        </p:txBody>
      </p:sp>
      <p:pic>
        <p:nvPicPr>
          <p:cNvPr id="46" name="Picture 1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22" y="3767351"/>
            <a:ext cx="393877" cy="39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28</a:t>
            </a:fld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0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70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8"/>
    </mc:Choice>
    <mc:Fallback xmlns="">
      <p:transition spd="slow" advTm="102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misses as new keys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On-chip cache (SRAM)</a:t>
            </a:r>
            <a:endParaRPr lang="en-US" sz="2800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Evict </a:t>
            </a:r>
            <a:r>
              <a:rPr lang="en-US" sz="2800" dirty="0">
                <a:solidFill>
                  <a:srgbClr val="FF0000"/>
                </a:solidFill>
              </a:rPr>
              <a:t>K’</a:t>
            </a:r>
            <a:r>
              <a:rPr lang="en-US" sz="2800" dirty="0"/>
              <a:t>,</a:t>
            </a:r>
            <a:r>
              <a:rPr lang="en-US" sz="2800" dirty="0" err="1" smtClean="0">
                <a:solidFill>
                  <a:srgbClr val="FF0000"/>
                </a:solidFill>
              </a:rPr>
              <a:t>V’</a:t>
            </a:r>
            <a:r>
              <a:rPr lang="en-US" sz="2800" baseline="-25000" dirty="0" err="1" smtClean="0">
                <a:solidFill>
                  <a:srgbClr val="FF0000"/>
                </a:solidFill>
              </a:rPr>
              <a:t>cache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a typeface="Gadugi" charset="0"/>
                <a:cs typeface="Gadugi" charset="0"/>
              </a:rPr>
              <a:t>K’</a:t>
            </a:r>
            <a:endParaRPr lang="en-US" sz="2800" dirty="0">
              <a:solidFill>
                <a:srgbClr val="FF0000"/>
              </a:solidFill>
              <a:ea typeface="Gadugi" charset="0"/>
              <a:cs typeface="Gadugi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13689" y="2830092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ea typeface="Gadugi" charset="0"/>
                <a:cs typeface="Gadugi" charset="0"/>
              </a:rPr>
              <a:t>V’</a:t>
            </a:r>
            <a:r>
              <a:rPr lang="en-US" sz="2800" baseline="-25000" dirty="0" err="1" smtClean="0">
                <a:solidFill>
                  <a:srgbClr val="FF0000"/>
                </a:solidFill>
                <a:ea typeface="Gadugi" charset="0"/>
                <a:cs typeface="Gadugi" charset="0"/>
              </a:rPr>
              <a:t>back</a:t>
            </a:r>
            <a:endParaRPr lang="en-US" sz="2800" baseline="-25000" dirty="0">
              <a:solidFill>
                <a:srgbClr val="FF0000"/>
              </a:solidFill>
              <a:ea typeface="Gadugi" charset="0"/>
              <a:cs typeface="Gadug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K</a:t>
            </a:r>
            <a:endParaRPr lang="en-US" sz="2800" dirty="0">
              <a:ea typeface="Gadugi" charset="0"/>
              <a:cs typeface="Gadug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V</a:t>
            </a:r>
            <a:r>
              <a:rPr lang="en-US" sz="2800" baseline="-25000" dirty="0" smtClean="0">
                <a:ea typeface="Gadugi" charset="0"/>
                <a:cs typeface="Gadugi" charset="0"/>
              </a:rPr>
              <a:t>0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r>
              <a:rPr lang="en-US" sz="2800" dirty="0" smtClean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Off-chip backing store (DRAM)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29</a:t>
            </a:fld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56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0"/>
    </mc:Choice>
    <mc:Fallback xmlns="">
      <p:transition spd="slow" advTm="78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9935" y="2645031"/>
            <a:ext cx="109138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Switches should be first-class citizens in performance monitoring.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115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misses as new keys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On-chip cache (SRAM)</a:t>
            </a:r>
            <a:endParaRPr lang="en-US" sz="2800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Evict </a:t>
            </a:r>
            <a:r>
              <a:rPr lang="en-US" sz="2800" dirty="0" smtClean="0">
                <a:solidFill>
                  <a:srgbClr val="FF0000"/>
                </a:solidFill>
              </a:rPr>
              <a:t>K’,</a:t>
            </a:r>
            <a:r>
              <a:rPr lang="en-US" sz="2800" dirty="0" err="1" smtClean="0">
                <a:solidFill>
                  <a:srgbClr val="FF0000"/>
                </a:solidFill>
              </a:rPr>
              <a:t>V’</a:t>
            </a:r>
            <a:r>
              <a:rPr lang="en-US" sz="2800" baseline="-25000" dirty="0" err="1" smtClean="0">
                <a:solidFill>
                  <a:srgbClr val="FF0000"/>
                </a:solidFill>
              </a:rPr>
              <a:t>cache</a:t>
            </a:r>
            <a:endParaRPr lang="en-US" sz="2800" baseline="-25000" dirty="0" smtClean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a typeface="Gadugi" charset="0"/>
                <a:cs typeface="Gadugi" charset="0"/>
              </a:rPr>
              <a:t>K’</a:t>
            </a:r>
            <a:endParaRPr lang="en-US" sz="2800" dirty="0">
              <a:solidFill>
                <a:srgbClr val="FF0000"/>
              </a:solidFill>
              <a:ea typeface="Gadugi" charset="0"/>
              <a:cs typeface="Gadug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K</a:t>
            </a:r>
            <a:endParaRPr lang="en-US" sz="2800" dirty="0">
              <a:ea typeface="Gadugi" charset="0"/>
              <a:cs typeface="Gadug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V</a:t>
            </a:r>
            <a:r>
              <a:rPr lang="en-US" sz="2800" baseline="-25000" dirty="0" smtClean="0">
                <a:ea typeface="Gadugi" charset="0"/>
                <a:cs typeface="Gadugi" charset="0"/>
              </a:rPr>
              <a:t>0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r>
              <a:rPr lang="en-US" sz="2800" dirty="0" smtClean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Off-chip backing store (DRAM)</a:t>
            </a:r>
            <a:endParaRPr lang="en-US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8382386" y="3449161"/>
            <a:ext cx="2435932" cy="870112"/>
            <a:chOff x="5896254" y="3905508"/>
            <a:chExt cx="2435932" cy="870112"/>
          </a:xfrm>
        </p:grpSpPr>
        <p:sp>
          <p:nvSpPr>
            <p:cNvPr id="3" name="Rectangle 2"/>
            <p:cNvSpPr/>
            <p:nvPr/>
          </p:nvSpPr>
          <p:spPr>
            <a:xfrm>
              <a:off x="5896254" y="3905508"/>
              <a:ext cx="2435932" cy="870112"/>
            </a:xfrm>
            <a:prstGeom prst="rect">
              <a:avLst/>
            </a:prstGeom>
            <a:solidFill>
              <a:srgbClr val="A31E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9319" y="4047487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Merge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713689" y="2830092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ea typeface="Gadugi" charset="0"/>
                <a:cs typeface="Gadugi" charset="0"/>
              </a:rPr>
              <a:t>V’</a:t>
            </a:r>
            <a:r>
              <a:rPr lang="en-US" sz="2800" baseline="-25000" dirty="0" err="1" smtClean="0">
                <a:solidFill>
                  <a:srgbClr val="FF0000"/>
                </a:solidFill>
                <a:ea typeface="Gadugi" charset="0"/>
                <a:cs typeface="Gadugi" charset="0"/>
              </a:rPr>
              <a:t>back</a:t>
            </a:r>
            <a:endParaRPr lang="en-US" sz="2800" baseline="-25000" dirty="0">
              <a:solidFill>
                <a:srgbClr val="FF0000"/>
              </a:solidFill>
              <a:ea typeface="Gadugi" charset="0"/>
              <a:cs typeface="Gadugi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30</a:t>
            </a:fld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57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93"/>
    </mc:Choice>
    <mc:Fallback xmlns="">
      <p:transition spd="slow" advTm="12993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misses as new keys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On-chip cache (SRAM)</a:t>
            </a:r>
            <a:endParaRPr lang="en-US" sz="2800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Evict </a:t>
            </a:r>
            <a:r>
              <a:rPr lang="en-US" sz="2800" dirty="0" smtClean="0">
                <a:solidFill>
                  <a:srgbClr val="FF0000"/>
                </a:solidFill>
              </a:rPr>
              <a:t>K’,</a:t>
            </a:r>
            <a:r>
              <a:rPr lang="en-US" sz="2800" dirty="0" err="1" smtClean="0">
                <a:solidFill>
                  <a:srgbClr val="FF0000"/>
                </a:solidFill>
              </a:rPr>
              <a:t>V’</a:t>
            </a:r>
            <a:r>
              <a:rPr lang="en-US" sz="2800" baseline="-25000" dirty="0" err="1" smtClean="0">
                <a:solidFill>
                  <a:srgbClr val="FF0000"/>
                </a:solidFill>
              </a:rPr>
              <a:t>cache</a:t>
            </a:r>
            <a:endParaRPr lang="en-US" sz="2800" baseline="-25000" dirty="0" smtClean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a typeface="Gadugi" charset="0"/>
                <a:cs typeface="Gadugi" charset="0"/>
              </a:rPr>
              <a:t>K’</a:t>
            </a:r>
            <a:endParaRPr lang="en-US" sz="2800" dirty="0">
              <a:solidFill>
                <a:srgbClr val="FF0000"/>
              </a:solidFill>
              <a:ea typeface="Gadugi" charset="0"/>
              <a:cs typeface="Gadug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K</a:t>
            </a:r>
            <a:endParaRPr lang="en-US" sz="2800" dirty="0">
              <a:ea typeface="Gadugi" charset="0"/>
              <a:cs typeface="Gadug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V</a:t>
            </a:r>
            <a:r>
              <a:rPr lang="en-US" sz="2800" baseline="-25000" dirty="0" smtClean="0">
                <a:ea typeface="Gadugi" charset="0"/>
                <a:cs typeface="Gadugi" charset="0"/>
              </a:rPr>
              <a:t>0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r>
              <a:rPr lang="en-US" sz="2800" dirty="0" smtClean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Off-chip backing store (DRAM)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816948" y="3666376"/>
            <a:ext cx="2549198" cy="402473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73862" y="4220113"/>
            <a:ext cx="2404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Nothing to wait for.</a:t>
            </a:r>
          </a:p>
        </p:txBody>
      </p:sp>
      <p:pic>
        <p:nvPicPr>
          <p:cNvPr id="48" name="Picture 1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2" y="3703165"/>
            <a:ext cx="477620" cy="47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9713689" y="2830092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ea typeface="Gadugi" charset="0"/>
                <a:cs typeface="Gadugi" charset="0"/>
              </a:rPr>
              <a:t>V’</a:t>
            </a:r>
            <a:r>
              <a:rPr lang="en-US" sz="2800" baseline="-25000" dirty="0" err="1" smtClean="0">
                <a:solidFill>
                  <a:srgbClr val="FF0000"/>
                </a:solidFill>
                <a:ea typeface="Gadugi" charset="0"/>
                <a:cs typeface="Gadugi" charset="0"/>
              </a:rPr>
              <a:t>back</a:t>
            </a:r>
            <a:endParaRPr lang="en-US" sz="2800" baseline="-25000" dirty="0">
              <a:solidFill>
                <a:srgbClr val="FF0000"/>
              </a:solidFill>
              <a:ea typeface="Gadugi" charset="0"/>
              <a:cs typeface="Gadug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31</a:t>
            </a:fld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51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3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1"/>
    </mc:Choice>
    <mc:Fallback xmlns="">
      <p:transition spd="slow" advTm="8461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misses as new keys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On-chip cache (SRAM)</a:t>
            </a:r>
            <a:endParaRPr lang="en-US" sz="2800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Evict K’,</a:t>
            </a:r>
            <a:r>
              <a:rPr lang="en-US" sz="2800" dirty="0" err="1" smtClean="0"/>
              <a:t>V</a:t>
            </a:r>
            <a:r>
              <a:rPr lang="en-US" sz="2800" baseline="-25000" dirty="0" err="1" smtClean="0"/>
              <a:t>sram</a:t>
            </a:r>
            <a:endParaRPr lang="en-US" sz="2800" baseline="-250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8811244" y="2856863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K’</a:t>
            </a:r>
            <a:endParaRPr lang="en-US" sz="2800" dirty="0">
              <a:ea typeface="Gadugi" charset="0"/>
              <a:cs typeface="Gadug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K</a:t>
            </a:r>
            <a:endParaRPr lang="en-US" sz="2800" dirty="0">
              <a:ea typeface="Gadugi" charset="0"/>
              <a:cs typeface="Gadug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V</a:t>
            </a:r>
            <a:r>
              <a:rPr lang="en-US" sz="2800" baseline="-25000" dirty="0" smtClean="0">
                <a:ea typeface="Gadugi" charset="0"/>
                <a:cs typeface="Gadugi" charset="0"/>
              </a:rPr>
              <a:t>0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r>
              <a:rPr lang="en-US" sz="2800" dirty="0" smtClean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Off-chip backing store (DRAM)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816948" y="3666376"/>
            <a:ext cx="2549198" cy="402473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04978" y="4102951"/>
            <a:ext cx="286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(</a:t>
            </a:r>
            <a:r>
              <a:rPr lang="en-US" sz="2800" smtClean="0"/>
              <a:t>nothing returns)</a:t>
            </a:r>
            <a:endParaRPr lang="en-US" sz="2800" dirty="0" smtClean="0"/>
          </a:p>
        </p:txBody>
      </p:sp>
      <p:pic>
        <p:nvPicPr>
          <p:cNvPr id="48" name="Picture 1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2" y="3703165"/>
            <a:ext cx="477620" cy="47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9781421" y="2847025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ea typeface="Gadugi" charset="0"/>
                <a:cs typeface="Gadugi" charset="0"/>
              </a:rPr>
              <a:t>V’</a:t>
            </a:r>
            <a:r>
              <a:rPr lang="en-US" sz="2800" baseline="-25000" dirty="0" err="1" smtClean="0">
                <a:ea typeface="Gadugi" charset="0"/>
                <a:cs typeface="Gadugi" charset="0"/>
              </a:rPr>
              <a:t>dram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1709531"/>
            <a:ext cx="12192000" cy="3120887"/>
          </a:xfrm>
          <a:prstGeom prst="rect">
            <a:avLst/>
          </a:prstGeom>
          <a:solidFill>
            <a:srgbClr val="A31E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0" y="221506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Packet processing doesn’t wait for DRAM.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Retain 1 </a:t>
            </a:r>
            <a:r>
              <a:rPr lang="en-US" sz="4000" dirty="0" err="1" smtClean="0">
                <a:solidFill>
                  <a:schemeClr val="bg1"/>
                </a:solidFill>
              </a:rPr>
              <a:t>pkt</a:t>
            </a:r>
            <a:r>
              <a:rPr lang="en-US" sz="4000" dirty="0" smtClean="0">
                <a:solidFill>
                  <a:schemeClr val="bg1"/>
                </a:solidFill>
              </a:rPr>
              <a:t>/ns processing rate!👍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2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79"/>
    </mc:Choice>
    <mc:Fallback xmlns="">
      <p:transition spd="slow" advTm="126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5800" cy="1325563"/>
          </a:xfrm>
        </p:spPr>
        <p:txBody>
          <a:bodyPr/>
          <a:lstStyle/>
          <a:p>
            <a:r>
              <a:rPr lang="en-US" smtClean="0"/>
              <a:t>How about </a:t>
            </a:r>
            <a:r>
              <a:rPr lang="en-US" dirty="0" smtClean="0"/>
              <a:t>value accuracy after evictions?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en-US" dirty="0" smtClean="0"/>
              <a:t>Merge should “accumulate” results of folds across evictions</a:t>
            </a:r>
          </a:p>
          <a:p>
            <a:endParaRPr lang="en-US" dirty="0"/>
          </a:p>
          <a:p>
            <a:r>
              <a:rPr lang="en-US" dirty="0" smtClean="0"/>
              <a:t>Suppose: Fold function </a:t>
            </a:r>
            <a:r>
              <a:rPr lang="en-US" dirty="0" smtClean="0">
                <a:latin typeface="Ayuthaya" charset="-34"/>
                <a:ea typeface="Ayuthaya" charset="-34"/>
                <a:cs typeface="Ayuthaya" charset="-34"/>
              </a:rPr>
              <a:t>g</a:t>
            </a:r>
            <a:r>
              <a:rPr lang="en-US" dirty="0" smtClean="0"/>
              <a:t> over a packet sequence </a:t>
            </a:r>
            <a:r>
              <a:rPr lang="en-US" dirty="0" smtClean="0">
                <a:latin typeface="Ayuthaya" charset="-34"/>
                <a:ea typeface="Ayuthaya" charset="-34"/>
                <a:cs typeface="Ayuthaya" charset="-34"/>
              </a:rPr>
              <a:t>p1, p2, </a:t>
            </a:r>
            <a:r>
              <a:rPr lang="is-IS" dirty="0" smtClean="0">
                <a:latin typeface="Ayuthaya" charset="-34"/>
                <a:ea typeface="Ayuthaya" charset="-34"/>
                <a:cs typeface="Ayuthaya" charset="-34"/>
              </a:rPr>
              <a:t>…</a:t>
            </a:r>
          </a:p>
          <a:p>
            <a:endParaRPr lang="is-IS" dirty="0"/>
          </a:p>
          <a:p>
            <a:pPr marL="0" indent="0" algn="ctr">
              <a:buNone/>
            </a:pPr>
            <a:r>
              <a:rPr lang="en-US" sz="6000" dirty="0" smtClean="0">
                <a:latin typeface="Ayuthaya" charset="-34"/>
                <a:ea typeface="Ayuthaya" charset="-34"/>
                <a:cs typeface="Ayuthaya" charset="-34"/>
              </a:rPr>
              <a:t>g([p</a:t>
            </a:r>
            <a:r>
              <a:rPr lang="en-US" sz="6000" baseline="-25000" dirty="0" smtClean="0">
                <a:latin typeface="Ayuthaya" charset="-34"/>
                <a:ea typeface="Ayuthaya" charset="-34"/>
                <a:cs typeface="Ayuthaya" charset="-34"/>
              </a:rPr>
              <a:t>i</a:t>
            </a:r>
            <a:r>
              <a:rPr lang="is-IS" sz="6000" dirty="0" smtClean="0">
                <a:latin typeface="Ayuthaya" charset="-34"/>
                <a:ea typeface="Ayuthaya" charset="-34"/>
                <a:cs typeface="Ayuthaya" charset="-34"/>
              </a:rPr>
              <a:t>]</a:t>
            </a:r>
            <a:r>
              <a:rPr lang="en-US" sz="6000" dirty="0" smtClean="0">
                <a:latin typeface="Ayuthaya" charset="-34"/>
                <a:ea typeface="Ayuthaya" charset="-34"/>
                <a:cs typeface="Ayuthaya" charset="-34"/>
              </a:rPr>
              <a:t>)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dirty="0" smtClean="0"/>
              <a:t>Action of </a:t>
            </a:r>
            <a:r>
              <a:rPr lang="en-US" dirty="0" smtClean="0">
                <a:latin typeface="Ayuthaya" charset="-34"/>
                <a:ea typeface="Ayuthaya" charset="-34"/>
                <a:cs typeface="Ayuthaya" charset="-34"/>
              </a:rPr>
              <a:t>g</a:t>
            </a:r>
            <a:r>
              <a:rPr lang="en-US" dirty="0" smtClean="0"/>
              <a:t> over a packet sequence, e.g., EWMA</a:t>
            </a:r>
            <a:endParaRPr lang="en-US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5728333" y="1943327"/>
            <a:ext cx="616511" cy="6493790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4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16"/>
    </mc:Choice>
    <mc:Fallback xmlns="">
      <p:transition spd="slow" advTm="445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Merge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6592"/>
            <a:ext cx="10515600" cy="480140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5200" dirty="0" smtClean="0">
                <a:latin typeface="Ayuthaya" charset="-34"/>
                <a:ea typeface="Ayuthaya" charset="-34"/>
                <a:cs typeface="Ayuthaya" charset="-34"/>
              </a:rPr>
              <a:t>merge(g([</a:t>
            </a:r>
            <a:r>
              <a:rPr lang="en-US" sz="5200" dirty="0" err="1" smtClean="0">
                <a:latin typeface="Ayuthaya" charset="-34"/>
                <a:ea typeface="Ayuthaya" charset="-34"/>
                <a:cs typeface="Ayuthaya" charset="-34"/>
              </a:rPr>
              <a:t>q</a:t>
            </a:r>
            <a:r>
              <a:rPr lang="en-US" sz="5200" baseline="-25000" dirty="0" err="1" smtClean="0">
                <a:latin typeface="Ayuthaya" charset="-34"/>
                <a:ea typeface="Ayuthaya" charset="-34"/>
                <a:cs typeface="Ayuthaya" charset="-34"/>
              </a:rPr>
              <a:t>j</a:t>
            </a:r>
            <a:r>
              <a:rPr lang="en-US" sz="5200" dirty="0" smtClean="0">
                <a:latin typeface="Ayuthaya" charset="-34"/>
                <a:ea typeface="Ayuthaya" charset="-34"/>
                <a:cs typeface="Ayuthaya" charset="-34"/>
              </a:rPr>
              <a:t>]), g([p</a:t>
            </a:r>
            <a:r>
              <a:rPr lang="en-US" sz="5200" baseline="-25000" dirty="0" smtClean="0">
                <a:latin typeface="Ayuthaya" charset="-34"/>
                <a:ea typeface="Ayuthaya" charset="-34"/>
                <a:cs typeface="Ayuthaya" charset="-34"/>
              </a:rPr>
              <a:t>i</a:t>
            </a:r>
            <a:r>
              <a:rPr lang="is-IS" sz="5200" dirty="0" smtClean="0">
                <a:latin typeface="Ayuthaya" charset="-34"/>
                <a:ea typeface="Ayuthaya" charset="-34"/>
                <a:cs typeface="Ayuthaya" charset="-34"/>
              </a:rPr>
              <a:t>]</a:t>
            </a:r>
            <a:r>
              <a:rPr lang="en-US" sz="5200" dirty="0" smtClean="0">
                <a:latin typeface="Ayuthaya" charset="-34"/>
                <a:ea typeface="Ayuthaya" charset="-34"/>
                <a:cs typeface="Ayuthaya" charset="-34"/>
              </a:rPr>
              <a:t>)) </a:t>
            </a:r>
          </a:p>
          <a:p>
            <a:pPr marL="0" indent="0" algn="ctr">
              <a:buNone/>
            </a:pPr>
            <a:endParaRPr lang="en-US" sz="52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 algn="ctr">
              <a:buNone/>
            </a:pPr>
            <a:r>
              <a:rPr lang="en-US" sz="5200" dirty="0" smtClean="0">
                <a:latin typeface="Ayuthaya" charset="-34"/>
                <a:ea typeface="Ayuthaya" charset="-34"/>
                <a:cs typeface="Ayuthaya" charset="-34"/>
              </a:rPr>
              <a:t>= g([p1,</a:t>
            </a:r>
            <a:r>
              <a:rPr lang="is-IS" sz="5200" dirty="0" smtClean="0">
                <a:latin typeface="Ayuthaya" charset="-34"/>
                <a:ea typeface="Ayuthaya" charset="-34"/>
                <a:cs typeface="Ayuthaya" charset="-34"/>
              </a:rPr>
              <a:t>…,pn,q1,…,qm]</a:t>
            </a:r>
            <a:r>
              <a:rPr lang="en-US" sz="5200" dirty="0" smtClean="0">
                <a:latin typeface="Ayuthaya" charset="-34"/>
                <a:ea typeface="Ayuthaya" charset="-34"/>
                <a:cs typeface="Ayuthaya" charset="-34"/>
              </a:rPr>
              <a:t>)</a:t>
            </a:r>
            <a:endParaRPr lang="en-US" sz="52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 algn="ctr">
              <a:buNone/>
            </a:pPr>
            <a:endParaRPr lang="en-US" dirty="0"/>
          </a:p>
          <a:p>
            <a:endParaRPr lang="en-US" dirty="0" smtClean="0"/>
          </a:p>
          <a:p>
            <a:endParaRPr lang="en-US" sz="3300" dirty="0" smtClean="0"/>
          </a:p>
          <a:p>
            <a:r>
              <a:rPr lang="en-US" sz="3300" dirty="0" smtClean="0"/>
              <a:t>Example</a:t>
            </a:r>
            <a:r>
              <a:rPr lang="en-US" sz="3300" dirty="0"/>
              <a:t>: if </a:t>
            </a:r>
            <a:r>
              <a:rPr lang="en-US" sz="3300" dirty="0">
                <a:latin typeface="Ayuthaya" charset="-34"/>
                <a:ea typeface="Ayuthaya" charset="-34"/>
                <a:cs typeface="Ayuthaya" charset="-34"/>
              </a:rPr>
              <a:t>g</a:t>
            </a:r>
            <a:r>
              <a:rPr lang="en-US" sz="3300" dirty="0"/>
              <a:t> is a </a:t>
            </a:r>
            <a:r>
              <a:rPr lang="en-US" sz="3300" dirty="0" smtClean="0"/>
              <a:t>counter</a:t>
            </a:r>
            <a:r>
              <a:rPr lang="en-US" sz="3300" dirty="0"/>
              <a:t>, </a:t>
            </a:r>
            <a:r>
              <a:rPr lang="en-US" sz="3300" dirty="0">
                <a:latin typeface="Ayuthaya" charset="-34"/>
                <a:ea typeface="Ayuthaya" charset="-34"/>
                <a:cs typeface="Ayuthaya" charset="-34"/>
              </a:rPr>
              <a:t>merge</a:t>
            </a:r>
            <a:r>
              <a:rPr lang="en-US" sz="3300" dirty="0"/>
              <a:t> is just addition!	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45824" y="1255718"/>
            <a:ext cx="198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rgbClr val="A31E34"/>
                </a:solidFill>
              </a:rPr>
              <a:t>V</a:t>
            </a:r>
            <a:r>
              <a:rPr lang="en-US" sz="4000" baseline="-25000" dirty="0" err="1" smtClean="0">
                <a:solidFill>
                  <a:srgbClr val="A31E34"/>
                </a:solidFill>
              </a:rPr>
              <a:t>cache</a:t>
            </a:r>
            <a:endParaRPr lang="en-US" sz="2800" baseline="-25000" dirty="0">
              <a:solidFill>
                <a:srgbClr val="A31E34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16200000">
            <a:off x="4893419" y="822361"/>
            <a:ext cx="462749" cy="2803760"/>
          </a:xfrm>
          <a:prstGeom prst="rightBrace">
            <a:avLst/>
          </a:prstGeom>
          <a:ln w="44450">
            <a:solidFill>
              <a:srgbClr val="A3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03406" y="1255718"/>
            <a:ext cx="198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rgbClr val="A31E34"/>
                </a:solidFill>
              </a:rPr>
              <a:t>V</a:t>
            </a:r>
            <a:r>
              <a:rPr lang="en-US" sz="4000" baseline="-25000" dirty="0" err="1" smtClean="0">
                <a:solidFill>
                  <a:srgbClr val="A31E34"/>
                </a:solidFill>
              </a:rPr>
              <a:t>back</a:t>
            </a:r>
            <a:endParaRPr lang="en-US" sz="2800" baseline="-25000" dirty="0">
              <a:solidFill>
                <a:srgbClr val="A31E34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6200000">
            <a:off x="8359601" y="835403"/>
            <a:ext cx="462748" cy="2777678"/>
          </a:xfrm>
          <a:prstGeom prst="rightBrace">
            <a:avLst/>
          </a:prstGeom>
          <a:ln w="44450">
            <a:solidFill>
              <a:srgbClr val="A3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6101675" y="1175874"/>
            <a:ext cx="591596" cy="7383847"/>
          </a:xfrm>
          <a:prstGeom prst="rightBrace">
            <a:avLst/>
          </a:prstGeom>
          <a:ln w="44450">
            <a:solidFill>
              <a:srgbClr val="A3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73821" y="5163596"/>
            <a:ext cx="8258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A31E34"/>
                </a:solidFill>
              </a:rPr>
              <a:t>Fold over the entire packet sequence</a:t>
            </a:r>
            <a:endParaRPr lang="en-US" baseline="-25000" dirty="0">
              <a:solidFill>
                <a:srgbClr val="A31E3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53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95"/>
    </mc:Choice>
    <mc:Fallback xmlns="">
      <p:transition spd="slow" advTm="42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/>
      <p:bldP spid="19" grpId="0" animBg="1"/>
      <p:bldP spid="20" grpId="0" animBg="1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1954"/>
            <a:ext cx="11002505" cy="4351338"/>
          </a:xfrm>
        </p:spPr>
        <p:txBody>
          <a:bodyPr/>
          <a:lstStyle/>
          <a:p>
            <a:r>
              <a:rPr lang="en-US" dirty="0" smtClean="0"/>
              <a:t>Can merge any fold </a:t>
            </a:r>
            <a:r>
              <a:rPr lang="en-US" dirty="0" smtClean="0">
                <a:latin typeface="Ayuthaya" charset="-34"/>
                <a:ea typeface="Ayuthaya" charset="-34"/>
                <a:cs typeface="Ayuthaya" charset="-34"/>
              </a:rPr>
              <a:t>g</a:t>
            </a:r>
            <a:r>
              <a:rPr lang="en-US" dirty="0" smtClean="0"/>
              <a:t> by storing entire </a:t>
            </a:r>
            <a:r>
              <a:rPr lang="en-US" dirty="0" err="1" smtClean="0"/>
              <a:t>pkt</a:t>
            </a:r>
            <a:r>
              <a:rPr lang="en-US" dirty="0" smtClean="0"/>
              <a:t> sequence in cache</a:t>
            </a:r>
          </a:p>
          <a:p>
            <a:pPr lvl="1"/>
            <a:r>
              <a:rPr lang="is-IS" dirty="0" smtClean="0"/>
              <a:t>… </a:t>
            </a:r>
            <a:r>
              <a:rPr lang="en-US" dirty="0"/>
              <a:t>b</a:t>
            </a:r>
            <a:r>
              <a:rPr lang="en-US" dirty="0" smtClean="0"/>
              <a:t>ut that’s a lot of extra state!</a:t>
            </a:r>
          </a:p>
          <a:p>
            <a:endParaRPr lang="en-US" dirty="0" smtClean="0"/>
          </a:p>
          <a:p>
            <a:r>
              <a:rPr lang="en-US" dirty="0" smtClean="0"/>
              <a:t>Can we merge a given fold with “small” extra state?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Small: extra state size </a:t>
            </a:r>
            <a:r>
              <a:rPr lang="en-US" dirty="0"/>
              <a:t>≈ </a:t>
            </a:r>
            <a:r>
              <a:rPr lang="en-US" dirty="0" smtClean="0"/>
              <a:t>size of the state used by the fold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88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48"/>
    </mc:Choice>
    <mc:Fallback xmlns="">
      <p:transition spd="slow" advTm="38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" y="2340518"/>
            <a:ext cx="10913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There are useful fold functions that require a large amount of extra state to merge.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(see formal result in paper)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2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34"/>
    </mc:Choice>
    <mc:Fallback xmlns="">
      <p:transition spd="slow" advTm="14534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365125"/>
            <a:ext cx="11717867" cy="1325563"/>
          </a:xfrm>
        </p:spPr>
        <p:txBody>
          <a:bodyPr/>
          <a:lstStyle/>
          <a:p>
            <a:r>
              <a:rPr lang="en-US" dirty="0" smtClean="0"/>
              <a:t>Linear-in-state: </a:t>
            </a:r>
            <a:r>
              <a:rPr lang="en-US" dirty="0" err="1" smtClean="0"/>
              <a:t>Mergeable</a:t>
            </a:r>
            <a:r>
              <a:rPr lang="en-US" dirty="0" smtClean="0"/>
              <a:t> w. small extra state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81267" cy="489690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6000" dirty="0" smtClean="0">
                <a:latin typeface="Consolas" charset="0"/>
                <a:ea typeface="Consolas" charset="0"/>
                <a:cs typeface="Consolas" charset="0"/>
              </a:rPr>
              <a:t>S </a:t>
            </a:r>
            <a:r>
              <a:rPr lang="en-US" sz="6000" dirty="0">
                <a:latin typeface="Consolas" charset="0"/>
                <a:ea typeface="Consolas" charset="0"/>
                <a:cs typeface="Consolas" charset="0"/>
                <a:sym typeface="Wingdings"/>
              </a:rPr>
              <a:t>=</a:t>
            </a:r>
            <a:r>
              <a:rPr lang="en-US" sz="6000" dirty="0" smtClean="0">
                <a:latin typeface="Consolas" charset="0"/>
                <a:ea typeface="Consolas" charset="0"/>
                <a:cs typeface="Consolas" charset="0"/>
              </a:rPr>
              <a:t> A * S + B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Examples: Packet and byte counters, EWMA, functions over a window of packets, 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13933" y="3859410"/>
            <a:ext cx="2917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State of the </a:t>
            </a:r>
          </a:p>
          <a:p>
            <a:pPr algn="ctr"/>
            <a:r>
              <a:rPr lang="en-US" sz="2800" dirty="0" smtClean="0"/>
              <a:t>fold function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78186" y="3193051"/>
            <a:ext cx="833414" cy="531422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9785" y="3859409"/>
            <a:ext cx="5289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Functions of a bounded number of packets in the past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13965" y="3137350"/>
            <a:ext cx="829733" cy="66443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968787" y="3137350"/>
            <a:ext cx="935875" cy="66443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6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31"/>
    </mc:Choice>
    <mc:Fallback xmlns="">
      <p:transition spd="slow" advTm="33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EWMA merge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EWMA 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 </a:t>
            </a:r>
            <a:r>
              <a:rPr lang="en-US" dirty="0">
                <a:latin typeface="Consolas" charset="0"/>
                <a:ea typeface="Consolas" charset="0"/>
                <a:cs typeface="Consolas" charset="0"/>
                <a:sym typeface="Wingdings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(1-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)*S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sz="3200" dirty="0" smtClean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*(</a:t>
            </a:r>
            <a:r>
              <a:rPr lang="en-US" dirty="0" err="1" smtClean="0">
                <a:ea typeface="Consolas" charset="0"/>
                <a:cs typeface="Consolas" charset="0"/>
              </a:rPr>
              <a:t>func</a:t>
            </a:r>
            <a:r>
              <a:rPr lang="en-US" dirty="0" smtClean="0">
                <a:ea typeface="Consolas" charset="0"/>
                <a:cs typeface="Consolas" charset="0"/>
              </a:rPr>
              <a:t> of current packet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0" indent="0" algn="ctr">
              <a:buNone/>
            </a:pPr>
            <a:endParaRPr lang="en-US" sz="36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Ayuthaya" charset="-34"/>
                <a:ea typeface="Ayuthaya" charset="-34"/>
                <a:cs typeface="Ayuthaya" charset="-34"/>
              </a:rPr>
              <a:t>merge</a:t>
            </a:r>
            <a:r>
              <a:rPr lang="en-US" sz="3600" dirty="0" smtClean="0"/>
              <a:t>(</a:t>
            </a:r>
            <a:r>
              <a:rPr lang="en-US" sz="3600" dirty="0" err="1" smtClean="0"/>
              <a:t>V</a:t>
            </a:r>
            <a:r>
              <a:rPr lang="en-US" sz="3600" baseline="-25000" dirty="0" err="1" smtClean="0"/>
              <a:t>cache</a:t>
            </a:r>
            <a:r>
              <a:rPr lang="en-US" sz="3600" dirty="0" smtClean="0"/>
              <a:t>, </a:t>
            </a:r>
            <a:r>
              <a:rPr lang="en-US" sz="3600" dirty="0" err="1" smtClean="0"/>
              <a:t>V</a:t>
            </a:r>
            <a:r>
              <a:rPr lang="en-US" sz="3600" baseline="-25000" dirty="0" err="1" smtClean="0"/>
              <a:t>back</a:t>
            </a:r>
            <a:r>
              <a:rPr lang="en-US" sz="3600" dirty="0" smtClean="0"/>
              <a:t>) = </a:t>
            </a:r>
            <a:r>
              <a:rPr lang="en-US" sz="3600" dirty="0" err="1" smtClean="0"/>
              <a:t>V</a:t>
            </a:r>
            <a:r>
              <a:rPr lang="en-US" sz="3600" baseline="-25000" dirty="0" err="1" smtClean="0"/>
              <a:t>cache</a:t>
            </a:r>
            <a:r>
              <a:rPr lang="en-US" sz="3600" dirty="0" smtClean="0"/>
              <a:t> + (1-</a:t>
            </a:r>
            <a:r>
              <a:rPr lang="en-US" sz="4000" dirty="0" smtClean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sz="3600" dirty="0" smtClean="0"/>
              <a:t>)</a:t>
            </a:r>
            <a:r>
              <a:rPr lang="en-US" sz="3600" baseline="30000" dirty="0" smtClean="0"/>
              <a:t>N</a:t>
            </a:r>
            <a:r>
              <a:rPr lang="en-US" sz="3600" dirty="0" smtClean="0"/>
              <a:t> * (</a:t>
            </a:r>
            <a:r>
              <a:rPr lang="en-US" sz="3600" dirty="0" err="1" smtClean="0"/>
              <a:t>V</a:t>
            </a:r>
            <a:r>
              <a:rPr lang="en-US" sz="3600" baseline="-25000" dirty="0" err="1" smtClean="0"/>
              <a:t>back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– V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7010401" y="3195862"/>
            <a:ext cx="1828799" cy="1327197"/>
          </a:xfrm>
          <a:prstGeom prst="ellipse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2349" y="4625912"/>
            <a:ext cx="5015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Small </a:t>
            </a:r>
            <a:r>
              <a:rPr lang="en-US" sz="2800" dirty="0"/>
              <a:t>e</a:t>
            </a:r>
            <a:r>
              <a:rPr lang="en-US" sz="2800" dirty="0" smtClean="0"/>
              <a:t>xtra state</a:t>
            </a:r>
          </a:p>
          <a:p>
            <a:pPr algn="ctr"/>
            <a:r>
              <a:rPr lang="en-US" sz="2800" dirty="0" smtClean="0"/>
              <a:t>N: # </a:t>
            </a:r>
            <a:r>
              <a:rPr lang="en-US" sz="2800" dirty="0" err="1" smtClean="0"/>
              <a:t>pkts</a:t>
            </a:r>
            <a:r>
              <a:rPr lang="en-US" sz="2800" dirty="0" smtClean="0"/>
              <a:t> processed by cache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6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03"/>
    </mc:Choice>
    <mc:Fallback xmlns="">
      <p:transition spd="slow" advTm="31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Microbursts: Linear-in-state!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def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2000" dirty="0" err="1" smtClean="0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bursty</a:t>
            </a:r>
            <a:r>
              <a:rPr lang="en-US" sz="2000" dirty="0" smtClean="0">
                <a:latin typeface="Ayuthaya" charset="-34"/>
                <a:ea typeface="Ayuthaya" charset="-34"/>
                <a:cs typeface="Ayuthaya" charset="-34"/>
              </a:rPr>
              <a:t>([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000" dirty="0" err="1" smtClean="0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2000" dirty="0" smtClean="0">
                <a:latin typeface="Ayuthaya" charset="-34"/>
                <a:ea typeface="Ayuthaya" charset="-34"/>
                <a:cs typeface="Ayuthaya" charset="-34"/>
              </a:rPr>
              <a:t>], [tin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]): </a:t>
            </a:r>
            <a:endParaRPr lang="en-US" sz="20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2000" dirty="0" smtClean="0">
                <a:latin typeface="Ayuthaya" charset="-34"/>
                <a:ea typeface="Ayuthaya" charset="-34"/>
                <a:cs typeface="Ayuthaya" charset="-34"/>
              </a:rPr>
              <a:t> if 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tin -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&gt; </a:t>
            </a:r>
            <a:r>
              <a:rPr lang="en-US" sz="2000" dirty="0" smtClean="0">
                <a:latin typeface="Ayuthaya" charset="-34"/>
                <a:ea typeface="Ayuthaya" charset="-34"/>
                <a:cs typeface="Ayuthaya" charset="-34"/>
              </a:rPr>
              <a:t>800 </a:t>
            </a:r>
            <a:r>
              <a:rPr lang="en-US" sz="2000" dirty="0" err="1" smtClean="0">
                <a:latin typeface="Ayuthaya" charset="-34"/>
                <a:ea typeface="Ayuthaya" charset="-34"/>
                <a:cs typeface="Ayuthaya" charset="-34"/>
              </a:rPr>
              <a:t>ms</a:t>
            </a:r>
            <a:r>
              <a:rPr lang="en-US" sz="2000" dirty="0" smtClean="0">
                <a:latin typeface="Ayuthaya" charset="-34"/>
                <a:ea typeface="Ayuthaya" charset="-34"/>
                <a:cs typeface="Ayuthaya" charset="-34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2000" dirty="0" smtClean="0">
                <a:latin typeface="Ayuthaya" charset="-34"/>
                <a:ea typeface="Ayuthaya" charset="-34"/>
                <a:cs typeface="Ayuthaya" charset="-34"/>
              </a:rPr>
              <a:t>   </a:t>
            </a:r>
            <a:r>
              <a:rPr lang="en-US" sz="2000" dirty="0" err="1" smtClean="0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2000" dirty="0" smtClean="0">
                <a:latin typeface="Ayuthaya" charset="-34"/>
                <a:ea typeface="Ayuthaya" charset="-34"/>
                <a:cs typeface="Ayuthaya" charset="-34"/>
              </a:rPr>
              <a:t> = </a:t>
            </a:r>
            <a:r>
              <a:rPr lang="en-US" sz="2000" dirty="0" err="1" smtClean="0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2000" dirty="0" smtClean="0">
                <a:latin typeface="Ayuthaya" charset="-34"/>
                <a:ea typeface="Ayuthaya" charset="-34"/>
                <a:cs typeface="Ayuthaya" charset="-34"/>
              </a:rPr>
              <a:t> + 1 </a:t>
            </a:r>
          </a:p>
          <a:p>
            <a:pPr marL="0" indent="0">
              <a:buNone/>
            </a:pPr>
            <a:r>
              <a:rPr lang="en-US" sz="2000" dirty="0" smtClean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lang="en-US" sz="2000" dirty="0" err="1" smtClean="0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2000" dirty="0" smtClean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= </a:t>
            </a:r>
            <a:r>
              <a:rPr lang="en-US" sz="2000" dirty="0" smtClean="0">
                <a:latin typeface="Ayuthaya" charset="-34"/>
                <a:ea typeface="Ayuthaya" charset="-34"/>
                <a:cs typeface="Ayuthaya" charset="-34"/>
              </a:rPr>
              <a:t>tin </a:t>
            </a:r>
            <a:endParaRPr lang="en-US" sz="20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endParaRPr lang="en-US" sz="20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r>
              <a:rPr lang="en-US" sz="2000" dirty="0" smtClean="0">
                <a:latin typeface="Ayuthaya" charset="-34"/>
                <a:ea typeface="Ayuthaya" charset="-34"/>
                <a:cs typeface="Ayuthaya" charset="-34"/>
              </a:rPr>
              <a:t>result 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= </a:t>
            </a:r>
            <a:r>
              <a:rPr lang="en-US" sz="2000" dirty="0" err="1" smtClean="0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groupby</a:t>
            </a:r>
            <a:r>
              <a:rPr lang="en-US" sz="2000" dirty="0" smtClean="0">
                <a:latin typeface="Ayuthaya" charset="-34"/>
                <a:ea typeface="Ayuthaya" charset="-34"/>
                <a:cs typeface="Ayuthaya" charset="-34"/>
              </a:rPr>
              <a:t>(S, 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5tuple, </a:t>
            </a:r>
            <a:r>
              <a:rPr lang="en-US" sz="2000" dirty="0" err="1" smtClean="0">
                <a:latin typeface="Ayuthaya" charset="-34"/>
                <a:ea typeface="Ayuthaya" charset="-34"/>
                <a:cs typeface="Ayuthaya" charset="-34"/>
              </a:rPr>
              <a:t>bursty</a:t>
            </a:r>
            <a:r>
              <a:rPr lang="en-US" sz="2000" dirty="0" smtClean="0">
                <a:latin typeface="Ayuthaya" charset="-34"/>
                <a:ea typeface="Ayuthaya" charset="-34"/>
                <a:cs typeface="Ayuthaya" charset="-34"/>
              </a:rPr>
              <a:t>) </a:t>
            </a:r>
          </a:p>
          <a:p>
            <a:pPr marL="0" indent="0">
              <a:buNone/>
            </a:pPr>
            <a:endParaRPr lang="en-US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n</a:t>
            </a:r>
            <a:r>
              <a:rPr lang="en-US" dirty="0" err="1" smtClean="0">
                <a:latin typeface="Ayuthaya" charset="-34"/>
                <a:ea typeface="Ayuthaya" charset="-34"/>
                <a:cs typeface="Ayuthaya" charset="-34"/>
              </a:rPr>
              <a:t>bursts</a:t>
            </a:r>
            <a:r>
              <a:rPr lang="en-US" dirty="0" smtClean="0">
                <a:latin typeface="Ayuthaya" charset="-34"/>
                <a:ea typeface="Ayuthaya" charset="-34"/>
                <a:cs typeface="Ayuthaya" charset="-34"/>
              </a:rPr>
              <a:t>: S = A * S + B, </a:t>
            </a:r>
            <a:r>
              <a:rPr lang="en-US" dirty="0" smtClean="0">
                <a:ea typeface="Ayuthaya" charset="-34"/>
                <a:cs typeface="Ayuthaya" charset="-34"/>
              </a:rPr>
              <a:t>where</a:t>
            </a:r>
          </a:p>
          <a:p>
            <a:pPr marL="0" indent="0">
              <a:buNone/>
            </a:pPr>
            <a:r>
              <a:rPr lang="en-US" dirty="0" smtClean="0">
                <a:latin typeface="Ayuthaya" charset="-34"/>
                <a:ea typeface="Ayuthaya" charset="-34"/>
                <a:cs typeface="Ayuthaya" charset="-34"/>
              </a:rPr>
              <a:t>  A = 1</a:t>
            </a:r>
            <a:endParaRPr lang="en-US" dirty="0">
              <a:latin typeface="Ayuthaya" charset="-34"/>
              <a:ea typeface="Ayuthaya" charset="-34"/>
              <a:cs typeface="Ayuthaya" charset="-34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yuthaya" charset="-34"/>
                <a:ea typeface="Ayuthaya" charset="-34"/>
                <a:cs typeface="Ayuthaya" charset="-34"/>
              </a:rPr>
              <a:t>B = {1, </a:t>
            </a:r>
            <a:r>
              <a:rPr lang="en-US" sz="2800" dirty="0" smtClean="0">
                <a:ea typeface="Ayuthaya" charset="-34"/>
                <a:cs typeface="Ayuthaya" charset="-34"/>
              </a:rPr>
              <a:t>if current </a:t>
            </a:r>
            <a:r>
              <a:rPr lang="en-US" sz="2800" dirty="0" err="1" smtClean="0">
                <a:ea typeface="Ayuthaya" charset="-34"/>
                <a:cs typeface="Ayuthaya" charset="-34"/>
              </a:rPr>
              <a:t>pkt</a:t>
            </a:r>
            <a:r>
              <a:rPr lang="en-US" sz="2800" dirty="0" smtClean="0">
                <a:ea typeface="Ayuthaya" charset="-34"/>
                <a:cs typeface="Ayuthaya" charset="-34"/>
              </a:rPr>
              <a:t> within time gap from last; </a:t>
            </a:r>
          </a:p>
          <a:p>
            <a:pPr marL="457200" lvl="1" indent="0">
              <a:buNone/>
            </a:pP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2800" dirty="0" smtClean="0">
                <a:latin typeface="Ayuthaya" charset="-34"/>
                <a:ea typeface="Ayuthaya" charset="-34"/>
                <a:cs typeface="Ayuthaya" charset="-34"/>
              </a:rPr>
              <a:t>    0</a:t>
            </a:r>
            <a:r>
              <a:rPr lang="en-US" sz="2800" dirty="0" smtClean="0">
                <a:ea typeface="Ayuthaya" charset="-34"/>
                <a:cs typeface="Ayuthaya" charset="-34"/>
              </a:rPr>
              <a:t>    otherwise}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9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58"/>
    </mc:Choice>
    <mc:Fallback xmlns="">
      <p:transition spd="slow" advTm="40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monitor from switches?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see the queues &amp; concurrent connections</a:t>
            </a:r>
          </a:p>
          <a:p>
            <a:endParaRPr lang="en-US" dirty="0"/>
          </a:p>
          <a:p>
            <a:r>
              <a:rPr lang="en-US" dirty="0" smtClean="0"/>
              <a:t>Infeasible to stream all the data out for external processing</a:t>
            </a:r>
          </a:p>
          <a:p>
            <a:endParaRPr lang="en-US" dirty="0"/>
          </a:p>
          <a:p>
            <a:r>
              <a:rPr lang="en-US" dirty="0" smtClean="0"/>
              <a:t>Can we filter and aggregate performance on switches directly?</a:t>
            </a:r>
          </a:p>
          <a:p>
            <a:endParaRPr lang="en-US" dirty="0"/>
          </a:p>
          <a:p>
            <a:endParaRPr lang="is-I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linear-in-state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Counting successive TCP packets that are out of order</a:t>
            </a:r>
          </a:p>
          <a:p>
            <a:r>
              <a:rPr lang="en-US" dirty="0" smtClean="0"/>
              <a:t>Histogram of </a:t>
            </a:r>
            <a:r>
              <a:rPr lang="en-US" dirty="0" err="1" smtClean="0"/>
              <a:t>flowlet</a:t>
            </a:r>
            <a:r>
              <a:rPr lang="en-US" dirty="0" smtClean="0"/>
              <a:t> sizes</a:t>
            </a:r>
          </a:p>
          <a:p>
            <a:r>
              <a:rPr lang="en-US" dirty="0" smtClean="0"/>
              <a:t>Counting number of timeouts in a TCP connection</a:t>
            </a:r>
          </a:p>
          <a:p>
            <a:endParaRPr lang="en-US" dirty="0"/>
          </a:p>
          <a:p>
            <a:r>
              <a:rPr lang="is-IS" dirty="0" smtClean="0"/>
              <a:t>… </a:t>
            </a:r>
            <a:r>
              <a:rPr lang="en-US" dirty="0" smtClean="0"/>
              <a:t>7/10 example queries in our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97"/>
    </mc:Choice>
    <mc:Fallback xmlns="">
      <p:transition spd="slow" advTm="36797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" y="2899031"/>
            <a:ext cx="109138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Evaluation:</a:t>
            </a:r>
          </a:p>
          <a:p>
            <a:pPr algn="ctr"/>
            <a:r>
              <a:rPr lang="en-US" sz="4400" dirty="0" smtClean="0"/>
              <a:t>Is processing the evictions feasible?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24"/>
    </mc:Choice>
    <mc:Fallback xmlns="">
      <p:transition spd="slow" advTm="13824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 processing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On-chip cache (SRAM)</a:t>
            </a:r>
            <a:endParaRPr lang="en-US" sz="2800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Evict K’,</a:t>
            </a:r>
            <a:r>
              <a:rPr lang="en-US" sz="2800" dirty="0" err="1" smtClean="0"/>
              <a:t>V’</a:t>
            </a:r>
            <a:r>
              <a:rPr lang="en-US" sz="2800" baseline="-25000" dirty="0" err="1" smtClean="0"/>
              <a:t>cache</a:t>
            </a:r>
            <a:endParaRPr lang="en-US" sz="28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K’</a:t>
            </a:r>
            <a:endParaRPr lang="en-US" sz="2800" dirty="0">
              <a:ea typeface="Gadugi" charset="0"/>
              <a:cs typeface="Gadugi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13689" y="2830092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ea typeface="Gadugi" charset="0"/>
                <a:cs typeface="Gadugi" charset="0"/>
              </a:rPr>
              <a:t>V’</a:t>
            </a:r>
            <a:r>
              <a:rPr lang="en-US" sz="2800" baseline="-25000" dirty="0" err="1" smtClean="0">
                <a:ea typeface="Gadugi" charset="0"/>
                <a:cs typeface="Gadugi" charset="0"/>
              </a:rPr>
              <a:t>back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K</a:t>
            </a:r>
            <a:endParaRPr lang="en-US" sz="2800" dirty="0">
              <a:ea typeface="Gadugi" charset="0"/>
              <a:cs typeface="Gadug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Gadugi" charset="0"/>
                <a:cs typeface="Gadugi" charset="0"/>
              </a:rPr>
              <a:t>V</a:t>
            </a:r>
            <a:r>
              <a:rPr lang="en-US" sz="2800" baseline="-25000" dirty="0" smtClean="0">
                <a:ea typeface="Gadugi" charset="0"/>
                <a:cs typeface="Gadugi" charset="0"/>
              </a:rPr>
              <a:t>0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Off-chip backing store (DRAM)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42</a:t>
            </a:fld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 flipV="1">
            <a:off x="5886209" y="3389655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886210" y="3694456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86209" y="4016186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940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0"/>
    </mc:Choice>
    <mc:Fallback xmlns="">
      <p:transition spd="slow" advTm="788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 processing at backing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895850"/>
          </a:xfrm>
        </p:spPr>
        <p:txBody>
          <a:bodyPr>
            <a:normAutofit/>
          </a:bodyPr>
          <a:lstStyle/>
          <a:p>
            <a:r>
              <a:rPr lang="en-US" dirty="0" smtClean="0"/>
              <a:t>Trace-based evaluation: </a:t>
            </a:r>
          </a:p>
          <a:p>
            <a:pPr lvl="1"/>
            <a:r>
              <a:rPr lang="en-US" dirty="0" smtClean="0"/>
              <a:t>“Core14”, “Core16”: Core router traces from CAIDA (2014, 16)</a:t>
            </a:r>
          </a:p>
          <a:p>
            <a:pPr lvl="1"/>
            <a:r>
              <a:rPr lang="en-US" dirty="0" smtClean="0"/>
              <a:t>“DC”: University data center trace from [Benson et al. IMC </a:t>
            </a:r>
            <a:r>
              <a:rPr lang="uk-UA" dirty="0" smtClean="0"/>
              <a:t>’</a:t>
            </a:r>
            <a:r>
              <a:rPr lang="en-US" dirty="0" smtClean="0"/>
              <a:t>10</a:t>
            </a:r>
            <a:r>
              <a:rPr lang="en-US" dirty="0"/>
              <a:t>]</a:t>
            </a:r>
            <a:endParaRPr lang="en-US" dirty="0" smtClean="0"/>
          </a:p>
          <a:p>
            <a:pPr lvl="1"/>
            <a:r>
              <a:rPr lang="en-US" dirty="0" smtClean="0"/>
              <a:t>Each has ~100M packets</a:t>
            </a:r>
          </a:p>
          <a:p>
            <a:pPr lvl="1"/>
            <a:endParaRPr lang="en-US" dirty="0"/>
          </a:p>
          <a:p>
            <a:r>
              <a:rPr lang="en-US" dirty="0" smtClean="0"/>
              <a:t>Query aggregates by 5-tuple (key)</a:t>
            </a:r>
          </a:p>
          <a:p>
            <a:pPr lvl="1"/>
            <a:r>
              <a:rPr lang="en-US" dirty="0" smtClean="0"/>
              <a:t>Show results for </a:t>
            </a:r>
            <a:r>
              <a:rPr lang="en-US" dirty="0" err="1" smtClean="0"/>
              <a:t>key+value</a:t>
            </a:r>
            <a:r>
              <a:rPr lang="en-US" dirty="0" smtClean="0"/>
              <a:t> size of 256 bits</a:t>
            </a:r>
          </a:p>
          <a:p>
            <a:pPr lvl="1"/>
            <a:endParaRPr lang="en-US" dirty="0"/>
          </a:p>
          <a:p>
            <a:r>
              <a:rPr lang="en-US" dirty="0" smtClean="0"/>
              <a:t>8-way set-associative LRU </a:t>
            </a:r>
            <a:r>
              <a:rPr lang="en-US" dirty="0"/>
              <a:t>cache eviction </a:t>
            </a:r>
            <a:r>
              <a:rPr lang="en-US" dirty="0" smtClean="0"/>
              <a:t>policy</a:t>
            </a:r>
          </a:p>
          <a:p>
            <a:endParaRPr lang="en-US" dirty="0"/>
          </a:p>
          <a:p>
            <a:r>
              <a:rPr lang="en-US" dirty="0" smtClean="0"/>
              <a:t>Eviction </a:t>
            </a:r>
            <a:r>
              <a:rPr lang="en-US" i="1" dirty="0" smtClean="0"/>
              <a:t>ratio</a:t>
            </a:r>
            <a:r>
              <a:rPr lang="en-US" dirty="0" smtClean="0"/>
              <a:t>: % of incoming </a:t>
            </a:r>
            <a:r>
              <a:rPr lang="en-US" dirty="0" err="1" smtClean="0"/>
              <a:t>pkts</a:t>
            </a:r>
            <a:r>
              <a:rPr lang="en-US" dirty="0" smtClean="0"/>
              <a:t> that result in a cache eviction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86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31"/>
    </mc:Choice>
    <mc:Fallback xmlns="">
      <p:transition spd="slow" advTm="51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 ratio vs. Cache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" y="1690688"/>
            <a:ext cx="7979229" cy="47011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9"/>
    </mc:Choice>
    <mc:Fallback xmlns="">
      <p:transition spd="slow" advTm="4569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 ratio vs. Cache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" y="1690688"/>
            <a:ext cx="7979229" cy="47011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53845" y="1964268"/>
            <a:ext cx="37381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18</a:t>
            </a:r>
            <a:r>
              <a:rPr lang="en-US" sz="2800" dirty="0"/>
              <a:t> </a:t>
            </a:r>
            <a:r>
              <a:rPr lang="en-US" sz="2800" dirty="0" smtClean="0"/>
              <a:t>keys == 64 </a:t>
            </a:r>
            <a:r>
              <a:rPr lang="en-US" sz="2800" dirty="0" err="1" smtClean="0"/>
              <a:t>Mbits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 smtClean="0"/>
              <a:t>4%</a:t>
            </a:r>
            <a:r>
              <a:rPr lang="en-US" sz="2800" dirty="0" smtClean="0"/>
              <a:t> </a:t>
            </a:r>
            <a:r>
              <a:rPr lang="en-US" sz="2800" dirty="0" err="1" smtClean="0"/>
              <a:t>pkt</a:t>
            </a:r>
            <a:r>
              <a:rPr lang="en-US" sz="2800" dirty="0" smtClean="0"/>
              <a:t> eviction ratio</a:t>
            </a:r>
          </a:p>
          <a:p>
            <a:endParaRPr lang="en-US" sz="2800" dirty="0"/>
          </a:p>
          <a:p>
            <a:r>
              <a:rPr lang="en-US" sz="2800" b="1" dirty="0" smtClean="0"/>
              <a:t>25X </a:t>
            </a:r>
            <a:r>
              <a:rPr lang="en-US" sz="2800" dirty="0" smtClean="0"/>
              <a:t>reduction from processing each </a:t>
            </a:r>
            <a:r>
              <a:rPr lang="en-US" sz="2800" dirty="0" err="1" smtClean="0"/>
              <a:t>pkt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45129" y="4261757"/>
            <a:ext cx="2651760" cy="1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533899" y="4261757"/>
            <a:ext cx="0" cy="100584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409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03"/>
    </mc:Choice>
    <mc:Fallback xmlns="">
      <p:transition spd="slow" advTm="28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 ratio </a:t>
            </a:r>
            <a:r>
              <a:rPr lang="en-US" dirty="0" smtClean="0">
                <a:sym typeface="Wingdings"/>
              </a:rPr>
              <a:t> Eviction rate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64-port X 100-Gbit/s switch</a:t>
            </a:r>
          </a:p>
          <a:p>
            <a:endParaRPr lang="en-US" dirty="0"/>
          </a:p>
          <a:p>
            <a:r>
              <a:rPr lang="en-US" dirty="0" smtClean="0"/>
              <a:t>Memory: 256 </a:t>
            </a:r>
            <a:r>
              <a:rPr lang="en-US" dirty="0" err="1" smtClean="0"/>
              <a:t>Mbits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7.5% area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Eviction rate: </a:t>
            </a:r>
            <a:r>
              <a:rPr lang="en-US" dirty="0" smtClean="0">
                <a:sym typeface="Wingdings"/>
              </a:rPr>
              <a:t>8M records/s</a:t>
            </a:r>
            <a:endParaRPr lang="en-US" dirty="0">
              <a:sym typeface="Wingdings"/>
            </a:endParaRPr>
          </a:p>
          <a:p>
            <a:pPr lvl="1"/>
            <a:r>
              <a:rPr lang="en-US" b="1" dirty="0" smtClean="0">
                <a:sym typeface="Wingdings"/>
              </a:rPr>
              <a:t>~ 32 cores</a:t>
            </a:r>
            <a:endParaRPr lang="en-US" dirty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67" y="1800746"/>
            <a:ext cx="4792133" cy="28233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07867" y="3592286"/>
            <a:ext cx="2880359" cy="1935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822092" y="3611640"/>
            <a:ext cx="0" cy="45720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1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70"/>
    </mc:Choice>
    <mc:Fallback xmlns="">
      <p:transition spd="slow" advTm="3247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more in the paper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performance query examples</a:t>
            </a:r>
          </a:p>
          <a:p>
            <a:endParaRPr lang="en-US" dirty="0"/>
          </a:p>
          <a:p>
            <a:r>
              <a:rPr lang="en-US" dirty="0" smtClean="0"/>
              <a:t>Query compilation algorithms</a:t>
            </a:r>
          </a:p>
          <a:p>
            <a:endParaRPr lang="en-US" dirty="0"/>
          </a:p>
          <a:p>
            <a:r>
              <a:rPr lang="en-US" dirty="0" smtClean="0"/>
              <a:t>Evaluating hardware resources for stateful computations</a:t>
            </a:r>
          </a:p>
          <a:p>
            <a:endParaRPr lang="en-US" dirty="0"/>
          </a:p>
          <a:p>
            <a:r>
              <a:rPr lang="en-US" dirty="0" smtClean="0"/>
              <a:t>Implementation &amp; end-to-end walkthroughs on </a:t>
            </a:r>
            <a:r>
              <a:rPr lang="en-US" dirty="0" err="1" smtClean="0"/>
              <a:t>mininet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76"/>
    </mc:Choice>
    <mc:Fallback xmlns="">
      <p:transition spd="slow" advTm="26276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710642"/>
          </a:xfrm>
        </p:spPr>
        <p:txBody>
          <a:bodyPr>
            <a:normAutofit/>
          </a:bodyPr>
          <a:lstStyle/>
          <a:p>
            <a:r>
              <a:rPr lang="en-US" dirty="0" smtClean="0"/>
              <a:t>On-switch aggregation reduces software data processing</a:t>
            </a:r>
            <a:endParaRPr lang="en-US" dirty="0"/>
          </a:p>
          <a:p>
            <a:r>
              <a:rPr lang="en-US" dirty="0" smtClean="0"/>
              <a:t>Linear in state: fully accurate per-flow aggregation at line rate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alephtwo@csail.mit.edu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A31E34"/>
                </a:solidFill>
              </a:rPr>
              <a:t>http://</a:t>
            </a:r>
            <a:r>
              <a:rPr lang="en-US" sz="3200" dirty="0" err="1" smtClean="0">
                <a:solidFill>
                  <a:srgbClr val="A31E34"/>
                </a:solidFill>
              </a:rPr>
              <a:t>web.mit.edu</a:t>
            </a:r>
            <a:r>
              <a:rPr lang="en-US" sz="3200" dirty="0" smtClean="0">
                <a:solidFill>
                  <a:srgbClr val="A31E34"/>
                </a:solidFill>
              </a:rPr>
              <a:t>/</a:t>
            </a:r>
            <a:r>
              <a:rPr lang="en-US" sz="3200" dirty="0" err="1" smtClean="0">
                <a:solidFill>
                  <a:srgbClr val="A31E34"/>
                </a:solidFill>
              </a:rPr>
              <a:t>marple</a:t>
            </a:r>
            <a:endParaRPr lang="en-US" sz="3200" dirty="0">
              <a:solidFill>
                <a:srgbClr val="A31E34"/>
              </a:solidFill>
            </a:endParaRP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53" y="5010744"/>
            <a:ext cx="1092276" cy="145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52" y="5010744"/>
            <a:ext cx="1144245" cy="145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70" y="5010744"/>
            <a:ext cx="1203714" cy="145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539" y="5010744"/>
            <a:ext cx="1599423" cy="15255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20" y="5010744"/>
            <a:ext cx="1097564" cy="15323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929" y="5010744"/>
            <a:ext cx="1471079" cy="147107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392802" y="398608"/>
            <a:ext cx="6544708" cy="874596"/>
            <a:chOff x="4392802" y="398608"/>
            <a:chExt cx="6544708" cy="874596"/>
          </a:xfrm>
        </p:grpSpPr>
        <p:sp>
          <p:nvSpPr>
            <p:cNvPr id="11" name="TextBox 10"/>
            <p:cNvSpPr txBox="1"/>
            <p:nvPr/>
          </p:nvSpPr>
          <p:spPr>
            <a:xfrm>
              <a:off x="5418668" y="508000"/>
              <a:ext cx="4758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A31E34"/>
                  </a:solidFill>
                </a:rPr>
                <a:t>Come see our demo!</a:t>
              </a:r>
              <a:endParaRPr lang="en-US" sz="3600" dirty="0">
                <a:solidFill>
                  <a:srgbClr val="A31E34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92802" y="398608"/>
              <a:ext cx="654470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48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794" y="4995065"/>
            <a:ext cx="1066921" cy="14710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75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67"/>
    </mc:Choice>
    <mc:Fallback xmlns="">
      <p:transition spd="slow" advTm="486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860" y="2169272"/>
            <a:ext cx="11317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We want to build “future-proof” hardware: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Language-directed hardware design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14"/>
    </mc:Choice>
    <mc:Fallback xmlns="">
      <p:transition spd="slow" advTm="2101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0203" y="2785939"/>
            <a:ext cx="1076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Expressive query language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486" y="5299981"/>
            <a:ext cx="1076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Line-rate switch hardware primitives</a:t>
            </a:r>
            <a:endParaRPr lang="en-US" sz="4400" dirty="0"/>
          </a:p>
        </p:txBody>
      </p:sp>
      <p:sp>
        <p:nvSpPr>
          <p:cNvPr id="9" name="Down Arrow 8"/>
          <p:cNvSpPr/>
          <p:nvPr/>
        </p:nvSpPr>
        <p:spPr>
          <a:xfrm>
            <a:off x="5422955" y="3915849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0203" y="471139"/>
            <a:ext cx="1076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Performance monitoring use cases</a:t>
            </a:r>
            <a:endParaRPr lang="en-US" sz="4400" dirty="0"/>
          </a:p>
        </p:txBody>
      </p:sp>
      <p:sp>
        <p:nvSpPr>
          <p:cNvPr id="10" name="Down Arrow 9"/>
          <p:cNvSpPr/>
          <p:nvPr/>
        </p:nvSpPr>
        <p:spPr>
          <a:xfrm>
            <a:off x="5422955" y="1578562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22"/>
    </mc:Choice>
    <mc:Fallback xmlns="">
      <p:transition spd="slow" advTm="5152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A31E34"/>
                </a:solidFill>
              </a:rPr>
              <a:t>Marple</a:t>
            </a:r>
            <a:r>
              <a:rPr lang="en-US" sz="3600" dirty="0" smtClean="0"/>
              <a:t>, a performance query language</a:t>
            </a:r>
          </a:p>
          <a:p>
            <a:endParaRPr lang="en-US" sz="3600" dirty="0"/>
          </a:p>
          <a:p>
            <a:r>
              <a:rPr lang="en-US" sz="3600" dirty="0" smtClean="0"/>
              <a:t>Line-rate switch hardware design</a:t>
            </a:r>
          </a:p>
          <a:p>
            <a:pPr lvl="1"/>
            <a:r>
              <a:rPr lang="en-US" sz="3200" dirty="0" smtClean="0"/>
              <a:t>Aggregation: </a:t>
            </a:r>
            <a:r>
              <a:rPr lang="en-US" sz="3200" dirty="0" smtClean="0">
                <a:solidFill>
                  <a:srgbClr val="A31E34"/>
                </a:solidFill>
              </a:rPr>
              <a:t>Programmable key-value store</a:t>
            </a:r>
          </a:p>
          <a:p>
            <a:pPr lvl="1"/>
            <a:endParaRPr lang="en-US" sz="3200" dirty="0"/>
          </a:p>
          <a:p>
            <a:r>
              <a:rPr lang="en-US" sz="3600" dirty="0" smtClean="0"/>
              <a:t>Query compiler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249391" y="2704498"/>
            <a:ext cx="4569585" cy="2682476"/>
            <a:chOff x="3356939" y="2609311"/>
            <a:chExt cx="4768286" cy="3490013"/>
          </a:xfrm>
        </p:grpSpPr>
        <p:sp>
          <p:nvSpPr>
            <p:cNvPr id="4" name="Cloud 3"/>
            <p:cNvSpPr/>
            <p:nvPr/>
          </p:nvSpPr>
          <p:spPr>
            <a:xfrm>
              <a:off x="3356939" y="2609311"/>
              <a:ext cx="4768286" cy="3490013"/>
            </a:xfrm>
            <a:prstGeom prst="cloud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141" y="4019183"/>
              <a:ext cx="1371516" cy="85948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307" y="4019182"/>
              <a:ext cx="1371516" cy="8594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807" y="5239841"/>
              <a:ext cx="1371516" cy="8594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675" y="2747868"/>
              <a:ext cx="1371516" cy="859483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4696109" y="4724079"/>
              <a:ext cx="739830" cy="60825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042522" y="4724073"/>
              <a:ext cx="620538" cy="60825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72268" y="3276187"/>
              <a:ext cx="774978" cy="85541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42522" y="3332032"/>
              <a:ext cx="834454" cy="76699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3105310" y="136874"/>
            <a:ext cx="4718957" cy="1273629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54" y="276335"/>
            <a:ext cx="1088147" cy="96410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32773" y="465999"/>
            <a:ext cx="2717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Queries</a:t>
            </a:r>
            <a:endParaRPr lang="en-US" sz="4000" dirty="0"/>
          </a:p>
        </p:txBody>
      </p:sp>
      <p:sp>
        <p:nvSpPr>
          <p:cNvPr id="27" name="Rounded Rectangle 26"/>
          <p:cNvSpPr/>
          <p:nvPr/>
        </p:nvSpPr>
        <p:spPr>
          <a:xfrm>
            <a:off x="3105309" y="1607368"/>
            <a:ext cx="4718957" cy="774441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52661" y="1637205"/>
            <a:ext cx="400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Query Compiler</a:t>
            </a:r>
            <a:endParaRPr lang="en-US" sz="4000" dirty="0"/>
          </a:p>
        </p:txBody>
      </p:sp>
      <p:sp>
        <p:nvSpPr>
          <p:cNvPr id="30" name="Rounded Rectangle 29"/>
          <p:cNvSpPr/>
          <p:nvPr/>
        </p:nvSpPr>
        <p:spPr>
          <a:xfrm>
            <a:off x="3105309" y="5502275"/>
            <a:ext cx="4718957" cy="1125966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05309" y="5579168"/>
            <a:ext cx="4718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Programmable switches </a:t>
            </a:r>
          </a:p>
          <a:p>
            <a:pPr algn="ctr"/>
            <a:r>
              <a:rPr lang="en-US" sz="2800" dirty="0" smtClean="0"/>
              <a:t>with the key-value store</a:t>
            </a:r>
            <a:endParaRPr lang="en-US" sz="2800" dirty="0"/>
          </a:p>
        </p:txBody>
      </p:sp>
      <p:sp>
        <p:nvSpPr>
          <p:cNvPr id="33" name="Curved Left Arrow 32"/>
          <p:cNvSpPr/>
          <p:nvPr/>
        </p:nvSpPr>
        <p:spPr>
          <a:xfrm>
            <a:off x="8058861" y="465999"/>
            <a:ext cx="1028700" cy="1640384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Left Arrow 33"/>
          <p:cNvSpPr/>
          <p:nvPr/>
        </p:nvSpPr>
        <p:spPr>
          <a:xfrm>
            <a:off x="8058861" y="2195638"/>
            <a:ext cx="1028700" cy="1275968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52877" y="925660"/>
            <a:ext cx="338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Marple programs</a:t>
            </a:r>
            <a:endParaRPr lang="en-US" sz="2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26" y="2804956"/>
            <a:ext cx="545583" cy="84314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25" y="3753242"/>
            <a:ext cx="545583" cy="84314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7" y="4701528"/>
            <a:ext cx="545583" cy="84314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212747" y="2442888"/>
            <a:ext cx="297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Switch programs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6678" y="4151335"/>
            <a:ext cx="2291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To collection servers</a:t>
            </a:r>
            <a:endParaRPr lang="en-US" sz="2800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075399" y="3124777"/>
            <a:ext cx="3688003" cy="73850"/>
          </a:xfrm>
          <a:prstGeom prst="line">
            <a:avLst/>
          </a:prstGeom>
          <a:ln w="635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36313" y="4045736"/>
            <a:ext cx="2921582" cy="0"/>
          </a:xfrm>
          <a:prstGeom prst="line">
            <a:avLst/>
          </a:prstGeom>
          <a:ln w="635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036313" y="5085355"/>
            <a:ext cx="3688003" cy="73850"/>
          </a:xfrm>
          <a:prstGeom prst="line">
            <a:avLst/>
          </a:prstGeom>
          <a:ln w="635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nt Arrow 47"/>
          <p:cNvSpPr/>
          <p:nvPr/>
        </p:nvSpPr>
        <p:spPr>
          <a:xfrm>
            <a:off x="517971" y="446094"/>
            <a:ext cx="2352743" cy="1898997"/>
          </a:xfrm>
          <a:prstGeom prst="bentArrow">
            <a:avLst>
              <a:gd name="adj1" fmla="val 11243"/>
              <a:gd name="adj2" fmla="val 20125"/>
              <a:gd name="adj3" fmla="val 25000"/>
              <a:gd name="adj4" fmla="val 84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56162" y="1471582"/>
            <a:ext cx="168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Results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95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62"/>
    </mc:Choice>
    <mc:Fallback xmlns="">
      <p:transition spd="slow" advTm="38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2" grpId="0"/>
      <p:bldP spid="30" grpId="0" animBg="1"/>
      <p:bldP spid="31" grpId="0"/>
      <p:bldP spid="33" grpId="0" animBg="1"/>
      <p:bldP spid="34" grpId="0" animBg="1"/>
      <p:bldP spid="35" grpId="0"/>
      <p:bldP spid="39" grpId="0"/>
      <p:bldP spid="40" grpId="0"/>
      <p:bldP spid="48" grpId="0" animBg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468" y="2961521"/>
            <a:ext cx="10913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Marple: Performance query </a:t>
            </a:r>
            <a:r>
              <a:rPr lang="en-US" sz="4400" dirty="0"/>
              <a:t>l</a:t>
            </a:r>
            <a:r>
              <a:rPr lang="en-US" sz="4400" dirty="0" smtClean="0"/>
              <a:t>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7"/>
    </mc:Choice>
    <mc:Fallback xmlns="">
      <p:transition spd="slow" advTm="276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4|0.2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3.3|1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8|6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8|9|3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5.6|8.2|2.6|5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3.2|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5.6|5.7|4.6|4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4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9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3.9|1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.7|7.1|5.2|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8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8.6|14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6|7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22015</TotalTime>
  <Words>1600</Words>
  <Application>Microsoft Macintosh PowerPoint</Application>
  <PresentationFormat>Widescreen</PresentationFormat>
  <Paragraphs>468</Paragraphs>
  <Slides>48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Ayuthaya</vt:lpstr>
      <vt:lpstr>Calibri</vt:lpstr>
      <vt:lpstr>Consolas</vt:lpstr>
      <vt:lpstr>Gadugi</vt:lpstr>
      <vt:lpstr>Wingdings</vt:lpstr>
      <vt:lpstr>Office Theme</vt:lpstr>
      <vt:lpstr>Language-Directed Hardware Design for Network Performance Monitoring</vt:lpstr>
      <vt:lpstr>Example: Who caused a microburst?</vt:lpstr>
      <vt:lpstr>PowerPoint Presentation</vt:lpstr>
      <vt:lpstr>Why monitor from switches?</vt:lpstr>
      <vt:lpstr>PowerPoint Presentation</vt:lpstr>
      <vt:lpstr>PowerPoint Presentation</vt:lpstr>
      <vt:lpstr>Contributions</vt:lpstr>
      <vt:lpstr>PowerPoint Presentation</vt:lpstr>
      <vt:lpstr>PowerPoint Presentation</vt:lpstr>
      <vt:lpstr>Marple: Performance query language</vt:lpstr>
      <vt:lpstr>Marple: Performance query language</vt:lpstr>
      <vt:lpstr>Example: High queue latency packets</vt:lpstr>
      <vt:lpstr>Example: Per-flow average latency</vt:lpstr>
      <vt:lpstr>Example: Microburst diagnosis</vt:lpstr>
      <vt:lpstr>Many performance queries (see paper)</vt:lpstr>
      <vt:lpstr>PowerPoint Presentation</vt:lpstr>
      <vt:lpstr>Implementing Marple on switches</vt:lpstr>
      <vt:lpstr>Implementing Marple on switches</vt:lpstr>
      <vt:lpstr>Implementing aggregation</vt:lpstr>
      <vt:lpstr>PowerPoint Presentation</vt:lpstr>
      <vt:lpstr>PowerPoint Presentation</vt:lpstr>
      <vt:lpstr>Caching</vt:lpstr>
      <vt:lpstr>Caching</vt:lpstr>
      <vt:lpstr>Caching</vt:lpstr>
      <vt:lpstr>Caching</vt:lpstr>
      <vt:lpstr>Caching</vt:lpstr>
      <vt:lpstr>PowerPoint Presentation</vt:lpstr>
      <vt:lpstr>Cache misses as new keys</vt:lpstr>
      <vt:lpstr>Cache misses as new keys</vt:lpstr>
      <vt:lpstr>Cache misses as new keys</vt:lpstr>
      <vt:lpstr>Cache misses as new keys</vt:lpstr>
      <vt:lpstr>Cache misses as new keys</vt:lpstr>
      <vt:lpstr>How about value accuracy after evictions?</vt:lpstr>
      <vt:lpstr>The Merge operation</vt:lpstr>
      <vt:lpstr>Mergeability</vt:lpstr>
      <vt:lpstr>PowerPoint Presentation</vt:lpstr>
      <vt:lpstr>Linear-in-state: Mergeable w. small extra state </vt:lpstr>
      <vt:lpstr>Example: EWMA merge operation</vt:lpstr>
      <vt:lpstr>Microbursts: Linear-in-state!</vt:lpstr>
      <vt:lpstr>Other linear-in-state queries</vt:lpstr>
      <vt:lpstr>PowerPoint Presentation</vt:lpstr>
      <vt:lpstr>Eviction processing</vt:lpstr>
      <vt:lpstr>Eviction processing at backing store</vt:lpstr>
      <vt:lpstr>Eviction ratio vs. Cache size</vt:lpstr>
      <vt:lpstr>Eviction ratio vs. Cache size</vt:lpstr>
      <vt:lpstr>Eviction ratio  Eviction rate</vt:lpstr>
      <vt:lpstr>See more in the paper…</vt:lpstr>
      <vt:lpstr>Summary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Srinivas NG</cp:lastModifiedBy>
  <cp:revision>3842</cp:revision>
  <cp:lastPrinted>2017-03-14T20:27:47Z</cp:lastPrinted>
  <dcterms:created xsi:type="dcterms:W3CDTF">2016-08-11T15:35:38Z</dcterms:created>
  <dcterms:modified xsi:type="dcterms:W3CDTF">2017-08-30T19:44:41Z</dcterms:modified>
</cp:coreProperties>
</file>