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05" r:id="rId2"/>
    <p:sldId id="406" r:id="rId3"/>
    <p:sldId id="408" r:id="rId4"/>
    <p:sldId id="409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8" r:id="rId16"/>
    <p:sldId id="399" r:id="rId17"/>
    <p:sldId id="400" r:id="rId18"/>
    <p:sldId id="404" r:id="rId19"/>
    <p:sldId id="401" r:id="rId20"/>
    <p:sldId id="402" r:id="rId21"/>
    <p:sldId id="403" r:id="rId22"/>
    <p:sldId id="350" r:id="rId23"/>
    <p:sldId id="396" r:id="rId24"/>
    <p:sldId id="397" r:id="rId25"/>
    <p:sldId id="357" r:id="rId26"/>
    <p:sldId id="363" r:id="rId27"/>
    <p:sldId id="364" r:id="rId28"/>
    <p:sldId id="365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1860" autoAdjust="0"/>
  </p:normalViewPr>
  <p:slideViewPr>
    <p:cSldViewPr showGuides="1">
      <p:cViewPr varScale="1">
        <p:scale>
          <a:sx n="87" d="100"/>
          <a:sy n="87" d="100"/>
        </p:scale>
        <p:origin x="1280" y="192"/>
      </p:cViewPr>
      <p:guideLst>
        <p:guide orient="horz" pos="168"/>
        <p:guide pos="3840"/>
      </p:guideLst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Nate. I am Anirudh and am</a:t>
            </a:r>
            <a:r>
              <a:rPr lang="en-US" baseline="0" dirty="0" smtClean="0"/>
              <a:t> going to be speaking about a system that enables programmable packet scheduling at line rate. This is joint work with people at MIT, Barefoot Networks, CISCO, and Stanford.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2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Chip diagram replaced with a blank as a bad hack.</a:t>
            </a:r>
          </a:p>
          <a:p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1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Practice</a:t>
            </a:r>
            <a:r>
              <a:rPr lang="en-US" baseline="0" dirty="0" smtClean="0"/>
              <a:t> narration here, too much waffling.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38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5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the talk’s title is programmable scheduling at line 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scheduling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a communication standard. For Ethernet today, this is 10 Gigabits per second,</a:t>
            </a:r>
          </a:p>
          <a:p>
            <a:r>
              <a:rPr lang="en-US" baseline="0" dirty="0" smtClean="0"/>
              <a:t>and will soon become 40 or 100 Gigabits / sec.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the term line-rate should make it clear that we can’t use a software switch, Network Processor, or FPGA for the task. These platforms let you write arbitrary</a:t>
            </a:r>
          </a:p>
          <a:p>
            <a:r>
              <a:rPr lang="en-US" baseline="0" dirty="0" smtClean="0"/>
              <a:t>scheduling algorithms, but they have typically been between 10 and 100 times slower than line-rate at any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49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let’s look at what the PIFO abstraction entails.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2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5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adug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7DEF-D704-4509-8BF6-90F2BA4AB2EF}" type="datetimeFigureOut">
              <a:rPr lang="en-US" smtClean="0"/>
              <a:t>8/4/16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6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09800" y="13069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Programmable Packet Scheduling at Line Rate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52600" y="2959173"/>
            <a:ext cx="8686800" cy="1655762"/>
          </a:xfrm>
        </p:spPr>
        <p:txBody>
          <a:bodyPr>
            <a:noAutofit/>
          </a:bodyPr>
          <a:lstStyle/>
          <a:p>
            <a:r>
              <a:rPr lang="en-US" b="1" dirty="0" smtClean="0"/>
              <a:t>Anirudh </a:t>
            </a:r>
            <a:r>
              <a:rPr lang="en-US" b="1" dirty="0" err="1" smtClean="0"/>
              <a:t>Sivaraman</a:t>
            </a:r>
            <a:r>
              <a:rPr lang="en-US" dirty="0" smtClean="0"/>
              <a:t>, </a:t>
            </a:r>
            <a:r>
              <a:rPr lang="en-US" dirty="0" err="1" smtClean="0"/>
              <a:t>Suvinay</a:t>
            </a:r>
            <a:r>
              <a:rPr lang="en-US" dirty="0" smtClean="0"/>
              <a:t> Subramanian, Mohammad </a:t>
            </a:r>
            <a:r>
              <a:rPr lang="en-US" dirty="0" err="1" smtClean="0"/>
              <a:t>Alizadeh</a:t>
            </a:r>
            <a:r>
              <a:rPr lang="en-US" dirty="0" smtClean="0"/>
              <a:t>, Sharad </a:t>
            </a:r>
            <a:r>
              <a:rPr lang="en-US" dirty="0" err="1" smtClean="0"/>
              <a:t>Chole</a:t>
            </a:r>
            <a:r>
              <a:rPr lang="en-US" dirty="0" smtClean="0"/>
              <a:t>, Shang-</a:t>
            </a:r>
            <a:r>
              <a:rPr lang="en-US" dirty="0" err="1" smtClean="0"/>
              <a:t>Tse</a:t>
            </a:r>
            <a:r>
              <a:rPr lang="en-US" dirty="0" smtClean="0"/>
              <a:t> Chuang, Anurag Agrawal, Hari </a:t>
            </a:r>
            <a:r>
              <a:rPr lang="en-US" dirty="0" err="1" smtClean="0"/>
              <a:t>Balakrishnan</a:t>
            </a:r>
            <a:r>
              <a:rPr lang="en-US" dirty="0" smtClean="0"/>
              <a:t>, Tom </a:t>
            </a:r>
            <a:r>
              <a:rPr lang="en-US" dirty="0" err="1" smtClean="0"/>
              <a:t>Edsall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Katti</a:t>
            </a:r>
            <a:r>
              <a:rPr lang="en-US" dirty="0" smtClean="0"/>
              <a:t>, Nick McKeown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24767" y="5269486"/>
            <a:ext cx="59629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000" dirty="0">
              <a:latin typeface="Gadug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96" y="5778804"/>
            <a:ext cx="1973997" cy="440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27" y="5664244"/>
            <a:ext cx="1994162" cy="669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7" y="5603804"/>
            <a:ext cx="1497713" cy="7907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16" y="5535837"/>
            <a:ext cx="2112931" cy="9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Token bucket shaping</a:t>
            </a:r>
            <a:endParaRPr lang="en-US" dirty="0">
              <a:latin typeface="+mj-lt"/>
            </a:endParaRPr>
          </a:p>
        </p:txBody>
      </p:sp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3086100"/>
            <a:ext cx="4165609" cy="304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733800"/>
            <a:ext cx="361950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tokens = min(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tokens + rate * (now – last),             	burst)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112" name="Rectangle 111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56" name="TextBox 155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5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62"/>
    </mc:Choice>
    <mc:Fallback>
      <p:transition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5</a:t>
                    </a:r>
                    <a:endParaRPr lang="en-US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4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738722"/>
            <a:ext cx="12085372" cy="4236775"/>
            <a:chOff x="0" y="1738722"/>
            <a:chExt cx="12085372" cy="4236775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38722"/>
              <a:ext cx="1752600" cy="455675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09172" cy="3619657"/>
              <a:chOff x="76200" y="2355840"/>
              <a:chExt cx="12009172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In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46913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Out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Parser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+mj-lt"/>
                    <a:cs typeface="Seravek"/>
                  </a:rPr>
                  <a:t>D</a:t>
                </a:r>
                <a:r>
                  <a:rPr lang="en-US" dirty="0" err="1" smtClean="0">
                    <a:latin typeface="+mj-lt"/>
                    <a:cs typeface="Seravek"/>
                  </a:rPr>
                  <a:t>eparser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+mj-lt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Ingress pipeline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+mj-lt"/>
                    <a:cs typeface="Seravek"/>
                  </a:rPr>
                  <a:t>Egress pipeline</a:t>
                </a:r>
                <a:endParaRPr lang="en-US" dirty="0">
                  <a:latin typeface="+mj-lt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+mj-lt"/>
                    </a:endParaRPr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pFabric</a:t>
            </a:r>
            <a:r>
              <a:rPr lang="en-US" dirty="0" smtClean="0">
                <a:latin typeface="+mj-lt"/>
              </a:rPr>
              <a:t> (SRPT)</a:t>
            </a:r>
            <a:endParaRPr lang="en-US" dirty="0"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0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48148E-6 L 0.18438 0.1893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4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pFabric</a:t>
            </a:r>
            <a:r>
              <a:rPr lang="en-US" dirty="0" smtClean="0">
                <a:latin typeface="+mj-lt"/>
              </a:rPr>
              <a:t> (SRPT)</a:t>
            </a:r>
            <a:endParaRPr lang="en-US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4" cy="44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  <a:cs typeface="Seravek"/>
                </a:rPr>
                <a:t>Rank Computation </a:t>
              </a:r>
              <a:endParaRPr lang="en-US" sz="2000" dirty="0">
                <a:latin typeface="+mj-lt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5</a:t>
                    </a:r>
                    <a:endParaRPr lang="en-US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46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44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Beyond a single PIFO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y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x</a:t>
            </a: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1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2</a:t>
              </a:r>
              <a:endParaRPr lang="en-US" sz="2000" kern="0" dirty="0">
                <a:latin typeface="+mj-lt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+mj-lt"/>
                  <a:cs typeface="Seravek"/>
                </a:rPr>
                <a:t>b</a:t>
              </a:r>
              <a:r>
                <a:rPr lang="en-US" sz="2000" kern="0" baseline="-25000" dirty="0" smtClean="0">
                  <a:latin typeface="+mj-lt"/>
                  <a:cs typeface="Seravek"/>
                </a:rPr>
                <a:t>3</a:t>
              </a:r>
              <a:endParaRPr lang="en-US" sz="2000" kern="0" baseline="-25000" dirty="0">
                <a:latin typeface="+mj-lt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y</a:t>
            </a:r>
            <a:endParaRPr lang="en-US" sz="2000" kern="0" dirty="0" smtClean="0">
              <a:latin typeface="+mj-lt"/>
              <a:cs typeface="Seravek"/>
            </a:endParaRPr>
          </a:p>
          <a:p>
            <a:pPr algn="ctr" defTabSz="457200">
              <a:defRPr/>
            </a:pPr>
            <a:r>
              <a:rPr lang="en-US" sz="2000" kern="0" baseline="-25000" dirty="0" smtClean="0">
                <a:latin typeface="+mj-lt"/>
                <a:cs typeface="Seravek"/>
              </a:rPr>
              <a:t>2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chemeClr val="accent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cs typeface="Seravek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cs typeface="Seravek"/>
              </a:rPr>
              <a:t>ierarchical scheduling algorithms need hierarchy of PIFOs</a:t>
            </a:r>
            <a:endParaRPr lang="en-US" sz="32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7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 smtClean="0">
                  <a:latin typeface="+mj-lt"/>
                  <a:cs typeface="Seravek"/>
                </a:rPr>
                <a:t>1</a:t>
              </a:r>
              <a:endParaRPr lang="en-US" kern="0" baseline="-25000" dirty="0">
                <a:latin typeface="+mj-lt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+mj-lt"/>
                  <a:cs typeface="Seravek"/>
                </a:rPr>
                <a:t>b</a:t>
              </a:r>
              <a:r>
                <a:rPr lang="en-US" kern="0" baseline="-25000" dirty="0">
                  <a:latin typeface="+mj-lt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+mj-lt"/>
                <a:cs typeface="Seravek"/>
              </a:rPr>
              <a:t>a</a:t>
            </a:r>
            <a:r>
              <a:rPr lang="en-US" kern="0" baseline="-25000" dirty="0" smtClean="0">
                <a:latin typeface="+mj-lt"/>
                <a:cs typeface="Seravek"/>
              </a:rPr>
              <a:t>1</a:t>
            </a:r>
            <a:endParaRPr lang="en-US" kern="0" baseline="-25000" dirty="0">
              <a:latin typeface="+mj-lt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Tree of PIFOs</a:t>
            </a:r>
            <a:endParaRPr lang="en-US" dirty="0">
              <a:latin typeface="+mj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28956" y="2400301"/>
              <a:ext cx="4051684" cy="2438398"/>
              <a:chOff x="840540" y="2324100"/>
              <a:chExt cx="4051684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40540" y="2743197"/>
                <a:ext cx="4051684" cy="2019301"/>
                <a:chOff x="2396385" y="2948058"/>
                <a:chExt cx="276054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396385" y="3207645"/>
                  <a:ext cx="79423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22285" y="3241556"/>
                  <a:ext cx="834642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097609" y="3882574"/>
                  <a:ext cx="55613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+mj-lt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+mj-lt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+mj-lt"/>
                    <a:cs typeface="Seravek"/>
                  </a:rPr>
                  <a:t>root</a:t>
                </a:r>
                <a:endParaRPr lang="en-US" b="1" dirty="0">
                  <a:latin typeface="+mj-lt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  <a:cs typeface="Seravek"/>
                </a:rPr>
                <a:t>Hierarchical Packet Fair Queuing</a:t>
              </a:r>
              <a:endParaRPr lang="en-US" sz="2400" dirty="0">
                <a:latin typeface="+mj-lt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+mj-lt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+mj-lt"/>
                        <a:cs typeface="Seravek"/>
                      </a:rPr>
                      <a:t>R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+mj-lt"/>
                      <a:cs typeface="Seravek"/>
                    </a:rPr>
                    <a:t>B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+mj-lt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1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+mj-lt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+mj-lt"/>
                      <a:cs typeface="Seravek"/>
                    </a:rPr>
                    <a:t>2</a:t>
                  </a:r>
                  <a:endParaRPr lang="en-US" kern="0" baseline="-25000" dirty="0">
                    <a:latin typeface="+mj-lt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1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+mj-lt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+mj-lt"/>
                        <a:cs typeface="Seravek"/>
                      </a:rPr>
                      <a:t>2</a:t>
                    </a:r>
                    <a:endParaRPr lang="en-US" kern="0" baseline="-2500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+mj-lt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a</a:t>
            </a:r>
            <a:r>
              <a:rPr lang="en-US" sz="2000" kern="0" baseline="-25000" dirty="0" smtClean="0">
                <a:latin typeface="+mj-lt"/>
                <a:cs typeface="Seravek"/>
              </a:rPr>
              <a:t>1</a:t>
            </a:r>
            <a:endParaRPr lang="en-US" sz="2000" kern="0" baseline="-25000" dirty="0">
              <a:latin typeface="+mj-lt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+mj-lt"/>
                <a:cs typeface="Seravek"/>
              </a:rPr>
              <a:t>R</a:t>
            </a:r>
            <a:endParaRPr lang="en-US" kern="0" baseline="-25000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3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1790700"/>
            <a:ext cx="10680700" cy="4905166"/>
            <a:chOff x="-76200" y="73985"/>
            <a:chExt cx="10279906" cy="5669382"/>
          </a:xfrm>
        </p:grpSpPr>
        <p:cxnSp>
          <p:nvCxnSpPr>
            <p:cNvPr id="6" name="Elbow Connector 5"/>
            <p:cNvCxnSpPr/>
            <p:nvPr/>
          </p:nvCxnSpPr>
          <p:spPr>
            <a:xfrm rot="5400000" flipH="1">
              <a:off x="52516" y="19625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12369" y="4225615"/>
              <a:ext cx="0" cy="5925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31034" y="963567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4834" y="1190692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10" name="Trapezoid 9"/>
            <p:cNvSpPr/>
            <p:nvPr/>
          </p:nvSpPr>
          <p:spPr>
            <a:xfrm rot="10800000">
              <a:off x="5902720" y="3818437"/>
              <a:ext cx="2684848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4309" y="3888973"/>
              <a:ext cx="190657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== comparators</a:t>
              </a:r>
            </a:p>
          </p:txBody>
        </p:sp>
        <p:sp>
          <p:nvSpPr>
            <p:cNvPr id="12" name="Trapezoid 11"/>
            <p:cNvSpPr/>
            <p:nvPr/>
          </p:nvSpPr>
          <p:spPr>
            <a:xfrm rot="10800000">
              <a:off x="1996282" y="3692200"/>
              <a:ext cx="283893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 rot="10800000">
              <a:off x="2222951" y="3844600"/>
              <a:ext cx="2778584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56726" y="3857099"/>
              <a:ext cx="176241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&gt; comparators</a:t>
              </a:r>
            </a:p>
          </p:txBody>
        </p:sp>
        <p:sp>
          <p:nvSpPr>
            <p:cNvPr id="15" name="Trapezoid 14"/>
            <p:cNvSpPr/>
            <p:nvPr/>
          </p:nvSpPr>
          <p:spPr>
            <a:xfrm rot="10800000">
              <a:off x="5902732" y="4872627"/>
              <a:ext cx="2684849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0258" y="4908505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17" name="Trapezoid 16"/>
            <p:cNvSpPr/>
            <p:nvPr/>
          </p:nvSpPr>
          <p:spPr>
            <a:xfrm rot="10800000">
              <a:off x="1996292" y="4818164"/>
              <a:ext cx="283893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Trapezoid 17"/>
            <p:cNvSpPr/>
            <p:nvPr/>
          </p:nvSpPr>
          <p:spPr>
            <a:xfrm rot="10800000">
              <a:off x="2222960" y="4981033"/>
              <a:ext cx="2778585" cy="533400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68094" y="5016911"/>
              <a:ext cx="1906452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Priority encoder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78402" y="871177"/>
              <a:ext cx="6771079" cy="11728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cxnSp>
          <p:nvCxnSpPr>
            <p:cNvPr id="21" name="Elbow Connector 20"/>
            <p:cNvCxnSpPr>
              <a:stCxn id="15" idx="0"/>
              <a:endCxn id="23" idx="3"/>
            </p:cNvCxnSpPr>
            <p:nvPr/>
          </p:nvCxnSpPr>
          <p:spPr>
            <a:xfrm rot="5400000" flipH="1" flipV="1">
              <a:off x="4999482" y="2550492"/>
              <a:ext cx="5101209" cy="609862"/>
            </a:xfrm>
            <a:prstGeom prst="bentConnector4">
              <a:avLst>
                <a:gd name="adj1" fmla="val -4481"/>
                <a:gd name="adj2" fmla="val 234731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 rot="10800000">
              <a:off x="1896939" y="136831"/>
              <a:ext cx="5958079" cy="332887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6337" y="73985"/>
              <a:ext cx="5968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Shift elements based on push, pop indices</a:t>
              </a:r>
            </a:p>
          </p:txBody>
        </p:sp>
        <p:cxnSp>
          <p:nvCxnSpPr>
            <p:cNvPr id="24" name="Straight Arrow Connector 23"/>
            <p:cNvCxnSpPr>
              <a:stCxn id="22" idx="0"/>
              <a:endCxn id="20" idx="0"/>
            </p:cNvCxnSpPr>
            <p:nvPr/>
          </p:nvCxnSpPr>
          <p:spPr>
            <a:xfrm>
              <a:off x="4875978" y="469718"/>
              <a:ext cx="0" cy="40145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9" idx="2"/>
              <a:endCxn id="39" idx="2"/>
            </p:cNvCxnSpPr>
            <p:nvPr/>
          </p:nvCxnSpPr>
          <p:spPr>
            <a:xfrm>
              <a:off x="3204731" y="188300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5339" y="1879885"/>
              <a:ext cx="0" cy="1977214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0"/>
              <a:endCxn id="15" idx="2"/>
            </p:cNvCxnSpPr>
            <p:nvPr/>
          </p:nvCxnSpPr>
          <p:spPr>
            <a:xfrm flipH="1">
              <a:off x="7245156" y="4351836"/>
              <a:ext cx="1" cy="52079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0"/>
              <a:endCxn id="18" idx="2"/>
            </p:cNvCxnSpPr>
            <p:nvPr/>
          </p:nvCxnSpPr>
          <p:spPr>
            <a:xfrm flipH="1">
              <a:off x="3612240" y="4378010"/>
              <a:ext cx="2" cy="60303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>
              <a:off x="166815" y="2114912"/>
              <a:ext cx="5209615" cy="1573515"/>
            </a:xfrm>
            <a:prstGeom prst="bentConnector4">
              <a:avLst>
                <a:gd name="adj1" fmla="val -4388"/>
                <a:gd name="adj2" fmla="val 1233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159081" y="2711959"/>
              <a:ext cx="1044625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Pop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(DEQ)</a:t>
              </a:r>
            </a:p>
          </p:txBody>
        </p:sp>
        <p:cxnSp>
          <p:nvCxnSpPr>
            <p:cNvPr id="31" name="Straight Arrow Connector 196"/>
            <p:cNvCxnSpPr>
              <a:stCxn id="30" idx="2"/>
              <a:endCxn id="10" idx="1"/>
            </p:cNvCxnSpPr>
            <p:nvPr/>
          </p:nvCxnSpPr>
          <p:spPr>
            <a:xfrm rot="5400000">
              <a:off x="8794658" y="3198400"/>
              <a:ext cx="612973" cy="1160501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-63499" y="2748564"/>
              <a:ext cx="1330018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1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(ENQ)</a:t>
              </a:r>
            </a:p>
          </p:txBody>
        </p:sp>
        <p:cxnSp>
          <p:nvCxnSpPr>
            <p:cNvPr id="33" name="Straight Arrow Connector 200"/>
            <p:cNvCxnSpPr>
              <a:stCxn id="32" idx="2"/>
              <a:endCxn id="12" idx="3"/>
            </p:cNvCxnSpPr>
            <p:nvPr/>
          </p:nvCxnSpPr>
          <p:spPr>
            <a:xfrm rot="16200000" flipH="1">
              <a:off x="1107168" y="3003110"/>
              <a:ext cx="450131" cy="1461447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76200" y="4983162"/>
              <a:ext cx="1500981" cy="760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Push 2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dugi" panose="020B0502040204020203" pitchFamily="34" charset="0"/>
                </a:rPr>
                <a:t>(reinsert)</a:t>
              </a:r>
            </a:p>
          </p:txBody>
        </p:sp>
        <p:cxnSp>
          <p:nvCxnSpPr>
            <p:cNvPr id="35" name="Elbow Connector 34"/>
            <p:cNvCxnSpPr>
              <a:stCxn id="34" idx="0"/>
              <a:endCxn id="13" idx="3"/>
            </p:cNvCxnSpPr>
            <p:nvPr/>
          </p:nvCxnSpPr>
          <p:spPr>
            <a:xfrm rot="5400000" flipH="1" flipV="1">
              <a:off x="1046027" y="3739564"/>
              <a:ext cx="871862" cy="1615335"/>
            </a:xfrm>
            <a:prstGeom prst="bentConnector2">
              <a:avLst/>
            </a:prstGeom>
            <a:ln w="889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724897" y="4113443"/>
              <a:ext cx="1069214" cy="818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Logical</a:t>
              </a:r>
            </a:p>
            <a:p>
              <a:r>
                <a:rPr lang="en-US" sz="2000" dirty="0"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6371" y="3515385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587" y="4085138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31957" y="968609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04642" y="959838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28442" y="1186963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2" name="Straight Connector 41"/>
            <p:cNvCxnSpPr>
              <a:stCxn id="43" idx="2"/>
              <a:endCxn id="43" idx="2"/>
            </p:cNvCxnSpPr>
            <p:nvPr/>
          </p:nvCxnSpPr>
          <p:spPr>
            <a:xfrm>
              <a:off x="5278339" y="187928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705565" y="964880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5912894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113011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329180" y="134571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adugi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05780" y="942224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9580" y="1169349"/>
              <a:ext cx="757848" cy="462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adugi" panose="020B0502040204020203" pitchFamily="34" charset="0"/>
                </a:rPr>
                <a:t>Rank</a:t>
              </a:r>
            </a:p>
          </p:txBody>
        </p:sp>
        <p:cxnSp>
          <p:nvCxnSpPr>
            <p:cNvPr id="49" name="Straight Connector 48"/>
            <p:cNvCxnSpPr>
              <a:stCxn id="50" idx="2"/>
              <a:endCxn id="50" idx="2"/>
            </p:cNvCxnSpPr>
            <p:nvPr/>
          </p:nvCxnSpPr>
          <p:spPr>
            <a:xfrm>
              <a:off x="7879477" y="186166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703" y="947266"/>
              <a:ext cx="1145548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Logical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Gadugi" panose="020B0502040204020203" pitchFamily="34" charset="0"/>
                </a:rPr>
                <a:t>PIFO ID</a:t>
              </a:r>
            </a:p>
          </p:txBody>
        </p:sp>
        <p:cxnSp>
          <p:nvCxnSpPr>
            <p:cNvPr id="51" name="Straight Connector 83"/>
            <p:cNvCxnSpPr>
              <a:stCxn id="43" idx="2"/>
              <a:endCxn id="10" idx="2"/>
            </p:cNvCxnSpPr>
            <p:nvPr/>
          </p:nvCxnSpPr>
          <p:spPr>
            <a:xfrm rot="16200000" flipH="1">
              <a:off x="5292163" y="1865455"/>
              <a:ext cx="1939157" cy="1966805"/>
            </a:xfrm>
            <a:prstGeom prst="bentConnector3">
              <a:avLst>
                <a:gd name="adj1" fmla="val 52398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83"/>
            <p:cNvCxnSpPr/>
            <p:nvPr/>
          </p:nvCxnSpPr>
          <p:spPr>
            <a:xfrm rot="16200000" flipH="1">
              <a:off x="4073630" y="796260"/>
              <a:ext cx="1935428" cy="4108926"/>
            </a:xfrm>
            <a:prstGeom prst="bentConnector3">
              <a:avLst>
                <a:gd name="adj1" fmla="val 62812"/>
              </a:avLst>
            </a:prstGeom>
            <a:ln w="635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0"/>
            <p:cNvCxnSpPr/>
            <p:nvPr/>
          </p:nvCxnSpPr>
          <p:spPr>
            <a:xfrm rot="5400000">
              <a:off x="4147977" y="1152729"/>
              <a:ext cx="1835576" cy="3243367"/>
            </a:xfrm>
            <a:prstGeom prst="bentConnector3">
              <a:avLst>
                <a:gd name="adj1" fmla="val 33114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90"/>
            <p:cNvCxnSpPr/>
            <p:nvPr/>
          </p:nvCxnSpPr>
          <p:spPr>
            <a:xfrm rot="5400000">
              <a:off x="4394251" y="1058854"/>
              <a:ext cx="2000475" cy="3596014"/>
            </a:xfrm>
            <a:prstGeom prst="bentConnector3">
              <a:avLst>
                <a:gd name="adj1" fmla="val 42252"/>
              </a:avLst>
            </a:prstGeom>
            <a:ln w="635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4167981" y="1851135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</p:cNvCxnSpPr>
            <p:nvPr/>
          </p:nvCxnSpPr>
          <p:spPr>
            <a:xfrm>
              <a:off x="4461842" y="1874238"/>
              <a:ext cx="0" cy="19441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106284" y="1828032"/>
              <a:ext cx="0" cy="184106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2377281" y="1861666"/>
              <a:ext cx="0" cy="20272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15900" y="1587500"/>
            <a:ext cx="11722100" cy="5384800"/>
            <a:chOff x="215900" y="1587500"/>
            <a:chExt cx="11722100" cy="5384800"/>
          </a:xfrm>
        </p:grpSpPr>
        <p:sp>
          <p:nvSpPr>
            <p:cNvPr id="63" name="Rectangle 62"/>
            <p:cNvSpPr/>
            <p:nvPr/>
          </p:nvSpPr>
          <p:spPr>
            <a:xfrm>
              <a:off x="215900" y="1587500"/>
              <a:ext cx="11722100" cy="538480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000" y="5232400"/>
              <a:ext cx="11303000" cy="1498600"/>
            </a:xfrm>
            <a:prstGeom prst="roundRect">
              <a:avLst/>
            </a:prstGeom>
            <a:solidFill>
              <a:srgbClr val="901028"/>
            </a:solidFill>
            <a:ln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Meets timing (1 GHz) for up to 2048 flows at 16 nm</a:t>
              </a:r>
            </a:p>
            <a:p>
              <a:pPr marL="457200" indent="-457200">
                <a:buFont typeface="Wingdings" charset="2"/>
                <a:buChar char="§"/>
              </a:pPr>
              <a:r>
                <a:rPr lang="en-US" sz="3200" dirty="0" smtClean="0">
                  <a:latin typeface="Seravek"/>
                  <a:cs typeface="Seravek"/>
                </a:rPr>
                <a:t>Less than 4% area overhead (~7 mm</a:t>
              </a:r>
              <a:r>
                <a:rPr lang="en-US" sz="3200" baseline="30000" dirty="0" smtClean="0">
                  <a:latin typeface="Seravek"/>
                  <a:cs typeface="Seravek"/>
                </a:rPr>
                <a:t>2</a:t>
              </a:r>
              <a:r>
                <a:rPr lang="en-US" sz="3200" dirty="0" smtClean="0">
                  <a:latin typeface="Seravek"/>
                  <a:cs typeface="Seravek"/>
                </a:rPr>
                <a:t>) for 5-level scheduler</a:t>
              </a:r>
              <a:endParaRPr lang="en-US" sz="32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5290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7"/>
    </mc:Choice>
    <mc:Fallback xmlns="">
      <p:transition xmlns:p14="http://schemas.microsoft.com/office/powerpoint/2010/main" spd="slow" advTm="43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92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66900" y="365127"/>
            <a:ext cx="87058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Programmable scheduling at line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Programmable: Can we express a new scheduling algorithm?</a:t>
            </a:r>
          </a:p>
          <a:p>
            <a:endParaRPr lang="en-US" dirty="0"/>
          </a:p>
          <a:p>
            <a:r>
              <a:rPr lang="en-US" dirty="0" smtClean="0"/>
              <a:t>Line-rate: Highest capacity supported by a communication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228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1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Backup slides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Currently not modeled at all, </a:t>
            </a:r>
            <a:r>
              <a:rPr lang="en-US" dirty="0" err="1" smtClean="0">
                <a:latin typeface="Gadugi" panose="020B0502040204020203" pitchFamily="34" charset="0"/>
              </a:rPr>
              <a:t>blackbox</a:t>
            </a:r>
            <a:r>
              <a:rPr lang="en-US" dirty="0" smtClean="0">
                <a:latin typeface="Gadugi" panose="020B0502040204020203" pitchFamily="34" charset="0"/>
              </a:rPr>
              <a:t> left to vendor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Only part of the switch that isn’t programmable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PIFOs present a candidate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Concurrent work on Universal Packet Scheduling also requires a priority queue that is identical to a PIFO</a:t>
            </a:r>
          </a:p>
        </p:txBody>
      </p:sp>
    </p:spTree>
    <p:extLst>
      <p:ext uri="{BB962C8B-B14F-4D97-AF65-F5344CB8AC3E}">
        <p14:creationId xmlns:p14="http://schemas.microsoft.com/office/powerpoint/2010/main" val="92776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Proposal: scheduling in P4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Need to model a PIFO (or priority queue) in P4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Requires an extern instance to model a PIFO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Can start by including it in a target-specific library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Later migrate to standard library if there’s sufficient interest</a:t>
            </a:r>
          </a:p>
          <a:p>
            <a:pPr lvl="1"/>
            <a:r>
              <a:rPr lang="en-US" dirty="0" smtClean="0">
                <a:latin typeface="Gadugi" panose="020B0502040204020203" pitchFamily="34" charset="0"/>
              </a:rPr>
              <a:t>Section 16 of P4v1.1</a:t>
            </a:r>
          </a:p>
          <a:p>
            <a:pPr lvl="1"/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Transactions themselves can be compiled down to P4 code using the Domino DSL for </a:t>
            </a:r>
            <a:r>
              <a:rPr lang="en-US" dirty="0" err="1" smtClean="0">
                <a:latin typeface="Gadugi" panose="020B0502040204020203" pitchFamily="34" charset="0"/>
              </a:rPr>
              <a:t>stateful</a:t>
            </a:r>
            <a:r>
              <a:rPr lang="en-US" dirty="0" smtClean="0">
                <a:latin typeface="Gadugi" panose="020B0502040204020203" pitchFamily="34" charset="0"/>
              </a:rPr>
              <a:t> algorithms.</a:t>
            </a:r>
          </a:p>
        </p:txBody>
      </p:sp>
    </p:spTree>
    <p:extLst>
      <p:ext uri="{BB962C8B-B14F-4D97-AF65-F5344CB8AC3E}">
        <p14:creationId xmlns:p14="http://schemas.microsoft.com/office/powerpoint/2010/main" val="19631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Hardware feasibility of PIFOs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Number of flows handled by a PIFO affects timing.</a:t>
            </a:r>
          </a:p>
          <a:p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Number of logical PIFOs within a PIFO, priority and metadata width, and number of PIFO blocks only increases area.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Composing PIFOs: min. rate guarantees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Minimum rate guarantees:</a:t>
            </a:r>
          </a:p>
          <a:p>
            <a:pPr marL="0" indent="0">
              <a:buNone/>
            </a:pPr>
            <a:endParaRPr lang="en-US" dirty="0">
              <a:latin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Provide each flow a guaranteed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rate provided the sum of these</a:t>
            </a:r>
          </a:p>
          <a:p>
            <a:pPr marL="0" indent="0">
              <a:buNone/>
            </a:pPr>
            <a:r>
              <a:rPr lang="en-US" dirty="0" smtClean="0">
                <a:latin typeface="Gadugi" panose="020B0502040204020203" pitchFamily="34" charset="0"/>
              </a:rPr>
              <a:t>guarantees  is below capacity.</a:t>
            </a:r>
            <a:endParaRPr lang="en-US" dirty="0">
              <a:latin typeface="Gadugi" panose="020B05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</p:spTree>
    <p:extLst>
      <p:ext uri="{BB962C8B-B14F-4D97-AF65-F5344CB8AC3E}">
        <p14:creationId xmlns:p14="http://schemas.microsoft.com/office/powerpoint/2010/main" val="25038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Traffic Shaping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LSTF</a:t>
            </a:r>
            <a:endParaRPr lang="en-US" dirty="0">
              <a:latin typeface="Gadugi" panose="020B0502040204020203" pitchFamily="34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</a:t>
            </a:r>
            <a:r>
              <a:rPr lang="en-US" smtClean="0">
                <a:latin typeface="Gadugi" panose="020B0502040204020203" pitchFamily="34" charset="0"/>
              </a:rPr>
              <a:t>PIFO abstraction in one slide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PIFO: A sorted array that let us insert an entry (packet or PIFO pointer) into a PIFO based on a programmable priority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Entries are always </a:t>
            </a:r>
            <a:r>
              <a:rPr lang="en-US" dirty="0" err="1" smtClean="0">
                <a:latin typeface="Gadugi" panose="020B0502040204020203" pitchFamily="34" charset="0"/>
              </a:rPr>
              <a:t>dequeued</a:t>
            </a:r>
            <a:r>
              <a:rPr lang="en-US" dirty="0" smtClean="0">
                <a:latin typeface="Gadugi" panose="020B0502040204020203" pitchFamily="34" charset="0"/>
              </a:rPr>
              <a:t> from the head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packet,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and transmit it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If an entry is a PIFO, </a:t>
            </a:r>
            <a:r>
              <a:rPr lang="en-US" dirty="0" err="1" smtClean="0">
                <a:latin typeface="Gadugi" panose="020B0502040204020203" pitchFamily="34" charset="0"/>
              </a:rPr>
              <a:t>dequeue</a:t>
            </a:r>
            <a:r>
              <a:rPr lang="en-US" dirty="0" smtClean="0">
                <a:latin typeface="Gadugi" panose="020B0502040204020203" pitchFamily="34" charset="0"/>
              </a:rPr>
              <a:t> it, and continue recursively</a:t>
            </a:r>
          </a:p>
        </p:txBody>
      </p:sp>
    </p:spTree>
    <p:extLst>
      <p:ext uri="{BB962C8B-B14F-4D97-AF65-F5344CB8AC3E}">
        <p14:creationId xmlns:p14="http://schemas.microsoft.com/office/powerpoint/2010/main" val="207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/>
              <a:t>Programmable </a:t>
            </a:r>
            <a:r>
              <a:rPr lang="en-US" dirty="0" smtClean="0"/>
              <a:t>Switching Chips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72" name="Title 3"/>
          <p:cNvSpPr txBox="1">
            <a:spLocks/>
          </p:cNvSpPr>
          <p:nvPr/>
        </p:nvSpPr>
        <p:spPr>
          <a:xfrm>
            <a:off x="419100" y="76200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Seravek"/>
                <a:ea typeface="+mj-ea"/>
                <a:cs typeface="Seravek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1485900"/>
            <a:ext cx="12039600" cy="4038600"/>
            <a:chOff x="76200" y="2362200"/>
            <a:chExt cx="12039600" cy="4038600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6039165" y="375297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0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7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" y="2660640"/>
              <a:ext cx="12039600" cy="3625860"/>
              <a:chOff x="76200" y="2393940"/>
              <a:chExt cx="12039600" cy="362586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91047" y="2802830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" y="23939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80684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9203812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6200" y="2660640"/>
                  <a:ext cx="12039600" cy="3625860"/>
                  <a:chOff x="76200" y="2660640"/>
                  <a:chExt cx="12039600" cy="3625860"/>
                </a:xfrm>
              </p:grpSpPr>
              <p:grpSp>
                <p:nvGrpSpPr>
                  <p:cNvPr id="267" name="Group 42"/>
                  <p:cNvGrpSpPr/>
                  <p:nvPr/>
                </p:nvGrpSpPr>
                <p:grpSpPr>
                  <a:xfrm>
                    <a:off x="1589457" y="4079158"/>
                    <a:ext cx="4875732" cy="1192610"/>
                    <a:chOff x="1707458" y="1778000"/>
                    <a:chExt cx="4254836" cy="1181787"/>
                  </a:xfrm>
                </p:grpSpPr>
                <p:cxnSp>
                  <p:nvCxnSpPr>
                    <p:cNvPr id="268" name="Straight Arrow Connector 267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Arrow Connector 268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Arrow Connector 272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Arrow Connector 273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Arrow Connector 275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9" name="Right Arrow 278"/>
                  <p:cNvSpPr/>
                  <p:nvPr/>
                </p:nvSpPr>
                <p:spPr>
                  <a:xfrm>
                    <a:off x="147389" y="4484457"/>
                    <a:ext cx="396032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6200" y="4156680"/>
                    <a:ext cx="47102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2" name="Right Arrow 291"/>
                  <p:cNvSpPr/>
                  <p:nvPr/>
                </p:nvSpPr>
                <p:spPr>
                  <a:xfrm>
                    <a:off x="11556526" y="4567850"/>
                    <a:ext cx="463237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11438459" y="4221749"/>
                    <a:ext cx="67734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Out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647700" y="2667984"/>
                    <a:ext cx="916049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62" name="Group 42"/>
                  <p:cNvGrpSpPr/>
                  <p:nvPr/>
                </p:nvGrpSpPr>
                <p:grpSpPr>
                  <a:xfrm>
                    <a:off x="7741431" y="4102364"/>
                    <a:ext cx="3367506" cy="1192610"/>
                    <a:chOff x="1707458" y="1778000"/>
                    <a:chExt cx="4254836" cy="1181787"/>
                  </a:xfrm>
                </p:grpSpPr>
                <p:cxnSp>
                  <p:nvCxnSpPr>
                    <p:cNvPr id="363" name="Straight Arrow Connector 362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Arrow Connector 363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Arrow Connector 364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Arrow Connector 366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Arrow Connector 367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Arrow Connector 368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Arrow Connector 369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Arrow Connector 370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Arrow Connector 371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11142470" y="3068478"/>
                    <a:ext cx="326008" cy="3209586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10826474" y="2660640"/>
                    <a:ext cx="1209953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err="1">
                        <a:latin typeface="Seravek"/>
                        <a:cs typeface="Seravek"/>
                      </a:rPr>
                      <a:t>D</a:t>
                    </a:r>
                    <a:r>
                      <a:rPr lang="en-US" dirty="0" err="1" smtClean="0">
                        <a:latin typeface="Seravek"/>
                        <a:cs typeface="Seravek"/>
                      </a:rPr>
                      <a:t>eparser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742061" y="3050075"/>
                    <a:ext cx="4484987" cy="191047"/>
                    <a:chOff x="1866900" y="2628900"/>
                    <a:chExt cx="4419600" cy="190500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8669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>
                    <a:xfrm>
                      <a:off x="62865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1866900" y="2729063"/>
                      <a:ext cx="4419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3012146" y="2706192"/>
                    <a:ext cx="1859687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7930541" y="3038371"/>
                    <a:ext cx="3016451" cy="191047"/>
                    <a:chOff x="1920389" y="2693432"/>
                    <a:chExt cx="4419600" cy="190500"/>
                  </a:xfrm>
                </p:grpSpPr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>
                      <a:off x="19203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63399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H="1">
                      <a:off x="1920389" y="2793595"/>
                      <a:ext cx="4419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565584" y="2694490"/>
                    <a:ext cx="1786108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Egress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591875" y="3048000"/>
                    <a:ext cx="1148394" cy="3238500"/>
                    <a:chOff x="591875" y="2743200"/>
                    <a:chExt cx="1148394" cy="32385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91875" y="2743200"/>
                      <a:ext cx="1008325" cy="3238500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09600" y="3390900"/>
                      <a:ext cx="1130669" cy="1816899"/>
                      <a:chOff x="1791929" y="5127627"/>
                      <a:chExt cx="1754721" cy="2101858"/>
                    </a:xfrm>
                  </p:grpSpPr>
                  <p:sp>
                    <p:nvSpPr>
                      <p:cNvPr id="89" name="Connector 88"/>
                      <p:cNvSpPr/>
                      <p:nvPr/>
                    </p:nvSpPr>
                    <p:spPr>
                      <a:xfrm>
                        <a:off x="1862224" y="5127627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0" name="Connector 89"/>
                      <p:cNvSpPr/>
                      <p:nvPr/>
                    </p:nvSpPr>
                    <p:spPr>
                      <a:xfrm>
                        <a:off x="2647164" y="5130027"/>
                        <a:ext cx="622979" cy="548071"/>
                      </a:xfrm>
                      <a:prstGeom prst="flowChartConnector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1" name="Connector 90"/>
                      <p:cNvSpPr/>
                      <p:nvPr/>
                    </p:nvSpPr>
                    <p:spPr>
                      <a:xfrm>
                        <a:off x="1860190" y="5921033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D92A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2" name="Connector 91"/>
                      <p:cNvSpPr/>
                      <p:nvPr/>
                    </p:nvSpPr>
                    <p:spPr>
                      <a:xfrm>
                        <a:off x="2647165" y="5965072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3366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3" name="Connector 92"/>
                      <p:cNvSpPr/>
                      <p:nvPr/>
                    </p:nvSpPr>
                    <p:spPr>
                      <a:xfrm>
                        <a:off x="1877496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5CFF37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4" name="Connector 93"/>
                      <p:cNvSpPr/>
                      <p:nvPr/>
                    </p:nvSpPr>
                    <p:spPr>
                      <a:xfrm>
                        <a:off x="2647165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FF0D13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cxnSp>
                    <p:nvCxnSpPr>
                      <p:cNvPr id="95" name="Straight Arrow Connector 94"/>
                      <p:cNvCxnSpPr>
                        <a:stCxn id="89" idx="6"/>
                        <a:endCxn id="90" idx="2"/>
                      </p:cNvCxnSpPr>
                      <p:nvPr/>
                    </p:nvCxnSpPr>
                    <p:spPr>
                      <a:xfrm>
                        <a:off x="2426075" y="5401663"/>
                        <a:ext cx="221090" cy="240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/>
                      <p:cNvCxnSpPr>
                        <a:stCxn id="90" idx="3"/>
                        <a:endCxn id="91" idx="7"/>
                      </p:cNvCxnSpPr>
                      <p:nvPr/>
                    </p:nvCxnSpPr>
                    <p:spPr>
                      <a:xfrm flipH="1">
                        <a:off x="2341468" y="5597835"/>
                        <a:ext cx="396930" cy="403462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89" idx="4"/>
                        <a:endCxn id="91" idx="0"/>
                      </p:cNvCxnSpPr>
                      <p:nvPr/>
                    </p:nvCxnSpPr>
                    <p:spPr>
                      <a:xfrm flipH="1">
                        <a:off x="2142116" y="5675698"/>
                        <a:ext cx="2034" cy="245335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>
                        <a:stCxn id="89" idx="5"/>
                        <a:endCxn id="92" idx="1"/>
                      </p:cNvCxnSpPr>
                      <p:nvPr/>
                    </p:nvCxnSpPr>
                    <p:spPr>
                      <a:xfrm>
                        <a:off x="2343501" y="5595435"/>
                        <a:ext cx="386237" cy="449901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>
                        <a:stCxn id="91" idx="4"/>
                        <a:endCxn id="93" idx="0"/>
                      </p:cNvCxnSpPr>
                      <p:nvPr/>
                    </p:nvCxnSpPr>
                    <p:spPr>
                      <a:xfrm>
                        <a:off x="2142116" y="6469104"/>
                        <a:ext cx="17306" cy="21231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>
                        <a:stCxn id="91" idx="5"/>
                        <a:endCxn id="94" idx="1"/>
                      </p:cNvCxnSpPr>
                      <p:nvPr/>
                    </p:nvCxnSpPr>
                    <p:spPr>
                      <a:xfrm>
                        <a:off x="2341467" y="6388840"/>
                        <a:ext cx="388272" cy="372837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>
                        <a:stCxn id="92" idx="3"/>
                        <a:endCxn id="93" idx="7"/>
                      </p:cNvCxnSpPr>
                      <p:nvPr/>
                    </p:nvCxnSpPr>
                    <p:spPr>
                      <a:xfrm flipH="1">
                        <a:off x="2358774" y="6432880"/>
                        <a:ext cx="370964" cy="328798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851058" y="6776143"/>
                        <a:ext cx="684628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TCP</a:t>
                        </a:r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560601" y="6809947"/>
                        <a:ext cx="751577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New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91929" y="6026902"/>
                        <a:ext cx="716704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IPv4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86769" y="6073463"/>
                        <a:ext cx="724432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IPv6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2541464" y="5240125"/>
                        <a:ext cx="1005186" cy="3183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VLAN</a:t>
                        </a:r>
                      </a:p>
                    </p:txBody>
                  </p: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791929" y="5210053"/>
                        <a:ext cx="691427" cy="332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4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Eth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742013" y="3273626"/>
              <a:ext cx="1305987" cy="3127174"/>
              <a:chOff x="1742013" y="3273626"/>
              <a:chExt cx="1305987" cy="312717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819001" y="32736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742013" y="3276600"/>
                <a:ext cx="1305987" cy="3124200"/>
                <a:chOff x="1742013" y="2971800"/>
                <a:chExt cx="1305987" cy="3124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742013" y="2971800"/>
                  <a:ext cx="1305987" cy="2819400"/>
                  <a:chOff x="1742013" y="2971800"/>
                  <a:chExt cx="1305987" cy="28194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3" name="Trapezoid 19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194" name="Straight Connector 193"/>
                      <p:cNvCxnSpPr>
                        <a:stCxn id="192" idx="3"/>
                        <a:endCxn id="19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9" name="Trapezoid 19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0" name="Straight Connector 199"/>
                      <p:cNvCxnSpPr>
                        <a:stCxn id="198" idx="3"/>
                        <a:endCxn id="19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3" name="Trapezoid 20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4" name="Straight Connector 203"/>
                      <p:cNvCxnSpPr>
                        <a:stCxn id="202" idx="3"/>
                        <a:endCxn id="20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7" name="Trapezoid 2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8" name="Straight Connector 207"/>
                      <p:cNvCxnSpPr>
                        <a:stCxn id="206" idx="3"/>
                        <a:endCxn id="2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1" name="Trapezoid 21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12" name="Straight Connector 211"/>
                      <p:cNvCxnSpPr>
                        <a:stCxn id="210" idx="3"/>
                        <a:endCxn id="21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9" name="Trapezoid 2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20" name="Straight Connector 219"/>
                      <p:cNvCxnSpPr>
                        <a:stCxn id="218" idx="3"/>
                        <a:endCxn id="2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1954802" y="5725608"/>
                  <a:ext cx="902699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162300" y="3276600"/>
              <a:ext cx="1313752" cy="3124200"/>
              <a:chOff x="3162300" y="3276600"/>
              <a:chExt cx="1313752" cy="31242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247846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162300" y="3276600"/>
                <a:ext cx="1313752" cy="3124200"/>
                <a:chOff x="3162300" y="2971800"/>
                <a:chExt cx="1313752" cy="312420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162300" y="2971800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6" name="Trapezoid 25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7" name="Straight Connector 256"/>
                      <p:cNvCxnSpPr>
                        <a:stCxn id="255" idx="3"/>
                        <a:endCxn id="25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3" name="Trapezoid 25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4" name="Straight Connector 253"/>
                      <p:cNvCxnSpPr>
                        <a:stCxn id="252" idx="3"/>
                        <a:endCxn id="25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0" name="Trapezoid 24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1" name="Straight Connector 250"/>
                      <p:cNvCxnSpPr>
                        <a:stCxn id="249" idx="3"/>
                        <a:endCxn id="25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7" name="Trapezoid 2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8" name="Straight Connector 247"/>
                      <p:cNvCxnSpPr>
                        <a:stCxn id="246" idx="3"/>
                        <a:endCxn id="2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4" name="Trapezoid 2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5" name="Straight Connector 244"/>
                      <p:cNvCxnSpPr>
                        <a:stCxn id="243" idx="3"/>
                        <a:endCxn id="2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1" name="Trapezoid 2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2" name="Straight Connector 241"/>
                      <p:cNvCxnSpPr>
                        <a:stCxn id="240" idx="3"/>
                        <a:endCxn id="2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0" name="TextBox 449"/>
                <p:cNvSpPr txBox="1"/>
                <p:nvPr/>
              </p:nvSpPr>
              <p:spPr>
                <a:xfrm>
                  <a:off x="3369357" y="5725608"/>
                  <a:ext cx="93251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2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4942355" y="3267797"/>
              <a:ext cx="1313752" cy="3133003"/>
              <a:chOff x="4942355" y="3267797"/>
              <a:chExt cx="1313752" cy="3133003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033903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42355" y="3268723"/>
                <a:ext cx="1313752" cy="3132077"/>
                <a:chOff x="4942355" y="2963923"/>
                <a:chExt cx="1313752" cy="3132077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4942355" y="2963923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85" name="Trapezoid 38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92" name="Straight Connector 391"/>
                      <p:cNvCxnSpPr>
                        <a:stCxn id="352" idx="3"/>
                        <a:endCxn id="38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7" name="Trapezoid 3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8" name="Straight Connector 347"/>
                      <p:cNvCxnSpPr>
                        <a:stCxn id="346" idx="3"/>
                        <a:endCxn id="3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4" name="Trapezoid 3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5" name="Straight Connector 344"/>
                      <p:cNvCxnSpPr>
                        <a:stCxn id="343" idx="3"/>
                        <a:endCxn id="3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1" name="Trapezoid 3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2" name="Straight Connector 341"/>
                      <p:cNvCxnSpPr>
                        <a:stCxn id="340" idx="3"/>
                        <a:endCxn id="3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7" name="Trapezoid 33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8" name="Straight Connector 337"/>
                      <p:cNvCxnSpPr>
                        <a:stCxn id="336" idx="3"/>
                        <a:endCxn id="33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4" name="Trapezoid 33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5" name="Straight Connector 334"/>
                      <p:cNvCxnSpPr>
                        <a:stCxn id="333" idx="3"/>
                        <a:endCxn id="33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1" name="TextBox 450"/>
                <p:cNvSpPr txBox="1"/>
                <p:nvPr/>
              </p:nvSpPr>
              <p:spPr>
                <a:xfrm>
                  <a:off x="5076034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7886700" y="3276600"/>
              <a:ext cx="1317109" cy="3124200"/>
              <a:chOff x="7886700" y="3276600"/>
              <a:chExt cx="1317109" cy="31242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970974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6700" y="3276600"/>
                <a:ext cx="1317109" cy="3124200"/>
                <a:chOff x="7886700" y="2971800"/>
                <a:chExt cx="1317109" cy="3124200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7886700" y="2971800"/>
                  <a:ext cx="1313752" cy="2832100"/>
                  <a:chOff x="1742013" y="2971800"/>
                  <a:chExt cx="1305987" cy="2832100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1824947" y="2971800"/>
                    <a:ext cx="1109765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9" name="Trapezoid 4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20" name="Straight Connector 419"/>
                      <p:cNvCxnSpPr>
                        <a:stCxn id="418" idx="3"/>
                        <a:endCxn id="4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6" name="Trapezoid 41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7" name="Straight Connector 416"/>
                      <p:cNvCxnSpPr>
                        <a:stCxn id="415" idx="3"/>
                        <a:endCxn id="41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3" name="Trapezoid 41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4" name="Straight Connector 413"/>
                      <p:cNvCxnSpPr>
                        <a:stCxn id="412" idx="3"/>
                        <a:endCxn id="41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0" name="Trapezoid 40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1" name="Straight Connector 410"/>
                      <p:cNvCxnSpPr>
                        <a:stCxn id="409" idx="3"/>
                        <a:endCxn id="41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7" name="Trapezoid 4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8" name="Straight Connector 407"/>
                      <p:cNvCxnSpPr>
                        <a:stCxn id="406" idx="3"/>
                        <a:endCxn id="4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4" name="Trapezoid 40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5" name="Straight Connector 404"/>
                      <p:cNvCxnSpPr>
                        <a:stCxn id="403" idx="3"/>
                        <a:endCxn id="40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2" name="TextBox 451"/>
                <p:cNvSpPr txBox="1"/>
                <p:nvPr/>
              </p:nvSpPr>
              <p:spPr>
                <a:xfrm>
                  <a:off x="8092485" y="5725608"/>
                  <a:ext cx="1111324" cy="370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9673536" y="3263899"/>
              <a:ext cx="1313752" cy="3136901"/>
              <a:chOff x="9673536" y="3263899"/>
              <a:chExt cx="1313752" cy="3136901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9757031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673536" y="3263899"/>
                <a:ext cx="1313752" cy="3136901"/>
                <a:chOff x="9673536" y="2959099"/>
                <a:chExt cx="1313752" cy="3136901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9673536" y="2959099"/>
                  <a:ext cx="1313752" cy="2827867"/>
                  <a:chOff x="1742013" y="2971799"/>
                  <a:chExt cx="1305987" cy="2827867"/>
                </a:xfrm>
              </p:grpSpPr>
              <p:sp>
                <p:nvSpPr>
                  <p:cNvPr id="422" name="Rectangle 421"/>
                  <p:cNvSpPr/>
                  <p:nvPr/>
                </p:nvSpPr>
                <p:spPr>
                  <a:xfrm>
                    <a:off x="1824947" y="2971799"/>
                    <a:ext cx="1109765" cy="2827867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425" name="Group 424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7" name="Trapezoid 4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8" name="Straight Connector 447"/>
                      <p:cNvCxnSpPr>
                        <a:stCxn id="446" idx="3"/>
                        <a:endCxn id="4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4" name="Trapezoid 4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5" name="Straight Connector 444"/>
                      <p:cNvCxnSpPr>
                        <a:stCxn id="443" idx="3"/>
                        <a:endCxn id="4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1" name="Trapezoid 4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2" name="Straight Connector 441"/>
                      <p:cNvCxnSpPr>
                        <a:stCxn id="440" idx="3"/>
                        <a:endCxn id="4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8" name="Trapezoid 437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9" name="Straight Connector 438"/>
                      <p:cNvCxnSpPr>
                        <a:stCxn id="437" idx="3"/>
                        <a:endCxn id="438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5" name="Trapezoid 43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6" name="Straight Connector 435"/>
                      <p:cNvCxnSpPr>
                        <a:stCxn id="434" idx="3"/>
                        <a:endCxn id="43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2" name="Trapezoid 431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3" name="Straight Connector 432"/>
                      <p:cNvCxnSpPr>
                        <a:stCxn id="431" idx="3"/>
                        <a:endCxn id="432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3" name="TextBox 452"/>
                <p:cNvSpPr txBox="1"/>
                <p:nvPr/>
              </p:nvSpPr>
              <p:spPr>
                <a:xfrm>
                  <a:off x="9801562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504879" y="2362200"/>
              <a:ext cx="1230395" cy="3918097"/>
              <a:chOff x="6504879" y="2362200"/>
              <a:chExt cx="1230395" cy="391809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504879" y="3070711"/>
                <a:ext cx="1230395" cy="3209586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6515100" y="2362200"/>
                <a:ext cx="12192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90" name="Group 289"/>
          <p:cNvGrpSpPr/>
          <p:nvPr/>
        </p:nvGrpSpPr>
        <p:grpSpPr>
          <a:xfrm>
            <a:off x="6502400" y="2190750"/>
            <a:ext cx="1231900" cy="3219450"/>
            <a:chOff x="6502400" y="2762250"/>
            <a:chExt cx="1231900" cy="3219450"/>
          </a:xfrm>
        </p:grpSpPr>
        <p:sp>
          <p:nvSpPr>
            <p:cNvPr id="294" name="Rectangle 29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1104900" y="56007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187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Decades of scheduling algorithms, but no consensus on abstractions for scheduling; </a:t>
            </a:r>
            <a:r>
              <a:rPr lang="en-US" dirty="0"/>
              <a:t>i</a:t>
            </a:r>
            <a:r>
              <a:rPr lang="en-US" dirty="0" smtClean="0"/>
              <a:t>n contrast to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scheduler has very tight timing requirements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be implemented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at line rate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48022C-F4BC-4192-A392-BACAE19DF894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does the </a:t>
            </a:r>
            <a:r>
              <a:rPr lang="en-US" dirty="0" smtClean="0">
                <a:latin typeface="+mj-lt"/>
              </a:rPr>
              <a:t>scheduler </a:t>
            </a:r>
            <a:r>
              <a:rPr lang="en-US" dirty="0">
                <a:latin typeface="+mj-lt"/>
              </a:rPr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72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It decides</a:t>
            </a:r>
          </a:p>
          <a:p>
            <a:r>
              <a:rPr lang="en-US" dirty="0" smtClean="0">
                <a:latin typeface="+mj-lt"/>
              </a:rPr>
              <a:t>In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order</a:t>
            </a:r>
            <a:r>
              <a:rPr lang="en-US" dirty="0" smtClean="0">
                <a:latin typeface="+mj-lt"/>
              </a:rPr>
              <a:t> are packets sent</a:t>
            </a:r>
          </a:p>
          <a:p>
            <a:pPr lvl="1"/>
            <a:r>
              <a:rPr lang="en-US" dirty="0" smtClean="0">
                <a:latin typeface="+mj-lt"/>
              </a:rPr>
              <a:t>e.g., FCFS, priorities, weighted fair-</a:t>
            </a:r>
            <a:r>
              <a:rPr lang="en-US" dirty="0" err="1" smtClean="0">
                <a:latin typeface="+mj-lt"/>
              </a:rPr>
              <a:t>queueing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At what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time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packets sent</a:t>
            </a:r>
          </a:p>
          <a:p>
            <a:pPr lvl="1"/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.g., Token bucket shaping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+mj-lt"/>
              </a:rPr>
              <a:t>Key observation</a:t>
            </a:r>
          </a:p>
          <a:p>
            <a:r>
              <a:rPr lang="en-US" dirty="0">
                <a:latin typeface="+mj-lt"/>
              </a:rPr>
              <a:t>In many </a:t>
            </a:r>
            <a:r>
              <a:rPr lang="en-US" dirty="0" smtClean="0">
                <a:latin typeface="+mj-lt"/>
              </a:rPr>
              <a:t>algorithms, the scheduling order/time can be determined on </a:t>
            </a:r>
            <a:r>
              <a:rPr lang="en-US" dirty="0" err="1" smtClean="0">
                <a:latin typeface="+mj-lt"/>
              </a:rPr>
              <a:t>enqueue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i.e.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relative order of buffered packets does </a:t>
            </a:r>
            <a:r>
              <a:rPr lang="en-US" dirty="0">
                <a:latin typeface="+mj-lt"/>
              </a:rPr>
              <a:t>not </a:t>
            </a:r>
            <a:r>
              <a:rPr lang="en-US" dirty="0" smtClean="0">
                <a:latin typeface="+mj-lt"/>
              </a:rPr>
              <a:t>change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9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Push-In First-Out Queue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ackets are pushed into an </a:t>
            </a:r>
            <a:r>
              <a:rPr lang="en-US" dirty="0">
                <a:latin typeface="+mj-lt"/>
              </a:rPr>
              <a:t>arbitrary </a:t>
            </a:r>
            <a:r>
              <a:rPr lang="en-US" dirty="0" smtClean="0">
                <a:latin typeface="+mj-lt"/>
              </a:rPr>
              <a:t>location based on a </a:t>
            </a:r>
            <a:r>
              <a:rPr lang="en-US" b="1" dirty="0" smtClean="0">
                <a:solidFill>
                  <a:srgbClr val="901028"/>
                </a:solidFill>
                <a:latin typeface="+mj-lt"/>
              </a:rPr>
              <a:t>rank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number, and </a:t>
            </a:r>
            <a:r>
              <a:rPr lang="en-US" dirty="0" err="1" smtClean="0">
                <a:latin typeface="+mj-lt"/>
              </a:rPr>
              <a:t>dequeued</a:t>
            </a:r>
            <a:r>
              <a:rPr lang="en-US" dirty="0" smtClean="0">
                <a:latin typeface="+mj-lt"/>
              </a:rPr>
              <a:t> from the head</a:t>
            </a:r>
          </a:p>
          <a:p>
            <a:pPr lvl="1"/>
            <a:r>
              <a:rPr lang="en-US" dirty="0" smtClean="0">
                <a:latin typeface="+mj-lt"/>
              </a:rPr>
              <a:t>First used as a proof construct by Chuang et. al. in the 90s</a:t>
            </a:r>
          </a:p>
          <a:p>
            <a:pPr lvl="1"/>
            <a:r>
              <a:rPr lang="en-US" dirty="0" smtClean="0">
                <a:latin typeface="+mj-lt"/>
              </a:rPr>
              <a:t>Also a powerful construct for programmable scheduling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5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+mj-lt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9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10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+mj-lt"/>
                <a:cs typeface="Seravek"/>
              </a:rPr>
              <a:t>13</a:t>
            </a:r>
            <a:endParaRPr lang="en-US" sz="2000" kern="0" dirty="0">
              <a:latin typeface="+mj-lt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j-lt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92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To program the scheduler, program the rank computation </a:t>
            </a:r>
            <a:endParaRPr lang="en-US" dirty="0">
              <a:latin typeface="+mj-lt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+mj-lt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2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+mj-lt"/>
                          <a:cs typeface="Seravek"/>
                        </a:rPr>
                        <a:t>9</a:t>
                      </a:r>
                      <a:endParaRPr lang="en-US" sz="2000" kern="0" dirty="0">
                        <a:latin typeface="+mj-lt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+mj-lt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+mj-lt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+mj-lt"/>
                        <a:cs typeface="Seravek"/>
                      </a:rPr>
                      <a:t>5</a:t>
                    </a:r>
                    <a:endParaRPr lang="en-US" sz="2000" kern="0" dirty="0">
                      <a:latin typeface="+mj-lt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+mj-lt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899" y="3776365"/>
            <a:ext cx="2573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Seravek"/>
              </a:rPr>
              <a:t>f = flow(</a:t>
            </a:r>
            <a:r>
              <a:rPr lang="en-US" sz="2000" dirty="0" err="1" smtClean="0">
                <a:latin typeface="+mj-lt"/>
                <a:cs typeface="Seravek"/>
              </a:rPr>
              <a:t>pkt</a:t>
            </a:r>
            <a:r>
              <a:rPr lang="en-US" sz="2000" dirty="0" smtClean="0">
                <a:latin typeface="+mj-lt"/>
                <a:cs typeface="Seravek"/>
              </a:rPr>
              <a:t>) </a:t>
            </a:r>
          </a:p>
          <a:p>
            <a:r>
              <a:rPr lang="en-US" sz="2000" dirty="0" err="1" smtClean="0">
                <a:latin typeface="+mj-lt"/>
                <a:cs typeface="Seravek"/>
              </a:rPr>
              <a:t>p.tmp</a:t>
            </a:r>
            <a:r>
              <a:rPr lang="en-US" sz="2000" dirty="0" smtClean="0">
                <a:latin typeface="+mj-lt"/>
                <a:cs typeface="Seravek"/>
              </a:rPr>
              <a:t> = T[f] + </a:t>
            </a:r>
            <a:r>
              <a:rPr lang="en-US" sz="2000" dirty="0" err="1" smtClean="0">
                <a:latin typeface="+mj-lt"/>
                <a:cs typeface="Seravek"/>
              </a:rPr>
              <a:t>p.len</a:t>
            </a:r>
            <a:endParaRPr lang="en-US" sz="2000" dirty="0" smtClean="0">
              <a:latin typeface="+mj-lt"/>
              <a:cs typeface="Seravek"/>
            </a:endParaRPr>
          </a:p>
          <a:p>
            <a:r>
              <a:rPr lang="is-IS" sz="2000" dirty="0" smtClean="0">
                <a:latin typeface="+mj-lt"/>
                <a:cs typeface="Seravek"/>
              </a:rPr>
              <a:t>…</a:t>
            </a:r>
          </a:p>
          <a:p>
            <a:r>
              <a:rPr lang="is-IS" sz="2000" dirty="0" smtClean="0">
                <a:latin typeface="+mj-lt"/>
                <a:cs typeface="Seravek"/>
              </a:rPr>
              <a:t>...</a:t>
            </a:r>
          </a:p>
          <a:p>
            <a:r>
              <a:rPr lang="is-IS" sz="2000" b="1" dirty="0" smtClean="0">
                <a:latin typeface="+mj-lt"/>
                <a:cs typeface="Seravek"/>
              </a:rPr>
              <a:t>p.rank = 2 * p.tmp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3086100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cs typeface="Seravek"/>
                </a:rPr>
                <a:t>Rank Computation </a:t>
              </a:r>
              <a:endParaRPr lang="en-US" sz="2800" dirty="0">
                <a:latin typeface="+mj-lt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477000" y="2057400"/>
            <a:ext cx="1333500" cy="3918097"/>
            <a:chOff x="6477000" y="2057400"/>
            <a:chExt cx="1333500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477000" y="2057400"/>
              <a:ext cx="13335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+mj-lt"/>
                  <a:cs typeface="Seravek"/>
                </a:rPr>
                <a:t>Scheduler</a:t>
              </a:r>
              <a:endParaRPr lang="en-US" dirty="0">
                <a:latin typeface="+mj-lt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programmable scheduler</a:t>
            </a:r>
            <a:endParaRPr lang="en-US" dirty="0">
              <a:latin typeface="+mj-lt"/>
            </a:endParaRPr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480176" y="6034136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Rank computation expressed </a:t>
            </a:r>
            <a:r>
              <a:rPr lang="en-US" dirty="0" smtClean="0">
                <a:latin typeface="+mj-lt"/>
              </a:rPr>
              <a:t>using </a:t>
            </a:r>
            <a:r>
              <a:rPr lang="en-US" smtClean="0">
                <a:latin typeface="+mj-lt"/>
              </a:rPr>
              <a:t>packet transactions (Domino, SIGCOMM ‘16)</a:t>
            </a:r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15100" y="2781300"/>
            <a:ext cx="1230395" cy="3209586"/>
            <a:chOff x="6400800" y="2362200"/>
            <a:chExt cx="1181100" cy="3200400"/>
          </a:xfrm>
        </p:grpSpPr>
        <p:sp>
          <p:nvSpPr>
            <p:cNvPr id="117" name="Rectangle 116"/>
            <p:cNvSpPr/>
            <p:nvPr/>
          </p:nvSpPr>
          <p:spPr>
            <a:xfrm>
              <a:off x="6400800" y="2362200"/>
              <a:ext cx="1181100" cy="32004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118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28" name="Freeform 127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extBox 133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Weighted Fair Queuing</a:t>
            </a:r>
            <a:endParaRPr lang="en-US" dirty="0">
              <a:latin typeface="+mj-lt"/>
            </a:endParaRPr>
          </a:p>
        </p:txBody>
      </p:sp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+mj-lt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46913" cy="40889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Out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Parser</a:t>
            </a:r>
            <a:endParaRPr lang="en-US" dirty="0">
              <a:latin typeface="+mj-lt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+mj-lt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+mj-lt"/>
                <a:cs typeface="Seravek"/>
              </a:rPr>
              <a:t>D</a:t>
            </a:r>
            <a:r>
              <a:rPr lang="en-US" dirty="0" err="1" smtClean="0">
                <a:latin typeface="+mj-lt"/>
                <a:cs typeface="Seravek"/>
              </a:rPr>
              <a:t>eparser</a:t>
            </a:r>
            <a:endParaRPr lang="en-US" dirty="0">
              <a:latin typeface="+mj-lt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+mj-lt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Ingress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+mj-lt"/>
                <a:cs typeface="Seravek"/>
              </a:rPr>
              <a:t>Egress pipeline</a:t>
            </a:r>
            <a:endParaRPr lang="en-US" dirty="0">
              <a:latin typeface="+mj-lt"/>
              <a:cs typeface="Serave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353" name="Rectangle 35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+mj-lt"/>
                <a:cs typeface="Seravek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323" name="Group 32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 45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3" name="Group 4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464" name="Freeform 46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tangle 46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70" name="Straight Arrow Connector 46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72" name="Group 471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  <a:cs typeface="Seravek"/>
                </a:endParaRPr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82" name="Straight Arrow Connector 481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3" name="Straight Arrow Connector 482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4" name="Straight Arrow Connector 483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95" y="3086100"/>
            <a:ext cx="4165609" cy="267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81931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+mj-lt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+mj-lt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+mj-lt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+mj-lt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+mj-lt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Seravek"/>
              </a:rPr>
              <a:t>Rank Computation </a:t>
            </a:r>
            <a:endParaRPr lang="en-US" sz="2000" dirty="0">
              <a:latin typeface="+mj-lt"/>
              <a:cs typeface="Seravek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Seravek"/>
              </a:rPr>
              <a:t>PIFO Scheduler</a:t>
            </a:r>
            <a:endParaRPr lang="en-US" dirty="0">
              <a:latin typeface="+mj-lt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</TotalTime>
  <Words>2879</Words>
  <Application>Microsoft Macintosh PowerPoint</Application>
  <PresentationFormat>Widescreen</PresentationFormat>
  <Paragraphs>560</Paragraphs>
  <Slides>29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Gadugi</vt:lpstr>
      <vt:lpstr>Seravek</vt:lpstr>
      <vt:lpstr>Wingdings</vt:lpstr>
      <vt:lpstr>Arial</vt:lpstr>
      <vt:lpstr>Office Theme</vt:lpstr>
      <vt:lpstr>Programmable Packet Scheduling at Line Rate</vt:lpstr>
      <vt:lpstr>Programmable scheduling at line rate</vt:lpstr>
      <vt:lpstr>Programmable Switching Chips</vt:lpstr>
      <vt:lpstr>Why is programmable scheduling hard?</vt:lpstr>
      <vt:lpstr>What does the scheduler do?</vt:lpstr>
      <vt:lpstr>The Push-In First-Out Queue</vt:lpstr>
      <vt:lpstr>A programmable scheduler</vt:lpstr>
      <vt:lpstr>A programmable scheduler</vt:lpstr>
      <vt:lpstr>Weighted Fair Queuing</vt:lpstr>
      <vt:lpstr>Token bucket shaping</vt:lpstr>
      <vt:lpstr>pFabric (SRPT)</vt:lpstr>
      <vt:lpstr>pFabric (SRPT)</vt:lpstr>
      <vt:lpstr>Beyond a single PIFO</vt:lpstr>
      <vt:lpstr>Tree of PIFOs</vt:lpstr>
      <vt:lpstr>Expressiveness of PIFOs</vt:lpstr>
      <vt:lpstr>PIFO in hardware</vt:lpstr>
      <vt:lpstr>A PIFO block</vt:lpstr>
      <vt:lpstr>Hardware implementation</vt:lpstr>
      <vt:lpstr>A PIFO block</vt:lpstr>
      <vt:lpstr>A PIFO mesh</vt:lpstr>
      <vt:lpstr>Hardware feasibility</vt:lpstr>
      <vt:lpstr>Backup slides</vt:lpstr>
      <vt:lpstr>Proposal: scheduling in P4</vt:lpstr>
      <vt:lpstr>Proposal: scheduling in P4</vt:lpstr>
      <vt:lpstr>Hardware feasibility of PIFOs</vt:lpstr>
      <vt:lpstr>Composing PIFOs: min. rate guarantees</vt:lpstr>
      <vt:lpstr>Traffic Shaping</vt:lpstr>
      <vt:lpstr>LSTF</vt:lpstr>
      <vt:lpstr>The PIFO abstraction in one slide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Microsoft Office User</cp:lastModifiedBy>
  <cp:revision>2796</cp:revision>
  <dcterms:created xsi:type="dcterms:W3CDTF">2015-11-20T07:11:46Z</dcterms:created>
  <dcterms:modified xsi:type="dcterms:W3CDTF">2016-08-05T02:36:10Z</dcterms:modified>
</cp:coreProperties>
</file>