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9.xml" ContentType="application/vnd.openxmlformats-officedocument.presentationml.tags+xml"/>
  <Override PartName="/ppt/notesSlides/notesSlide34.xml" ContentType="application/vnd.openxmlformats-officedocument.presentationml.notesSlide+xml"/>
  <Override PartName="/ppt/tags/tag20.xml" ContentType="application/vnd.openxmlformats-officedocument.presentationml.tags+xml"/>
  <Override PartName="/ppt/notesSlides/notesSlide35.xml" ContentType="application/vnd.openxmlformats-officedocument.presentationml.notesSlide+xml"/>
  <Override PartName="/ppt/tags/tag2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66" r:id="rId18"/>
    <p:sldId id="567" r:id="rId19"/>
    <p:sldId id="605" r:id="rId20"/>
    <p:sldId id="608" r:id="rId21"/>
    <p:sldId id="609" r:id="rId22"/>
    <p:sldId id="610" r:id="rId23"/>
    <p:sldId id="611" r:id="rId24"/>
    <p:sldId id="612" r:id="rId25"/>
    <p:sldId id="613" r:id="rId26"/>
    <p:sldId id="614" r:id="rId27"/>
    <p:sldId id="615" r:id="rId28"/>
    <p:sldId id="617" r:id="rId29"/>
    <p:sldId id="618" r:id="rId30"/>
    <p:sldId id="619" r:id="rId31"/>
    <p:sldId id="621" r:id="rId32"/>
    <p:sldId id="622" r:id="rId33"/>
    <p:sldId id="634" r:id="rId34"/>
    <p:sldId id="624" r:id="rId35"/>
    <p:sldId id="305" r:id="rId36"/>
    <p:sldId id="580" r:id="rId37"/>
    <p:sldId id="347" r:id="rId38"/>
    <p:sldId id="500" r:id="rId39"/>
    <p:sldId id="501" r:id="rId40"/>
    <p:sldId id="5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30"/>
    <p:restoredTop sz="63869"/>
  </p:normalViewPr>
  <p:slideViewPr>
    <p:cSldViewPr snapToGrid="0" snapToObjects="1">
      <p:cViewPr varScale="1">
        <p:scale>
          <a:sx n="57" d="100"/>
          <a:sy n="57" d="100"/>
        </p:scale>
        <p:origin x="672"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7/8/18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a function that tells you what per-sub-stream state to maintain and how to update it when a new packet arrives. Here, the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function is different now and we use the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7/8/18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7/8/18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7/8/18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7/8/18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7/8/18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7/8/18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a:extLst>
              <a:ext uri="{FF2B5EF4-FFF2-40B4-BE49-F238E27FC236}">
                <a16:creationId xmlns:a16="http://schemas.microsoft.com/office/drawing/2014/main" id="{F8DCEB60-FA2E-824E-9C84-B06AB639D0E0}"/>
              </a:ext>
            </a:extLst>
          </p:cNvPr>
          <p:cNvGrpSpPr/>
          <p:nvPr/>
        </p:nvGrpSpPr>
        <p:grpSpPr>
          <a:xfrm>
            <a:off x="8287132" y="3220875"/>
            <a:ext cx="3066668" cy="1219198"/>
            <a:chOff x="5896254" y="3905507"/>
            <a:chExt cx="3066668" cy="1219198"/>
          </a:xfrm>
        </p:grpSpPr>
        <p:sp>
          <p:nvSpPr>
            <p:cNvPr id="7" name="Rectangle 6">
              <a:extLst>
                <a:ext uri="{FF2B5EF4-FFF2-40B4-BE49-F238E27FC236}">
                  <a16:creationId xmlns:a16="http://schemas.microsoft.com/office/drawing/2014/main" id="{358A2329-492D-CE40-8EC3-B5C12FA8962E}"/>
                </a:ext>
              </a:extLst>
            </p:cNvPr>
            <p:cNvSpPr/>
            <p:nvPr/>
          </p:nvSpPr>
          <p:spPr>
            <a:xfrm>
              <a:off x="5896254" y="3905507"/>
              <a:ext cx="3066668" cy="121919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AB5DCAE-169C-4249-8E10-8CB825058817}"/>
                </a:ext>
              </a:extLst>
            </p:cNvPr>
            <p:cNvSpPr txBox="1"/>
            <p:nvPr/>
          </p:nvSpPr>
          <p:spPr>
            <a:xfrm>
              <a:off x="6139318" y="4047487"/>
              <a:ext cx="2643326" cy="1077218"/>
            </a:xfrm>
            <a:prstGeom prst="rect">
              <a:avLst/>
            </a:prstGeom>
            <a:noFill/>
          </p:spPr>
          <p:txBody>
            <a:bodyPr wrap="square" rtlCol="0">
              <a:spAutoFit/>
            </a:bodyPr>
            <a:lstStyle/>
            <a:p>
              <a:pPr algn="ctr"/>
              <a:r>
                <a:rPr lang="en-US" sz="3200" dirty="0">
                  <a:solidFill>
                    <a:schemeClr val="bg1"/>
                  </a:solidFill>
                </a:rPr>
                <a:t>Aggregation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(P,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def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P:=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
        <p:nvSpPr>
          <p:cNvPr id="19" name="Oval 18">
            <a:extLst>
              <a:ext uri="{FF2B5EF4-FFF2-40B4-BE49-F238E27FC236}">
                <a16:creationId xmlns:a16="http://schemas.microsoft.com/office/drawing/2014/main" id="{54A18775-B0F0-F743-B351-5195A239B725}"/>
              </a:ext>
            </a:extLst>
          </p:cNvPr>
          <p:cNvSpPr/>
          <p:nvPr/>
        </p:nvSpPr>
        <p:spPr>
          <a:xfrm>
            <a:off x="2426711" y="1579640"/>
            <a:ext cx="3807181"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4F86C-2166-2047-8CA3-69175F54D6E4}"/>
              </a:ext>
            </a:extLst>
          </p:cNvPr>
          <p:cNvSpPr txBox="1"/>
          <p:nvPr/>
        </p:nvSpPr>
        <p:spPr>
          <a:xfrm>
            <a:off x="1509067" y="2810516"/>
            <a:ext cx="3504464" cy="523220"/>
          </a:xfrm>
          <a:prstGeom prst="rect">
            <a:avLst/>
          </a:prstGeom>
          <a:noFill/>
        </p:spPr>
        <p:txBody>
          <a:bodyPr wrap="square" rtlCol="0">
            <a:spAutoFit/>
          </a:bodyPr>
          <a:lstStyle/>
          <a:p>
            <a:pPr algn="ctr"/>
            <a:r>
              <a:rPr lang="en-US" sz="2800" dirty="0"/>
              <a:t>Part of the packet</a:t>
            </a:r>
            <a:endParaRPr lang="en-US" sz="2000" dirty="0"/>
          </a:p>
        </p:txBody>
      </p:sp>
      <p:grpSp>
        <p:nvGrpSpPr>
          <p:cNvPr id="3" name="Group 2">
            <a:extLst>
              <a:ext uri="{FF2B5EF4-FFF2-40B4-BE49-F238E27FC236}">
                <a16:creationId xmlns:a16="http://schemas.microsoft.com/office/drawing/2014/main" id="{AAEC4E06-A858-DD4C-9964-584651BF6D5E}"/>
              </a:ext>
            </a:extLst>
          </p:cNvPr>
          <p:cNvGrpSpPr/>
          <p:nvPr/>
        </p:nvGrpSpPr>
        <p:grpSpPr>
          <a:xfrm>
            <a:off x="8192350" y="4343860"/>
            <a:ext cx="2348759" cy="874596"/>
            <a:chOff x="8328421" y="4482054"/>
            <a:chExt cx="2348759" cy="874596"/>
          </a:xfrm>
        </p:grpSpPr>
        <p:sp>
          <p:nvSpPr>
            <p:cNvPr id="26" name="Rounded Rectangle 25">
              <a:extLst>
                <a:ext uri="{FF2B5EF4-FFF2-40B4-BE49-F238E27FC236}">
                  <a16:creationId xmlns:a16="http://schemas.microsoft.com/office/drawing/2014/main" id="{43D20B74-91DC-5A4B-BD31-9924A0720549}"/>
                </a:ext>
              </a:extLst>
            </p:cNvPr>
            <p:cNvSpPr/>
            <p:nvPr/>
          </p:nvSpPr>
          <p:spPr>
            <a:xfrm>
              <a:off x="8328421" y="44820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34A5DD6-C41D-3745-9446-CD76BA64ED20}"/>
                </a:ext>
              </a:extLst>
            </p:cNvPr>
            <p:cNvSpPr txBox="1"/>
            <p:nvPr/>
          </p:nvSpPr>
          <p:spPr>
            <a:xfrm>
              <a:off x="8489622" y="46384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gr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19" grpId="1"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(P,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Aggregate state </a:t>
            </a:r>
            <a:r>
              <a:rPr lang="is-IS" dirty="0"/>
              <a:t>at switch‘s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standard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a:xfrm>
            <a:off x="838200" y="1825625"/>
            <a:ext cx="10959790" cy="4351338"/>
          </a:xfrm>
        </p:spPr>
        <p:txBody>
          <a:bodyPr>
            <a:normAutofit/>
          </a:bodyPr>
          <a:lstStyle/>
          <a:p>
            <a:r>
              <a:rPr lang="en-US" dirty="0"/>
              <a:t>Structure </a:t>
            </a:r>
            <a:r>
              <a:rPr lang="en-US" dirty="0" err="1"/>
              <a:t>groupby</a:t>
            </a:r>
            <a:r>
              <a:rPr lang="en-US" dirty="0"/>
              <a:t> as key-value store</a:t>
            </a:r>
          </a:p>
          <a:p>
            <a:endParaRPr lang="en-US" dirty="0"/>
          </a:p>
          <a:p>
            <a:r>
              <a:rPr lang="en-US" dirty="0"/>
              <a:t>Key=</a:t>
            </a:r>
            <a:r>
              <a:rPr lang="en-US" dirty="0" err="1"/>
              <a:t>groupby</a:t>
            </a:r>
            <a:r>
              <a:rPr lang="en-US" dirty="0"/>
              <a:t> partition (e.g., 5-tuple)</a:t>
            </a:r>
          </a:p>
          <a:p>
            <a:endParaRPr lang="en-US" dirty="0"/>
          </a:p>
          <a:p>
            <a:r>
              <a:rPr lang="en-US" dirty="0"/>
              <a:t>Value=state being tracked (e.g., count, </a:t>
            </a:r>
            <a:r>
              <a:rPr lang="en-US" dirty="0" err="1"/>
              <a:t>ewma</a:t>
            </a:r>
            <a:r>
              <a:rPr lang="en-US" dirty="0"/>
              <a:t>)</a:t>
            </a:r>
          </a:p>
          <a:p>
            <a:endParaRPr lang="en-US" dirty="0"/>
          </a:p>
          <a:p>
            <a:r>
              <a:rPr lang="en-US" dirty="0"/>
              <a:t>Cache key-value store in SRAM; maintain backing store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aggregation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operations: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State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S</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associativity</a:t>
            </a:r>
          </a:p>
        </p:txBody>
      </p:sp>
      <p:sp>
        <p:nvSpPr>
          <p:cNvPr id="3" name="Content Placeholder 2"/>
          <p:cNvSpPr>
            <a:spLocks noGrp="1"/>
          </p:cNvSpPr>
          <p:nvPr>
            <p:ph idx="1"/>
          </p:nvPr>
        </p:nvSpPr>
        <p:spPr/>
        <p:txBody>
          <a:bodyPr/>
          <a:lstStyle/>
          <a:p>
            <a:r>
              <a:rPr lang="en-US" dirty="0"/>
              <a:t>Can merge any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a:t>
            </a:r>
            <a:r>
              <a:rPr lang="en-US" sz="2800" dirty="0" err="1"/>
              <a:t>groupby</a:t>
            </a:r>
            <a:endParaRPr lang="en-US" sz="2800" dirty="0"/>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dirty="0"/>
              <a:t>Functions of a constant number of packets in the past</a:t>
            </a:r>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b="0" i="1" dirty="0" smtClean="0">
                          <a:latin typeface="Cambria Math" panose="02040503050406030204" pitchFamily="18" charset="0"/>
                        </a:rPr>
                        <m:t>𝑆</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m:t>
                      </m:r>
                      <m:r>
                        <a:rPr lang="en-US" sz="2800" b="0" i="1" dirty="0" smtClean="0">
                          <a:latin typeface="Cambria Math" panose="02040503050406030204" pitchFamily="18" charset="0"/>
                        </a:rPr>
                        <m:t>𝑆</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per-packet information</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34</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Turn Arrow 11">
            <a:extLst>
              <a:ext uri="{FF2B5EF4-FFF2-40B4-BE49-F238E27FC236}">
                <a16:creationId xmlns:a16="http://schemas.microsoft.com/office/drawing/2014/main" id="{49E0B08E-DF37-1840-89A2-39B3AB2E2FAC}"/>
              </a:ext>
            </a:extLst>
          </p:cNvPr>
          <p:cNvSpPr/>
          <p:nvPr/>
        </p:nvSpPr>
        <p:spPr>
          <a:xfrm rot="16200000" flipV="1">
            <a:off x="9726723" y="3934450"/>
            <a:ext cx="2903955" cy="967503"/>
          </a:xfrm>
          <a:prstGeom prst="uturnArrow">
            <a:avLst>
              <a:gd name="adj1" fmla="val 25000"/>
              <a:gd name="adj2" fmla="val 25000"/>
              <a:gd name="adj3" fmla="val 25000"/>
              <a:gd name="adj4" fmla="val 43750"/>
              <a:gd name="adj5" fmla="val 100000"/>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tuples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(P):=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22621</TotalTime>
  <Words>5159</Words>
  <Application>Microsoft Macintosh PowerPoint</Application>
  <PresentationFormat>Widescreen</PresentationFormat>
  <Paragraphs>475</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groupby</vt:lpstr>
      <vt:lpstr>PowerPoint Presentation</vt:lpstr>
      <vt:lpstr>The standard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associativity</vt:lpstr>
      <vt:lpstr>Linear-in-state: Small extra state </vt:lpstr>
      <vt:lpstr>Intuition for linear-in-state</vt:lpstr>
      <vt:lpstr>Intuition for linear-in-state</vt:lpstr>
      <vt:lpstr>Several useful linear-in-state statistics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4183</cp:revision>
  <cp:lastPrinted>2017-03-14T20:27:47Z</cp:lastPrinted>
  <dcterms:created xsi:type="dcterms:W3CDTF">2016-08-11T15:35:38Z</dcterms:created>
  <dcterms:modified xsi:type="dcterms:W3CDTF">2018-07-09T02:15:17Z</dcterms:modified>
</cp:coreProperties>
</file>