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15" r:id="rId3"/>
    <p:sldId id="316" r:id="rId4"/>
    <p:sldId id="529" r:id="rId5"/>
    <p:sldId id="527" r:id="rId6"/>
    <p:sldId id="358" r:id="rId7"/>
    <p:sldId id="635" r:id="rId8"/>
    <p:sldId id="638" r:id="rId9"/>
    <p:sldId id="63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083" autoAdjust="0"/>
    <p:restoredTop sz="56934" autoAdjust="0"/>
  </p:normalViewPr>
  <p:slideViewPr>
    <p:cSldViewPr showGuides="1">
      <p:cViewPr varScale="1">
        <p:scale>
          <a:sx n="50" d="100"/>
          <a:sy n="50" d="100"/>
        </p:scale>
        <p:origin x="392" y="168"/>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some motivation for fast and programmable networks and then talk </a:t>
            </a:r>
            <a:r>
              <a:rPr lang="en-US"/>
              <a:t>about my past</a:t>
            </a:r>
            <a:r>
              <a:rPr lang="en-US" dirty="0"/>
              <a:t>, current, and future work in this space.</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One of the reasons very little has gotten into routers is there is a belief that if you have a fast router it won’t be programmable. Much of my work has been about how to have the best of both worlds.</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5</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Skip </a:t>
            </a:r>
            <a:r>
              <a:rPr lang="en-US" baseline="0"/>
              <a:t>if required.</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1815937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1/23/19</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1/23/19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a:latin typeface="Gadugi" panose="020B0502040204020203" pitchFamily="34" charset="0"/>
              </a:rPr>
              <a:t>Fast and programmable</a:t>
            </a:r>
            <a:br>
              <a:rPr lang="en-US" dirty="0">
                <a:latin typeface="Gadugi" panose="020B0502040204020203" pitchFamily="34" charset="0"/>
              </a:rPr>
            </a:br>
            <a:r>
              <a:rPr lang="en-US" dirty="0">
                <a:latin typeface="Gadugi" panose="020B0502040204020203" pitchFamily="34" charset="0"/>
              </a:rPr>
              <a:t>network infrastructure</a:t>
            </a:r>
            <a:br>
              <a:rPr lang="en-US" dirty="0">
                <a:latin typeface="Gadugi" panose="020B0502040204020203" pitchFamily="34" charset="0"/>
              </a:rPr>
            </a:br>
            <a:r>
              <a:rPr lang="en-US" dirty="0"/>
              <a:t>for future wireless communications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678797" y="6108226"/>
            <a:ext cx="8938601" cy="553998"/>
          </a:xfrm>
          <a:prstGeom prst="rect">
            <a:avLst/>
          </a:prstGeom>
          <a:noFill/>
        </p:spPr>
        <p:txBody>
          <a:bodyPr wrap="none" rtlCol="0">
            <a:spAutoFit/>
          </a:bodyPr>
          <a:lstStyle/>
          <a:p>
            <a:r>
              <a:rPr lang="en-US" sz="3000" dirty="0">
                <a:latin typeface="Gadugi" panose="020B0502040204020203" pitchFamily="34" charset="0"/>
              </a:rPr>
              <a:t>Simple network;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Demanding more from our network’s routers: ACLs, tunnels, measurement, etc.</a:t>
            </a:r>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
        <p:nvSpPr>
          <p:cNvPr id="40" name="Content Placeholder 2">
            <a:extLst>
              <a:ext uri="{FF2B5EF4-FFF2-40B4-BE49-F238E27FC236}">
                <a16:creationId xmlns:a16="http://schemas.microsoft.com/office/drawing/2014/main" id="{13DDFD1C-94EC-2B47-84D4-B504044A9C0E}"/>
              </a:ext>
            </a:extLst>
          </p:cNvPr>
          <p:cNvSpPr>
            <a:spLocks noGrp="1"/>
          </p:cNvSpPr>
          <p:nvPr>
            <p:ph idx="1"/>
          </p:nvPr>
        </p:nvSpPr>
        <p:spPr>
          <a:xfrm>
            <a:off x="838200" y="1825624"/>
            <a:ext cx="10934700" cy="4879976"/>
          </a:xfrm>
        </p:spPr>
        <p:txBody>
          <a:bodyPr>
            <a:normAutofit/>
          </a:bodyPr>
          <a:lstStyle/>
          <a:p>
            <a:r>
              <a:rPr lang="en-US" dirty="0"/>
              <a:t>Demanding more from our network’s routers: ACLs, tunnels, measurement, etc.</a:t>
            </a:r>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3961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Prior projects: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t>Many</a:t>
            </a:r>
            <a:r>
              <a:rPr lang="en-US" dirty="0">
                <a:latin typeface="Gadugi" panose="020B0502040204020203" pitchFamily="34" charset="0"/>
              </a:rPr>
              <a:t> ideas from Domino/PIFO now in P4, an emerging language for programmable network devices</a:t>
            </a:r>
          </a:p>
          <a:p>
            <a:pPr marL="0" indent="0">
              <a:buNone/>
            </a:pPr>
            <a:endParaRPr lang="en-US" dirty="0"/>
          </a:p>
          <a:p>
            <a:r>
              <a:rPr lang="en-US" dirty="0"/>
              <a:t>Industry interest in </a:t>
            </a:r>
            <a:r>
              <a:rPr lang="en-US" dirty="0">
                <a:latin typeface="Gadugi" panose="020B0502040204020203" pitchFamily="34" charset="0"/>
              </a:rPr>
              <a:t>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How should programmable networks  be used?</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fontScale="92500"/>
          </a:bodyPr>
          <a:lstStyle/>
          <a:p>
            <a:r>
              <a:rPr lang="en-US" sz="3200" dirty="0"/>
              <a:t>Assume fast and programmable network equipment can be built.</a:t>
            </a:r>
          </a:p>
          <a:p>
            <a:r>
              <a:rPr lang="en-US" sz="3200" dirty="0"/>
              <a:t>How should we use them?</a:t>
            </a:r>
          </a:p>
          <a:p>
            <a:r>
              <a:rPr lang="en-US" sz="3200" dirty="0"/>
              <a:t>What stays on the end hosts and what should be moved into the network?</a:t>
            </a:r>
          </a:p>
          <a:p>
            <a:r>
              <a:rPr lang="en-US" sz="3200" dirty="0"/>
              <a:t>E.g., what’s the best location to implement </a:t>
            </a:r>
            <a:r>
              <a:rPr lang="en-US" sz="3200" dirty="0" err="1"/>
              <a:t>DoS</a:t>
            </a:r>
            <a:r>
              <a:rPr lang="en-US" sz="3200" dirty="0"/>
              <a:t> prevention/measurement/congestion control/load balancing/X?</a:t>
            </a:r>
          </a:p>
          <a:p>
            <a:r>
              <a:rPr lang="en-US" sz="3200" dirty="0"/>
              <a:t>Evaluate these choices using actual programmable network devices (e.g., </a:t>
            </a:r>
            <a:r>
              <a:rPr lang="en-US" sz="3200" dirty="0" err="1"/>
              <a:t>SmartNICs</a:t>
            </a:r>
            <a:r>
              <a:rPr lang="en-US" sz="3200" dirty="0"/>
              <a:t>, programmable access points, routers, middleboxes, etc.).</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C826-A71E-0941-BB10-25AECA241228}"/>
              </a:ext>
            </a:extLst>
          </p:cNvPr>
          <p:cNvSpPr>
            <a:spLocks noGrp="1"/>
          </p:cNvSpPr>
          <p:nvPr>
            <p:ph type="title"/>
          </p:nvPr>
        </p:nvSpPr>
        <p:spPr/>
        <p:txBody>
          <a:bodyPr/>
          <a:lstStyle/>
          <a:p>
            <a:r>
              <a:rPr lang="en-US" dirty="0"/>
              <a:t>Future: hardware and software for wireless</a:t>
            </a:r>
          </a:p>
        </p:txBody>
      </p:sp>
      <p:sp>
        <p:nvSpPr>
          <p:cNvPr id="3" name="Content Placeholder 2">
            <a:extLst>
              <a:ext uri="{FF2B5EF4-FFF2-40B4-BE49-F238E27FC236}">
                <a16:creationId xmlns:a16="http://schemas.microsoft.com/office/drawing/2014/main" id="{F15718A9-624E-ED42-A593-F3C1EF3B3181}"/>
              </a:ext>
            </a:extLst>
          </p:cNvPr>
          <p:cNvSpPr>
            <a:spLocks noGrp="1"/>
          </p:cNvSpPr>
          <p:nvPr>
            <p:ph idx="1"/>
          </p:nvPr>
        </p:nvSpPr>
        <p:spPr/>
        <p:txBody>
          <a:bodyPr>
            <a:noAutofit/>
          </a:bodyPr>
          <a:lstStyle/>
          <a:p>
            <a:r>
              <a:rPr lang="en-US" sz="3200" dirty="0"/>
              <a:t>Physical-layer packet processing in both </a:t>
            </a:r>
            <a:r>
              <a:rPr lang="en-US" sz="3200" dirty="0" err="1"/>
              <a:t>WiFi</a:t>
            </a:r>
            <a:r>
              <a:rPr lang="en-US" sz="3200" dirty="0"/>
              <a:t> and cellular networks</a:t>
            </a:r>
          </a:p>
          <a:p>
            <a:pPr lvl="1"/>
            <a:r>
              <a:rPr lang="en-US" sz="2800" dirty="0"/>
              <a:t>Make signal processing programmable and efficient.</a:t>
            </a:r>
          </a:p>
          <a:p>
            <a:r>
              <a:rPr lang="en-US" sz="3200" dirty="0"/>
              <a:t>Use cases:</a:t>
            </a:r>
          </a:p>
          <a:p>
            <a:pPr lvl="1"/>
            <a:r>
              <a:rPr lang="en-US" dirty="0"/>
              <a:t>Beamforming</a:t>
            </a:r>
          </a:p>
          <a:p>
            <a:pPr lvl="1"/>
            <a:r>
              <a:rPr lang="en-US" dirty="0"/>
              <a:t>Bit-rate adaptation</a:t>
            </a:r>
          </a:p>
          <a:p>
            <a:pPr lvl="1"/>
            <a:r>
              <a:rPr lang="en-US" dirty="0"/>
              <a:t>Localization</a:t>
            </a:r>
          </a:p>
          <a:p>
            <a:pPr lvl="1"/>
            <a:r>
              <a:rPr lang="en-US" dirty="0"/>
              <a:t>Beam alignment</a:t>
            </a:r>
          </a:p>
          <a:p>
            <a:pPr lvl="1"/>
            <a:r>
              <a:rPr lang="en-US" dirty="0"/>
              <a:t>Spectrum sensing</a:t>
            </a:r>
          </a:p>
          <a:p>
            <a:pPr lvl="1"/>
            <a:r>
              <a:rPr lang="en-US" dirty="0"/>
              <a:t>Activity detection using </a:t>
            </a:r>
            <a:r>
              <a:rPr lang="en-US" dirty="0" err="1"/>
              <a:t>WiFi</a:t>
            </a:r>
            <a:endParaRPr lang="en-US" dirty="0"/>
          </a:p>
        </p:txBody>
      </p:sp>
    </p:spTree>
    <p:extLst>
      <p:ext uri="{BB962C8B-B14F-4D97-AF65-F5344CB8AC3E}">
        <p14:creationId xmlns:p14="http://schemas.microsoft.com/office/powerpoint/2010/main" val="281570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E06F-62DF-0A4F-9228-DE916554C4C1}"/>
              </a:ext>
            </a:extLst>
          </p:cNvPr>
          <p:cNvSpPr>
            <a:spLocks noGrp="1"/>
          </p:cNvSpPr>
          <p:nvPr>
            <p:ph type="title"/>
          </p:nvPr>
        </p:nvSpPr>
        <p:spPr/>
        <p:txBody>
          <a:bodyPr/>
          <a:lstStyle/>
          <a:p>
            <a:r>
              <a:rPr lang="en-US" dirty="0"/>
              <a:t>Future: hardware and software for wireless</a:t>
            </a:r>
          </a:p>
        </p:txBody>
      </p:sp>
      <p:sp>
        <p:nvSpPr>
          <p:cNvPr id="3" name="Content Placeholder 2">
            <a:extLst>
              <a:ext uri="{FF2B5EF4-FFF2-40B4-BE49-F238E27FC236}">
                <a16:creationId xmlns:a16="http://schemas.microsoft.com/office/drawing/2014/main" id="{54374817-F5D6-504F-A641-4E4AA613C3E8}"/>
              </a:ext>
            </a:extLst>
          </p:cNvPr>
          <p:cNvSpPr>
            <a:spLocks noGrp="1"/>
          </p:cNvSpPr>
          <p:nvPr>
            <p:ph idx="1"/>
          </p:nvPr>
        </p:nvSpPr>
        <p:spPr/>
        <p:txBody>
          <a:bodyPr/>
          <a:lstStyle/>
          <a:p>
            <a:r>
              <a:rPr lang="en-US" dirty="0"/>
              <a:t>Designing hardware accelerators for emerging technologies (e.g., 5G)</a:t>
            </a:r>
          </a:p>
          <a:p>
            <a:pPr lvl="1"/>
            <a:r>
              <a:rPr lang="en-US" dirty="0"/>
              <a:t>Splitting the wireless stack between a host processor and an accelerator/FPGA</a:t>
            </a:r>
          </a:p>
          <a:p>
            <a:pPr lvl="1"/>
            <a:endParaRPr lang="en-US" dirty="0"/>
          </a:p>
          <a:p>
            <a:r>
              <a:rPr lang="en-US" dirty="0"/>
              <a:t>Programmability for the evolved packet core</a:t>
            </a:r>
          </a:p>
          <a:p>
            <a:endParaRPr lang="en-US" dirty="0"/>
          </a:p>
        </p:txBody>
      </p:sp>
    </p:spTree>
    <p:extLst>
      <p:ext uri="{BB962C8B-B14F-4D97-AF65-F5344CB8AC3E}">
        <p14:creationId xmlns:p14="http://schemas.microsoft.com/office/powerpoint/2010/main" val="257034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15770</TotalTime>
  <Words>731</Words>
  <Application>Microsoft Macintosh PowerPoint</Application>
  <PresentationFormat>Widescreen</PresentationFormat>
  <Paragraphs>139</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Gadugi</vt:lpstr>
      <vt:lpstr>Seravek</vt:lpstr>
      <vt:lpstr>Office Theme</vt:lpstr>
      <vt:lpstr>Fast and programmable network infrastructure for future wireless communications</vt:lpstr>
      <vt:lpstr>Traditional network architecture</vt:lpstr>
      <vt:lpstr>But, today’s reality is very different</vt:lpstr>
      <vt:lpstr>But, today’s reality is very different</vt:lpstr>
      <vt:lpstr>Prior projects: performance+programmability</vt:lpstr>
      <vt:lpstr>Broader impact</vt:lpstr>
      <vt:lpstr>How should programmable networks  be used?</vt:lpstr>
      <vt:lpstr>Future: hardware and software for wireless</vt:lpstr>
      <vt:lpstr>Future: hardware and software for wireless</vt:lpstr>
    </vt:vector>
  </TitlesOfParts>
  <Company>MIT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6394</cp:revision>
  <dcterms:created xsi:type="dcterms:W3CDTF">2015-11-20T07:11:46Z</dcterms:created>
  <dcterms:modified xsi:type="dcterms:W3CDTF">2019-01-23T14:25:34Z</dcterms:modified>
</cp:coreProperties>
</file>