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8.xml" ContentType="application/vnd.openxmlformats-officedocument.presentationml.tags+xml"/>
  <Override PartName="/ppt/notesSlides/notesSlide28.xml" ContentType="application/vnd.openxmlformats-officedocument.presentationml.notesSlide+xml"/>
  <Override PartName="/ppt/tags/tag1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19" r:id="rId27"/>
    <p:sldId id="518" r:id="rId28"/>
    <p:sldId id="515" r:id="rId29"/>
    <p:sldId id="421" r:id="rId30"/>
    <p:sldId id="422" r:id="rId31"/>
    <p:sldId id="423" r:id="rId32"/>
    <p:sldId id="424" r:id="rId33"/>
    <p:sldId id="504" r:id="rId34"/>
    <p:sldId id="514" r:id="rId35"/>
    <p:sldId id="470" r:id="rId36"/>
    <p:sldId id="471" r:id="rId37"/>
    <p:sldId id="472" r:id="rId38"/>
    <p:sldId id="473" r:id="rId39"/>
    <p:sldId id="474" r:id="rId40"/>
    <p:sldId id="475" r:id="rId41"/>
    <p:sldId id="505" r:id="rId42"/>
    <p:sldId id="517" r:id="rId43"/>
    <p:sldId id="516" r:id="rId44"/>
    <p:sldId id="358" r:id="rId45"/>
    <p:sldId id="507" r:id="rId46"/>
    <p:sldId id="508" r:id="rId47"/>
    <p:sldId id="350" r:id="rId48"/>
    <p:sldId id="509" r:id="rId49"/>
    <p:sldId id="510" r:id="rId50"/>
    <p:sldId id="464" r:id="rId51"/>
    <p:sldId id="465" r:id="rId52"/>
    <p:sldId id="375" r:id="rId53"/>
    <p:sldId id="299" r:id="rId54"/>
    <p:sldId id="357" r:id="rId55"/>
    <p:sldId id="305" r:id="rId56"/>
    <p:sldId id="306" r:id="rId57"/>
    <p:sldId id="301" r:id="rId58"/>
    <p:sldId id="271" r:id="rId59"/>
    <p:sldId id="326" r:id="rId60"/>
    <p:sldId id="327" r:id="rId61"/>
    <p:sldId id="272" r:id="rId62"/>
    <p:sldId id="374" r:id="rId63"/>
    <p:sldId id="468" r:id="rId64"/>
    <p:sldId id="332" r:id="rId65"/>
    <p:sldId id="370" r:id="rId66"/>
    <p:sldId id="371" r:id="rId67"/>
    <p:sldId id="335" r:id="rId68"/>
    <p:sldId id="372" r:id="rId69"/>
    <p:sldId id="373" r:id="rId70"/>
    <p:sldId id="307" r:id="rId71"/>
    <p:sldId id="467" r:id="rId72"/>
    <p:sldId id="458" r:id="rId73"/>
    <p:sldId id="459" r:id="rId74"/>
    <p:sldId id="460" r:id="rId75"/>
    <p:sldId id="461" r:id="rId76"/>
    <p:sldId id="462" r:id="rId77"/>
    <p:sldId id="466" r:id="rId78"/>
    <p:sldId id="463"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autoAdjust="0"/>
    <p:restoredTop sz="76259" autoAdjust="0"/>
  </p:normalViewPr>
  <p:slideViewPr>
    <p:cSldViewPr showGuides="1">
      <p:cViewPr varScale="1">
        <p:scale>
          <a:sx n="66" d="100"/>
          <a:sy n="66" d="100"/>
        </p:scale>
        <p:origin x="960" y="19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747048752"/>
        <c:axId val="1747033456"/>
      </c:lineChart>
      <c:catAx>
        <c:axId val="174704875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47033456"/>
        <c:crosses val="autoZero"/>
        <c:auto val="1"/>
        <c:lblAlgn val="ctr"/>
        <c:lblOffset val="100"/>
        <c:noMultiLvlLbl val="0"/>
      </c:catAx>
      <c:valAx>
        <c:axId val="1747033456"/>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74704875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735301920"/>
        <c:axId val="1735289792"/>
      </c:scatterChart>
      <c:valAx>
        <c:axId val="173530192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35289792"/>
        <c:crosses val="autoZero"/>
        <c:crossBetween val="midCat"/>
      </c:valAx>
      <c:valAx>
        <c:axId val="173528979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353019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442249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777825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Mention 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a synthesis of ideas from domain-specific languages, compilers, hardware, systems, and networking</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a:t>
            </a:r>
            <a:r>
              <a:rPr lang="en-US" dirty="0" smtClean="0">
                <a:latin typeface="Gadugi" panose="020B0502040204020203" pitchFamily="34" charset="0"/>
              </a:rPr>
              <a:t>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76200" y="5143500"/>
            <a:ext cx="12458700" cy="1085850"/>
          </a:xfrm>
        </p:spPr>
        <p:txBody>
          <a:bodyPr>
            <a:normAutofit fontScale="25000" lnSpcReduction="20000"/>
          </a:bodyPr>
          <a:lstStyle/>
          <a:p>
            <a:pPr lvl="1"/>
            <a:r>
              <a:rPr lang="en-US" sz="9600" dirty="0" smtClean="0"/>
              <a:t>Scheduling algorithms: round robin,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smtClean="0">
                <a:latin typeface="Gadugi" panose="020B0502040204020203" pitchFamily="34" charset="0"/>
              </a:rPr>
              <a:t>algorithms: resource management, measurement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0" y="5753100"/>
            <a:ext cx="4953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a:t>
            </a:r>
            <a:r>
              <a:rPr lang="en-US" dirty="0" smtClean="0"/>
              <a:t>H/W primitives </a:t>
            </a:r>
            <a:r>
              <a:rPr lang="en-US" dirty="0" smtClean="0"/>
              <a:t>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1181993" y="4305300"/>
            <a:ext cx="4037707" cy="2057400"/>
            <a:chOff x="1905000" y="4305300"/>
            <a:chExt cx="4037707" cy="20574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305300"/>
              <a:ext cx="1027807" cy="914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300" y="4305300"/>
              <a:ext cx="1027807" cy="9144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4305300"/>
              <a:ext cx="1027807" cy="914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4305300"/>
              <a:ext cx="1027807" cy="914400"/>
            </a:xfrm>
            <a:prstGeom prst="rect">
              <a:avLst/>
            </a:prstGeom>
          </p:spPr>
        </p:pic>
        <p:cxnSp>
          <p:nvCxnSpPr>
            <p:cNvPr id="18" name="Elbow Connector 17"/>
            <p:cNvCxnSpPr>
              <a:stCxn id="7" idx="2"/>
              <a:endCxn id="32" idx="2"/>
            </p:cNvCxnSpPr>
            <p:nvPr/>
          </p:nvCxnSpPr>
          <p:spPr>
            <a:xfrm rot="16200000" flipH="1">
              <a:off x="2238152" y="5400452"/>
              <a:ext cx="838200" cy="47669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32" idx="1"/>
            </p:cNvCxnSpPr>
            <p:nvPr/>
          </p:nvCxnSpPr>
          <p:spPr>
            <a:xfrm rot="5400000">
              <a:off x="3001005" y="5421175"/>
              <a:ext cx="622674" cy="219725"/>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32" idx="7"/>
            </p:cNvCxnSpPr>
            <p:nvPr/>
          </p:nvCxnSpPr>
          <p:spPr>
            <a:xfrm rot="16200000" flipH="1">
              <a:off x="4243525" y="5401678"/>
              <a:ext cx="622674" cy="258717"/>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a:endCxn id="32" idx="6"/>
            </p:cNvCxnSpPr>
            <p:nvPr/>
          </p:nvCxnSpPr>
          <p:spPr>
            <a:xfrm rot="5400000">
              <a:off x="4790852" y="5419948"/>
              <a:ext cx="838200" cy="437704"/>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895600" y="5753100"/>
              <a:ext cx="20955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grpSp>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a:t>
            </a:r>
            <a:r>
              <a:rPr lang="en-US" dirty="0" smtClean="0"/>
              <a:t>10</a:t>
            </a:r>
            <a:r>
              <a:rPr lang="en-US" baseline="30000" dirty="0" smtClean="0"/>
              <a:t>th</a:t>
            </a:r>
            <a:r>
              <a:rPr lang="en-US" dirty="0" smtClean="0"/>
              <a:t> </a:t>
            </a:r>
            <a:r>
              <a:rPr lang="en-US" dirty="0" smtClean="0"/>
              <a:t>packet:</a:t>
            </a:r>
          </a:p>
          <a:p>
            <a:r>
              <a:rPr lang="en-US" dirty="0" smtClean="0"/>
              <a:t>Routers typically handle 1 packet a clock cycle</a:t>
            </a:r>
          </a:p>
          <a:p>
            <a:r>
              <a:rPr lang="en-US" dirty="0" smtClean="0"/>
              <a:t>But, the algorithm takes &gt;1 cycles/packet</a:t>
            </a:r>
          </a:p>
          <a:p>
            <a:r>
              <a:rPr lang="en-US" dirty="0" smtClean="0"/>
              <a:t>One approach: shared-memory multi-core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3335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3335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3335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3335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78" name="TextBox 77"/>
          <p:cNvSpPr txBox="1"/>
          <p:nvPr/>
        </p:nvSpPr>
        <p:spPr>
          <a:xfrm>
            <a:off x="2782193" y="5829300"/>
            <a:ext cx="1088760" cy="523220"/>
          </a:xfrm>
          <a:prstGeom prst="rect">
            <a:avLst/>
          </a:prstGeom>
          <a:solidFill>
            <a:schemeClr val="bg1"/>
          </a:solidFill>
          <a:ln>
            <a:noFill/>
          </a:ln>
        </p:spPr>
        <p:txBody>
          <a:bodyPr wrap="none" rtlCol="0">
            <a:spAutoFit/>
          </a:bodyPr>
          <a:lstStyle/>
          <a:p>
            <a:r>
              <a:rPr lang="en-US" sz="2800" dirty="0" smtClean="0">
                <a:solidFill>
                  <a:srgbClr val="FF0000"/>
                </a:solidFill>
              </a:rPr>
              <a:t>count</a:t>
            </a:r>
            <a:endParaRPr lang="en-US" dirty="0">
              <a:solidFill>
                <a:srgbClr val="FF0000"/>
              </a:solidFill>
            </a:endParaRPr>
          </a:p>
        </p:txBody>
      </p:sp>
      <p:sp>
        <p:nvSpPr>
          <p:cNvPr id="27" name="Content Placeholder 2"/>
          <p:cNvSpPr txBox="1">
            <a:spLocks/>
          </p:cNvSpPr>
          <p:nvPr/>
        </p:nvSpPr>
        <p:spPr>
          <a:xfrm>
            <a:off x="6248400" y="4381500"/>
            <a:ext cx="5410200" cy="16430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dug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dug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dug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dug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dug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But, shared memory =&gt; memory contention =&gt; non-determinism</a:t>
            </a:r>
          </a:p>
          <a:p>
            <a:endParaRPr lang="en-US" dirty="0" smtClean="0"/>
          </a:p>
          <a:p>
            <a:r>
              <a:rPr lang="en-US" dirty="0"/>
              <a:t>R</a:t>
            </a:r>
            <a:r>
              <a:rPr lang="en-US" dirty="0" smtClean="0"/>
              <a:t>outers are benchmarked for deterministic performance</a:t>
            </a:r>
          </a:p>
        </p:txBody>
      </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500" fill="hold"/>
                                        <p:tgtEl>
                                          <p:spTgt spid="63"/>
                                        </p:tgtEl>
                                      </p:cBhvr>
                                      <p:by x="25000" y="25000"/>
                                    </p:animScale>
                                  </p:childTnLst>
                                </p:cTn>
                              </p:par>
                              <p:par>
                                <p:cTn id="37" presetID="42" presetClass="path" presetSubtype="0" accel="50000" decel="50000" fill="hold" nodeType="withEffect">
                                  <p:stCondLst>
                                    <p:cond delay="0"/>
                                  </p:stCondLst>
                                  <p:childTnLst>
                                    <p:animMotion origin="layout" path="M 5E-6 -1.11111E-6 L -0.70313 0.25833 " pathEditMode="relative" rAng="0" ptsTypes="AA">
                                      <p:cBhvr>
                                        <p:cTn id="38" dur="500" fill="hold"/>
                                        <p:tgtEl>
                                          <p:spTgt spid="63"/>
                                        </p:tgtEl>
                                        <p:attrNameLst>
                                          <p:attrName>ppt_x</p:attrName>
                                          <p:attrName>ppt_y</p:attrName>
                                        </p:attrNameLst>
                                      </p:cBhvr>
                                      <p:rCtr x="-35156" y="12917"/>
                                    </p:animMotion>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6" presetClass="emph" presetSubtype="0" fill="hold" nodeType="withEffect">
                                  <p:stCondLst>
                                    <p:cond delay="0"/>
                                  </p:stCondLst>
                                  <p:childTnLst>
                                    <p:animScale>
                                      <p:cBhvr>
                                        <p:cTn id="42" dur="500" fill="hold"/>
                                        <p:tgtEl>
                                          <p:spTgt spid="65"/>
                                        </p:tgtEl>
                                      </p:cBhvr>
                                      <p:by x="25000" y="25000"/>
                                    </p:animScale>
                                  </p:childTnLst>
                                </p:cTn>
                              </p:par>
                              <p:par>
                                <p:cTn id="43" presetID="42" presetClass="path" presetSubtype="0" accel="50000" decel="50000" fill="hold" nodeType="withEffect">
                                  <p:stCondLst>
                                    <p:cond delay="0"/>
                                  </p:stCondLst>
                                  <p:childTnLst>
                                    <p:animMotion origin="layout" path="M 5E-6 -1.11111E-6 L -0.62188 0.25833 " pathEditMode="relative" rAng="0" ptsTypes="AA">
                                      <p:cBhvr>
                                        <p:cTn id="44" dur="500" fill="hold"/>
                                        <p:tgtEl>
                                          <p:spTgt spid="65"/>
                                        </p:tgtEl>
                                        <p:attrNameLst>
                                          <p:attrName>ppt_x</p:attrName>
                                          <p:attrName>ppt_y</p:attrName>
                                        </p:attrNameLst>
                                      </p:cBhvr>
                                      <p:rCtr x="-31094" y="12917"/>
                                    </p:animMotion>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6" presetClass="emph" presetSubtype="0" fill="hold" nodeType="withEffect">
                                  <p:stCondLst>
                                    <p:cond delay="0"/>
                                  </p:stCondLst>
                                  <p:childTnLst>
                                    <p:animScale>
                                      <p:cBhvr>
                                        <p:cTn id="48" dur="500" fill="hold"/>
                                        <p:tgtEl>
                                          <p:spTgt spid="71"/>
                                        </p:tgtEl>
                                      </p:cBhvr>
                                      <p:by x="25000" y="25000"/>
                                    </p:animScale>
                                  </p:childTnLst>
                                </p:cTn>
                              </p:par>
                              <p:par>
                                <p:cTn id="49" presetID="42" presetClass="path" presetSubtype="0" accel="50000" decel="50000" fill="hold" nodeType="withEffect">
                                  <p:stCondLst>
                                    <p:cond delay="0"/>
                                  </p:stCondLst>
                                  <p:childTnLst>
                                    <p:animMotion origin="layout" path="M 5E-6 -1.11111E-6 L -0.45625 0.26389 " pathEditMode="relative" rAng="0" ptsTypes="AA">
                                      <p:cBhvr>
                                        <p:cTn id="50" dur="500" fill="hold"/>
                                        <p:tgtEl>
                                          <p:spTgt spid="71"/>
                                        </p:tgtEl>
                                        <p:attrNameLst>
                                          <p:attrName>ppt_x</p:attrName>
                                          <p:attrName>ppt_y</p:attrName>
                                        </p:attrNameLst>
                                      </p:cBhvr>
                                      <p:rCtr x="-22813" y="13194"/>
                                    </p:animMotion>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500" fill="hold"/>
                                        <p:tgtEl>
                                          <p:spTgt spid="74"/>
                                        </p:tgtEl>
                                      </p:cBhvr>
                                      <p:by x="25000" y="25000"/>
                                    </p:animScale>
                                  </p:childTnLst>
                                </p:cTn>
                              </p:par>
                              <p:par>
                                <p:cTn id="55" presetID="42" presetClass="path" presetSubtype="0" accel="50000" decel="50000" fill="hold" nodeType="withEffect">
                                  <p:stCondLst>
                                    <p:cond delay="0"/>
                                  </p:stCondLst>
                                  <p:childTnLst>
                                    <p:animMotion origin="layout" path="M 5E-6 -1.11111E-6 L -0.5375 0.26389 " pathEditMode="relative" rAng="0" ptsTypes="AA">
                                      <p:cBhvr>
                                        <p:cTn id="56" dur="500" fill="hold"/>
                                        <p:tgtEl>
                                          <p:spTgt spid="74"/>
                                        </p:tgtEl>
                                        <p:attrNameLst>
                                          <p:attrName>ppt_x</p:attrName>
                                          <p:attrName>ppt_y</p:attrName>
                                        </p:attrNameLst>
                                      </p:cBhvr>
                                      <p:rCtr x="-26875" y="13194"/>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1181993" y="4305300"/>
            <a:ext cx="4037707" cy="2057400"/>
            <a:chOff x="1905000" y="4305300"/>
            <a:chExt cx="4037707" cy="20574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305300"/>
              <a:ext cx="1027807" cy="914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300" y="4305300"/>
              <a:ext cx="1027807" cy="9144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4305300"/>
              <a:ext cx="1027807" cy="914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4305300"/>
              <a:ext cx="1027807" cy="914400"/>
            </a:xfrm>
            <a:prstGeom prst="rect">
              <a:avLst/>
            </a:prstGeom>
          </p:spPr>
        </p:pic>
        <p:cxnSp>
          <p:nvCxnSpPr>
            <p:cNvPr id="18" name="Elbow Connector 17"/>
            <p:cNvCxnSpPr>
              <a:stCxn id="7" idx="2"/>
              <a:endCxn id="32" idx="2"/>
            </p:cNvCxnSpPr>
            <p:nvPr/>
          </p:nvCxnSpPr>
          <p:spPr>
            <a:xfrm rot="16200000" flipH="1">
              <a:off x="2238152" y="5400452"/>
              <a:ext cx="838200" cy="47669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32" idx="1"/>
            </p:cNvCxnSpPr>
            <p:nvPr/>
          </p:nvCxnSpPr>
          <p:spPr>
            <a:xfrm rot="5400000">
              <a:off x="3001005" y="5421175"/>
              <a:ext cx="622674" cy="219725"/>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32" idx="7"/>
            </p:cNvCxnSpPr>
            <p:nvPr/>
          </p:nvCxnSpPr>
          <p:spPr>
            <a:xfrm rot="16200000" flipH="1">
              <a:off x="4243525" y="5401678"/>
              <a:ext cx="622674" cy="258717"/>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a:endCxn id="32" idx="6"/>
            </p:cNvCxnSpPr>
            <p:nvPr/>
          </p:nvCxnSpPr>
          <p:spPr>
            <a:xfrm rot="5400000">
              <a:off x="4790852" y="5419948"/>
              <a:ext cx="838200" cy="437704"/>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895600" y="5753100"/>
              <a:ext cx="20955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grpSp>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a:t>
            </a:r>
            <a:r>
              <a:rPr lang="en-US" dirty="0" smtClean="0"/>
              <a:t>10</a:t>
            </a:r>
            <a:r>
              <a:rPr lang="en-US" baseline="30000" dirty="0" smtClean="0"/>
              <a:t>th</a:t>
            </a:r>
            <a:r>
              <a:rPr lang="en-US" dirty="0" smtClean="0"/>
              <a:t> </a:t>
            </a:r>
            <a:r>
              <a:rPr lang="en-US" dirty="0" smtClean="0"/>
              <a:t>packet:</a:t>
            </a:r>
          </a:p>
          <a:p>
            <a:r>
              <a:rPr lang="en-US" dirty="0" smtClean="0"/>
              <a:t>Routers typically handle 1 packet a clock cycle</a:t>
            </a:r>
          </a:p>
          <a:p>
            <a:r>
              <a:rPr lang="en-US" dirty="0" smtClean="0"/>
              <a:t>But, the algorithm takes &gt;1 cycles/packet</a:t>
            </a:r>
          </a:p>
          <a:p>
            <a:r>
              <a:rPr lang="en-US" dirty="0" smtClean="0"/>
              <a:t>Another approach: shared-nothing pipeline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3335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3335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3335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3335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88038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500" fill="hold"/>
                                        <p:tgtEl>
                                          <p:spTgt spid="63"/>
                                        </p:tgtEl>
                                      </p:cBhvr>
                                      <p:by x="25000" y="25000"/>
                                    </p:animScale>
                                  </p:childTnLst>
                                </p:cTn>
                              </p:par>
                              <p:par>
                                <p:cTn id="37" presetID="42" presetClass="path" presetSubtype="0" accel="50000" decel="50000" fill="hold" nodeType="withEffect">
                                  <p:stCondLst>
                                    <p:cond delay="0"/>
                                  </p:stCondLst>
                                  <p:childTnLst>
                                    <p:animMotion origin="layout" path="M 5E-6 -1.11111E-6 L -0.70313 0.25833 " pathEditMode="relative" rAng="0" ptsTypes="AA">
                                      <p:cBhvr>
                                        <p:cTn id="38" dur="500" fill="hold"/>
                                        <p:tgtEl>
                                          <p:spTgt spid="63"/>
                                        </p:tgtEl>
                                        <p:attrNameLst>
                                          <p:attrName>ppt_x</p:attrName>
                                          <p:attrName>ppt_y</p:attrName>
                                        </p:attrNameLst>
                                      </p:cBhvr>
                                      <p:rCtr x="-35156" y="12917"/>
                                    </p:animMotion>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6" presetClass="emph" presetSubtype="0" fill="hold" nodeType="withEffect">
                                  <p:stCondLst>
                                    <p:cond delay="0"/>
                                  </p:stCondLst>
                                  <p:childTnLst>
                                    <p:animScale>
                                      <p:cBhvr>
                                        <p:cTn id="42" dur="500" fill="hold"/>
                                        <p:tgtEl>
                                          <p:spTgt spid="65"/>
                                        </p:tgtEl>
                                      </p:cBhvr>
                                      <p:by x="25000" y="25000"/>
                                    </p:animScale>
                                  </p:childTnLst>
                                </p:cTn>
                              </p:par>
                              <p:par>
                                <p:cTn id="43" presetID="42" presetClass="path" presetSubtype="0" accel="50000" decel="50000" fill="hold" nodeType="withEffect">
                                  <p:stCondLst>
                                    <p:cond delay="0"/>
                                  </p:stCondLst>
                                  <p:childTnLst>
                                    <p:animMotion origin="layout" path="M 5E-6 -1.11111E-6 L -0.62188 0.25833 " pathEditMode="relative" rAng="0" ptsTypes="AA">
                                      <p:cBhvr>
                                        <p:cTn id="44" dur="500" fill="hold"/>
                                        <p:tgtEl>
                                          <p:spTgt spid="65"/>
                                        </p:tgtEl>
                                        <p:attrNameLst>
                                          <p:attrName>ppt_x</p:attrName>
                                          <p:attrName>ppt_y</p:attrName>
                                        </p:attrNameLst>
                                      </p:cBhvr>
                                      <p:rCtr x="-31094" y="12917"/>
                                    </p:animMotion>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6" presetClass="emph" presetSubtype="0" fill="hold" nodeType="withEffect">
                                  <p:stCondLst>
                                    <p:cond delay="0"/>
                                  </p:stCondLst>
                                  <p:childTnLst>
                                    <p:animScale>
                                      <p:cBhvr>
                                        <p:cTn id="48" dur="500" fill="hold"/>
                                        <p:tgtEl>
                                          <p:spTgt spid="71"/>
                                        </p:tgtEl>
                                      </p:cBhvr>
                                      <p:by x="25000" y="25000"/>
                                    </p:animScale>
                                  </p:childTnLst>
                                </p:cTn>
                              </p:par>
                              <p:par>
                                <p:cTn id="49" presetID="42" presetClass="path" presetSubtype="0" accel="50000" decel="50000" fill="hold" nodeType="withEffect">
                                  <p:stCondLst>
                                    <p:cond delay="0"/>
                                  </p:stCondLst>
                                  <p:childTnLst>
                                    <p:animMotion origin="layout" path="M 5E-6 -1.11111E-6 L -0.45625 0.26389 " pathEditMode="relative" rAng="0" ptsTypes="AA">
                                      <p:cBhvr>
                                        <p:cTn id="50" dur="500" fill="hold"/>
                                        <p:tgtEl>
                                          <p:spTgt spid="71"/>
                                        </p:tgtEl>
                                        <p:attrNameLst>
                                          <p:attrName>ppt_x</p:attrName>
                                          <p:attrName>ppt_y</p:attrName>
                                        </p:attrNameLst>
                                      </p:cBhvr>
                                      <p:rCtr x="-22813" y="13194"/>
                                    </p:animMotion>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500" fill="hold"/>
                                        <p:tgtEl>
                                          <p:spTgt spid="74"/>
                                        </p:tgtEl>
                                      </p:cBhvr>
                                      <p:by x="25000" y="25000"/>
                                    </p:animScale>
                                  </p:childTnLst>
                                </p:cTn>
                              </p:par>
                              <p:par>
                                <p:cTn id="55" presetID="42" presetClass="path" presetSubtype="0" accel="50000" decel="50000" fill="hold" nodeType="withEffect">
                                  <p:stCondLst>
                                    <p:cond delay="0"/>
                                  </p:stCondLst>
                                  <p:childTnLst>
                                    <p:animMotion origin="layout" path="M 5E-6 -1.11111E-6 L -0.5375 0.26389 " pathEditMode="relative" rAng="0" ptsTypes="AA">
                                      <p:cBhvr>
                                        <p:cTn id="56" dur="500" fill="hold"/>
                                        <p:tgtEl>
                                          <p:spTgt spid="74"/>
                                        </p:tgtEl>
                                        <p:attrNameLst>
                                          <p:attrName>ppt_x</p:attrName>
                                          <p:attrName>ppt_y</p:attrName>
                                        </p:attrNameLst>
                                      </p:cBhvr>
                                      <p:rCtr x="-26875" y="131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lnSpcReduction="10000"/>
          </a:bodyPr>
          <a:lstStyle/>
          <a:p>
            <a:r>
              <a:rPr lang="en-US" dirty="0"/>
              <a:t>Shared memory </a:t>
            </a:r>
            <a:r>
              <a:rPr lang="en-US" dirty="0" smtClean="0"/>
              <a:t>=&gt; memory </a:t>
            </a:r>
            <a:r>
              <a:rPr lang="en-US" dirty="0"/>
              <a:t>contention =&gt; </a:t>
            </a:r>
            <a:r>
              <a:rPr lang="en-US" dirty="0" smtClean="0"/>
              <a:t>non-determinism</a:t>
            </a:r>
          </a:p>
          <a:p>
            <a:endParaRPr lang="en-US" dirty="0"/>
          </a:p>
          <a:p>
            <a:r>
              <a:rPr lang="en-US" dirty="0" smtClean="0"/>
              <a:t>But, routers are benchmarked on deterministic performance</a:t>
            </a:r>
          </a:p>
          <a:p>
            <a:endParaRPr lang="en-US" dirty="0"/>
          </a:p>
          <a:p>
            <a:r>
              <a:rPr lang="en-US" dirty="0" smtClean="0"/>
              <a:t>Fix: Avoid shared memory, use message passing instead</a:t>
            </a:r>
          </a:p>
          <a:p>
            <a:endParaRPr lang="en-US" dirty="0"/>
          </a:p>
          <a:p>
            <a:r>
              <a:rPr lang="en-US" dirty="0" smtClean="0"/>
              <a:t>Router architecture: pipeline with stage-local memory</a:t>
            </a:r>
          </a:p>
          <a:p>
            <a:endParaRPr lang="en-US" dirty="0"/>
          </a:p>
          <a:p>
            <a:r>
              <a:rPr lang="en-US" dirty="0"/>
              <a:t>W</a:t>
            </a:r>
            <a:r>
              <a:rPr lang="en-US" dirty="0" smtClean="0"/>
              <a:t>hat slice of the algorithm (</a:t>
            </a:r>
            <a:r>
              <a:rPr lang="en-US" dirty="0" err="1" smtClean="0"/>
              <a:t>state+code</a:t>
            </a:r>
            <a:r>
              <a:rPr lang="en-US" dirty="0" smtClean="0"/>
              <a:t>) goes into each stage?</a:t>
            </a:r>
            <a:endParaRPr lang="en-US" dirty="0"/>
          </a:p>
          <a:p>
            <a:endParaRPr lang="en-US" dirty="0"/>
          </a:p>
        </p:txBody>
      </p:sp>
    </p:spTree>
    <p:extLst>
      <p:ext uri="{BB962C8B-B14F-4D97-AF65-F5344CB8AC3E}">
        <p14:creationId xmlns:p14="http://schemas.microsoft.com/office/powerpoint/2010/main" val="4725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architecture of a router</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28</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354118048"/>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architecture of a router</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a:t>
            </a:r>
            <a:r>
              <a:rPr lang="en-US" dirty="0" smtClean="0"/>
              <a:t>Indirect</a:t>
            </a:r>
            <a:r>
              <a:rPr lang="en-US" dirty="0"/>
              <a:t> </a:t>
            </a:r>
            <a:r>
              <a:rPr lang="en-US" dirty="0" smtClean="0"/>
              <a:t>control</a:t>
            </a:r>
            <a:r>
              <a:rPr lang="en-US" dirty="0" smtClean="0"/>
              <a:t> </a:t>
            </a:r>
            <a:r>
              <a:rPr lang="en-US" dirty="0" smtClean="0"/>
              <a:t>from end hosts / edge</a:t>
            </a:r>
          </a:p>
          <a:p>
            <a:r>
              <a:rPr lang="en-US" dirty="0" smtClean="0"/>
              <a:t>The fix: Don’t bake </a:t>
            </a:r>
            <a:r>
              <a:rPr lang="en-US" b="1" i="1" dirty="0" smtClean="0"/>
              <a:t>policy </a:t>
            </a:r>
            <a:r>
              <a:rPr lang="en-US" dirty="0" smtClean="0"/>
              <a:t>into a </a:t>
            </a:r>
            <a:r>
              <a:rPr lang="en-US" dirty="0" smtClean="0"/>
              <a:t>router’s hardware</a:t>
            </a:r>
            <a:endParaRPr lang="en-US" dirty="0" smtClean="0"/>
          </a:p>
          <a:p>
            <a:r>
              <a:rPr lang="en-US" dirty="0" smtClean="0"/>
              <a:t>Our</a:t>
            </a:r>
            <a:r>
              <a:rPr lang="en-US" dirty="0" smtClean="0"/>
              <a:t> </a:t>
            </a:r>
            <a:r>
              <a:rPr lang="en-US" dirty="0" smtClean="0"/>
              <a:t>work: Design </a:t>
            </a:r>
            <a:r>
              <a:rPr lang="en-US" dirty="0" smtClean="0"/>
              <a:t>hardware</a:t>
            </a:r>
            <a:r>
              <a:rPr lang="en-US" dirty="0" smtClean="0"/>
              <a:t> primitives; program policies in software</a:t>
            </a:r>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1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2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1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1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1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2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0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1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104"/>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0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0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0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8"/>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109"/>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110"/>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111"/>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112"/>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13"/>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4"/>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15"/>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16"/>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7"/>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8"/>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19"/>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120"/>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21"/>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122"/>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23"/>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4"/>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5"/>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126"/>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7"/>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8"/>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129"/>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30"/>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131"/>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32"/>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133"/>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4"/>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13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3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37"/>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3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architecture </a:t>
            </a:r>
            <a:r>
              <a:rPr lang="en-US" dirty="0"/>
              <a:t>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architecture </a:t>
            </a:r>
            <a:r>
              <a:rPr lang="en-US" dirty="0"/>
              <a:t>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architecture </a:t>
            </a:r>
            <a:r>
              <a:rPr lang="en-US" dirty="0"/>
              <a:t>of a router</a:t>
            </a:r>
          </a:p>
        </p:txBody>
      </p:sp>
      <p:sp>
        <p:nvSpPr>
          <p:cNvPr id="125" name="Content Placeholder 2"/>
          <p:cNvSpPr>
            <a:spLocks noGrp="1"/>
          </p:cNvSpPr>
          <p:nvPr>
            <p:ph idx="1"/>
          </p:nvPr>
        </p:nvSpPr>
        <p:spPr>
          <a:xfrm>
            <a:off x="571500" y="5562600"/>
            <a:ext cx="11430000" cy="1812130"/>
          </a:xfrm>
        </p:spPr>
        <p:txBody>
          <a:bodyPr>
            <a:noAutofit/>
          </a:bodyPr>
          <a:lstStyle/>
          <a:p>
            <a:r>
              <a:rPr lang="en-US" dirty="0" smtClean="0"/>
              <a:t>Atom: </a:t>
            </a:r>
            <a:r>
              <a:rPr lang="en-US" dirty="0"/>
              <a:t>A</a:t>
            </a:r>
            <a:r>
              <a:rPr lang="en-US" dirty="0" smtClean="0"/>
              <a:t>tomic packet/state update.</a:t>
            </a:r>
          </a:p>
          <a:p>
            <a:pPr lvl="1"/>
            <a:r>
              <a:rPr lang="en-US" dirty="0"/>
              <a:t>F</a:t>
            </a:r>
            <a:r>
              <a:rPr lang="en-US" dirty="0" smtClean="0"/>
              <a:t>ixed latency (few ns) and throughput (1 GHz), unlike x86</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495300" y="5448300"/>
            <a:ext cx="112014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algorithms to atoms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27" name="Group 126"/>
          <p:cNvGrpSpPr/>
          <p:nvPr/>
        </p:nvGrpSpPr>
        <p:grpSpPr>
          <a:xfrm>
            <a:off x="9829800" y="3543300"/>
            <a:ext cx="990600" cy="1333500"/>
            <a:chOff x="10058400" y="3276600"/>
            <a:chExt cx="990600" cy="1333500"/>
          </a:xfrm>
        </p:grpSpPr>
        <p:sp>
          <p:nvSpPr>
            <p:cNvPr id="126" name="Rounded Rectangle 12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0172700" y="3390900"/>
              <a:ext cx="757949" cy="1053657"/>
              <a:chOff x="9762249" y="1443124"/>
              <a:chExt cx="2654300" cy="2277533"/>
            </a:xfrm>
          </p:grpSpPr>
          <p:sp>
            <p:nvSpPr>
              <p:cNvPr id="31" name="Rectangle 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3" name="Trapezoid 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4" name="TextBox 33"/>
              <p:cNvSpPr txBox="1"/>
              <p:nvPr/>
            </p:nvSpPr>
            <p:spPr>
              <a:xfrm>
                <a:off x="10663949" y="2090826"/>
                <a:ext cx="685800" cy="369332"/>
              </a:xfrm>
              <a:prstGeom prst="rect">
                <a:avLst/>
              </a:prstGeom>
              <a:noFill/>
            </p:spPr>
            <p:txBody>
              <a:bodyPr wrap="square" rtlCol="0">
                <a:spAutoFit/>
              </a:bodyPr>
              <a:lstStyle/>
              <a:p>
                <a:endParaRPr lang="en-US" dirty="0"/>
              </a:p>
            </p:txBody>
          </p:sp>
          <p:sp>
            <p:nvSpPr>
              <p:cNvPr id="35" name="Trapezoid 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6" name="TextBox 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37" name="Trapezoid 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8" name="TextBox 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39" name="Rectangle 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1" name="Straight Arrow Connector 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28" name="Group 127"/>
          <p:cNvGrpSpPr/>
          <p:nvPr/>
        </p:nvGrpSpPr>
        <p:grpSpPr>
          <a:xfrm>
            <a:off x="9982200" y="3695700"/>
            <a:ext cx="990600" cy="1333500"/>
            <a:chOff x="10058400" y="3276600"/>
            <a:chExt cx="990600" cy="1333500"/>
          </a:xfrm>
        </p:grpSpPr>
        <p:sp>
          <p:nvSpPr>
            <p:cNvPr id="129" name="Rounded Rectangle 128"/>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p:cNvGrpSpPr/>
            <p:nvPr/>
          </p:nvGrpSpPr>
          <p:grpSpPr>
            <a:xfrm>
              <a:off x="10172700" y="3390900"/>
              <a:ext cx="757949" cy="1053657"/>
              <a:chOff x="9762249" y="1443124"/>
              <a:chExt cx="2654300" cy="2277533"/>
            </a:xfrm>
          </p:grpSpPr>
          <p:sp>
            <p:nvSpPr>
              <p:cNvPr id="131" name="Rectangle 1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Trapezoid 1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4" name="TextBox 133"/>
              <p:cNvSpPr txBox="1"/>
              <p:nvPr/>
            </p:nvSpPr>
            <p:spPr>
              <a:xfrm>
                <a:off x="10663949" y="2090826"/>
                <a:ext cx="685800" cy="369332"/>
              </a:xfrm>
              <a:prstGeom prst="rect">
                <a:avLst/>
              </a:prstGeom>
              <a:noFill/>
            </p:spPr>
            <p:txBody>
              <a:bodyPr wrap="square" rtlCol="0">
                <a:spAutoFit/>
              </a:bodyPr>
              <a:lstStyle/>
              <a:p>
                <a:endParaRPr lang="en-US" dirty="0"/>
              </a:p>
            </p:txBody>
          </p:sp>
          <p:sp>
            <p:nvSpPr>
              <p:cNvPr id="135" name="Trapezoid 1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6" name="TextBox 1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37" name="Trapezoid 1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8" name="TextBox 1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139" name="Rectangle 1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41" name="Straight Arrow Connector 1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49" name="Group 148"/>
          <p:cNvGrpSpPr/>
          <p:nvPr/>
        </p:nvGrpSpPr>
        <p:grpSpPr>
          <a:xfrm>
            <a:off x="10134600" y="3848100"/>
            <a:ext cx="990600" cy="1333500"/>
            <a:chOff x="10058400" y="3276600"/>
            <a:chExt cx="990600" cy="1333500"/>
          </a:xfrm>
        </p:grpSpPr>
        <p:sp>
          <p:nvSpPr>
            <p:cNvPr id="150" name="Rounded Rectangle 149"/>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p:cNvGrpSpPr/>
            <p:nvPr/>
          </p:nvGrpSpPr>
          <p:grpSpPr>
            <a:xfrm>
              <a:off x="10172700" y="3390900"/>
              <a:ext cx="757949" cy="1053657"/>
              <a:chOff x="9762249" y="1443124"/>
              <a:chExt cx="2654300" cy="2277533"/>
            </a:xfrm>
          </p:grpSpPr>
          <p:sp>
            <p:nvSpPr>
              <p:cNvPr id="152" name="Rectangle 151"/>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Trapezoid 153"/>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5" name="TextBox 154"/>
              <p:cNvSpPr txBox="1"/>
              <p:nvPr/>
            </p:nvSpPr>
            <p:spPr>
              <a:xfrm>
                <a:off x="10663949" y="2090826"/>
                <a:ext cx="685800" cy="369332"/>
              </a:xfrm>
              <a:prstGeom prst="rect">
                <a:avLst/>
              </a:prstGeom>
              <a:noFill/>
            </p:spPr>
            <p:txBody>
              <a:bodyPr wrap="square" rtlCol="0">
                <a:spAutoFit/>
              </a:bodyPr>
              <a:lstStyle/>
              <a:p>
                <a:endParaRPr lang="en-US" dirty="0"/>
              </a:p>
            </p:txBody>
          </p:sp>
          <p:sp>
            <p:nvSpPr>
              <p:cNvPr id="156" name="Trapezoid 155"/>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7" name="TextBox 156"/>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58" name="Trapezoid 157"/>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9" name="TextBox 158"/>
              <p:cNvSpPr txBox="1"/>
              <p:nvPr/>
            </p:nvSpPr>
            <p:spPr>
              <a:xfrm>
                <a:off x="10756900" y="2763923"/>
                <a:ext cx="1356819" cy="369332"/>
              </a:xfrm>
              <a:prstGeom prst="rect">
                <a:avLst/>
              </a:prstGeom>
              <a:noFill/>
            </p:spPr>
            <p:txBody>
              <a:bodyPr wrap="square" rtlCol="0">
                <a:spAutoFit/>
              </a:bodyPr>
              <a:lstStyle/>
              <a:p>
                <a:endParaRPr lang="en-US" dirty="0"/>
              </a:p>
            </p:txBody>
          </p:sp>
          <p:sp>
            <p:nvSpPr>
              <p:cNvPr id="160" name="Rectangle 159"/>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62" name="Straight Arrow Connector 161"/>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70" name="Group 169"/>
          <p:cNvGrpSpPr/>
          <p:nvPr/>
        </p:nvGrpSpPr>
        <p:grpSpPr>
          <a:xfrm>
            <a:off x="10287000" y="4000500"/>
            <a:ext cx="990600" cy="1333500"/>
            <a:chOff x="10058400" y="3276600"/>
            <a:chExt cx="990600" cy="1333500"/>
          </a:xfrm>
        </p:grpSpPr>
        <p:sp>
          <p:nvSpPr>
            <p:cNvPr id="171" name="Rounded Rectangle 170"/>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p:cNvGrpSpPr/>
            <p:nvPr/>
          </p:nvGrpSpPr>
          <p:grpSpPr>
            <a:xfrm>
              <a:off x="10172700" y="3390900"/>
              <a:ext cx="757949" cy="1053657"/>
              <a:chOff x="9762249" y="1443124"/>
              <a:chExt cx="2654300" cy="2277533"/>
            </a:xfrm>
          </p:grpSpPr>
          <p:sp>
            <p:nvSpPr>
              <p:cNvPr id="173" name="Rectangle 172"/>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Trapezoid 174"/>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6" name="TextBox 175"/>
              <p:cNvSpPr txBox="1"/>
              <p:nvPr/>
            </p:nvSpPr>
            <p:spPr>
              <a:xfrm>
                <a:off x="10663949" y="2090826"/>
                <a:ext cx="685800" cy="369332"/>
              </a:xfrm>
              <a:prstGeom prst="rect">
                <a:avLst/>
              </a:prstGeom>
              <a:noFill/>
            </p:spPr>
            <p:txBody>
              <a:bodyPr wrap="square" rtlCol="0">
                <a:spAutoFit/>
              </a:bodyPr>
              <a:lstStyle/>
              <a:p>
                <a:endParaRPr lang="en-US" dirty="0"/>
              </a:p>
            </p:txBody>
          </p:sp>
          <p:sp>
            <p:nvSpPr>
              <p:cNvPr id="177" name="Trapezoid 176"/>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8" name="TextBox 177"/>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79" name="Trapezoid 178"/>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80" name="TextBox 179"/>
              <p:cNvSpPr txBox="1"/>
              <p:nvPr/>
            </p:nvSpPr>
            <p:spPr>
              <a:xfrm>
                <a:off x="10756900" y="2763923"/>
                <a:ext cx="1356819" cy="369332"/>
              </a:xfrm>
              <a:prstGeom prst="rect">
                <a:avLst/>
              </a:prstGeom>
              <a:noFill/>
            </p:spPr>
            <p:txBody>
              <a:bodyPr wrap="square" rtlCol="0">
                <a:spAutoFit/>
              </a:bodyPr>
              <a:lstStyle/>
              <a:p>
                <a:endParaRPr lang="en-US" dirty="0"/>
              </a:p>
            </p:txBody>
          </p:sp>
          <p:sp>
            <p:nvSpPr>
              <p:cNvPr id="181" name="Rectangle 180"/>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83" name="Straight Arrow Connector 182"/>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91" name="Group 190"/>
          <p:cNvGrpSpPr/>
          <p:nvPr/>
        </p:nvGrpSpPr>
        <p:grpSpPr>
          <a:xfrm>
            <a:off x="10439400" y="41529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intra-packet 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complicates pipelining</a:t>
            </a:r>
            <a:r>
              <a:rPr lang="en-US" dirty="0"/>
              <a:t> </a:t>
            </a:r>
            <a:r>
              <a:rPr lang="en-US" dirty="0" smtClean="0"/>
              <a:t>because of inter-packet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703044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sp>
        <p:nvSpPr>
          <p:cNvPr id="19" name="Freeform 18"/>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20" name="Freeform 19"/>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21" name="Freeform 20"/>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P spid="20" grpId="0" animBg="1"/>
      <p:bldP spid="21"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05500"/>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t>
            </a:r>
            <a:r>
              <a:rPr lang="en-US" sz="4000" smtClean="0"/>
              <a:t>additional chip area </a:t>
            </a:r>
            <a:r>
              <a:rPr lang="en-US" sz="4000" dirty="0" smtClean="0"/>
              <a:t>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smtClean="0">
                <a:latin typeface="Gadugi" panose="020B0502040204020203" pitchFamily="34" charset="0"/>
              </a:rPr>
              <a:t>Streaming algorithms without loops: Atoms</a:t>
            </a:r>
          </a:p>
          <a:p>
            <a:pPr lvl="1"/>
            <a:r>
              <a:rPr lang="en-US" dirty="0" smtClean="0">
                <a:latin typeface="Gadugi" panose="020B0502040204020203" pitchFamily="34" charset="0"/>
              </a:rPr>
              <a:t>Scheduling: PIFOs</a:t>
            </a:r>
          </a:p>
          <a:p>
            <a:pPr lvl="1"/>
            <a:r>
              <a:rPr lang="en-US" dirty="0" smtClean="0"/>
              <a:t>Network measurement (</a:t>
            </a:r>
            <a:r>
              <a:rPr lang="en-US" dirty="0" err="1" smtClean="0"/>
              <a:t>HotNets</a:t>
            </a:r>
            <a:r>
              <a:rPr lang="en-US" dirty="0" smtClean="0"/>
              <a:t>’ 16): Scalable tracking of flow statistics</a:t>
            </a:r>
            <a:endParaRPr lang="en-US" dirty="0" smtClean="0">
              <a:latin typeface="Gadugi" panose="020B0502040204020203" pitchFamily="34" charset="0"/>
            </a:endParaRPr>
          </a:p>
          <a:p>
            <a:pPr lvl="1"/>
            <a:endParaRPr lang="en-US" dirty="0" smtClean="0">
              <a:latin typeface="Gadugi" panose="020B0502040204020203" pitchFamily="34" charset="0"/>
            </a:endParaRPr>
          </a:p>
          <a:p>
            <a:r>
              <a:rPr lang="en-US" dirty="0" smtClean="0"/>
              <a:t>Broader impact: Transactions in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685800" lvl="2">
              <a:spcBef>
                <a:spcPts val="1000"/>
              </a:spcBef>
            </a:pPr>
            <a:r>
              <a:rPr lang="en-US" sz="2600" dirty="0" smtClean="0"/>
              <a:t>What’s in the accelerators?</a:t>
            </a:r>
          </a:p>
          <a:p>
            <a:pPr marL="685800" lvl="2">
              <a:spcBef>
                <a:spcPts val="1000"/>
              </a:spcBef>
            </a:pPr>
            <a:r>
              <a:rPr lang="en-US" sz="2600" dirty="0"/>
              <a:t>What’s the storage medium</a:t>
            </a:r>
            <a:r>
              <a:rPr lang="en-US" sz="2600" dirty="0" smtClean="0"/>
              <a:t>?</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a:t>
            </a:r>
            <a:r>
              <a:rPr lang="en-US" dirty="0" smtClean="0">
                <a:latin typeface="Gadugi" panose="020B0502040204020203" pitchFamily="34" charset="0"/>
              </a:rPr>
              <a:t>ufficiently programmable (but not as much as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t>
            </a:r>
            <a:r>
              <a:rPr lang="en-US" dirty="0" smtClean="0">
                <a:latin typeface="Gadugi" panose="020B0502040204020203" pitchFamily="34" charset="0"/>
              </a:rPr>
              <a:t>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a:t>
            </a:r>
            <a:r>
              <a:rPr lang="en-US" dirty="0" smtClean="0">
                <a:latin typeface="Gadugi" panose="020B0502040204020203" pitchFamily="34" charset="0"/>
              </a:rPr>
              <a:t>P4)</a:t>
            </a:r>
            <a:endParaRPr lang="en-US" dirty="0" smtClean="0">
              <a:latin typeface="Gadugi" panose="020B0502040204020203" pitchFamily="34" charset="0"/>
            </a:endParaRPr>
          </a:p>
          <a:p>
            <a:endParaRPr lang="en-US" dirty="0" smtClean="0"/>
          </a:p>
          <a:p>
            <a:r>
              <a:rPr lang="en-US" dirty="0" smtClean="0"/>
              <a:t>Router chip programmability </a:t>
            </a:r>
            <a:r>
              <a:rPr lang="en-US" dirty="0" smtClean="0"/>
              <a:t>is </a:t>
            </a:r>
            <a:r>
              <a:rPr lang="en-US" dirty="0" smtClean="0"/>
              <a:t>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8100" y="5143500"/>
            <a:ext cx="12458700" cy="1085850"/>
          </a:xfrm>
        </p:spPr>
        <p:txBody>
          <a:bodyPr>
            <a:normAutofit fontScale="25000" lnSpcReduction="20000"/>
          </a:bodyPr>
          <a:lstStyle/>
          <a:p>
            <a:pPr lvl="1"/>
            <a:r>
              <a:rPr lang="en-US" sz="9600" dirty="0" smtClean="0"/>
              <a:t>Scheduling algorithms: </a:t>
            </a:r>
            <a:r>
              <a:rPr lang="en-US" sz="9600" dirty="0"/>
              <a:t>r</a:t>
            </a:r>
            <a:r>
              <a:rPr lang="en-US" sz="9600" dirty="0" smtClean="0"/>
              <a:t>ound </a:t>
            </a:r>
            <a:r>
              <a:rPr lang="en-US" sz="9600" dirty="0"/>
              <a:t>r</a:t>
            </a:r>
            <a:r>
              <a:rPr lang="en-US" sz="9600" dirty="0" smtClean="0"/>
              <a:t>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a:t>algorithms: </a:t>
            </a:r>
            <a:r>
              <a:rPr lang="en-US" sz="9600" dirty="0" smtClean="0"/>
              <a:t>resource management, measurement</a:t>
            </a:r>
            <a:r>
              <a:rPr lang="en-US" sz="9600" dirty="0"/>
              <a:t> </a:t>
            </a:r>
            <a:r>
              <a:rPr lang="is-IS" sz="9600" dirty="0" smtClean="0"/>
              <a:t>(Domino, SIGCOMM’ 16)</a:t>
            </a:r>
            <a:endParaRPr lang="en-US" sz="9600" dirty="0"/>
          </a:p>
        </p:txBody>
      </p:sp>
      <p:sp>
        <p:nvSpPr>
          <p:cNvPr id="26" name="Right Arrow 25"/>
          <p:cNvSpPr/>
          <p:nvPr/>
        </p:nvSpPr>
        <p:spPr>
          <a:xfrm>
            <a:off x="38100" y="5105400"/>
            <a:ext cx="4572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a:t>
            </a:r>
            <a:r>
              <a:rPr lang="en-US" dirty="0" smtClean="0"/>
              <a:t>H/W primitives </a:t>
            </a:r>
            <a:r>
              <a:rPr lang="en-US" dirty="0" smtClean="0"/>
              <a:t>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Round Robin, Fair Queuing</a:t>
            </a:r>
          </a:p>
          <a:p>
            <a:pPr lvl="1"/>
            <a:r>
              <a:rPr lang="en-US" dirty="0" smtClean="0"/>
              <a:t>Single tenant with many short flows: Shortest Remaining Processing Time</a:t>
            </a:r>
          </a:p>
          <a:p>
            <a:pPr lvl="1"/>
            <a:endParaRPr lang="en-US" dirty="0"/>
          </a:p>
          <a:p>
            <a:r>
              <a:rPr lang="en-US" dirty="0" smtClean="0"/>
              <a:t>Today’s schedulers are rigid</a:t>
            </a:r>
          </a:p>
          <a:p>
            <a:pPr lvl="1"/>
            <a:r>
              <a:rPr lang="en-US" dirty="0" smtClean="0"/>
              <a:t>Some combination of round robin + coarse priorities + rate limits</a:t>
            </a:r>
          </a:p>
          <a:p>
            <a:pPr lvl="1"/>
            <a:r>
              <a:rPr lang="en-US" dirty="0" smtClean="0"/>
              <a:t>Can change coefficients, but not the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marL="0" indent="0">
              <a:buNone/>
            </a:pPr>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18.xml><?xml version="1.0" encoding="utf-8"?>
<p:tagLst xmlns:a="http://schemas.openxmlformats.org/drawingml/2006/main" xmlns:r="http://schemas.openxmlformats.org/officeDocument/2006/relationships" xmlns:p="http://schemas.openxmlformats.org/presentationml/2006/main">
  <p:tag name="TIMING" val="|14.8|8.8"/>
</p:tagLst>
</file>

<file path=ppt/tags/tag19.xml><?xml version="1.0" encoding="utf-8"?>
<p:tagLst xmlns:a="http://schemas.openxmlformats.org/drawingml/2006/main" xmlns:r="http://schemas.openxmlformats.org/officeDocument/2006/relationships" xmlns:p="http://schemas.openxmlformats.org/presentationml/2006/main">
  <p:tag name="TIMING" val="|19.6|1|15.9"/>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20.xml><?xml version="1.0" encoding="utf-8"?>
<p:tagLst xmlns:a="http://schemas.openxmlformats.org/drawingml/2006/main" xmlns:r="http://schemas.openxmlformats.org/officeDocument/2006/relationships" xmlns:p="http://schemas.openxmlformats.org/presentationml/2006/main">
  <p:tag name="TIMING" val="|39.8|31.7|24.2"/>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10485</TotalTime>
  <Words>9100</Words>
  <Application>Microsoft Macintosh PowerPoint</Application>
  <PresentationFormat>Widescreen</PresentationFormat>
  <Paragraphs>1588</Paragraphs>
  <Slides>78</Slides>
  <Notes>66</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Calibri</vt:lpstr>
      <vt:lpstr>Gadugi</vt:lpstr>
      <vt:lpstr>Seravek</vt:lpstr>
      <vt:lpstr>Wingdings</vt:lpstr>
      <vt:lpstr>Arial</vt:lpstr>
      <vt:lpstr>Office Theme</vt:lpstr>
      <vt:lpstr>Making the fastest routers programmable</vt:lpstr>
      <vt:lpstr>Traditional network architecture</vt:lpstr>
      <vt:lpstr>But, the architecture is not future-proof</vt:lpstr>
      <vt:lpstr>Routers over time</vt:lpstr>
      <vt:lpstr>The vision: programmability at line rate</vt:lpstr>
      <vt:lpstr>Recent activity in the area</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What’s hard about streaming algorithms?</vt:lpstr>
      <vt:lpstr>What’s hard about streaming algorithms?</vt:lpstr>
      <vt:lpstr>What’s hard about streaming algorithms?</vt:lpstr>
      <vt:lpstr>The architecture of a router</vt:lpstr>
      <vt:lpstr>The architecture of a router</vt:lpstr>
      <vt:lpstr>The architecture of a router</vt:lpstr>
      <vt:lpstr>The architecture of a router</vt:lpstr>
      <vt:lpstr>The architecture of a router</vt:lpstr>
      <vt:lpstr>From algorithms to atoms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switches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3976</cp:revision>
  <dcterms:created xsi:type="dcterms:W3CDTF">2015-11-20T07:11:46Z</dcterms:created>
  <dcterms:modified xsi:type="dcterms:W3CDTF">2017-02-10T00:07:27Z</dcterms:modified>
</cp:coreProperties>
</file>