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20"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52" r:id="rId24"/>
    <p:sldId id="447"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3628" autoAdjust="0"/>
  </p:normalViewPr>
  <p:slideViewPr>
    <p:cSldViewPr showGuides="1">
      <p:cViewPr>
        <p:scale>
          <a:sx n="68" d="100"/>
          <a:sy n="68" d="100"/>
        </p:scale>
        <p:origin x="1080" y="3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88919136"/>
        <c:axId val="2088924560"/>
      </c:lineChart>
      <c:catAx>
        <c:axId val="208891913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88924560"/>
        <c:crosses val="autoZero"/>
        <c:auto val="1"/>
        <c:lblAlgn val="ctr"/>
        <c:lblOffset val="100"/>
        <c:noMultiLvlLbl val="0"/>
      </c:catAx>
      <c:valAx>
        <c:axId val="208892456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8891913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state we call an atom. It captures atomic units of computation provided natively by the switch hardware. By atomic, we mean that any updates to state local to the atom must be visible before the next packet is processed by that atom, i.e., within a ns.</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switch constitute the switch’s instruction set. A router vendor would design and expose these atoms as part of the router’s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best to distinguish between atoms that do not touch state and modify only packet fields and atoms that do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Here, for every packet we just need four fields to compute the right answer. TODO</a:t>
            </a:r>
            <a:r>
              <a:rPr lang="en-US" baseline="0" smtClean="0"/>
              <a:t>, sleepy here.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Dependencies between packets and 1 GHz clock frequency =&gt; need atomic increment in h/w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At the very end update the 3-stage pipeline with a single atomic unit in the switch.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Add a slide after this and say that “Because of this the </a:t>
            </a:r>
            <a:r>
              <a:rPr lang="en-US" baseline="0" dirty="0" err="1" smtClean="0"/>
              <a:t>stateful</a:t>
            </a:r>
            <a:r>
              <a:rPr lang="en-US" baseline="0" dirty="0" smtClean="0"/>
              <a:t> atoms can look like very complicated circuits”.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is to show that you’re forced to design</a:t>
            </a:r>
            <a:r>
              <a:rPr lang="en-US" baseline="0" dirty="0" smtClean="0"/>
              <a:t> these complicated </a:t>
            </a:r>
            <a:r>
              <a:rPr lang="en-US" baseline="0" dirty="0" err="1" smtClean="0"/>
              <a:t>stateful</a:t>
            </a:r>
            <a:r>
              <a:rPr lang="en-US" baseline="0" dirty="0" smtClean="0"/>
              <a:t> instructions.</a:t>
            </a:r>
          </a:p>
          <a:p>
            <a:endParaRPr lang="en-US" baseline="0" dirty="0" smtClean="0"/>
          </a:p>
          <a:p>
            <a:r>
              <a:rPr lang="en-US" baseline="0" dirty="0" smtClean="0"/>
              <a:t>In the stateless case, it’s pretty straightforward what you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Ditch “reject code if it can’t be mapped”. Doesn’t flow well with the animations.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a:p>
            <a:pPr lvl="1"/>
            <a:r>
              <a:rPr lang="en-US" baseline="0" dirty="0" smtClean="0"/>
              <a:t>Ravi: The flashing arrows seems a little overboard.</a:t>
            </a:r>
          </a:p>
          <a:p>
            <a:pPr lvl="1"/>
            <a:r>
              <a:rPr lang="en-US" baseline="0" dirty="0" smtClean="0"/>
              <a:t>Ravi: Pipeline geometry should be there in the slide and the demo, but simplify it in the demo.</a:t>
            </a:r>
          </a:p>
          <a:p>
            <a:pPr lvl="1"/>
            <a:r>
              <a:rPr lang="en-US" baseline="0" dirty="0" smtClean="0"/>
              <a:t>More spaced out arrows.</a:t>
            </a:r>
          </a:p>
          <a:p>
            <a:pPr lvl="1"/>
            <a:r>
              <a:rPr lang="en-US" baseline="0" dirty="0" smtClean="0"/>
              <a:t>Get rid of the flashing.</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here: Give some examples of what each atom does as a column on the side.</a:t>
            </a:r>
          </a:p>
          <a:p>
            <a:r>
              <a:rPr lang="en-US" baseline="0" dirty="0" smtClean="0"/>
              <a:t>Peter: Explain each in terms of the previous one.</a:t>
            </a:r>
          </a:p>
          <a:p>
            <a:r>
              <a:rPr lang="en-US" baseline="0" dirty="0" smtClean="0"/>
              <a:t>Maybe bring each row up one after the other.</a:t>
            </a:r>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079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1711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156535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of these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comes along,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most of the actual work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acting on some packet fields. Internally, an action unit can update some internal local state, such as a counter. This is an important restriction. State is local to an atom. It is not shared between atoms within a stage or across stages. It can however be carried from one stage to the next in a packet field.</a:t>
            </a:r>
          </a:p>
          <a:p>
            <a:endParaRPr lang="en-US" baseline="0" dirty="0" smtClean="0"/>
          </a:p>
          <a:p>
            <a:r>
              <a:rPr lang="en-US" baseline="0" dirty="0" smtClean="0"/>
              <a:t>Now,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Compilation results</a:t>
            </a:r>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70112564"/>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 (max 10)</a:t>
                      </a:r>
                      <a:endParaRPr lang="en-US" dirty="0" smtClean="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few hundred atom 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068546"/>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51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56239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003620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designing programmable router hardware</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76200" y="1629370"/>
            <a:ext cx="1752600" cy="834853"/>
          </a:xfrm>
          <a:prstGeom prst="rect">
            <a:avLst/>
          </a:prstGeom>
        </p:spPr>
      </p:pic>
      <p:grpSp>
        <p:nvGrpSpPr>
          <p:cNvPr id="72" name="Group 71"/>
          <p:cNvGrpSpPr/>
          <p:nvPr/>
        </p:nvGrpSpPr>
        <p:grpSpPr>
          <a:xfrm>
            <a:off x="76200" y="2362199"/>
            <a:ext cx="12039600" cy="3918098"/>
            <a:chOff x="305882" y="1942996"/>
            <a:chExt cx="11557242" cy="3906895"/>
          </a:xfrm>
        </p:grpSpPr>
        <p:grpSp>
          <p:nvGrpSpPr>
            <p:cNvPr id="29" name="Group 28"/>
            <p:cNvGrpSpPr/>
            <p:nvPr/>
          </p:nvGrpSpPr>
          <p:grpSpPr>
            <a:xfrm>
              <a:off x="305882" y="1942996"/>
              <a:ext cx="11557242" cy="3906895"/>
              <a:chOff x="229680" y="1655716"/>
              <a:chExt cx="11557244" cy="3906884"/>
            </a:xfrm>
          </p:grpSpPr>
          <p:grpSp>
            <p:nvGrpSpPr>
              <p:cNvPr id="267" name="Group 42"/>
              <p:cNvGrpSpPr/>
              <p:nvPr/>
            </p:nvGrpSpPr>
            <p:grpSpPr>
              <a:xfrm>
                <a:off x="1682310" y="3367761"/>
                <a:ext cx="4680390" cy="1189197"/>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0" name="TextBox 28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92" name="Right Arrow 291"/>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57702" y="2869482"/>
                <a:ext cx="495299" cy="216358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400800" y="2362200"/>
                <a:ext cx="1181100" cy="3200400"/>
                <a:chOff x="6400800" y="2362200"/>
                <a:chExt cx="1181100" cy="3200400"/>
              </a:xfrm>
            </p:grpSpPr>
            <p:sp>
              <p:nvSpPr>
                <p:cNvPr id="353" name="Rectangle 3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280" name="Group 65"/>
                <p:cNvGrpSpPr/>
                <p:nvPr/>
              </p:nvGrpSpPr>
              <p:grpSpPr>
                <a:xfrm>
                  <a:off x="6749312" y="3009900"/>
                  <a:ext cx="527788" cy="298464"/>
                  <a:chOff x="7660968" y="1751777"/>
                  <a:chExt cx="1040580" cy="450645"/>
                </a:xfrm>
              </p:grpSpPr>
              <p:sp>
                <p:nvSpPr>
                  <p:cNvPr id="281" name="Freeform 28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2" name="Straight Connector 28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4" name="Group 70"/>
                <p:cNvGrpSpPr/>
                <p:nvPr/>
              </p:nvGrpSpPr>
              <p:grpSpPr>
                <a:xfrm>
                  <a:off x="6749312" y="3511536"/>
                  <a:ext cx="527788" cy="298464"/>
                  <a:chOff x="7660968" y="1751777"/>
                  <a:chExt cx="1040580" cy="450645"/>
                </a:xfrm>
              </p:grpSpPr>
              <p:sp>
                <p:nvSpPr>
                  <p:cNvPr id="285" name="Freeform 28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6" name="Straight Connector 28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4" name="Group 65"/>
                <p:cNvGrpSpPr/>
                <p:nvPr/>
              </p:nvGrpSpPr>
              <p:grpSpPr>
                <a:xfrm>
                  <a:off x="6749312" y="4006836"/>
                  <a:ext cx="527788" cy="298464"/>
                  <a:chOff x="7660968" y="1751777"/>
                  <a:chExt cx="1040580" cy="450645"/>
                </a:xfrm>
              </p:grpSpPr>
              <p:sp>
                <p:nvSpPr>
                  <p:cNvPr id="355" name="Freeform 3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56" name="Straight Connector 3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8" name="Group 70"/>
                <p:cNvGrpSpPr/>
                <p:nvPr/>
              </p:nvGrpSpPr>
              <p:grpSpPr>
                <a:xfrm>
                  <a:off x="6749312" y="4502136"/>
                  <a:ext cx="527788" cy="298464"/>
                  <a:chOff x="7660968" y="1751777"/>
                  <a:chExt cx="1040580" cy="450645"/>
                </a:xfrm>
              </p:grpSpPr>
              <p:sp>
                <p:nvSpPr>
                  <p:cNvPr id="359" name="Freeform 35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60" name="Straight Connector 35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62" name="Group 42"/>
              <p:cNvGrpSpPr/>
              <p:nvPr/>
            </p:nvGrpSpPr>
            <p:grpSpPr>
              <a:xfrm>
                <a:off x="7587810" y="3390900"/>
                <a:ext cx="3232590" cy="1189197"/>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8991602" y="2869482"/>
                <a:ext cx="495299" cy="216358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a:off x="1905001" y="2628903"/>
              <a:ext cx="4305299" cy="190501"/>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845544" y="2617231"/>
              <a:ext cx="2895599" cy="190501"/>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13" name="Group 12"/>
          <p:cNvGrpSpPr/>
          <p:nvPr/>
        </p:nvGrpSpPr>
        <p:grpSpPr>
          <a:xfrm>
            <a:off x="591875" y="3048000"/>
            <a:ext cx="1148394" cy="3238500"/>
            <a:chOff x="591875" y="2743200"/>
            <a:chExt cx="1148394" cy="3238500"/>
          </a:xfrm>
        </p:grpSpPr>
        <p:sp>
          <p:nvSpPr>
            <p:cNvPr id="109" name="Rectangle 108"/>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8" name="Group 87"/>
            <p:cNvGrpSpPr/>
            <p:nvPr/>
          </p:nvGrpSpPr>
          <p:grpSpPr>
            <a:xfrm>
              <a:off x="609600" y="3390900"/>
              <a:ext cx="1130669" cy="1816899"/>
              <a:chOff x="1791929" y="5127627"/>
              <a:chExt cx="1754721" cy="2101858"/>
            </a:xfrm>
          </p:grpSpPr>
          <p:sp>
            <p:nvSpPr>
              <p:cNvPr id="89" name="Connector 88"/>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2" name="Connector 91"/>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3" name="Connector 92"/>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4" name="Connector 93"/>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5" name="Straight Arrow Connector 94"/>
              <p:cNvCxnSpPr>
                <a:stCxn id="89" idx="6"/>
                <a:endCxn id="90"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0" idx="3"/>
                <a:endCxn id="91"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9" idx="4"/>
                <a:endCxn id="91"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5"/>
                <a:endCxn id="92"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91" idx="4"/>
                <a:endCxn id="93"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1" idx="5"/>
                <a:endCxn id="94"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2" idx="3"/>
                <a:endCxn id="93"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4" name="TextBox 103"/>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5" name="TextBox 104"/>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6" name="TextBox 105"/>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7" name="TextBox 106"/>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8" name="TextBox 107"/>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4" name="Group 13"/>
          <p:cNvGrpSpPr/>
          <p:nvPr/>
        </p:nvGrpSpPr>
        <p:grpSpPr>
          <a:xfrm>
            <a:off x="1742013" y="3276600"/>
            <a:ext cx="1305987" cy="3124200"/>
            <a:chOff x="1742013" y="2971800"/>
            <a:chExt cx="1305987" cy="3124200"/>
          </a:xfrm>
        </p:grpSpPr>
        <p:grpSp>
          <p:nvGrpSpPr>
            <p:cNvPr id="11" name="Group 10"/>
            <p:cNvGrpSpPr/>
            <p:nvPr/>
          </p:nvGrpSpPr>
          <p:grpSpPr>
            <a:xfrm>
              <a:off x="1742013" y="2971800"/>
              <a:ext cx="1305987" cy="2819400"/>
              <a:chOff x="1742013" y="2971800"/>
              <a:chExt cx="1305987" cy="2819400"/>
            </a:xfrm>
          </p:grpSpPr>
          <p:sp>
            <p:nvSpPr>
              <p:cNvPr id="195" name="Rectangle 19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 name="Group 4"/>
              <p:cNvGrpSpPr/>
              <p:nvPr/>
            </p:nvGrpSpPr>
            <p:grpSpPr>
              <a:xfrm>
                <a:off x="1889935" y="3530971"/>
                <a:ext cx="981004" cy="1917329"/>
                <a:chOff x="1905000" y="3378571"/>
                <a:chExt cx="981004" cy="1917329"/>
              </a:xfrm>
            </p:grpSpPr>
            <p:grpSp>
              <p:nvGrpSpPr>
                <p:cNvPr id="3" name="Group 2"/>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a:stCxn id="192" idx="3"/>
                    <a:endCxn id="19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905000" y="3709142"/>
                  <a:ext cx="981004" cy="234942"/>
                  <a:chOff x="3717645" y="1687844"/>
                  <a:chExt cx="981004" cy="234942"/>
                </a:xfrm>
              </p:grpSpPr>
              <p:sp>
                <p:nvSpPr>
                  <p:cNvPr id="198" name="Rectangle 19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9" name="Trapezoid 19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0" name="Straight Connector 199"/>
                  <p:cNvCxnSpPr>
                    <a:stCxn id="198" idx="3"/>
                    <a:endCxn id="19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4038600"/>
                  <a:ext cx="981004" cy="234942"/>
                  <a:chOff x="3717645" y="1687844"/>
                  <a:chExt cx="981004" cy="234942"/>
                </a:xfrm>
              </p:grpSpPr>
              <p:sp>
                <p:nvSpPr>
                  <p:cNvPr id="202" name="Rectangle 2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3" name="Trapezoid 2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4" name="Straight Connector 203"/>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381500"/>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905000" y="5060958"/>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a:stCxn id="218" idx="3"/>
                    <a:endCxn id="2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8" name="TextBox 2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49" name="TextBox 448"/>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5" name="Group 14"/>
          <p:cNvGrpSpPr/>
          <p:nvPr/>
        </p:nvGrpSpPr>
        <p:grpSpPr>
          <a:xfrm>
            <a:off x="3162300" y="3276600"/>
            <a:ext cx="1313752" cy="3124200"/>
            <a:chOff x="3162300" y="2971800"/>
            <a:chExt cx="1313752" cy="3124200"/>
          </a:xfrm>
        </p:grpSpPr>
        <p:grpSp>
          <p:nvGrpSpPr>
            <p:cNvPr id="230" name="Group 229"/>
            <p:cNvGrpSpPr/>
            <p:nvPr/>
          </p:nvGrpSpPr>
          <p:grpSpPr>
            <a:xfrm>
              <a:off x="3162300" y="2971800"/>
              <a:ext cx="1313752" cy="2819400"/>
              <a:chOff x="1742013" y="2971800"/>
              <a:chExt cx="1305987" cy="2819400"/>
            </a:xfrm>
          </p:grpSpPr>
          <p:sp>
            <p:nvSpPr>
              <p:cNvPr id="231" name="Rectangle 230"/>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2" name="Group 231"/>
              <p:cNvGrpSpPr/>
              <p:nvPr/>
            </p:nvGrpSpPr>
            <p:grpSpPr>
              <a:xfrm>
                <a:off x="1889935" y="3530971"/>
                <a:ext cx="981004" cy="1917329"/>
                <a:chOff x="1905000" y="3378571"/>
                <a:chExt cx="981004" cy="1917329"/>
              </a:xfrm>
            </p:grpSpPr>
            <p:grpSp>
              <p:nvGrpSpPr>
                <p:cNvPr id="234" name="Group 233"/>
                <p:cNvGrpSpPr/>
                <p:nvPr/>
              </p:nvGrpSpPr>
              <p:grpSpPr>
                <a:xfrm>
                  <a:off x="1905000" y="3378571"/>
                  <a:ext cx="981004" cy="234942"/>
                  <a:chOff x="3717645" y="1687844"/>
                  <a:chExt cx="981004" cy="234942"/>
                </a:xfrm>
              </p:grpSpPr>
              <p:sp>
                <p:nvSpPr>
                  <p:cNvPr id="255" name="Rectangle 2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6" name="Trapezoid 2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7" name="Straight Connector 256"/>
                  <p:cNvCxnSpPr>
                    <a:stCxn id="255" idx="3"/>
                    <a:endCxn id="2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3709142"/>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4" name="Straight Connector 253"/>
                  <p:cNvCxnSpPr>
                    <a:stCxn id="252" idx="3"/>
                    <a:endCxn id="2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4038600"/>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a:stCxn id="249" idx="3"/>
                    <a:endCxn id="25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3815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a:stCxn id="246" idx="3"/>
                    <a:endCxn id="2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712071"/>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a:stCxn id="243" idx="3"/>
                    <a:endCxn id="2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5060958"/>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a:stCxn id="240" idx="3"/>
                    <a:endCxn id="2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0" name="TextBox 449"/>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 name="Group 15"/>
          <p:cNvGrpSpPr/>
          <p:nvPr/>
        </p:nvGrpSpPr>
        <p:grpSpPr>
          <a:xfrm>
            <a:off x="4942355" y="3268723"/>
            <a:ext cx="1313752" cy="3132077"/>
            <a:chOff x="4942355" y="2963923"/>
            <a:chExt cx="1313752" cy="3132077"/>
          </a:xfrm>
        </p:grpSpPr>
        <p:grpSp>
          <p:nvGrpSpPr>
            <p:cNvPr id="322" name="Group 321"/>
            <p:cNvGrpSpPr/>
            <p:nvPr/>
          </p:nvGrpSpPr>
          <p:grpSpPr>
            <a:xfrm>
              <a:off x="4942355" y="2963923"/>
              <a:ext cx="1313752" cy="2819400"/>
              <a:chOff x="1742013" y="2971800"/>
              <a:chExt cx="1305987" cy="2819400"/>
            </a:xfrm>
          </p:grpSpPr>
          <p:sp>
            <p:nvSpPr>
              <p:cNvPr id="324" name="Rectangle 32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25" name="Group 324"/>
              <p:cNvGrpSpPr/>
              <p:nvPr/>
            </p:nvGrpSpPr>
            <p:grpSpPr>
              <a:xfrm>
                <a:off x="1889935" y="3530971"/>
                <a:ext cx="981004" cy="1917329"/>
                <a:chOff x="1905000" y="3378571"/>
                <a:chExt cx="981004" cy="1917329"/>
              </a:xfrm>
            </p:grpSpPr>
            <p:grpSp>
              <p:nvGrpSpPr>
                <p:cNvPr id="327" name="Group 326"/>
                <p:cNvGrpSpPr/>
                <p:nvPr/>
              </p:nvGrpSpPr>
              <p:grpSpPr>
                <a:xfrm>
                  <a:off x="1905000" y="3378571"/>
                  <a:ext cx="981004" cy="234942"/>
                  <a:chOff x="3717645" y="1687844"/>
                  <a:chExt cx="981004" cy="234942"/>
                </a:xfrm>
              </p:grpSpPr>
              <p:sp>
                <p:nvSpPr>
                  <p:cNvPr id="352" name="Rectangle 3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a:stCxn id="352" idx="3"/>
                    <a:endCxn id="3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8" name="Group 327"/>
                <p:cNvGrpSpPr/>
                <p:nvPr/>
              </p:nvGrpSpPr>
              <p:grpSpPr>
                <a:xfrm>
                  <a:off x="1905000" y="3709142"/>
                  <a:ext cx="981004" cy="234942"/>
                  <a:chOff x="3717645" y="1687844"/>
                  <a:chExt cx="981004" cy="234942"/>
                </a:xfrm>
              </p:grpSpPr>
              <p:sp>
                <p:nvSpPr>
                  <p:cNvPr id="346" name="Rectangle 3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7" name="Trapezoid 3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8" name="Straight Connector 347"/>
                  <p:cNvCxnSpPr>
                    <a:stCxn id="346" idx="3"/>
                    <a:endCxn id="3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a:off x="1905000" y="4038600"/>
                  <a:ext cx="981004" cy="234942"/>
                  <a:chOff x="3717645" y="1687844"/>
                  <a:chExt cx="981004" cy="234942"/>
                </a:xfrm>
              </p:grpSpPr>
              <p:sp>
                <p:nvSpPr>
                  <p:cNvPr id="343" name="Rectangle 3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4" name="Trapezoid 3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5" name="Straight Connector 344"/>
                  <p:cNvCxnSpPr>
                    <a:stCxn id="343" idx="3"/>
                    <a:endCxn id="3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0" name="Group 329"/>
                <p:cNvGrpSpPr/>
                <p:nvPr/>
              </p:nvGrpSpPr>
              <p:grpSpPr>
                <a:xfrm>
                  <a:off x="1905000" y="4381500"/>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1905000" y="4712071"/>
                  <a:ext cx="981004" cy="234942"/>
                  <a:chOff x="3717645" y="1687844"/>
                  <a:chExt cx="981004" cy="234942"/>
                </a:xfrm>
              </p:grpSpPr>
              <p:sp>
                <p:nvSpPr>
                  <p:cNvPr id="336" name="Rectangle 3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7" name="Trapezoid 3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8" name="Straight Connector 337"/>
                  <p:cNvCxnSpPr>
                    <a:stCxn id="336" idx="3"/>
                    <a:endCxn id="3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2" name="Group 331"/>
                <p:cNvGrpSpPr/>
                <p:nvPr/>
              </p:nvGrpSpPr>
              <p:grpSpPr>
                <a:xfrm>
                  <a:off x="1905000" y="5060958"/>
                  <a:ext cx="981004" cy="234942"/>
                  <a:chOff x="3717645" y="1687844"/>
                  <a:chExt cx="981004" cy="234942"/>
                </a:xfrm>
              </p:grpSpPr>
              <p:sp>
                <p:nvSpPr>
                  <p:cNvPr id="333" name="Rectangle 3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4" name="Trapezoid 3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5" name="Straight Connector 334"/>
                  <p:cNvCxnSpPr>
                    <a:stCxn id="333" idx="3"/>
                    <a:endCxn id="3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26" name="TextBox 32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1" name="TextBox 450"/>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7" name="Group 16"/>
          <p:cNvGrpSpPr/>
          <p:nvPr/>
        </p:nvGrpSpPr>
        <p:grpSpPr>
          <a:xfrm>
            <a:off x="7886700" y="3276600"/>
            <a:ext cx="1317109" cy="3124200"/>
            <a:chOff x="7886700" y="2971800"/>
            <a:chExt cx="1317109" cy="3124200"/>
          </a:xfrm>
        </p:grpSpPr>
        <p:grpSp>
          <p:nvGrpSpPr>
            <p:cNvPr id="393" name="Group 392"/>
            <p:cNvGrpSpPr/>
            <p:nvPr/>
          </p:nvGrpSpPr>
          <p:grpSpPr>
            <a:xfrm>
              <a:off x="7886700" y="2971800"/>
              <a:ext cx="1313752" cy="2832100"/>
              <a:chOff x="1742013" y="2971800"/>
              <a:chExt cx="1305987" cy="2832100"/>
            </a:xfrm>
          </p:grpSpPr>
          <p:sp>
            <p:nvSpPr>
              <p:cNvPr id="394" name="Rectangle 393"/>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95" name="Group 394"/>
              <p:cNvGrpSpPr/>
              <p:nvPr/>
            </p:nvGrpSpPr>
            <p:grpSpPr>
              <a:xfrm>
                <a:off x="1889935" y="3530971"/>
                <a:ext cx="981004" cy="1917329"/>
                <a:chOff x="1905000" y="3378571"/>
                <a:chExt cx="981004" cy="1917329"/>
              </a:xfrm>
            </p:grpSpPr>
            <p:grpSp>
              <p:nvGrpSpPr>
                <p:cNvPr id="397" name="Group 396"/>
                <p:cNvGrpSpPr/>
                <p:nvPr/>
              </p:nvGrpSpPr>
              <p:grpSpPr>
                <a:xfrm>
                  <a:off x="1905000" y="3378571"/>
                  <a:ext cx="981004" cy="234942"/>
                  <a:chOff x="3717645" y="1687844"/>
                  <a:chExt cx="981004" cy="234942"/>
                </a:xfrm>
              </p:grpSpPr>
              <p:sp>
                <p:nvSpPr>
                  <p:cNvPr id="418" name="Rectangle 4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19" name="Trapezoid 4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20" name="Straight Connector 419"/>
                  <p:cNvCxnSpPr>
                    <a:stCxn id="418" idx="3"/>
                    <a:endCxn id="4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1905000" y="3709142"/>
                  <a:ext cx="981004" cy="234942"/>
                  <a:chOff x="3717645" y="1687844"/>
                  <a:chExt cx="981004" cy="234942"/>
                </a:xfrm>
              </p:grpSpPr>
              <p:sp>
                <p:nvSpPr>
                  <p:cNvPr id="415" name="Rectangle 4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6" name="Trapezoid 4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7" name="Straight Connector 416"/>
                  <p:cNvCxnSpPr>
                    <a:stCxn id="415" idx="3"/>
                    <a:endCxn id="41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905000" y="4038600"/>
                  <a:ext cx="981004" cy="234942"/>
                  <a:chOff x="3717645" y="1687844"/>
                  <a:chExt cx="981004" cy="234942"/>
                </a:xfrm>
              </p:grpSpPr>
              <p:sp>
                <p:nvSpPr>
                  <p:cNvPr id="412" name="Rectangle 4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3" name="Trapezoid 4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4" name="Straight Connector 413"/>
                  <p:cNvCxnSpPr>
                    <a:stCxn id="412" idx="3"/>
                    <a:endCxn id="4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1905000" y="4381500"/>
                  <a:ext cx="981004" cy="234942"/>
                  <a:chOff x="3717645" y="1687844"/>
                  <a:chExt cx="981004" cy="234942"/>
                </a:xfrm>
              </p:grpSpPr>
              <p:sp>
                <p:nvSpPr>
                  <p:cNvPr id="409" name="Rectangle 4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0" name="Trapezoid 4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1" name="Straight Connector 410"/>
                  <p:cNvCxnSpPr>
                    <a:stCxn id="409" idx="3"/>
                    <a:endCxn id="4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1" name="Group 400"/>
                <p:cNvGrpSpPr/>
                <p:nvPr/>
              </p:nvGrpSpPr>
              <p:grpSpPr>
                <a:xfrm>
                  <a:off x="1905000" y="4712071"/>
                  <a:ext cx="981004" cy="234942"/>
                  <a:chOff x="3717645" y="1687844"/>
                  <a:chExt cx="981004" cy="234942"/>
                </a:xfrm>
              </p:grpSpPr>
              <p:sp>
                <p:nvSpPr>
                  <p:cNvPr id="406" name="Rectangle 4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a:stCxn id="406" idx="3"/>
                    <a:endCxn id="4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2" name="Group 401"/>
                <p:cNvGrpSpPr/>
                <p:nvPr/>
              </p:nvGrpSpPr>
              <p:grpSpPr>
                <a:xfrm>
                  <a:off x="1905000" y="5060958"/>
                  <a:ext cx="981004" cy="234942"/>
                  <a:chOff x="3717645" y="1687844"/>
                  <a:chExt cx="981004" cy="234942"/>
                </a:xfrm>
              </p:grpSpPr>
              <p:sp>
                <p:nvSpPr>
                  <p:cNvPr id="403" name="Rectangle 4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4" name="Trapezoid 4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5" name="Straight Connector 404"/>
                  <p:cNvCxnSpPr>
                    <a:stCxn id="403" idx="3"/>
                    <a:endCxn id="4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6" name="TextBox 39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2" name="TextBox 45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18" name="Group 17"/>
          <p:cNvGrpSpPr/>
          <p:nvPr/>
        </p:nvGrpSpPr>
        <p:grpSpPr>
          <a:xfrm>
            <a:off x="9673536" y="3263899"/>
            <a:ext cx="1313752" cy="3136901"/>
            <a:chOff x="9673536" y="2959099"/>
            <a:chExt cx="1313752" cy="3136901"/>
          </a:xfrm>
        </p:grpSpPr>
        <p:grpSp>
          <p:nvGrpSpPr>
            <p:cNvPr id="421" name="Group 420"/>
            <p:cNvGrpSpPr/>
            <p:nvPr/>
          </p:nvGrpSpPr>
          <p:grpSpPr>
            <a:xfrm>
              <a:off x="9673536" y="2959099"/>
              <a:ext cx="1313752" cy="2827867"/>
              <a:chOff x="1742013" y="2971799"/>
              <a:chExt cx="1305987" cy="2827867"/>
            </a:xfrm>
          </p:grpSpPr>
          <p:sp>
            <p:nvSpPr>
              <p:cNvPr id="422" name="Rectangle 421"/>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23" name="Group 422"/>
              <p:cNvGrpSpPr/>
              <p:nvPr/>
            </p:nvGrpSpPr>
            <p:grpSpPr>
              <a:xfrm>
                <a:off x="1889935" y="3530971"/>
                <a:ext cx="981004" cy="1917329"/>
                <a:chOff x="1905000" y="3378571"/>
                <a:chExt cx="981004" cy="1917329"/>
              </a:xfrm>
            </p:grpSpPr>
            <p:grpSp>
              <p:nvGrpSpPr>
                <p:cNvPr id="425" name="Group 424"/>
                <p:cNvGrpSpPr/>
                <p:nvPr/>
              </p:nvGrpSpPr>
              <p:grpSpPr>
                <a:xfrm>
                  <a:off x="1905000" y="3378571"/>
                  <a:ext cx="981004" cy="234942"/>
                  <a:chOff x="3717645" y="1687844"/>
                  <a:chExt cx="981004" cy="234942"/>
                </a:xfrm>
              </p:grpSpPr>
              <p:sp>
                <p:nvSpPr>
                  <p:cNvPr id="446" name="Rectangle 4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47" name="Trapezoid 4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8" name="Straight Connector 447"/>
                  <p:cNvCxnSpPr>
                    <a:stCxn id="446" idx="3"/>
                    <a:endCxn id="4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905000" y="3709142"/>
                  <a:ext cx="981004" cy="234942"/>
                  <a:chOff x="3717645" y="1687844"/>
                  <a:chExt cx="981004" cy="234942"/>
                </a:xfrm>
              </p:grpSpPr>
              <p:sp>
                <p:nvSpPr>
                  <p:cNvPr id="443" name="Rectangle 4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5" name="Straight Connector 444"/>
                  <p:cNvCxnSpPr>
                    <a:stCxn id="443" idx="3"/>
                    <a:endCxn id="4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7" name="Group 426"/>
                <p:cNvGrpSpPr/>
                <p:nvPr/>
              </p:nvGrpSpPr>
              <p:grpSpPr>
                <a:xfrm>
                  <a:off x="1905000" y="4038600"/>
                  <a:ext cx="981004" cy="234942"/>
                  <a:chOff x="3717645" y="1687844"/>
                  <a:chExt cx="981004" cy="234942"/>
                </a:xfrm>
              </p:grpSpPr>
              <p:sp>
                <p:nvSpPr>
                  <p:cNvPr id="440" name="Rectangle 4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1" name="Trapezoid 4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2" name="Straight Connector 441"/>
                  <p:cNvCxnSpPr>
                    <a:stCxn id="440" idx="3"/>
                    <a:endCxn id="4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8" name="Group 427"/>
                <p:cNvGrpSpPr/>
                <p:nvPr/>
              </p:nvGrpSpPr>
              <p:grpSpPr>
                <a:xfrm>
                  <a:off x="1905000" y="4381500"/>
                  <a:ext cx="981004" cy="234942"/>
                  <a:chOff x="3717645" y="1687844"/>
                  <a:chExt cx="981004" cy="234942"/>
                </a:xfrm>
              </p:grpSpPr>
              <p:sp>
                <p:nvSpPr>
                  <p:cNvPr id="437" name="Rectangle 4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a:stCxn id="437" idx="3"/>
                    <a:endCxn id="4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1905000" y="4712071"/>
                  <a:ext cx="981004" cy="234942"/>
                  <a:chOff x="3717645" y="1687844"/>
                  <a:chExt cx="981004" cy="234942"/>
                </a:xfrm>
              </p:grpSpPr>
              <p:sp>
                <p:nvSpPr>
                  <p:cNvPr id="434" name="Rectangle 4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5" name="Trapezoid 4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6" name="Straight Connector 435"/>
                  <p:cNvCxnSpPr>
                    <a:stCxn id="434" idx="3"/>
                    <a:endCxn id="4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905000" y="5060958"/>
                  <a:ext cx="981004" cy="234942"/>
                  <a:chOff x="3717645" y="1687844"/>
                  <a:chExt cx="981004" cy="234942"/>
                </a:xfrm>
              </p:grpSpPr>
              <p:sp>
                <p:nvSpPr>
                  <p:cNvPr id="431" name="Rectangle 4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2" name="Trapezoid 4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3" name="Straight Connector 432"/>
                  <p:cNvCxnSpPr>
                    <a:stCxn id="431" idx="3"/>
                    <a:endCxn id="4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24" name="TextBox 423"/>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3" name="TextBox 452"/>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 name="TextBox 5"/>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
        <p:nvSpPr>
          <p:cNvPr id="25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endParaRPr lang="en-US" dirty="0"/>
          </a:p>
        </p:txBody>
      </p:sp>
      <p:sp>
        <p:nvSpPr>
          <p:cNvPr id="260" name="Title 1"/>
          <p:cNvSpPr>
            <a:spLocks noGrp="1"/>
          </p:cNvSpPr>
          <p:nvPr>
            <p:ph type="title"/>
          </p:nvPr>
        </p:nvSpPr>
        <p:spPr>
          <a:xfrm>
            <a:off x="841248" y="365760"/>
            <a:ext cx="10515600" cy="1325563"/>
          </a:xfrm>
        </p:spPr>
        <p:txBody>
          <a:bodyPr/>
          <a:lstStyle/>
          <a:p>
            <a:r>
              <a:rPr lang="en-US" dirty="0" smtClean="0"/>
              <a:t>Programmable switching chips</a:t>
            </a:r>
            <a:endParaRPr lang="en-US" dirty="0"/>
          </a:p>
        </p:txBody>
      </p:sp>
    </p:spTree>
    <p:custDataLst>
      <p:tags r:id="rId1"/>
    </p:custDataLst>
    <p:extLst>
      <p:ext uri="{BB962C8B-B14F-4D97-AF65-F5344CB8AC3E}">
        <p14:creationId xmlns:p14="http://schemas.microsoft.com/office/powerpoint/2010/main" val="795736659"/>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a:t>
            </a:r>
            <a:r>
              <a:rPr lang="en-US" dirty="0" smtClean="0"/>
              <a:t>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31|6.5|11.6|53.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8651</TotalTime>
  <Words>5302</Words>
  <Application>Microsoft Macintosh PowerPoint</Application>
  <PresentationFormat>Widescreen</PresentationFormat>
  <Paragraphs>954</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Programming with packet transactions</vt:lpstr>
      <vt:lpstr>Designing programmable routers</vt:lpstr>
      <vt:lpstr>Demo</vt:lpstr>
      <vt:lpstr>Stateful atoms for programmable routers</vt:lpstr>
      <vt:lpstr>Compilation results</vt:lpstr>
      <vt:lpstr>Compilation results</vt:lpstr>
      <vt:lpstr>Compilation results</vt:lpstr>
      <vt:lpstr>PowerPoint Presentation</vt:lpstr>
      <vt:lpstr>PowerPoint Presentation</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3356</cp:revision>
  <dcterms:created xsi:type="dcterms:W3CDTF">2015-11-20T07:11:46Z</dcterms:created>
  <dcterms:modified xsi:type="dcterms:W3CDTF">2016-08-22T03:50:18Z</dcterms:modified>
</cp:coreProperties>
</file>