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7.xml" ContentType="application/vnd.openxmlformats-officedocument.presentationml.tags+xml"/>
  <Override PartName="/ppt/notesSlides/notesSlide39.xml" ContentType="application/vnd.openxmlformats-officedocument.presentationml.notesSlide+xml"/>
  <Override PartName="/ppt/tags/tag8.xml" ContentType="application/vnd.openxmlformats-officedocument.presentationml.tags+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1.xml" ContentType="application/vnd.openxmlformats-officedocument.presentationml.tags+xml"/>
  <Override PartName="/ppt/notesSlides/notesSlide44.xml" ContentType="application/vnd.openxmlformats-officedocument.presentationml.notesSlide+xml"/>
  <Override PartName="/ppt/tags/tag12.xml" ContentType="application/vnd.openxmlformats-officedocument.presentationml.tags+xml"/>
  <Override PartName="/ppt/notesSlides/notesSlide45.xml" ContentType="application/vnd.openxmlformats-officedocument.presentationml.notesSlide+xml"/>
  <Override PartName="/ppt/tags/tag13.xml" ContentType="application/vnd.openxmlformats-officedocument.presentationml.tags+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tags/tag22.xml" ContentType="application/vnd.openxmlformats-officedocument.presentationml.tags+xml"/>
  <Override PartName="/ppt/notesSlides/notesSlide56.xml" ContentType="application/vnd.openxmlformats-officedocument.presentationml.notesSlide+xml"/>
  <Override PartName="/ppt/tags/tag23.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93" r:id="rId3"/>
    <p:sldId id="315" r:id="rId4"/>
    <p:sldId id="316" r:id="rId5"/>
    <p:sldId id="354" r:id="rId6"/>
    <p:sldId id="319" r:id="rId7"/>
    <p:sldId id="320" r:id="rId8"/>
    <p:sldId id="480" r:id="rId9"/>
    <p:sldId id="399" r:id="rId10"/>
    <p:sldId id="479" r:id="rId11"/>
    <p:sldId id="420" r:id="rId12"/>
    <p:sldId id="421" r:id="rId13"/>
    <p:sldId id="422" r:id="rId14"/>
    <p:sldId id="423" r:id="rId15"/>
    <p:sldId id="424" r:id="rId16"/>
    <p:sldId id="425" r:id="rId17"/>
    <p:sldId id="426" r:id="rId18"/>
    <p:sldId id="427" r:id="rId19"/>
    <p:sldId id="428" r:id="rId20"/>
    <p:sldId id="454" r:id="rId21"/>
    <p:sldId id="437" r:id="rId22"/>
    <p:sldId id="455" r:id="rId23"/>
    <p:sldId id="429" r:id="rId24"/>
    <p:sldId id="470" r:id="rId25"/>
    <p:sldId id="471" r:id="rId26"/>
    <p:sldId id="472" r:id="rId27"/>
    <p:sldId id="473" r:id="rId28"/>
    <p:sldId id="474" r:id="rId29"/>
    <p:sldId id="475" r:id="rId30"/>
    <p:sldId id="476" r:id="rId31"/>
    <p:sldId id="477" r:id="rId32"/>
    <p:sldId id="430" r:id="rId33"/>
    <p:sldId id="431" r:id="rId34"/>
    <p:sldId id="432" r:id="rId35"/>
    <p:sldId id="457" r:id="rId36"/>
    <p:sldId id="434" r:id="rId37"/>
    <p:sldId id="435" r:id="rId38"/>
    <p:sldId id="436" r:id="rId39"/>
    <p:sldId id="418" r:id="rId40"/>
    <p:sldId id="478" r:id="rId41"/>
    <p:sldId id="438" r:id="rId42"/>
    <p:sldId id="439" r:id="rId43"/>
    <p:sldId id="440" r:id="rId44"/>
    <p:sldId id="441" r:id="rId45"/>
    <p:sldId id="442" r:id="rId46"/>
    <p:sldId id="443" r:id="rId47"/>
    <p:sldId id="444" r:id="rId48"/>
    <p:sldId id="445" r:id="rId49"/>
    <p:sldId id="446" r:id="rId50"/>
    <p:sldId id="447" r:id="rId51"/>
    <p:sldId id="448" r:id="rId52"/>
    <p:sldId id="469" r:id="rId53"/>
    <p:sldId id="449" r:id="rId54"/>
    <p:sldId id="450" r:id="rId55"/>
    <p:sldId id="451" r:id="rId56"/>
    <p:sldId id="452" r:id="rId57"/>
    <p:sldId id="453" r:id="rId58"/>
    <p:sldId id="358" r:id="rId59"/>
    <p:sldId id="35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71" autoAdjust="0"/>
    <p:restoredTop sz="73201" autoAdjust="0"/>
  </p:normalViewPr>
  <p:slideViewPr>
    <p:cSldViewPr showGuides="1">
      <p:cViewPr varScale="1">
        <p:scale>
          <a:sx n="63" d="100"/>
          <a:sy n="63" d="100"/>
        </p:scale>
        <p:origin x="1352"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690005088"/>
        <c:axId val="-690700784"/>
      </c:lineChart>
      <c:catAx>
        <c:axId val="-690005088"/>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690700784"/>
        <c:crosses val="autoZero"/>
        <c:auto val="1"/>
        <c:lblAlgn val="ctr"/>
        <c:lblOffset val="100"/>
        <c:noMultiLvlLbl val="0"/>
      </c:catAx>
      <c:valAx>
        <c:axId val="-690700784"/>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69000508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732258400"/>
        <c:axId val="-732194800"/>
      </c:scatterChart>
      <c:valAx>
        <c:axId val="-73225840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32194800"/>
        <c:crosses val="autoZero"/>
        <c:crossBetween val="midCat"/>
      </c:valAx>
      <c:valAx>
        <c:axId val="-73219480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322584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1547590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part is confusing: we can’t say the state is local to the atom and then share it across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Stress this is an example atom and not particularly important what atom you use.</a:t>
            </a:r>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0" lvl="0" indent="0">
              <a:buNone/>
            </a:pPr>
            <a:endParaRPr lang="en-US" baseline="0" dirty="0" smtClean="0"/>
          </a:p>
          <a:p>
            <a:pPr marL="0" lvl="0" indent="0">
              <a:buNone/>
            </a:pPr>
            <a:r>
              <a:rPr lang="en-US" baseline="0" dirty="0" smtClean="0"/>
              <a:t>Why care about programmable scheduling? Give a few examples: WFQ, Priorities.</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19835484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8159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1/30/17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1/30/17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1/30/17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1/30/17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5.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1676400"/>
            <a:ext cx="12458700" cy="4552950"/>
          </a:xfrm>
        </p:spPr>
        <p:txBody>
          <a:bodyPr>
            <a:normAutofit lnSpcReduction="10000"/>
          </a:bodyPr>
          <a:lstStyle/>
          <a:p>
            <a:r>
              <a:rPr lang="en-US" sz="2800" dirty="0" smtClean="0">
                <a:latin typeface="Gadugi" panose="020B0502040204020203" pitchFamily="34" charset="0"/>
              </a:rPr>
              <a:t>Let’s say we have:10 operations per packet, 1000 bit packets, 1 </a:t>
            </a:r>
            <a:r>
              <a:rPr lang="en-US" sz="2800" dirty="0" err="1" smtClean="0">
                <a:latin typeface="Gadugi" panose="020B0502040204020203" pitchFamily="34" charset="0"/>
              </a:rPr>
              <a:t>Tbit</a:t>
            </a:r>
            <a:r>
              <a:rPr lang="en-US" sz="2800" dirty="0" smtClean="0">
                <a:latin typeface="Gadugi" panose="020B0502040204020203" pitchFamily="34" charset="0"/>
              </a:rPr>
              <a:t>/s</a:t>
            </a:r>
            <a:endParaRPr lang="en-US" sz="2400" dirty="0"/>
          </a:p>
          <a:p>
            <a:pPr lvl="1"/>
            <a:r>
              <a:rPr lang="en-US" sz="2400" dirty="0" smtClean="0">
                <a:latin typeface="Gadugi" panose="020B0502040204020203" pitchFamily="34" charset="0"/>
              </a:rPr>
              <a:t>10 B ops/sec =&gt; we need some parallelism</a:t>
            </a:r>
          </a:p>
          <a:p>
            <a:pPr lvl="1"/>
            <a:endParaRPr lang="en-US" dirty="0"/>
          </a:p>
          <a:p>
            <a:r>
              <a:rPr lang="en-US" dirty="0" smtClean="0"/>
              <a:t>Can we spray packets across array of x86-like cores with shared memory?</a:t>
            </a:r>
          </a:p>
          <a:p>
            <a:pPr lvl="1"/>
            <a:r>
              <a:rPr lang="en-US" sz="2400" dirty="0" smtClean="0">
                <a:latin typeface="Gadugi" panose="020B0502040204020203" pitchFamily="34" charset="0"/>
              </a:rPr>
              <a:t>Memory sharing is expensive</a:t>
            </a:r>
          </a:p>
          <a:p>
            <a:pPr lvl="1"/>
            <a:endParaRPr lang="en-US" dirty="0"/>
          </a:p>
          <a:p>
            <a:r>
              <a:rPr lang="en-US" dirty="0" smtClean="0"/>
              <a:t>What about a pipeline of x86 cores with each stage doing one operation?</a:t>
            </a:r>
          </a:p>
          <a:p>
            <a:pPr lvl="1"/>
            <a:r>
              <a:rPr lang="en-US" sz="2400" dirty="0" smtClean="0">
                <a:latin typeface="Gadugi" panose="020B0502040204020203" pitchFamily="34" charset="0"/>
              </a:rPr>
              <a:t>No memory sharing</a:t>
            </a:r>
          </a:p>
          <a:p>
            <a:pPr lvl="1"/>
            <a:r>
              <a:rPr lang="en-US" dirty="0" smtClean="0"/>
              <a:t>Most common architecture</a:t>
            </a:r>
          </a:p>
          <a:p>
            <a:pPr lvl="1"/>
            <a:endParaRPr lang="en-US" sz="2400" dirty="0">
              <a:latin typeface="Gadugi" panose="020B0502040204020203" pitchFamily="34" charset="0"/>
            </a:endParaRPr>
          </a:p>
          <a:p>
            <a:r>
              <a:rPr lang="en-US" dirty="0" smtClean="0"/>
              <a:t>Scaling beyond 1 </a:t>
            </a:r>
            <a:r>
              <a:rPr lang="en-US" dirty="0" err="1" smtClean="0"/>
              <a:t>Tbit</a:t>
            </a:r>
            <a:r>
              <a:rPr lang="en-US" dirty="0" smtClean="0"/>
              <a:t>/s =&gt; Multiple </a:t>
            </a:r>
            <a:r>
              <a:rPr lang="en-US" smtClean="0"/>
              <a:t>shared-nothing parallel </a:t>
            </a:r>
            <a:r>
              <a:rPr lang="en-US" dirty="0" smtClean="0"/>
              <a:t>pipelines.</a:t>
            </a:r>
            <a:endParaRPr lang="en-US" sz="2800" dirty="0" smtClean="0">
              <a:latin typeface="Gadugi" panose="020B0502040204020203" pitchFamily="34" charset="0"/>
            </a:endParaRP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The architecture of a high-speed switch</a:t>
            </a:r>
            <a:endParaRPr lang="en-US" dirty="0"/>
          </a:p>
        </p:txBody>
      </p:sp>
    </p:spTree>
    <p:custDataLst>
      <p:tags r:id="rId1"/>
    </p:custDataLst>
    <p:extLst>
      <p:ext uri="{BB962C8B-B14F-4D97-AF65-F5344CB8AC3E}">
        <p14:creationId xmlns:p14="http://schemas.microsoft.com/office/powerpoint/2010/main" val="1676476054"/>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0"/>
                                  </p:iterate>
                                  <p:childTnLst>
                                    <p:set>
                                      <p:cBhvr>
                                        <p:cTn id="8" dur="1" fill="hold">
                                          <p:stCondLst>
                                            <p:cond delay="0"/>
                                          </p:stCondLst>
                                        </p:cTn>
                                        <p:tgtEl>
                                          <p:spTgt spid="6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6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6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67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iterate type="lt">
                                    <p:tmAbs val="0"/>
                                  </p:iterate>
                                  <p:childTnLst>
                                    <p:set>
                                      <p:cBhvr>
                                        <p:cTn id="20" dur="1" fill="hold">
                                          <p:stCondLst>
                                            <p:cond delay="0"/>
                                          </p:stCondLst>
                                        </p:cTn>
                                        <p:tgtEl>
                                          <p:spTgt spid="6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15</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 name="Group 4"/>
          <p:cNvGrpSpPr/>
          <p:nvPr/>
        </p:nvGrpSpPr>
        <p:grpSpPr>
          <a:xfrm>
            <a:off x="822906" y="2389248"/>
            <a:ext cx="10546188" cy="2335153"/>
            <a:chOff x="1295400" y="2389248"/>
            <a:chExt cx="10546188" cy="2335153"/>
          </a:xfrm>
        </p:grpSpPr>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
        <p:nvSpPr>
          <p:cNvPr id="56" name="Rounded Rectangle 55"/>
          <p:cNvSpPr/>
          <p:nvPr/>
        </p:nvSpPr>
        <p:spPr>
          <a:xfrm>
            <a:off x="1244600" y="5549900"/>
            <a:ext cx="9702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Requires expensive multi-ported memory</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1061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
            </a:r>
            <a:r>
              <a:rPr lang="en-US" sz="4000" smtClean="0"/>
              <a:t>atomic instruction </a:t>
            </a:r>
            <a:r>
              <a:rPr lang="en-US" sz="4000" dirty="0" smtClean="0"/>
              <a:t>in h/w</a:t>
            </a:r>
            <a:endParaRPr lang="en-US" sz="4000" dirty="0"/>
          </a:p>
        </p:txBody>
      </p:sp>
      <p:grpSp>
        <p:nvGrpSpPr>
          <p:cNvPr id="14" name="Group 13"/>
          <p:cNvGrpSpPr/>
          <p:nvPr/>
        </p:nvGrpSpPr>
        <p:grpSpPr>
          <a:xfrm>
            <a:off x="822906" y="2389248"/>
            <a:ext cx="10546188" cy="2335153"/>
            <a:chOff x="1295400" y="2389248"/>
            <a:chExt cx="10546188" cy="2335153"/>
          </a:xfrm>
        </p:grpSpPr>
        <p:grpSp>
          <p:nvGrpSpPr>
            <p:cNvPr id="15" name="Group 14"/>
            <p:cNvGrpSpPr/>
            <p:nvPr/>
          </p:nvGrpSpPr>
          <p:grpSpPr>
            <a:xfrm>
              <a:off x="1295400" y="3889667"/>
              <a:ext cx="10546188" cy="834734"/>
              <a:chOff x="1295400" y="3889667"/>
              <a:chExt cx="10546188" cy="834734"/>
            </a:xfrm>
          </p:grpSpPr>
          <p:sp>
            <p:nvSpPr>
              <p:cNvPr id="21" name="Rounded Rectangle 20"/>
              <p:cNvSpPr/>
              <p:nvPr/>
            </p:nvSpPr>
            <p:spPr>
              <a:xfrm>
                <a:off x="2438400" y="3889667"/>
                <a:ext cx="8930694"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X++</a:t>
                </a:r>
                <a:endParaRPr lang="en-US" sz="2400" dirty="0"/>
              </a:p>
            </p:txBody>
          </p:sp>
          <p:cxnSp>
            <p:nvCxnSpPr>
              <p:cNvPr id="23" name="Straight Arrow Connector 22"/>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17" name="Straight Arrow Connector 16"/>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
        <p:nvSpPr>
          <p:cNvPr id="39" name="Rounded Rectangle 3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105" grpId="0"/>
      <p:bldP spid="27" grpId="0"/>
      <p:bldP spid="37" grpId="0" animBg="1"/>
      <p:bldP spid="37" grpId="1" animBg="1"/>
      <p:bldP spid="38" grpId="0" animBg="1"/>
      <p:bldP spid="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14900" y="3962400"/>
            <a:ext cx="1109599" cy="646331"/>
          </a:xfrm>
          <a:prstGeom prst="rect">
            <a:avLst/>
          </a:prstGeom>
        </p:spPr>
        <p:txBody>
          <a:bodyPr wrap="none">
            <a:spAutoFit/>
          </a:bodyPr>
          <a:lstStyle/>
          <a:p>
            <a:pPr algn="ctr"/>
            <a:r>
              <a:rPr lang="en-US" dirty="0" smtClean="0"/>
              <a:t>Domino</a:t>
            </a:r>
          </a:p>
          <a:p>
            <a:pPr algn="ctr"/>
            <a:r>
              <a:rPr lang="en-US" dirty="0"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081911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N/A</a:t>
                      </a:r>
                      <a:endParaRPr lang="en-US" dirty="0"/>
                    </a:p>
                  </a:txBody>
                  <a:tcPr/>
                </a:tc>
                <a:tc>
                  <a:txBody>
                    <a:bodyPr/>
                    <a:lstStyle/>
                    <a:p>
                      <a:r>
                        <a:rPr lang="en-US" dirty="0" smtClean="0"/>
                        <a:t>N/A</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problem with fixed switches</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34700" cy="4351338"/>
          </a:xfrm>
        </p:spPr>
        <p:txBody>
          <a:bodyPr>
            <a:normAutofit fontScale="92500" lnSpcReduction="20000"/>
          </a:bodyPr>
          <a:lstStyle/>
          <a:p>
            <a:r>
              <a:rPr lang="en-US" dirty="0" smtClean="0"/>
              <a:t>All evolution has to happen at the end hosts</a:t>
            </a:r>
            <a:endParaRPr lang="en-US" dirty="0" smtClean="0">
              <a:latin typeface="Gadugi" panose="020B0502040204020203" pitchFamily="34" charset="0"/>
            </a:endParaRPr>
          </a:p>
          <a:p>
            <a:endParaRPr lang="en-US" dirty="0"/>
          </a:p>
          <a:p>
            <a:r>
              <a:rPr lang="en-US" dirty="0"/>
              <a:t>E</a:t>
            </a:r>
            <a:r>
              <a:rPr lang="en-US" dirty="0" smtClean="0">
                <a:latin typeface="Gadugi" panose="020B0502040204020203" pitchFamily="34" charset="0"/>
              </a:rPr>
              <a:t>nd hosts can’t see </a:t>
            </a:r>
            <a:r>
              <a:rPr lang="en-US" dirty="0" smtClean="0"/>
              <a:t>deep into the network, resulting in sub-optimal</a:t>
            </a:r>
            <a:endParaRPr lang="en-US" dirty="0" smtClean="0">
              <a:latin typeface="Gadugi" panose="020B0502040204020203" pitchFamily="34" charset="0"/>
            </a:endParaRPr>
          </a:p>
          <a:p>
            <a:pPr lvl="1"/>
            <a:r>
              <a:rPr lang="en-US" dirty="0" smtClean="0"/>
              <a:t>Load balancing</a:t>
            </a:r>
          </a:p>
          <a:p>
            <a:pPr lvl="1"/>
            <a:r>
              <a:rPr lang="en-US" dirty="0" smtClean="0"/>
              <a:t>Scheduling</a:t>
            </a:r>
          </a:p>
          <a:p>
            <a:pPr lvl="1"/>
            <a:r>
              <a:rPr lang="en-US" dirty="0" smtClean="0"/>
              <a:t>Measurement </a:t>
            </a:r>
            <a:r>
              <a:rPr lang="is-IS" dirty="0" smtClean="0"/>
              <a:t>…</a:t>
            </a:r>
            <a:endParaRPr lang="en-US" dirty="0" smtClean="0"/>
          </a:p>
          <a:p>
            <a:endParaRPr lang="en-US" dirty="0" smtClean="0"/>
          </a:p>
          <a:p>
            <a:r>
              <a:rPr lang="en-US" dirty="0" smtClean="0"/>
              <a:t>Maybe add the bare minimum to switches?</a:t>
            </a:r>
          </a:p>
          <a:p>
            <a:pPr lvl="1"/>
            <a:r>
              <a:rPr lang="en-US" dirty="0" smtClean="0"/>
              <a:t>Unclear what this is; moving target (7000 RFCs and counting)</a:t>
            </a:r>
          </a:p>
          <a:p>
            <a:endParaRPr lang="en-US" dirty="0" smtClean="0"/>
          </a:p>
          <a:p>
            <a:r>
              <a:rPr lang="en-US" dirty="0" smtClean="0"/>
              <a:t>The fix: Provide primitives, not solutions (</a:t>
            </a:r>
            <a:r>
              <a:rPr lang="en-US" dirty="0" err="1" smtClean="0"/>
              <a:t>Wulf</a:t>
            </a:r>
            <a:r>
              <a:rPr lang="en-US" dirty="0" smtClean="0"/>
              <a:t>, 1981)</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Time</a:t>
            </a:r>
          </a:p>
          <a:p>
            <a:pPr lvl="1"/>
            <a:endParaRPr lang="en-US" dirty="0"/>
          </a:p>
          <a:p>
            <a:r>
              <a:rPr lang="en-US" dirty="0" smtClean="0"/>
              <a:t>Today’s schedulers are very rigid</a:t>
            </a:r>
          </a:p>
          <a:p>
            <a:pPr lvl="1"/>
            <a:r>
              <a:rPr lang="en-US" dirty="0" smtClean="0"/>
              <a:t>Some combination of DRR + coarse priorities</a:t>
            </a:r>
          </a:p>
          <a:p>
            <a:pPr lvl="1"/>
            <a:r>
              <a:rPr lang="en-US" dirty="0" smtClean="0"/>
              <a:t>Can tune coefficients, but not algorithm itself</a:t>
            </a:r>
          </a:p>
        </p:txBody>
      </p:sp>
    </p:spTree>
    <p:custDataLst>
      <p:tags r:id="rId1"/>
    </p:custDataLst>
    <p:extLst>
      <p:ext uri="{BB962C8B-B14F-4D97-AF65-F5344CB8AC3E}">
        <p14:creationId xmlns:p14="http://schemas.microsoft.com/office/powerpoint/2010/main" val="9160360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a:t>
            </a:r>
            <a:r>
              <a:rPr lang="en-US" dirty="0" smtClean="0">
                <a:latin typeface="Gadugi" panose="020B0502040204020203" pitchFamily="34" charset="0"/>
              </a:rPr>
              <a:t>minicomputers</a:t>
            </a:r>
          </a:p>
          <a:p>
            <a:pPr lvl="1"/>
            <a:r>
              <a:rPr lang="en-US" dirty="0" smtClean="0">
                <a:latin typeface="Gadugi" panose="020B0502040204020203" pitchFamily="34" charset="0"/>
              </a:rPr>
              <a:t>IMPs </a:t>
            </a:r>
            <a:r>
              <a:rPr lang="en-US" dirty="0" smtClean="0">
                <a:latin typeface="Gadugi" panose="020B0502040204020203" pitchFamily="34" charset="0"/>
              </a:rPr>
              <a:t>(1969):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 / Motorola 68000</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programming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a:t>
            </a:r>
            <a:r>
              <a:rPr lang="en-US" dirty="0" smtClean="0">
                <a:latin typeface="Gadugi" panose="020B0502040204020203" pitchFamily="34" charset="0"/>
              </a:rPr>
              <a:t>switches</a:t>
            </a:r>
            <a:endParaRPr lang="en-US" dirty="0" smtClean="0">
              <a:latin typeface="Gadugi" panose="020B0502040204020203" pitchFamily="34" charset="0"/>
            </a:endParaRP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High-speed programmability today</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Quite some momentum in the last few years:</a:t>
            </a:r>
            <a:endParaRPr lang="en-US" dirty="0" smtClean="0">
              <a:latin typeface="Gadugi" panose="020B0502040204020203" pitchFamily="34" charset="0"/>
            </a:endParaRPr>
          </a:p>
          <a:p>
            <a:pPr lvl="1"/>
            <a:r>
              <a:rPr lang="en-US" dirty="0" smtClean="0"/>
              <a:t>Barefoot Tofino, Intel </a:t>
            </a:r>
            <a:r>
              <a:rPr lang="en-US" dirty="0" err="1" smtClean="0"/>
              <a:t>FlexPipe</a:t>
            </a:r>
            <a:r>
              <a:rPr lang="en-US" dirty="0" smtClean="0"/>
              <a:t>, Cavium </a:t>
            </a:r>
            <a:r>
              <a:rPr lang="en-US" dirty="0" err="1" smtClean="0"/>
              <a:t>Xpliant</a:t>
            </a:r>
            <a:r>
              <a:rPr lang="en-US" dirty="0" smtClean="0"/>
              <a:t>, </a:t>
            </a:r>
          </a:p>
          <a:p>
            <a:pPr lvl="1"/>
            <a:r>
              <a:rPr lang="en-US" dirty="0" smtClean="0">
                <a:latin typeface="Gadugi" panose="020B0502040204020203" pitchFamily="34" charset="0"/>
              </a:rPr>
              <a:t>Languages like P4, POF</a:t>
            </a:r>
          </a:p>
          <a:p>
            <a:pPr lvl="1"/>
            <a:r>
              <a:rPr lang="en-US" dirty="0" smtClean="0"/>
              <a:t>Considerable industry interest</a:t>
            </a:r>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What programmability do they provide?</a:t>
            </a:r>
          </a:p>
          <a:p>
            <a:pPr lvl="1"/>
            <a:r>
              <a:rPr lang="en-US" dirty="0" smtClean="0"/>
              <a:t>Can recognize new protocol formats beyond TCP/IP</a:t>
            </a:r>
          </a:p>
          <a:p>
            <a:pPr lvl="1"/>
            <a:r>
              <a:rPr lang="en-US" dirty="0" smtClean="0"/>
              <a:t>Stateless header processing for tunneling, access control, etc.</a:t>
            </a:r>
          </a:p>
          <a:p>
            <a:pPr lvl="1"/>
            <a:r>
              <a:rPr lang="en-US" dirty="0" smtClean="0"/>
              <a:t>Still trying to achieve feature parity with fixed-function switches</a:t>
            </a:r>
          </a:p>
          <a:p>
            <a:pPr lvl="1"/>
            <a:endParaRPr lang="en-US" dirty="0" smtClean="0">
              <a:latin typeface="Gadugi" panose="020B0502040204020203" pitchFamily="34" charset="0"/>
            </a:endParaRPr>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9.7|1.5|21.8|11.4|8.5|9.8"/>
</p:tagLst>
</file>

<file path=ppt/tags/tag11.xml><?xml version="1.0" encoding="utf-8"?>
<p:tagLst xmlns:a="http://schemas.openxmlformats.org/drawingml/2006/main" xmlns:r="http://schemas.openxmlformats.org/officeDocument/2006/relationships" xmlns:p="http://schemas.openxmlformats.org/presentationml/2006/main">
  <p:tag name="TIMING" val="|24.1|4.2|13.7|9.2"/>
</p:tagLst>
</file>

<file path=ppt/tags/tag12.xml><?xml version="1.0" encoding="utf-8"?>
<p:tagLst xmlns:a="http://schemas.openxmlformats.org/drawingml/2006/main" xmlns:r="http://schemas.openxmlformats.org/officeDocument/2006/relationships" xmlns:p="http://schemas.openxmlformats.org/presentationml/2006/main">
  <p:tag name="TIMING" val="|3.7|4.2|6.2|5.5|24.1"/>
</p:tagLst>
</file>

<file path=ppt/tags/tag13.xml><?xml version="1.0" encoding="utf-8"?>
<p:tagLst xmlns:a="http://schemas.openxmlformats.org/drawingml/2006/main" xmlns:r="http://schemas.openxmlformats.org/officeDocument/2006/relationships" xmlns:p="http://schemas.openxmlformats.org/presentationml/2006/main">
  <p:tag name="TIMING" val="|12.8|10.5|15.3"/>
</p:tagLst>
</file>

<file path=ppt/tags/tag14.xml><?xml version="1.0" encoding="utf-8"?>
<p:tagLst xmlns:a="http://schemas.openxmlformats.org/drawingml/2006/main" xmlns:r="http://schemas.openxmlformats.org/officeDocument/2006/relationships" xmlns:p="http://schemas.openxmlformats.org/presentationml/2006/main">
  <p:tag name="TIMING" val="|6.4"/>
</p:tagLst>
</file>

<file path=ppt/tags/tag15.xml><?xml version="1.0" encoding="utf-8"?>
<p:tagLst xmlns:a="http://schemas.openxmlformats.org/drawingml/2006/main" xmlns:r="http://schemas.openxmlformats.org/officeDocument/2006/relationships" xmlns:p="http://schemas.openxmlformats.org/presentationml/2006/main">
  <p:tag name="TIMING" val="|5.8"/>
</p:tagLst>
</file>

<file path=ppt/tags/tag16.xml><?xml version="1.0" encoding="utf-8"?>
<p:tagLst xmlns:a="http://schemas.openxmlformats.org/drawingml/2006/main" xmlns:r="http://schemas.openxmlformats.org/officeDocument/2006/relationships" xmlns:p="http://schemas.openxmlformats.org/presentationml/2006/main">
  <p:tag name="TIMING" val="|11.4"/>
</p:tagLst>
</file>

<file path=ppt/tags/tag17.xml><?xml version="1.0" encoding="utf-8"?>
<p:tagLst xmlns:a="http://schemas.openxmlformats.org/drawingml/2006/main" xmlns:r="http://schemas.openxmlformats.org/officeDocument/2006/relationships" xmlns:p="http://schemas.openxmlformats.org/presentationml/2006/main">
  <p:tag name="TIMING" val="|26.6"/>
</p:tagLst>
</file>

<file path=ppt/tags/tag18.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9.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20.xml><?xml version="1.0" encoding="utf-8"?>
<p:tagLst xmlns:a="http://schemas.openxmlformats.org/drawingml/2006/main" xmlns:r="http://schemas.openxmlformats.org/officeDocument/2006/relationships" xmlns:p="http://schemas.openxmlformats.org/presentationml/2006/main">
  <p:tag name="TIMING" val="|0.5|37.3|9.2"/>
</p:tagLst>
</file>

<file path=ppt/tags/tag21.xml><?xml version="1.0" encoding="utf-8"?>
<p:tagLst xmlns:a="http://schemas.openxmlformats.org/drawingml/2006/main" xmlns:r="http://schemas.openxmlformats.org/officeDocument/2006/relationships" xmlns:p="http://schemas.openxmlformats.org/presentationml/2006/main">
  <p:tag name="TIMING" val="|12.8|37|10.9"/>
</p:tagLst>
</file>

<file path=ppt/tags/tag2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3.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4.8|8.8"/>
</p:tagLst>
</file>

<file path=ppt/tags/tag4.xml><?xml version="1.0" encoding="utf-8"?>
<p:tagLst xmlns:a="http://schemas.openxmlformats.org/drawingml/2006/main" xmlns:r="http://schemas.openxmlformats.org/officeDocument/2006/relationships" xmlns:p="http://schemas.openxmlformats.org/presentationml/2006/main">
  <p:tag name="TIMING" val="|19.6|1|15.9"/>
</p:tagLst>
</file>

<file path=ppt/tags/tag5.xml><?xml version="1.0" encoding="utf-8"?>
<p:tagLst xmlns:a="http://schemas.openxmlformats.org/drawingml/2006/main" xmlns:r="http://schemas.openxmlformats.org/officeDocument/2006/relationships" xmlns:p="http://schemas.openxmlformats.org/presentationml/2006/main">
  <p:tag name="TIMING" val="|39.8|31.7|24.2"/>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40.3|5.7|11.5|7.7"/>
</p:tagLst>
</file>

<file path=ppt/tags/tag8.xml><?xml version="1.0" encoding="utf-8"?>
<p:tagLst xmlns:a="http://schemas.openxmlformats.org/drawingml/2006/main" xmlns:r="http://schemas.openxmlformats.org/officeDocument/2006/relationships" xmlns:p="http://schemas.openxmlformats.org/presentationml/2006/main">
  <p:tag name="TIMING" val="|6.7|39.3|36.5"/>
</p:tagLst>
</file>

<file path=ppt/tags/tag9.xml><?xml version="1.0" encoding="utf-8"?>
<p:tagLst xmlns:a="http://schemas.openxmlformats.org/drawingml/2006/main" xmlns:r="http://schemas.openxmlformats.org/officeDocument/2006/relationships" xmlns:p="http://schemas.openxmlformats.org/presentationml/2006/main">
  <p:tag name="TIMING" val="|6.7|39.3|36.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9217</TotalTime>
  <Words>11962</Words>
  <Application>Microsoft Macintosh PowerPoint</Application>
  <PresentationFormat>Widescreen</PresentationFormat>
  <Paragraphs>1864</Paragraphs>
  <Slides>88</Slides>
  <Notes>79</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Calibri</vt:lpstr>
      <vt:lpstr>Gadugi</vt:lpstr>
      <vt:lpstr>Seravek</vt:lpstr>
      <vt:lpstr>Wingdings</vt:lpstr>
      <vt:lpstr>Arial</vt:lpstr>
      <vt:lpstr>Office Theme</vt:lpstr>
      <vt:lpstr>Programming Line-Rate Switches</vt:lpstr>
      <vt:lpstr>Joint work with</vt:lpstr>
      <vt:lpstr>Traditional networking</vt:lpstr>
      <vt:lpstr>The problem with fixed switches</vt:lpstr>
      <vt:lpstr>The quest for programmable switches</vt:lpstr>
      <vt:lpstr>The quest for programmable switches</vt:lpstr>
      <vt:lpstr>The vision: programmability at line rate</vt:lpstr>
      <vt:lpstr>High-speed programmability today</vt:lpstr>
      <vt:lpstr>This Talk</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Motivating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3090</cp:revision>
  <dcterms:created xsi:type="dcterms:W3CDTF">2015-11-20T07:11:46Z</dcterms:created>
  <dcterms:modified xsi:type="dcterms:W3CDTF">2017-01-31T00:15:50Z</dcterms:modified>
</cp:coreProperties>
</file>