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tags/tag7.xml" ContentType="application/vnd.openxmlformats-officedocument.presentationml.tags+xml"/>
  <Override PartName="/ppt/notesSlides/notesSlide42.xml" ContentType="application/vnd.openxmlformats-officedocument.presentationml.notesSlide+xml"/>
  <Override PartName="/ppt/tags/tag8.xml" ContentType="application/vnd.openxmlformats-officedocument.presentationml.tags+xml"/>
  <Override PartName="/ppt/notesSlides/notesSlide43.xml" ContentType="application/vnd.openxmlformats-officedocument.presentationml.notesSlide+xml"/>
  <Override PartName="/ppt/tags/tag9.xml" ContentType="application/vnd.openxmlformats-officedocument.presentationml.tags+xml"/>
  <Override PartName="/ppt/notesSlides/notesSlide44.xml" ContentType="application/vnd.openxmlformats-officedocument.presentationml.notesSlide+xml"/>
  <Override PartName="/ppt/tags/tag10.xml" ContentType="application/vnd.openxmlformats-officedocument.presentationml.tags+xml"/>
  <Override PartName="/ppt/notesSlides/notesSlide45.xml" ContentType="application/vnd.openxmlformats-officedocument.presentationml.notesSlide+xml"/>
  <Override PartName="/ppt/tags/tag11.xml" ContentType="application/vnd.openxmlformats-officedocument.presentationml.tags+xml"/>
  <Override PartName="/ppt/notesSlides/notesSlide4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00" r:id="rId15"/>
    <p:sldId id="401" r:id="rId16"/>
    <p:sldId id="402" r:id="rId17"/>
    <p:sldId id="403" r:id="rId18"/>
    <p:sldId id="349" r:id="rId19"/>
    <p:sldId id="404" r:id="rId20"/>
    <p:sldId id="406" r:id="rId21"/>
    <p:sldId id="407" r:id="rId22"/>
    <p:sldId id="324" r:id="rId23"/>
    <p:sldId id="408" r:id="rId24"/>
    <p:sldId id="409" r:id="rId25"/>
    <p:sldId id="410" r:id="rId26"/>
    <p:sldId id="411" r:id="rId27"/>
    <p:sldId id="412" r:id="rId28"/>
    <p:sldId id="413" r:id="rId29"/>
    <p:sldId id="414" r:id="rId30"/>
    <p:sldId id="415" r:id="rId31"/>
    <p:sldId id="416" r:id="rId32"/>
    <p:sldId id="337" r:id="rId33"/>
    <p:sldId id="367" r:id="rId34"/>
    <p:sldId id="368" r:id="rId35"/>
    <p:sldId id="369" r:id="rId36"/>
    <p:sldId id="308" r:id="rId37"/>
    <p:sldId id="341" r:id="rId38"/>
    <p:sldId id="340" r:id="rId39"/>
    <p:sldId id="343" r:id="rId40"/>
    <p:sldId id="405" r:id="rId41"/>
    <p:sldId id="280"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13" r:id="rId56"/>
    <p:sldId id="358" r:id="rId57"/>
    <p:sldId id="350" r:id="rId58"/>
    <p:sldId id="396" r:id="rId59"/>
    <p:sldId id="397" r:id="rId60"/>
    <p:sldId id="375" r:id="rId61"/>
    <p:sldId id="357" r:id="rId62"/>
    <p:sldId id="289" r:id="rId63"/>
    <p:sldId id="300" r:id="rId64"/>
    <p:sldId id="363" r:id="rId65"/>
    <p:sldId id="364" r:id="rId66"/>
    <p:sldId id="365" r:id="rId67"/>
    <p:sldId id="273" r:id="rId68"/>
    <p:sldId id="287" r:id="rId69"/>
    <p:sldId id="259" r:id="rId70"/>
    <p:sldId id="262" r:id="rId71"/>
    <p:sldId id="305" r:id="rId72"/>
    <p:sldId id="306" r:id="rId73"/>
    <p:sldId id="301" r:id="rId74"/>
    <p:sldId id="271" r:id="rId75"/>
    <p:sldId id="299" r:id="rId76"/>
    <p:sldId id="288" r:id="rId77"/>
    <p:sldId id="326" r:id="rId78"/>
    <p:sldId id="327" r:id="rId79"/>
    <p:sldId id="272" r:id="rId80"/>
    <p:sldId id="374" r:id="rId81"/>
    <p:sldId id="332" r:id="rId82"/>
    <p:sldId id="370" r:id="rId83"/>
    <p:sldId id="371" r:id="rId84"/>
    <p:sldId id="335" r:id="rId85"/>
    <p:sldId id="336" r:id="rId86"/>
    <p:sldId id="353" r:id="rId87"/>
    <p:sldId id="352" r:id="rId88"/>
    <p:sldId id="372" r:id="rId89"/>
    <p:sldId id="373"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4" autoAdjust="0"/>
    <p:restoredTop sz="84615" autoAdjust="0"/>
  </p:normalViewPr>
  <p:slideViewPr>
    <p:cSldViewPr showGuides="1">
      <p:cViewPr varScale="1">
        <p:scale>
          <a:sx n="59" d="100"/>
          <a:sy n="59" d="100"/>
        </p:scale>
        <p:origin x="1512" y="72"/>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38E-4"/>
                  <c:y val="7.5770795805976773E-2"/>
                </c:manualLayout>
              </c:layout>
              <c:tx>
                <c:rich>
                  <a:bodyPr/>
                  <a:lstStyle/>
                  <a:p>
                    <a:r>
                      <a:rPr lang="en-US" dirty="0" err="1" smtClean="0"/>
                      <a:t>SoftNIC</a:t>
                    </a:r>
                    <a:endParaRPr lang="en-US" dirty="0" smtClean="0"/>
                  </a:p>
                  <a:p>
                    <a:r>
                      <a:rPr lang="en-US" dirty="0"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78038896"/>
        <c:axId val="178039288"/>
      </c:lineChart>
      <c:catAx>
        <c:axId val="17803889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039288"/>
        <c:crosses val="autoZero"/>
        <c:auto val="1"/>
        <c:lblAlgn val="ctr"/>
        <c:lblOffset val="100"/>
        <c:noMultiLvlLbl val="0"/>
      </c:catAx>
      <c:valAx>
        <c:axId val="178039288"/>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038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12877496"/>
        <c:axId val="79705808"/>
      </c:scatterChart>
      <c:valAx>
        <c:axId val="112877496"/>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79705808"/>
        <c:crosses val="autoZero"/>
        <c:crossBetween val="midCat"/>
      </c:valAx>
      <c:valAx>
        <c:axId val="79705808"/>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287749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5/31/2016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3901101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4254578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119359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457200" lvl="1" indent="0">
              <a:buNone/>
            </a:pPr>
            <a:r>
              <a:rPr lang="en-US" baseline="0" smtClean="0"/>
              <a:t>TODO:                                                                                                                                                                                                                                                                                                                                                                                                                                                                                                                                                                                                                                 Add </a:t>
            </a:r>
            <a:r>
              <a:rPr lang="en-US" baseline="0" dirty="0" smtClean="0"/>
              <a:t>a chip figure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80811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11808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5785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p>
          <a:p>
            <a:pPr marL="0" indent="0">
              <a:buNone/>
            </a:pPr>
            <a:endParaRPr lang="en-US" baseline="0" dirty="0" smtClean="0"/>
          </a:p>
          <a:p>
            <a:pPr marL="0" indent="0">
              <a:buNone/>
            </a:pPr>
            <a:r>
              <a:rPr lang="en-US" baseline="0" dirty="0" smtClean="0"/>
              <a:t>====</a:t>
            </a:r>
          </a:p>
          <a:p>
            <a:pPr marL="0" indent="0">
              <a:buNone/>
            </a:pPr>
            <a:r>
              <a:rPr lang="en-US" baseline="0" dirty="0" smtClean="0"/>
              <a:t>The </a:t>
            </a:r>
            <a:r>
              <a:rPr lang="en-US" baseline="0" dirty="0" err="1" smtClean="0"/>
              <a:t>preprossing</a:t>
            </a:r>
            <a:r>
              <a:rPr lang="en-US" baseline="0" dirty="0" smtClean="0"/>
              <a:t> stage is bunch of book-keeping tricks which make life easier on next stages</a:t>
            </a:r>
          </a:p>
          <a:p>
            <a:pPr marL="0" indent="0">
              <a:buNone/>
            </a:pPr>
            <a:r>
              <a:rPr lang="en-US" baseline="0" dirty="0" smtClean="0"/>
              <a:t>If else branches replaced by ternary operator </a:t>
            </a:r>
            <a:r>
              <a:rPr lang="en-US" baseline="0" dirty="0" smtClean="0">
                <a:sym typeface="Wingdings"/>
              </a:rPr>
              <a:t></a:t>
            </a:r>
            <a:r>
              <a:rPr lang="en-US" baseline="0" dirty="0" smtClean="0"/>
              <a:t> no branching, strictly straight-line code </a:t>
            </a:r>
          </a:p>
          <a:p>
            <a:pPr marL="0" indent="0">
              <a:buNone/>
            </a:pPr>
            <a:r>
              <a:rPr lang="en-US" baseline="0" dirty="0" smtClean="0"/>
              <a:t>Turn state variables into stylized from; only read from state, write to state </a:t>
            </a:r>
            <a:r>
              <a:rPr lang="en-US" baseline="0" dirty="0" smtClean="0">
                <a:sym typeface="Wingdings"/>
              </a:rPr>
              <a:t> makes it simpler to identify dependencies for state variables</a:t>
            </a:r>
          </a:p>
          <a:p>
            <a:pPr marL="0" indent="0">
              <a:buNone/>
            </a:pPr>
            <a:endParaRPr lang="en-US" baseline="0" dirty="0" smtClean="0">
              <a:sym typeface="Wingdings"/>
            </a:endParaRPr>
          </a:p>
          <a:p>
            <a:pPr marL="0" indent="0">
              <a:buNone/>
            </a:pPr>
            <a:r>
              <a:rPr lang="en-US" baseline="0" dirty="0" smtClean="0">
                <a:sym typeface="Wingdings"/>
              </a:rPr>
              <a:t>Two kinds of dependencies</a:t>
            </a:r>
          </a:p>
          <a:p>
            <a:pPr marL="228600" indent="-228600">
              <a:buAutoNum type="arabicPeriod"/>
            </a:pPr>
            <a:r>
              <a:rPr lang="en-US" baseline="0" dirty="0" smtClean="0">
                <a:sym typeface="Wingdings"/>
              </a:rPr>
              <a:t>Dependencies within a packet</a:t>
            </a:r>
          </a:p>
          <a:p>
            <a:pPr marL="228600" indent="-228600">
              <a:buAutoNum type="arabicPeriod"/>
            </a:pPr>
            <a:r>
              <a:rPr lang="en-US" baseline="0" dirty="0" smtClean="0">
                <a:sym typeface="Wingdings"/>
              </a:rPr>
              <a:t>Dependencies across packets (through persistent state on the switch)</a:t>
            </a:r>
          </a:p>
          <a:p>
            <a:pPr marL="0" indent="0">
              <a:buNone/>
            </a:pPr>
            <a:endParaRPr lang="en-US" baseline="0" dirty="0" smtClean="0">
              <a:sym typeface="Wingdings"/>
            </a:endParaRPr>
          </a:p>
          <a:p>
            <a:pPr marL="0" indent="0">
              <a:buNone/>
            </a:pPr>
            <a:endParaRPr lang="en-US" baseline="0" dirty="0" smtClean="0">
              <a:sym typeface="Wingdings"/>
            </a:endParaRPr>
          </a:p>
          <a:p>
            <a:pPr marL="0" indent="0">
              <a:buNone/>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277030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100945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baseline="0" dirty="0" smtClean="0"/>
          </a:p>
          <a:p>
            <a:r>
              <a:rPr lang="en-US" baseline="0" dirty="0" smtClean="0"/>
              <a:t>What about other dependencies? To simplify the compiler, get rid of other types of dependencies by creating dummy variable (standard compiler technique: static single assignment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484706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a:p>
            <a:endParaRPr lang="en-US" baseline="0" dirty="0" smtClean="0"/>
          </a:p>
          <a:p>
            <a:r>
              <a:rPr lang="en-US" baseline="0" dirty="0" smtClean="0"/>
              <a:t>Dependencies between fields of different packets through a state variable</a:t>
            </a:r>
          </a:p>
          <a:p>
            <a:r>
              <a:rPr lang="en-US" baseline="0" dirty="0" smtClean="0"/>
              <a:t>--</a:t>
            </a:r>
          </a:p>
          <a:p>
            <a:r>
              <a:rPr lang="en-US" baseline="0" dirty="0" smtClean="0"/>
              <a:t>Add double arrows between the two nodes that read and write to a state; the write to state has to happen after the read</a:t>
            </a:r>
          </a:p>
          <a:p>
            <a:endParaRPr lang="en-US" baseline="0" dirty="0" smtClean="0"/>
          </a:p>
          <a:p>
            <a:r>
              <a:rPr lang="en-US" baseline="0" dirty="0" smtClean="0"/>
              <a:t>Forward arrow mean: read has to happen before the write for this packet</a:t>
            </a:r>
          </a:p>
          <a:p>
            <a:r>
              <a:rPr lang="en-US" baseline="0" dirty="0" smtClean="0"/>
              <a:t>Backward arrow means: the write has to happen before the read on the next packet</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3087743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Strongly connected component gets to the heart what operations have to happen atomically to respect all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415009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567235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84345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577071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p>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t>Express the circuit as an imperative program with holes to be filled </a:t>
            </a:r>
            <a:r>
              <a:rPr lang="en-US" baseline="0" dirty="0" smtClean="0">
                <a:sym typeface="Wingdings"/>
              </a:rPr>
              <a:t> this is called an implementation sketch. Figure out if there is some assignment of wholes to implement your code block. The search for holes </a:t>
            </a:r>
          </a:p>
          <a:p>
            <a:endParaRPr lang="en-US" baseline="0" dirty="0" smtClean="0">
              <a:sym typeface="Wingdings"/>
            </a:endParaRPr>
          </a:p>
          <a:p>
            <a:r>
              <a:rPr lang="en-US" baseline="0" dirty="0" smtClean="0">
                <a:sym typeface="Wingdings"/>
              </a:rPr>
              <a:t>This is called syntax-based synthesis. Specifically, we use the tool SKETCH to do the program synthesis. (underneath uses some kind of SAT solver)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662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457200" lvl="1" indent="0">
              <a:buNone/>
            </a:pPr>
            <a:endParaRPr lang="en-US" baseline="0" dirty="0" smtClean="0"/>
          </a:p>
          <a:p>
            <a:pPr marL="457200" lvl="1" indent="0">
              <a:buNone/>
            </a:pPr>
            <a:r>
              <a:rPr lang="en-US" baseline="0" dirty="0" smtClean="0"/>
              <a:t>Add a chip to this figure</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2062232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Chip diagram replaced with a blank as a bad hack.</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3912011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a:p>
            <a:endParaRPr lang="en-US" baseline="0" dirty="0" smtClean="0"/>
          </a:p>
          <a:p>
            <a:r>
              <a:rPr lang="en-US" sz="800" kern="1200" dirty="0" smtClean="0">
                <a:solidFill>
                  <a:schemeClr val="tx1"/>
                </a:solidFill>
                <a:latin typeface="+mn-lt"/>
                <a:ea typeface="+mn-ea"/>
                <a:cs typeface="+mn-cs"/>
              </a:rPr>
              <a:t>1 </a:t>
            </a:r>
            <a:r>
              <a:rPr lang="en-US" sz="800" kern="1200" dirty="0" err="1" smtClean="0">
                <a:solidFill>
                  <a:schemeClr val="tx1"/>
                </a:solidFill>
                <a:latin typeface="+mn-lt"/>
                <a:ea typeface="+mn-ea"/>
                <a:cs typeface="+mn-cs"/>
              </a:rPr>
              <a:t>enqueue</a:t>
            </a:r>
            <a:r>
              <a:rPr lang="en-US" sz="800" kern="1200" dirty="0" smtClean="0">
                <a:solidFill>
                  <a:schemeClr val="tx1"/>
                </a:solidFill>
                <a:latin typeface="+mn-lt"/>
                <a:ea typeface="+mn-ea"/>
                <a:cs typeface="+mn-cs"/>
              </a:rPr>
              <a:t> + 1 </a:t>
            </a:r>
            <a:r>
              <a:rPr lang="en-US" sz="800" kern="1200" dirty="0" err="1" smtClean="0">
                <a:solidFill>
                  <a:schemeClr val="tx1"/>
                </a:solidFill>
                <a:latin typeface="+mn-lt"/>
                <a:ea typeface="+mn-ea"/>
                <a:cs typeface="+mn-cs"/>
              </a:rPr>
              <a:t>dequeue</a:t>
            </a:r>
            <a:r>
              <a:rPr lang="en-US" sz="800" kern="1200" dirty="0" smtClean="0">
                <a:solidFill>
                  <a:schemeClr val="tx1"/>
                </a:solidFill>
                <a:latin typeface="+mn-lt"/>
                <a:ea typeface="+mn-ea"/>
                <a:cs typeface="+mn-cs"/>
              </a:rPr>
              <a:t> per clock cycle</a:t>
            </a:r>
          </a:p>
          <a:p>
            <a:r>
              <a:rPr lang="en-US" sz="800" kern="1200" dirty="0" smtClean="0">
                <a:solidFill>
                  <a:schemeClr val="tx1"/>
                </a:solidFill>
                <a:latin typeface="+mn-lt"/>
                <a:ea typeface="+mn-ea"/>
                <a:cs typeface="+mn-cs"/>
              </a:rPr>
              <a:t>Can be shared among multiple logical PIFOs</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5/31/2016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5/31/2016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5/31/2016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5/31/2016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eb.mit.edu/domino"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hyperlink" Target="http://web.mit.edu/pifo"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sp>
        <p:nvSpPr>
          <p:cNvPr id="76" name="Rounded Rectangle 75"/>
          <p:cNvSpPr/>
          <p:nvPr/>
        </p:nvSpPr>
        <p:spPr>
          <a:xfrm>
            <a:off x="2362200" y="3619500"/>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Can’t build a 10 GHz processor!</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5410200" y="1371600"/>
            <a:ext cx="1310557" cy="1828800"/>
            <a:chOff x="1780113" y="3029339"/>
            <a:chExt cx="1310557" cy="2761861"/>
          </a:xfrm>
        </p:grpSpPr>
        <p:sp>
          <p:nvSpPr>
            <p:cNvPr id="76" name="Rectangle 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77" name="Group 76"/>
            <p:cNvGrpSpPr/>
            <p:nvPr/>
          </p:nvGrpSpPr>
          <p:grpSpPr>
            <a:xfrm>
              <a:off x="1889935" y="3530971"/>
              <a:ext cx="981004" cy="1917329"/>
              <a:chOff x="1905000" y="3378571"/>
              <a:chExt cx="981004" cy="1917329"/>
            </a:xfrm>
          </p:grpSpPr>
          <p:grpSp>
            <p:nvGrpSpPr>
              <p:cNvPr id="79" name="Group 78"/>
              <p:cNvGrpSpPr/>
              <p:nvPr/>
            </p:nvGrpSpPr>
            <p:grpSpPr>
              <a:xfrm>
                <a:off x="1905000" y="3378571"/>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1905000" y="3709142"/>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1" name="Group 80"/>
              <p:cNvGrpSpPr/>
              <p:nvPr/>
            </p:nvGrpSpPr>
            <p:grpSpPr>
              <a:xfrm>
                <a:off x="1905000" y="4038600"/>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1905000" y="4381500"/>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1905000" y="4712071"/>
                <a:ext cx="981004" cy="234942"/>
                <a:chOff x="3717645" y="1687844"/>
                <a:chExt cx="981004" cy="234942"/>
              </a:xfrm>
            </p:grpSpPr>
            <p:sp>
              <p:nvSpPr>
                <p:cNvPr id="88" name="Rectangle 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9" name="Trapezoid 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0" name="Straight Connector 89"/>
                <p:cNvCxnSpPr>
                  <a:stCxn id="88" idx="3"/>
                  <a:endCxn id="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905000" y="5060958"/>
                <a:ext cx="981004" cy="234942"/>
                <a:chOff x="3717645" y="1687844"/>
                <a:chExt cx="981004" cy="234942"/>
              </a:xfrm>
            </p:grpSpPr>
            <p:sp>
              <p:nvSpPr>
                <p:cNvPr id="85" name="Rectangle 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6" name="Trapezoid 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7" name="Straight Connector 86"/>
                <p:cNvCxnSpPr>
                  <a:stCxn id="85" idx="3"/>
                  <a:endCxn id="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78" name="TextBox 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952500" y="1371600"/>
            <a:ext cx="1310557" cy="1828800"/>
            <a:chOff x="1780113" y="3029339"/>
            <a:chExt cx="1310557" cy="2761861"/>
          </a:xfrm>
        </p:grpSpPr>
        <p:sp>
          <p:nvSpPr>
            <p:cNvPr id="120" name="Rectangle 119"/>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21" name="Group 120"/>
            <p:cNvGrpSpPr/>
            <p:nvPr/>
          </p:nvGrpSpPr>
          <p:grpSpPr>
            <a:xfrm>
              <a:off x="1889935" y="3530971"/>
              <a:ext cx="981004" cy="1917329"/>
              <a:chOff x="1905000" y="3378571"/>
              <a:chExt cx="981004" cy="1917329"/>
            </a:xfrm>
          </p:grpSpPr>
          <p:grpSp>
            <p:nvGrpSpPr>
              <p:cNvPr id="123" name="Group 122"/>
              <p:cNvGrpSpPr/>
              <p:nvPr/>
            </p:nvGrpSpPr>
            <p:grpSpPr>
              <a:xfrm>
                <a:off x="1905000" y="3378571"/>
                <a:ext cx="981004" cy="234942"/>
                <a:chOff x="3717645" y="1687844"/>
                <a:chExt cx="981004" cy="234942"/>
              </a:xfrm>
            </p:grpSpPr>
            <p:sp>
              <p:nvSpPr>
                <p:cNvPr id="144" name="Rectangle 1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5" name="Trapezoid 1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6" name="Straight Connector 145"/>
                <p:cNvCxnSpPr>
                  <a:stCxn id="144" idx="3"/>
                  <a:endCxn id="1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4" name="Group 123"/>
              <p:cNvGrpSpPr/>
              <p:nvPr/>
            </p:nvGrpSpPr>
            <p:grpSpPr>
              <a:xfrm>
                <a:off x="1905000" y="3709142"/>
                <a:ext cx="981004" cy="234942"/>
                <a:chOff x="3717645" y="1687844"/>
                <a:chExt cx="981004" cy="234942"/>
              </a:xfrm>
            </p:grpSpPr>
            <p:sp>
              <p:nvSpPr>
                <p:cNvPr id="141" name="Rectangle 1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2" name="Trapezoid 1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3" name="Straight Connector 142"/>
                <p:cNvCxnSpPr>
                  <a:stCxn id="141" idx="3"/>
                  <a:endCxn id="1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1905000" y="4038600"/>
                <a:ext cx="981004" cy="234942"/>
                <a:chOff x="3717645" y="1687844"/>
                <a:chExt cx="981004" cy="234942"/>
              </a:xfrm>
            </p:grpSpPr>
            <p:sp>
              <p:nvSpPr>
                <p:cNvPr id="138" name="Rectangle 1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9" name="Trapezoid 1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0" name="Straight Connector 139"/>
                <p:cNvCxnSpPr>
                  <a:stCxn id="138" idx="3"/>
                  <a:endCxn id="1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6" name="Group 125"/>
              <p:cNvGrpSpPr/>
              <p:nvPr/>
            </p:nvGrpSpPr>
            <p:grpSpPr>
              <a:xfrm>
                <a:off x="1905000" y="4381500"/>
                <a:ext cx="981004" cy="234942"/>
                <a:chOff x="3717645" y="1687844"/>
                <a:chExt cx="981004" cy="234942"/>
              </a:xfrm>
            </p:grpSpPr>
            <p:sp>
              <p:nvSpPr>
                <p:cNvPr id="135" name="Rectangle 1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6" name="Trapezoid 1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7" name="Straight Connector 136"/>
                <p:cNvCxnSpPr>
                  <a:stCxn id="135" idx="3"/>
                  <a:endCxn id="1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1905000" y="47120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4" name="Straight Connector 133"/>
                <p:cNvCxnSpPr>
                  <a:stCxn id="132" idx="3"/>
                  <a:endCxn id="1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a:off x="1905000" y="5060958"/>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129" idx="3"/>
                  <a:endCxn id="13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22" name="TextBox 12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47" name="Group 146"/>
          <p:cNvGrpSpPr/>
          <p:nvPr/>
        </p:nvGrpSpPr>
        <p:grpSpPr>
          <a:xfrm>
            <a:off x="3543300" y="1371600"/>
            <a:ext cx="1310557" cy="1828800"/>
            <a:chOff x="1780113" y="3029339"/>
            <a:chExt cx="1310557" cy="2761861"/>
          </a:xfrm>
        </p:grpSpPr>
        <p:sp>
          <p:nvSpPr>
            <p:cNvPr id="148" name="Rectangle 147"/>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9" name="Group 148"/>
            <p:cNvGrpSpPr/>
            <p:nvPr/>
          </p:nvGrpSpPr>
          <p:grpSpPr>
            <a:xfrm>
              <a:off x="1889935" y="3530971"/>
              <a:ext cx="981004" cy="1917329"/>
              <a:chOff x="1905000" y="3378571"/>
              <a:chExt cx="981004" cy="1917329"/>
            </a:xfrm>
          </p:grpSpPr>
          <p:grpSp>
            <p:nvGrpSpPr>
              <p:cNvPr id="151" name="Group 150"/>
              <p:cNvGrpSpPr/>
              <p:nvPr/>
            </p:nvGrpSpPr>
            <p:grpSpPr>
              <a:xfrm>
                <a:off x="1905000" y="33785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2" name="Group 151"/>
              <p:cNvGrpSpPr/>
              <p:nvPr/>
            </p:nvGrpSpPr>
            <p:grpSpPr>
              <a:xfrm>
                <a:off x="1905000" y="3709142"/>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038600"/>
                <a:ext cx="981004" cy="234942"/>
                <a:chOff x="3717645" y="1687844"/>
                <a:chExt cx="981004" cy="234942"/>
              </a:xfrm>
            </p:grpSpPr>
            <p:sp>
              <p:nvSpPr>
                <p:cNvPr id="166" name="Rectangle 1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7" name="Trapezoid 1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8" name="Straight Connector 167"/>
                <p:cNvCxnSpPr>
                  <a:stCxn id="166" idx="3"/>
                  <a:endCxn id="1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4381500"/>
                <a:ext cx="981004" cy="234942"/>
                <a:chOff x="3717645" y="1687844"/>
                <a:chExt cx="981004" cy="234942"/>
              </a:xfrm>
            </p:grpSpPr>
            <p:sp>
              <p:nvSpPr>
                <p:cNvPr id="163" name="Rectangle 1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4" name="Trapezoid 1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5" name="Straight Connector 164"/>
                <p:cNvCxnSpPr>
                  <a:stCxn id="163" idx="3"/>
                  <a:endCxn id="1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5" name="Group 154"/>
              <p:cNvGrpSpPr/>
              <p:nvPr/>
            </p:nvGrpSpPr>
            <p:grpSpPr>
              <a:xfrm>
                <a:off x="1905000" y="4712071"/>
                <a:ext cx="981004" cy="234942"/>
                <a:chOff x="3717645" y="1687844"/>
                <a:chExt cx="981004" cy="234942"/>
              </a:xfrm>
            </p:grpSpPr>
            <p:sp>
              <p:nvSpPr>
                <p:cNvPr id="160" name="Rectangle 15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1" name="Trapezoid 16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2" name="Straight Connector 161"/>
                <p:cNvCxnSpPr>
                  <a:stCxn id="160" idx="3"/>
                  <a:endCxn id="16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6" name="Group 155"/>
              <p:cNvGrpSpPr/>
              <p:nvPr/>
            </p:nvGrpSpPr>
            <p:grpSpPr>
              <a:xfrm>
                <a:off x="1905000" y="5060958"/>
                <a:ext cx="981004" cy="234942"/>
                <a:chOff x="3717645" y="1687844"/>
                <a:chExt cx="981004" cy="234942"/>
              </a:xfrm>
            </p:grpSpPr>
            <p:sp>
              <p:nvSpPr>
                <p:cNvPr id="157" name="Rectangle 1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8" name="Trapezoid 1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9" name="Straight Connector 158"/>
                <p:cNvCxnSpPr>
                  <a:stCxn id="157" idx="3"/>
                  <a:endCxn id="1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0" name="TextBox 14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75" name="Group 174"/>
          <p:cNvGrpSpPr/>
          <p:nvPr/>
        </p:nvGrpSpPr>
        <p:grpSpPr>
          <a:xfrm>
            <a:off x="7543800" y="1333500"/>
            <a:ext cx="1310557" cy="1828800"/>
            <a:chOff x="1780113" y="3029339"/>
            <a:chExt cx="1310557" cy="2761861"/>
          </a:xfrm>
        </p:grpSpPr>
        <p:sp>
          <p:nvSpPr>
            <p:cNvPr id="176" name="Rectangle 1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77" name="Group 176"/>
            <p:cNvGrpSpPr/>
            <p:nvPr/>
          </p:nvGrpSpPr>
          <p:grpSpPr>
            <a:xfrm>
              <a:off x="1889935" y="3530971"/>
              <a:ext cx="981004" cy="1917329"/>
              <a:chOff x="1905000" y="3378571"/>
              <a:chExt cx="981004" cy="1917329"/>
            </a:xfrm>
          </p:grpSpPr>
          <p:grpSp>
            <p:nvGrpSpPr>
              <p:cNvPr id="179" name="Group 178"/>
              <p:cNvGrpSpPr/>
              <p:nvPr/>
            </p:nvGrpSpPr>
            <p:grpSpPr>
              <a:xfrm>
                <a:off x="1905000" y="3378571"/>
                <a:ext cx="981004" cy="234942"/>
                <a:chOff x="3717645" y="1687844"/>
                <a:chExt cx="981004" cy="234942"/>
              </a:xfrm>
            </p:grpSpPr>
            <p:sp>
              <p:nvSpPr>
                <p:cNvPr id="200" name="Rectangle 1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01" name="Trapezoid 2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02" name="Straight Connector 201"/>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0" name="Group 179"/>
              <p:cNvGrpSpPr/>
              <p:nvPr/>
            </p:nvGrpSpPr>
            <p:grpSpPr>
              <a:xfrm>
                <a:off x="1905000" y="3709142"/>
                <a:ext cx="981004" cy="234942"/>
                <a:chOff x="3717645" y="1687844"/>
                <a:chExt cx="981004" cy="234942"/>
              </a:xfrm>
            </p:grpSpPr>
            <p:sp>
              <p:nvSpPr>
                <p:cNvPr id="197" name="Rectangle 1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8" name="Trapezoid 1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9" name="Straight Connector 198"/>
                <p:cNvCxnSpPr>
                  <a:stCxn id="197" idx="3"/>
                  <a:endCxn id="1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1905000" y="4038600"/>
                <a:ext cx="981004" cy="234942"/>
                <a:chOff x="3717645" y="1687844"/>
                <a:chExt cx="981004" cy="234942"/>
              </a:xfrm>
            </p:grpSpPr>
            <p:sp>
              <p:nvSpPr>
                <p:cNvPr id="194" name="Rectangle 1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5" name="Trapezoid 1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6" name="Straight Connector 195"/>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1905000" y="4381500"/>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3" name="Straight Connector 192"/>
                <p:cNvCxnSpPr>
                  <a:stCxn id="191" idx="3"/>
                  <a:endCxn id="1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3" name="Group 182"/>
              <p:cNvGrpSpPr/>
              <p:nvPr/>
            </p:nvGrpSpPr>
            <p:grpSpPr>
              <a:xfrm>
                <a:off x="1905000" y="4712071"/>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a:stCxn id="188" idx="3"/>
                  <a:endCxn id="1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4" name="Group 183"/>
              <p:cNvGrpSpPr/>
              <p:nvPr/>
            </p:nvGrpSpPr>
            <p:grpSpPr>
              <a:xfrm>
                <a:off x="1905000" y="5060958"/>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a:stCxn id="185" idx="3"/>
                  <a:endCxn id="1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8" name="TextBox 1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03" name="Group 202"/>
          <p:cNvGrpSpPr/>
          <p:nvPr/>
        </p:nvGrpSpPr>
        <p:grpSpPr>
          <a:xfrm>
            <a:off x="10134600" y="1333500"/>
            <a:ext cx="1310557" cy="1828800"/>
            <a:chOff x="1780113" y="3029339"/>
            <a:chExt cx="1310557" cy="2761861"/>
          </a:xfrm>
        </p:grpSpPr>
        <p:sp>
          <p:nvSpPr>
            <p:cNvPr id="204" name="Rectangle 203"/>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05" name="Group 204"/>
            <p:cNvGrpSpPr/>
            <p:nvPr/>
          </p:nvGrpSpPr>
          <p:grpSpPr>
            <a:xfrm>
              <a:off x="1889935" y="3530971"/>
              <a:ext cx="981004" cy="1917329"/>
              <a:chOff x="1905000" y="3378571"/>
              <a:chExt cx="981004" cy="1917329"/>
            </a:xfrm>
          </p:grpSpPr>
          <p:grpSp>
            <p:nvGrpSpPr>
              <p:cNvPr id="207" name="Group 206"/>
              <p:cNvGrpSpPr/>
              <p:nvPr/>
            </p:nvGrpSpPr>
            <p:grpSpPr>
              <a:xfrm>
                <a:off x="1905000" y="3378571"/>
                <a:ext cx="981004" cy="234942"/>
                <a:chOff x="3717645" y="1687844"/>
                <a:chExt cx="981004" cy="234942"/>
              </a:xfrm>
            </p:grpSpPr>
            <p:sp>
              <p:nvSpPr>
                <p:cNvPr id="228" name="Rectangle 2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9" name="Trapezoid 2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0" name="Straight Connector 229"/>
                <p:cNvCxnSpPr>
                  <a:stCxn id="228" idx="3"/>
                  <a:endCxn id="2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8" name="Group 207"/>
              <p:cNvGrpSpPr/>
              <p:nvPr/>
            </p:nvGrpSpPr>
            <p:grpSpPr>
              <a:xfrm>
                <a:off x="1905000" y="3709142"/>
                <a:ext cx="981004" cy="234942"/>
                <a:chOff x="3717645" y="1687844"/>
                <a:chExt cx="981004" cy="234942"/>
              </a:xfrm>
            </p:grpSpPr>
            <p:sp>
              <p:nvSpPr>
                <p:cNvPr id="225" name="Rectangle 2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6" name="Trapezoid 2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7" name="Straight Connector 226"/>
                <p:cNvCxnSpPr>
                  <a:stCxn id="225" idx="3"/>
                  <a:endCxn id="2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9" name="Group 208"/>
              <p:cNvGrpSpPr/>
              <p:nvPr/>
            </p:nvGrpSpPr>
            <p:grpSpPr>
              <a:xfrm>
                <a:off x="1905000" y="4038600"/>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4" name="Straight Connector 223"/>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0" name="Group 209"/>
              <p:cNvGrpSpPr/>
              <p:nvPr/>
            </p:nvGrpSpPr>
            <p:grpSpPr>
              <a:xfrm>
                <a:off x="1905000" y="4381500"/>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a:stCxn id="219" idx="3"/>
                  <a:endCxn id="22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1" name="Group 210"/>
              <p:cNvGrpSpPr/>
              <p:nvPr/>
            </p:nvGrpSpPr>
            <p:grpSpPr>
              <a:xfrm>
                <a:off x="1905000" y="4712071"/>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a:stCxn id="216" idx="3"/>
                  <a:endCxn id="21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2" name="Group 211"/>
              <p:cNvGrpSpPr/>
              <p:nvPr/>
            </p:nvGrpSpPr>
            <p:grpSpPr>
              <a:xfrm>
                <a:off x="1905000" y="5060958"/>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a:stCxn id="213" idx="3"/>
                  <a:endCxn id="2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6" name="TextBox 20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20955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21336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21336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grpSp>
        <p:nvGrpSpPr>
          <p:cNvPr id="52" name="Group 51"/>
          <p:cNvGrpSpPr/>
          <p:nvPr/>
        </p:nvGrpSpPr>
        <p:grpSpPr>
          <a:xfrm>
            <a:off x="5288225" y="2508924"/>
            <a:ext cx="1310557" cy="647700"/>
            <a:chOff x="1780113" y="3029339"/>
            <a:chExt cx="1310557" cy="978159"/>
          </a:xfrm>
        </p:grpSpPr>
        <p:sp>
          <p:nvSpPr>
            <p:cNvPr id="54" name="Rectangle 53"/>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8" name="Group 57"/>
            <p:cNvGrpSpPr/>
            <p:nvPr/>
          </p:nvGrpSpPr>
          <p:grpSpPr>
            <a:xfrm>
              <a:off x="1889935" y="35309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99" name="Group 98"/>
          <p:cNvGrpSpPr/>
          <p:nvPr/>
        </p:nvGrpSpPr>
        <p:grpSpPr>
          <a:xfrm>
            <a:off x="2087825" y="2508924"/>
            <a:ext cx="1310557" cy="647700"/>
            <a:chOff x="1780113" y="3029339"/>
            <a:chExt cx="1310557" cy="978159"/>
          </a:xfrm>
        </p:grpSpPr>
        <p:sp>
          <p:nvSpPr>
            <p:cNvPr id="100" name="Rectangle 99"/>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1" name="Group 100"/>
            <p:cNvGrpSpPr/>
            <p:nvPr/>
          </p:nvGrpSpPr>
          <p:grpSpPr>
            <a:xfrm>
              <a:off x="1889935" y="3530971"/>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2" name="TextBox 10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106" name="Group 105"/>
          <p:cNvGrpSpPr/>
          <p:nvPr/>
        </p:nvGrpSpPr>
        <p:grpSpPr>
          <a:xfrm>
            <a:off x="10393625" y="2508924"/>
            <a:ext cx="1310557" cy="647700"/>
            <a:chOff x="1780113" y="3029339"/>
            <a:chExt cx="1310557" cy="978159"/>
          </a:xfrm>
        </p:grpSpPr>
        <p:sp>
          <p:nvSpPr>
            <p:cNvPr id="107" name="Rectangle 106"/>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9" name="TextBox 108"/>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pPr/>
              <a:t>14</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32" name="TextBox 131"/>
              <p:cNvSpPr txBox="1"/>
              <p:nvPr/>
            </p:nvSpPr>
            <p:spPr>
              <a:xfrm>
                <a:off x="2528567" y="5939135"/>
                <a:ext cx="103586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62" name="TextBox 161"/>
              <p:cNvSpPr txBox="1"/>
              <p:nvPr/>
            </p:nvSpPr>
            <p:spPr>
              <a:xfrm>
                <a:off x="2452367"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grpSp>
    </p:spTree>
    <p:extLst>
      <p:ext uri="{BB962C8B-B14F-4D97-AF65-F5344CB8AC3E}">
        <p14:creationId xmlns:p14="http://schemas.microsoft.com/office/powerpoint/2010/main" val="45780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pPr/>
              <a:t>15</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46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46945E-18 2.22222E-6 L 0.28438 2.22222E-6 " pathEditMode="relative" ptsTypes="AA">
                                      <p:cBhvr>
                                        <p:cTn id="6" dur="750" fill="hold"/>
                                        <p:tgtEl>
                                          <p:spTgt spid="18"/>
                                        </p:tgtEl>
                                        <p:attrNameLst>
                                          <p:attrName>ppt_x</p:attrName>
                                          <p:attrName>ppt_y</p:attrName>
                                        </p:attrNameLst>
                                      </p:cBhvr>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75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5E-6 -1.11111E-6 L 0.69011 -1.11111E-6 " pathEditMode="relative" rAng="0" ptsTypes="AA">
                                      <p:cBhvr>
                                        <p:cTn id="26" dur="1000" fill="hold"/>
                                        <p:tgtEl>
                                          <p:spTgt spid="23"/>
                                        </p:tgtEl>
                                        <p:attrNameLst>
                                          <p:attrName>ppt_x</p:attrName>
                                          <p:attrName>ppt_y</p:attrName>
                                        </p:attrNameLst>
                                      </p:cBhvr>
                                      <p:rCtr x="345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pPr/>
              <a:t>16</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6068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 machine model for line-rate routers</a:t>
            </a:r>
            <a:endParaRPr lang="en-US" dirty="0">
              <a:latin typeface="+mj-lt"/>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17</a:t>
            </a:fld>
            <a:endParaRPr lang="en-US">
              <a:latin typeface="+mj-lt"/>
            </a:endParaRPr>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latin typeface="+mj-lt"/>
              </a:rPr>
              <a:t>Atom: </a:t>
            </a:r>
            <a:r>
              <a:rPr lang="en-US" dirty="0">
                <a:latin typeface="+mj-lt"/>
              </a:rPr>
              <a:t>Smallest unit of atomic </a:t>
            </a:r>
            <a:r>
              <a:rPr lang="en-US" dirty="0" smtClean="0">
                <a:latin typeface="+mj-lt"/>
              </a:rPr>
              <a:t>packet/state </a:t>
            </a:r>
            <a:r>
              <a:rPr lang="en-US" dirty="0">
                <a:latin typeface="+mj-lt"/>
              </a:rPr>
              <a:t>update</a:t>
            </a:r>
          </a:p>
          <a:p>
            <a:r>
              <a:rPr lang="en-US" dirty="0">
                <a:latin typeface="+mj-lt"/>
              </a:rPr>
              <a:t>A router’s atoms constitute its instruction set</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104110"/>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104110"/>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104110"/>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26538"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259" name="Group 258"/>
              <p:cNvGrpSpPr/>
              <p:nvPr/>
            </p:nvGrpSpPr>
            <p:grpSpPr>
              <a:xfrm>
                <a:off x="2565399" y="2967124"/>
                <a:ext cx="2654301" cy="2288696"/>
                <a:chOff x="2565399" y="2933700"/>
                <a:chExt cx="2654301" cy="2288696"/>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constant</a:t>
                  </a:r>
                  <a:endParaRPr lang="en-US" dirty="0">
                    <a:solidFill>
                      <a:schemeClr val="tx1"/>
                    </a:solidFill>
                    <a:latin typeface="+mj-lt"/>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latin typeface="+mj-lt"/>
                    </a:rPr>
                    <a:t>Add</a:t>
                  </a:r>
                  <a:endParaRPr lang="en-US" dirty="0">
                    <a:latin typeface="+mj-lt"/>
                  </a:endParaRPr>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latin typeface="+mj-lt"/>
                    </a:rPr>
                    <a:t> Sub</a:t>
                  </a:r>
                  <a:endParaRPr lang="en-US" dirty="0">
                    <a:latin typeface="+mj-lt"/>
                  </a:endParaRPr>
                </a:p>
              </p:txBody>
            </p:sp>
            <p:sp>
              <p:nvSpPr>
                <p:cNvPr id="143" name="Trapezoid 142"/>
                <p:cNvSpPr/>
                <p:nvPr/>
              </p:nvSpPr>
              <p:spPr>
                <a:xfrm rot="10800000">
                  <a:off x="3558223" y="4216400"/>
                  <a:ext cx="1395437"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4" name="TextBox 143"/>
                <p:cNvSpPr txBox="1"/>
                <p:nvPr/>
              </p:nvSpPr>
              <p:spPr>
                <a:xfrm>
                  <a:off x="3573342" y="4254499"/>
                  <a:ext cx="1367171" cy="369332"/>
                </a:xfrm>
                <a:prstGeom prst="rect">
                  <a:avLst/>
                </a:prstGeom>
                <a:noFill/>
              </p:spPr>
              <p:txBody>
                <a:bodyPr wrap="square" rtlCol="0">
                  <a:spAutoFit/>
                </a:bodyPr>
                <a:lstStyle/>
                <a:p>
                  <a:r>
                    <a:rPr lang="en-US" dirty="0" smtClean="0">
                      <a:latin typeface="+mj-lt"/>
                    </a:rPr>
                    <a:t>2-to-1 Mux</a:t>
                  </a:r>
                  <a:endParaRPr lang="en-US" dirty="0">
                    <a:latin typeface="+mj-lt"/>
                  </a:endParaRPr>
                </a:p>
              </p:txBody>
            </p:sp>
            <p:sp>
              <p:nvSpPr>
                <p:cNvPr id="145" name="Rectangle 144"/>
                <p:cNvSpPr/>
                <p:nvPr/>
              </p:nvSpPr>
              <p:spPr>
                <a:xfrm>
                  <a:off x="4049763" y="4841396"/>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46" name="Rectangle 145"/>
                <p:cNvSpPr/>
                <p:nvPr/>
              </p:nvSpPr>
              <p:spPr>
                <a:xfrm>
                  <a:off x="2565399" y="4254500"/>
                  <a:ext cx="845865"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choice</a:t>
                  </a:r>
                  <a:endParaRPr lang="en-US" dirty="0">
                    <a:solidFill>
                      <a:schemeClr val="tx1"/>
                    </a:solidFill>
                    <a:latin typeface="+mj-lt"/>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3" idx="0"/>
                  <a:endCxn id="145" idx="0"/>
                </p:cNvCxnSpPr>
                <p:nvPr/>
              </p:nvCxnSpPr>
              <p:spPr>
                <a:xfrm>
                  <a:off x="4255941" y="4635498"/>
                  <a:ext cx="3372" cy="20589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11264" y="4425949"/>
                  <a:ext cx="199346"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1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animEffect transition="in" filter="wipe(left)">
                                      <p:cBhvr>
                                        <p:cTn id="11" dur="500"/>
                                        <p:tgtEl>
                                          <p:spTgt spid="27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endParaRPr lang="en-US" dirty="0">
              <a:latin typeface="Gadugi" panose="020B0502040204020203" pitchFamily="34" charset="0"/>
            </a:endParaRPr>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latin typeface="+mj-lt"/>
              </a:rPr>
              <a:pPr/>
              <a:t>19</a:t>
            </a:fld>
            <a:endParaRPr lang="en-US">
              <a:latin typeface="+mj-lt"/>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A Turing Machine for </a:t>
            </a:r>
            <a:r>
              <a:rPr lang="en-US" sz="9600" dirty="0">
                <a:latin typeface="+mj-lt"/>
              </a:rPr>
              <a:t>line-rate 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152400" y="57150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latin typeface="+mj-lt"/>
              </a:rPr>
              <a:pPr/>
              <a:t>19</a:t>
            </a:fld>
            <a:endParaRPr lang="en-US">
              <a:latin typeface="+mj-lt"/>
            </a:endParaRPr>
          </a:p>
        </p:txBody>
      </p:sp>
    </p:spTree>
    <p:custDataLst>
      <p:tags r:id="rId1"/>
    </p:custDataLst>
    <p:extLst>
      <p:ext uri="{BB962C8B-B14F-4D97-AF65-F5344CB8AC3E}">
        <p14:creationId xmlns:p14="http://schemas.microsoft.com/office/powerpoint/2010/main" val="2913495557"/>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
        <p:nvSpPr>
          <p:cNvPr id="4" name="Slide Number Placeholder 3"/>
          <p:cNvSpPr>
            <a:spLocks noGrp="1"/>
          </p:cNvSpPr>
          <p:nvPr>
            <p:ph type="sldNum" sz="quarter" idx="12"/>
          </p:nvPr>
        </p:nvSpPr>
        <p:spPr>
          <a:xfrm>
            <a:off x="8324019" y="6356350"/>
            <a:ext cx="2743200" cy="365125"/>
          </a:xfrm>
        </p:spPr>
        <p:txBody>
          <a:bodyPr/>
          <a:lstStyle/>
          <a:p>
            <a:fld id="{5448022C-F4BC-4192-A392-BACAE19DF894}" type="slidenum">
              <a:rPr lang="en-US" smtClean="0">
                <a:latin typeface="+mj-lt"/>
              </a:rPr>
              <a:pPr/>
              <a:t>20</a:t>
            </a:fld>
            <a:endParaRPr lang="en-US" dirty="0">
              <a:latin typeface="+mj-lt"/>
            </a:endParaRPr>
          </a:p>
        </p:txBody>
      </p:sp>
    </p:spTree>
    <p:extLst>
      <p:ext uri="{BB962C8B-B14F-4D97-AF65-F5344CB8AC3E}">
        <p14:creationId xmlns:p14="http://schemas.microsoft.com/office/powerpoint/2010/main" val="3463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Programming with packet transactions</a:t>
            </a:r>
            <a:endParaRPr lang="en-US" dirty="0">
              <a:latin typeface="+mj-lt"/>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21</a:t>
            </a:fld>
            <a:endParaRPr lang="en-US">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8" name="Rounded Rectangle 177"/>
          <p:cNvSpPr/>
          <p:nvPr/>
        </p:nvSpPr>
        <p:spPr>
          <a:xfrm>
            <a:off x="1790700" y="5715000"/>
            <a:ext cx="9029700" cy="914400"/>
          </a:xfrm>
          <a:prstGeom prst="round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mj-lt"/>
                <a:cs typeface="Seravek"/>
              </a:rPr>
              <a:t>Reject code that can’t be mapped</a:t>
            </a:r>
          </a:p>
        </p:txBody>
      </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3028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50"/>
                                  </p:stCondLst>
                                  <p:childTnLst>
                                    <p:set>
                                      <p:cBhvr>
                                        <p:cTn id="30" dur="1" fill="hold">
                                          <p:stCondLst>
                                            <p:cond delay="0"/>
                                          </p:stCondLst>
                                        </p:cTn>
                                        <p:tgtEl>
                                          <p:spTgt spid="151"/>
                                        </p:tgtEl>
                                        <p:attrNameLst>
                                          <p:attrName>style.visibility</p:attrName>
                                        </p:attrNameLst>
                                      </p:cBhvr>
                                      <p:to>
                                        <p:strVal val="visible"/>
                                      </p:to>
                                    </p:set>
                                  </p:childTnLst>
                                </p:cTn>
                              </p:par>
                            </p:childTnLst>
                          </p:cTn>
                        </p:par>
                        <p:par>
                          <p:cTn id="31" fill="hold">
                            <p:stCondLst>
                              <p:cond delay="250"/>
                            </p:stCondLst>
                            <p:childTnLst>
                              <p:par>
                                <p:cTn id="32" presetID="1"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compiler</a:t>
            </a:r>
            <a:endParaRPr lang="en-US" dirty="0">
              <a:latin typeface="+mj-lt"/>
            </a:endParaRPr>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mj-lt"/>
              </a:rPr>
              <a:t>Packet Transactions</a:t>
            </a:r>
            <a:endParaRPr lang="en-US" dirty="0">
              <a:latin typeface="+mj-lt"/>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Preprocessing</a:t>
            </a:r>
            <a:endParaRPr lang="en-US" dirty="0">
              <a:latin typeface="+mj-lt"/>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Code Pipelining</a:t>
            </a:r>
            <a:endParaRPr lang="en-US" dirty="0">
              <a:latin typeface="+mj-lt"/>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Instruction Mapping</a:t>
            </a:r>
            <a:endParaRPr lang="en-US" dirty="0">
              <a:latin typeface="+mj-lt"/>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mj-lt"/>
              </a:rPr>
              <a:t>Processing Pipeline</a:t>
            </a:r>
            <a:endParaRPr lang="en-US" dirty="0">
              <a:latin typeface="+mj-lt"/>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mj-lt"/>
              </a:rPr>
              <a:t>Simplify sequential code</a:t>
            </a:r>
            <a:endParaRPr lang="en-US" dirty="0">
              <a:latin typeface="+mj-lt"/>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mj-lt"/>
              </a:rPr>
              <a:t>Respecting hardware constraints</a:t>
            </a:r>
            <a:endParaRPr lang="en-US" dirty="0">
              <a:latin typeface="+mj-lt"/>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Preprocessing</a:t>
            </a:r>
            <a:endParaRPr lang="en-US" dirty="0">
              <a:latin typeface="+mj-lt"/>
            </a:endParaRPr>
          </a:p>
        </p:txBody>
      </p:sp>
      <p:grpSp>
        <p:nvGrpSpPr>
          <p:cNvPr id="3" name="Group 2"/>
          <p:cNvGrpSpPr/>
          <p:nvPr/>
        </p:nvGrpSpPr>
        <p:grpSpPr>
          <a:xfrm>
            <a:off x="458778" y="6134100"/>
            <a:ext cx="11201400" cy="556537"/>
            <a:chOff x="458778" y="91163"/>
            <a:chExt cx="11201400" cy="556537"/>
          </a:xfrm>
        </p:grpSpPr>
        <p:sp>
          <p:nvSpPr>
            <p:cNvPr id="5" name="Rounded Rectangle 4"/>
            <p:cNvSpPr/>
            <p:nvPr/>
          </p:nvSpPr>
          <p:spPr>
            <a:xfrm>
              <a:off x="8878878" y="91163"/>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 name="Right Arrow 5"/>
            <p:cNvSpPr/>
            <p:nvPr/>
          </p:nvSpPr>
          <p:spPr>
            <a:xfrm>
              <a:off x="3582978" y="1845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 name="Right Arrow 7"/>
            <p:cNvSpPr/>
            <p:nvPr/>
          </p:nvSpPr>
          <p:spPr>
            <a:xfrm>
              <a:off x="7773978" y="1845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p:cNvSpPr txBox="1"/>
            <p:nvPr/>
          </p:nvSpPr>
          <p:spPr>
            <a:xfrm>
              <a:off x="4669609" y="175191"/>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1" name="Rounded Rectangle 10"/>
            <p:cNvSpPr/>
            <p:nvPr/>
          </p:nvSpPr>
          <p:spPr>
            <a:xfrm>
              <a:off x="458778" y="91163"/>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13" name="TextBox 12"/>
          <p:cNvSpPr txBox="1"/>
          <p:nvPr/>
        </p:nvSpPr>
        <p:spPr>
          <a:xfrm>
            <a:off x="647700" y="1828800"/>
            <a:ext cx="3829895" cy="3416320"/>
          </a:xfrm>
          <a:prstGeom prst="rect">
            <a:avLst/>
          </a:prstGeom>
          <a:noFill/>
        </p:spPr>
        <p:txBody>
          <a:bodyPr wrap="none" rtlCol="0">
            <a:spAutoFit/>
          </a:bodyPr>
          <a:lstStyle/>
          <a:p>
            <a:pPr>
              <a:lnSpc>
                <a:spcPct val="120000"/>
              </a:lnSpc>
            </a:pPr>
            <a:r>
              <a:rPr lang="en-US" sz="3000" dirty="0">
                <a:latin typeface="+mj-lt"/>
                <a:cs typeface="Seravek"/>
              </a:rPr>
              <a:t>i</a:t>
            </a:r>
            <a:r>
              <a:rPr lang="en-US" sz="3000" dirty="0" smtClean="0">
                <a:latin typeface="+mj-lt"/>
                <a:cs typeface="Seravek"/>
              </a:rPr>
              <a:t>f (</a:t>
            </a:r>
            <a:r>
              <a:rPr lang="en-US" sz="3000" dirty="0" smtClean="0">
                <a:solidFill>
                  <a:srgbClr val="FF0000"/>
                </a:solidFill>
                <a:latin typeface="+mj-lt"/>
                <a:cs typeface="Seravek"/>
              </a:rPr>
              <a:t>count</a:t>
            </a:r>
            <a:r>
              <a:rPr lang="en-US" sz="3000" dirty="0" smtClean="0">
                <a:latin typeface="+mj-lt"/>
                <a:cs typeface="Seravek"/>
              </a:rPr>
              <a:t> == 9):</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pkt.src</a:t>
            </a:r>
            <a:endParaRPr lang="en-US" sz="3000" dirty="0" smtClean="0">
              <a:latin typeface="+mj-lt"/>
              <a:cs typeface="Seravek"/>
            </a:endParaRPr>
          </a:p>
          <a:p>
            <a:pPr>
              <a:lnSpc>
                <a:spcPct val="120000"/>
              </a:lnSpc>
            </a:pPr>
            <a:r>
              <a:rPr lang="en-US" sz="3000" dirty="0">
                <a:latin typeface="+mj-lt"/>
                <a:cs typeface="Seravek"/>
              </a:rPr>
              <a:t> </a:t>
            </a:r>
            <a:r>
              <a:rPr lang="en-US" sz="3000" dirty="0" smtClean="0">
                <a:latin typeface="+mj-lt"/>
                <a:cs typeface="Seravek"/>
              </a:rPr>
              <a:t> </a:t>
            </a:r>
            <a:r>
              <a:rPr lang="en-US" sz="3000" dirty="0" smtClean="0">
                <a:solidFill>
                  <a:srgbClr val="FF0000"/>
                </a:solidFill>
                <a:latin typeface="+mj-lt"/>
                <a:cs typeface="Seravek"/>
              </a:rPr>
              <a:t>count</a:t>
            </a:r>
            <a:r>
              <a:rPr lang="en-US" sz="3000" dirty="0" smtClean="0">
                <a:latin typeface="+mj-lt"/>
                <a:cs typeface="Seravek"/>
              </a:rPr>
              <a:t> = 0</a:t>
            </a:r>
          </a:p>
          <a:p>
            <a:pPr>
              <a:lnSpc>
                <a:spcPct val="120000"/>
              </a:lnSpc>
            </a:pPr>
            <a:r>
              <a:rPr lang="en-US" sz="3000" dirty="0">
                <a:latin typeface="+mj-lt"/>
                <a:cs typeface="Seravek"/>
              </a:rPr>
              <a:t>e</a:t>
            </a:r>
            <a:r>
              <a:rPr lang="en-US" sz="3000" dirty="0" smtClean="0">
                <a:latin typeface="+mj-lt"/>
                <a:cs typeface="Seravek"/>
              </a:rPr>
              <a:t>lse :</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0</a:t>
            </a:r>
          </a:p>
          <a:p>
            <a:pPr>
              <a:lnSpc>
                <a:spcPct val="120000"/>
              </a:lnSpc>
            </a:pPr>
            <a:r>
              <a:rPr lang="en-US" sz="3000" dirty="0" smtClean="0">
                <a:latin typeface="+mj-lt"/>
                <a:cs typeface="Seravek"/>
              </a:rPr>
              <a:t>  </a:t>
            </a:r>
            <a:r>
              <a:rPr lang="en-US" sz="3000" dirty="0" smtClean="0">
                <a:solidFill>
                  <a:srgbClr val="FF0000"/>
                </a:solidFill>
                <a:latin typeface="+mj-lt"/>
                <a:cs typeface="Seravek"/>
              </a:rPr>
              <a:t>count++</a:t>
            </a:r>
            <a:endParaRPr lang="en-US" sz="3000" dirty="0" smtClean="0">
              <a:latin typeface="+mj-lt"/>
              <a:cs typeface="Seravek"/>
            </a:endParaRPr>
          </a:p>
        </p:txBody>
      </p:sp>
      <p:grpSp>
        <p:nvGrpSpPr>
          <p:cNvPr id="16" name="Group 15"/>
          <p:cNvGrpSpPr/>
          <p:nvPr/>
        </p:nvGrpSpPr>
        <p:grpSpPr>
          <a:xfrm>
            <a:off x="4305300" y="2161054"/>
            <a:ext cx="7770737" cy="2862322"/>
            <a:chOff x="4305300" y="2161054"/>
            <a:chExt cx="7770737" cy="2862322"/>
          </a:xfrm>
        </p:grpSpPr>
        <p:sp>
          <p:nvSpPr>
            <p:cNvPr id="4" name="TextBox 3"/>
            <p:cNvSpPr txBox="1"/>
            <p:nvPr/>
          </p:nvSpPr>
          <p:spPr>
            <a:xfrm>
              <a:off x="5715000" y="2161054"/>
              <a:ext cx="6361037" cy="2862322"/>
            </a:xfrm>
            <a:prstGeom prst="rect">
              <a:avLst/>
            </a:prstGeom>
            <a:noFill/>
          </p:spPr>
          <p:txBody>
            <a:bodyPr wrap="none" rtlCol="0">
              <a:spAutoFit/>
            </a:bodyPr>
            <a:lstStyle/>
            <a:p>
              <a:pPr>
                <a:lnSpc>
                  <a:spcPct val="120000"/>
                </a:lnSpc>
              </a:pPr>
              <a:r>
                <a:rPr lang="en-US" sz="3000" dirty="0" err="1" smtClean="0">
                  <a:latin typeface="+mj-lt"/>
                  <a:cs typeface="Seravek"/>
                </a:rPr>
                <a:t>pkt.old</a:t>
              </a:r>
              <a:r>
                <a:rPr lang="en-US" sz="3000" dirty="0" smtClean="0">
                  <a:latin typeface="+mj-lt"/>
                  <a:cs typeface="Seravek"/>
                </a:rPr>
                <a:t> </a:t>
              </a:r>
              <a:r>
                <a:rPr lang="en-US" sz="3000" dirty="0">
                  <a:latin typeface="+mj-lt"/>
                  <a:cs typeface="Seravek"/>
                </a:rPr>
                <a:t>= </a:t>
              </a:r>
              <a:r>
                <a:rPr lang="en-US" sz="3000" dirty="0">
                  <a:solidFill>
                    <a:srgbClr val="FF0000"/>
                  </a:solidFill>
                  <a:latin typeface="+mj-lt"/>
                  <a:cs typeface="Seravek"/>
                </a:rPr>
                <a:t>count</a:t>
              </a:r>
              <a:r>
                <a:rPr lang="en-US" sz="3000" dirty="0">
                  <a:latin typeface="+mj-lt"/>
                  <a:cs typeface="Seravek"/>
                </a:rPr>
                <a:t>;</a:t>
              </a:r>
            </a:p>
            <a:p>
              <a:pPr>
                <a:lnSpc>
                  <a:spcPct val="120000"/>
                </a:lnSpc>
              </a:pPr>
              <a:r>
                <a:rPr lang="en-US" sz="3000" dirty="0" err="1">
                  <a:latin typeface="+mj-lt"/>
                  <a:cs typeface="Seravek"/>
                </a:rPr>
                <a:t>pkt.tmp</a:t>
              </a:r>
              <a:r>
                <a:rPr lang="en-US" sz="3000" dirty="0">
                  <a:latin typeface="+mj-lt"/>
                  <a:cs typeface="Seravek"/>
                </a:rPr>
                <a:t> = </a:t>
              </a:r>
              <a:r>
                <a:rPr lang="en-US" sz="3000" dirty="0" err="1">
                  <a:latin typeface="+mj-lt"/>
                  <a:cs typeface="Seravek"/>
                </a:rPr>
                <a:t>pkt.old</a:t>
              </a:r>
              <a:r>
                <a:rPr lang="en-US" sz="3000" dirty="0">
                  <a:latin typeface="+mj-lt"/>
                  <a:cs typeface="Seravek"/>
                </a:rPr>
                <a:t> == </a:t>
              </a:r>
              <a:r>
                <a:rPr lang="en-US" sz="3000" dirty="0" smtClean="0">
                  <a:latin typeface="+mj-lt"/>
                  <a:cs typeface="Seravek"/>
                </a:rPr>
                <a:t>9;</a:t>
              </a:r>
              <a:endParaRPr lang="en-US" sz="3000" dirty="0">
                <a:latin typeface="+mj-lt"/>
                <a:cs typeface="Seravek"/>
              </a:endParaRPr>
            </a:p>
            <a:p>
              <a:pPr>
                <a:lnSpc>
                  <a:spcPct val="120000"/>
                </a:lnSpc>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a:lnSpc>
                  <a:spcPct val="120000"/>
                </a:lnSpc>
              </a:pP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pkt.tmp</a:t>
              </a:r>
              <a:r>
                <a:rPr lang="en-US" sz="3000" dirty="0">
                  <a:latin typeface="+mj-lt"/>
                  <a:cs typeface="Seravek"/>
                </a:rPr>
                <a:t> </a:t>
              </a:r>
              <a:r>
                <a:rPr lang="en-US" sz="3000" dirty="0" smtClean="0">
                  <a:latin typeface="+mj-lt"/>
                  <a:cs typeface="Seravek"/>
                </a:rPr>
                <a:t>? </a:t>
              </a:r>
              <a:r>
                <a:rPr lang="en-US" sz="3000" dirty="0" err="1" smtClean="0">
                  <a:latin typeface="+mj-lt"/>
                  <a:cs typeface="Seravek"/>
                </a:rPr>
                <a:t>pkt.src</a:t>
              </a:r>
              <a:r>
                <a:rPr lang="en-US" sz="3000" dirty="0" smtClean="0">
                  <a:latin typeface="+mj-lt"/>
                  <a:cs typeface="Seravek"/>
                </a:rPr>
                <a:t> : 0;</a:t>
              </a:r>
            </a:p>
            <a:p>
              <a:pPr>
                <a:lnSpc>
                  <a:spcPct val="120000"/>
                </a:lnSpc>
              </a:pPr>
              <a:r>
                <a:rPr lang="en-US" sz="3000" dirty="0">
                  <a:solidFill>
                    <a:srgbClr val="FF0000"/>
                  </a:solidFill>
                  <a:latin typeface="+mj-lt"/>
                  <a:cs typeface="Seravek"/>
                </a:rPr>
                <a:t>count</a:t>
              </a:r>
              <a:r>
                <a:rPr lang="en-US" sz="3000" dirty="0">
                  <a:latin typeface="+mj-lt"/>
                  <a:cs typeface="Seravek"/>
                </a:rPr>
                <a:t> = </a:t>
              </a:r>
              <a:r>
                <a:rPr lang="en-US" sz="3000" dirty="0" err="1">
                  <a:latin typeface="+mj-lt"/>
                  <a:cs typeface="Seravek"/>
                </a:rPr>
                <a:t>pkt.new</a:t>
              </a:r>
              <a:r>
                <a:rPr lang="en-US" sz="3000" dirty="0" smtClean="0">
                  <a:latin typeface="+mj-lt"/>
                  <a:cs typeface="Seravek"/>
                </a:rPr>
                <a:t>;</a:t>
              </a:r>
              <a:endParaRPr lang="en-US" sz="3000" dirty="0">
                <a:latin typeface="+mj-lt"/>
                <a:cs typeface="Seravek"/>
              </a:endParaRPr>
            </a:p>
          </p:txBody>
        </p:sp>
        <p:sp>
          <p:nvSpPr>
            <p:cNvPr id="14" name="Right Arrow 13"/>
            <p:cNvSpPr/>
            <p:nvPr/>
          </p:nvSpPr>
          <p:spPr>
            <a:xfrm>
              <a:off x="4305300" y="333472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5" name="Slide Number Placeholder 14"/>
          <p:cNvSpPr>
            <a:spLocks noGrp="1"/>
          </p:cNvSpPr>
          <p:nvPr>
            <p:ph type="sldNum" sz="quarter" idx="12"/>
          </p:nvPr>
        </p:nvSpPr>
        <p:spPr/>
        <p:txBody>
          <a:bodyPr/>
          <a:lstStyle/>
          <a:p>
            <a:fld id="{5448022C-F4BC-4192-A392-BACAE19DF894}" type="slidenum">
              <a:rPr lang="en-US" smtClean="0">
                <a:latin typeface="+mj-lt"/>
              </a:rPr>
              <a:pPr/>
              <a:t>23</a:t>
            </a:fld>
            <a:endParaRPr lang="en-US">
              <a:latin typeface="+mj-lt"/>
            </a:endParaRPr>
          </a:p>
        </p:txBody>
      </p:sp>
    </p:spTree>
    <p:extLst>
      <p:ext uri="{BB962C8B-B14F-4D97-AF65-F5344CB8AC3E}">
        <p14:creationId xmlns:p14="http://schemas.microsoft.com/office/powerpoint/2010/main" val="2486739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3" name="Group 2"/>
          <p:cNvGrpSpPr/>
          <p:nvPr/>
        </p:nvGrpSpPr>
        <p:grpSpPr>
          <a:xfrm>
            <a:off x="458778" y="6135624"/>
            <a:ext cx="11201400" cy="556537"/>
            <a:chOff x="458778" y="104339"/>
            <a:chExt cx="11201400" cy="556537"/>
          </a:xfrm>
        </p:grpSpPr>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24</a:t>
            </a:fld>
            <a:endParaRPr lang="en-US">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a:latin typeface="+mj-lt"/>
                <a:cs typeface="Seravek"/>
              </a:rPr>
              <a:t> </a:t>
            </a:r>
            <a:r>
              <a:rPr lang="en-US" sz="3000" kern="0" smtClean="0">
                <a:latin typeface="+mj-lt"/>
                <a:cs typeface="Seravek"/>
              </a:rPr>
              <a:t>                    pkt.src </a:t>
            </a:r>
            <a:r>
              <a:rPr lang="en-US" sz="3000" kern="0" dirty="0" smtClean="0">
                <a:latin typeface="+mj-lt"/>
                <a:cs typeface="Seravek"/>
              </a:rPr>
              <a:t>: 0</a:t>
            </a:r>
            <a:endParaRPr lang="en-US" sz="3000" kern="0" dirty="0">
              <a:latin typeface="+mj-lt"/>
              <a:cs typeface="Seravek"/>
            </a:endParaRPr>
          </a:p>
        </p:txBody>
      </p:sp>
    </p:spTree>
    <p:extLst>
      <p:ext uri="{BB962C8B-B14F-4D97-AF65-F5344CB8AC3E}">
        <p14:creationId xmlns:p14="http://schemas.microsoft.com/office/powerpoint/2010/main" val="38411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TextBox 36"/>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38" name="TextBox 37"/>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9" name="Rounded Rectangle 3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25</a:t>
            </a:fld>
            <a:endParaRPr lang="en-US">
              <a:latin typeface="+mj-lt"/>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grpSp>
        <p:nvGrpSpPr>
          <p:cNvPr id="40" name="Group 39"/>
          <p:cNvGrpSpPr/>
          <p:nvPr/>
        </p:nvGrpSpPr>
        <p:grpSpPr>
          <a:xfrm>
            <a:off x="458778" y="6135624"/>
            <a:ext cx="11201400" cy="556537"/>
            <a:chOff x="458778" y="104339"/>
            <a:chExt cx="11201400" cy="556537"/>
          </a:xfrm>
        </p:grpSpPr>
        <p:sp>
          <p:nvSpPr>
            <p:cNvPr id="41" name="Rounded Rectangle 4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Right Arrow 4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 name="Rounded Rectangle 4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4" name="Right Arrow 4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TextBox 44"/>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46" name="TextBox 4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7" name="Rounded Rectangle 4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26</a:t>
            </a:fld>
            <a:endParaRPr lang="en-US">
              <a:latin typeface="+mj-lt"/>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4" name="Rounded Rectangle 3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7" name="Right Arrow 3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TextBox 37"/>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39" name="TextBox 38"/>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0" name="Rounded Rectangle 3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27</a:t>
            </a:fld>
            <a:endParaRPr lang="en-US">
              <a:latin typeface="+mj-lt"/>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785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grpSp>
        <p:nvGrpSpPr>
          <p:cNvPr id="27" name="Group 26"/>
          <p:cNvGrpSpPr/>
          <p:nvPr/>
        </p:nvGrpSpPr>
        <p:grpSpPr>
          <a:xfrm>
            <a:off x="458778" y="6135624"/>
            <a:ext cx="11201400" cy="556537"/>
            <a:chOff x="458778" y="104339"/>
            <a:chExt cx="11201400" cy="556537"/>
          </a:xfrm>
        </p:grpSpPr>
        <p:sp>
          <p:nvSpPr>
            <p:cNvPr id="28" name="Rounded Rectangle 27"/>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Right Arrow 32"/>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4" name="Rounded Rectangle 33"/>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TextBox 35"/>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37" name="TextBox 36"/>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8" name="Rounded Rectangle 37"/>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TextBox 38"/>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28</a:t>
            </a:fld>
            <a:endParaRPr lang="en-US">
              <a:latin typeface="+mj-lt"/>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22214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20" name="Group 19"/>
          <p:cNvGrpSpPr/>
          <p:nvPr/>
        </p:nvGrpSpPr>
        <p:grpSpPr>
          <a:xfrm>
            <a:off x="458778" y="6135624"/>
            <a:ext cx="11201400" cy="556537"/>
            <a:chOff x="458778" y="104339"/>
            <a:chExt cx="11201400" cy="556537"/>
          </a:xfrm>
        </p:grpSpPr>
        <p:sp>
          <p:nvSpPr>
            <p:cNvPr id="21" name="Rounded Rectangle 2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26" name="TextBox 2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29</a:t>
            </a:fld>
            <a:endParaRPr lang="en-US">
              <a:latin typeface="+mj-lt"/>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95254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Instruction mapping</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5" name="Group 4"/>
          <p:cNvGrpSpPr/>
          <p:nvPr/>
        </p:nvGrpSpPr>
        <p:grpSpPr>
          <a:xfrm>
            <a:off x="458778" y="6135624"/>
            <a:ext cx="11201400" cy="556537"/>
            <a:chOff x="458778" y="104339"/>
            <a:chExt cx="11201400" cy="556537"/>
          </a:xfrm>
        </p:grpSpPr>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mj-lt"/>
                </a:rPr>
                <a:t>Canonicalization</a:t>
              </a:r>
            </a:p>
          </p:txBody>
        </p:sp>
      </p:gr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Slide Number Placeholder 5"/>
          <p:cNvSpPr>
            <a:spLocks noGrp="1"/>
          </p:cNvSpPr>
          <p:nvPr>
            <p:ph type="sldNum" sz="quarter" idx="12"/>
          </p:nvPr>
        </p:nvSpPr>
        <p:spPr/>
        <p:txBody>
          <a:bodyPr/>
          <a:lstStyle/>
          <a:p>
            <a:fld id="{5448022C-F4BC-4192-A392-BACAE19DF894}" type="slidenum">
              <a:rPr lang="en-US" smtClean="0">
                <a:latin typeface="+mj-lt"/>
              </a:rPr>
              <a:pPr/>
              <a:t>30</a:t>
            </a:fld>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33529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Instruction mapping: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Sub</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31</a:t>
            </a:fld>
            <a:endParaRPr lang="en-US">
              <a:latin typeface="+mj-lt"/>
            </a:endParaRPr>
          </a:p>
        </p:txBody>
      </p:sp>
    </p:spTree>
    <p:extLst>
      <p:ext uri="{BB962C8B-B14F-4D97-AF65-F5344CB8AC3E}">
        <p14:creationId xmlns:p14="http://schemas.microsoft.com/office/powerpoint/2010/main" val="35559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Evaluation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Gadugi" panose="020B0502040204020203" pitchFamily="34" charset="0"/>
              </a:rPr>
              <a:t>Expressiveness: Can we program real algorithms </a:t>
            </a:r>
            <a:r>
              <a:rPr lang="en-US" dirty="0">
                <a:latin typeface="Gadugi" panose="020B0502040204020203" pitchFamily="34" charset="0"/>
              </a:rPr>
              <a:t>using packet </a:t>
            </a:r>
            <a:r>
              <a:rPr lang="en-US" dirty="0" smtClean="0">
                <a:latin typeface="Gadugi" panose="020B0502040204020203" pitchFamily="34" charset="0"/>
              </a:rPr>
              <a:t>transactions?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Feasibility: Can we design </a:t>
            </a:r>
            <a:r>
              <a:rPr lang="en-US" dirty="0" smtClean="0"/>
              <a:t>programmable routers</a:t>
            </a:r>
            <a:r>
              <a:rPr lang="en-US" dirty="0" smtClean="0">
                <a:latin typeface="Gadugi" panose="020B0502040204020203" pitchFamily="34" charset="0"/>
              </a:rPr>
              <a:t> with small area overheads?</a:t>
            </a: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Compilation: Can the algorithms be compiled to these routers?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graphicFrame>
        <p:nvGraphicFramePr>
          <p:cNvPr id="13" name="Table 12"/>
          <p:cNvGraphicFramePr>
            <a:graphicFrameLocks noGrp="1"/>
          </p:cNvGraphicFramePr>
          <p:nvPr>
            <p:extLst>
              <p:ext uri="{D42A27DB-BD31-4B8C-83A1-F6EECF244321}">
                <p14:modId xmlns:p14="http://schemas.microsoft.com/office/powerpoint/2010/main" val="3395573556"/>
              </p:ext>
            </p:extLst>
          </p:nvPr>
        </p:nvGraphicFramePr>
        <p:xfrm>
          <a:off x="2133600" y="1569726"/>
          <a:ext cx="3091981" cy="5089634"/>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graphicFrame>
        <p:nvGraphicFramePr>
          <p:cNvPr id="13" name="Table 12"/>
          <p:cNvGraphicFramePr>
            <a:graphicFrameLocks noGrp="1"/>
          </p:cNvGraphicFramePr>
          <p:nvPr>
            <p:extLst>
              <p:ext uri="{D42A27DB-BD31-4B8C-83A1-F6EECF244321}">
                <p14:modId xmlns:p14="http://schemas.microsoft.com/office/powerpoint/2010/main" val="3893250803"/>
              </p:ext>
            </p:extLst>
          </p:nvPr>
        </p:nvGraphicFramePr>
        <p:xfrm>
          <a:off x="2133600" y="1569726"/>
          <a:ext cx="4495800" cy="5089634"/>
        </p:xfrm>
        <a:graphic>
          <a:graphicData uri="http://schemas.openxmlformats.org/drawingml/2006/table">
            <a:tbl>
              <a:tblPr firstRow="1" bandRow="1">
                <a:tableStyleId>{5C22544A-7EE6-4342-B048-85BDC9FD1C3A}</a:tableStyleId>
              </a:tblPr>
              <a:tblGrid>
                <a:gridCol w="2423445"/>
                <a:gridCol w="668536"/>
                <a:gridCol w="14038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113351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j-lt"/>
              </a:rPr>
              <a:t>Design both stateless and </a:t>
            </a:r>
            <a:r>
              <a:rPr lang="en-US" dirty="0" err="1" smtClean="0">
                <a:latin typeface="+mj-lt"/>
              </a:rPr>
              <a:t>stateful</a:t>
            </a:r>
            <a:r>
              <a:rPr lang="en-US" dirty="0" smtClean="0">
                <a:latin typeface="+mj-lt"/>
              </a:rPr>
              <a:t> atoms</a:t>
            </a:r>
          </a:p>
          <a:p>
            <a:pPr lvl="1"/>
            <a:r>
              <a:rPr lang="en-US" dirty="0" smtClean="0">
                <a:latin typeface="+mj-lt"/>
              </a:rPr>
              <a:t>Stateless: easy because stateless operations can be pipelined</a:t>
            </a:r>
          </a:p>
          <a:p>
            <a:pPr lvl="1"/>
            <a:r>
              <a:rPr lang="en-US" dirty="0" err="1" smtClean="0">
                <a:latin typeface="+mj-lt"/>
              </a:rPr>
              <a:t>Stateful</a:t>
            </a:r>
            <a:r>
              <a:rPr lang="en-US" dirty="0" smtClean="0">
                <a:latin typeface="+mj-lt"/>
              </a:rPr>
              <a:t>: determines which algorithms can run at line rate</a:t>
            </a:r>
          </a:p>
          <a:p>
            <a:endParaRPr lang="en-US" dirty="0" smtClean="0">
              <a:latin typeface="+mj-lt"/>
            </a:endParaRPr>
          </a:p>
          <a:p>
            <a:r>
              <a:rPr lang="en-US" dirty="0" smtClean="0">
                <a:latin typeface="+mj-lt"/>
              </a:rPr>
              <a:t>1 GHz clock frequency</a:t>
            </a:r>
          </a:p>
          <a:p>
            <a:pPr lvl="1"/>
            <a:r>
              <a:rPr lang="en-US" dirty="0" smtClean="0">
                <a:latin typeface="+mj-lt"/>
              </a:rPr>
              <a:t>300 each for </a:t>
            </a:r>
            <a:r>
              <a:rPr lang="en-US" dirty="0" err="1" smtClean="0">
                <a:latin typeface="+mj-lt"/>
              </a:rPr>
              <a:t>stateful</a:t>
            </a:r>
            <a:r>
              <a:rPr lang="en-US" dirty="0" smtClean="0">
                <a:latin typeface="+mj-lt"/>
              </a:rPr>
              <a:t>, stateless atoms (10 atoms per stage, 30 stages)</a:t>
            </a:r>
          </a:p>
          <a:p>
            <a:endParaRPr lang="en-US" dirty="0" smtClean="0">
              <a:latin typeface="+mj-lt"/>
            </a:endParaRPr>
          </a:p>
          <a:p>
            <a:r>
              <a:rPr lang="en-US" dirty="0" smtClean="0">
                <a:latin typeface="+mj-lt"/>
              </a:rPr>
              <a:t>Synthesize atoms to 32-nm transistor library</a:t>
            </a:r>
          </a:p>
          <a:p>
            <a:pPr lvl="1"/>
            <a:r>
              <a:rPr lang="en-US" dirty="0">
                <a:latin typeface="+mj-lt"/>
              </a:rPr>
              <a:t>E</a:t>
            </a:r>
            <a:r>
              <a:rPr lang="en-US" dirty="0" smtClean="0">
                <a:latin typeface="+mj-lt"/>
              </a:rPr>
              <a:t>stimate area overhead relative to 200 sq. mm chip.</a:t>
            </a:r>
          </a:p>
        </p:txBody>
      </p:sp>
      <p:sp>
        <p:nvSpPr>
          <p:cNvPr id="12" name="Title 11"/>
          <p:cNvSpPr>
            <a:spLocks noGrp="1"/>
          </p:cNvSpPr>
          <p:nvPr>
            <p:ph type="title"/>
          </p:nvPr>
        </p:nvSpPr>
        <p:spPr/>
        <p:txBody>
          <a:bodyPr/>
          <a:lstStyle/>
          <a:p>
            <a:r>
              <a:rPr lang="en-US" dirty="0" smtClean="0">
                <a:latin typeface="+mj-lt"/>
              </a:rPr>
              <a:t>Designing programmable routers</a:t>
            </a:r>
            <a:endParaRPr lang="en-US" dirty="0">
              <a:latin typeface="+mj-lt"/>
            </a:endParaRPr>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a:t>
            </a:r>
            <a:r>
              <a:rPr lang="en-US" dirty="0" smtClean="0"/>
              <a:t>used</a:t>
            </a:r>
            <a:endParaRPr lang="en-US" dirty="0">
              <a:latin typeface="Gadugi" panose="020B0502040204020203" pitchFamily="34" charset="0"/>
            </a:endParaRPr>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99502598"/>
              </p:ext>
            </p:extLst>
          </p:nvPr>
        </p:nvGraphicFramePr>
        <p:xfrm>
          <a:off x="5864071" y="1913890"/>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89650186"/>
              </p:ext>
            </p:extLst>
          </p:nvPr>
        </p:nvGraphicFramePr>
        <p:xfrm>
          <a:off x="5864071" y="1913890"/>
          <a:ext cx="5604029" cy="4637881"/>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Overhead</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Compiling packet transactions</a:t>
            </a:r>
            <a:endParaRPr lang="en-US"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498926770"/>
              </p:ext>
            </p:extLst>
          </p:nvPr>
        </p:nvGraphicFramePr>
        <p:xfrm>
          <a:off x="2133600" y="1417846"/>
          <a:ext cx="7696200" cy="5363954"/>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Why is the traditional view insufficient?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(especially in datacenters) need greater control</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proposals never make it to production</a:t>
            </a:r>
          </a:p>
          <a:p>
            <a:endParaRPr lang="en-US" dirty="0">
              <a:latin typeface="Gadugi" panose="020B0502040204020203" pitchFamily="34" charset="0"/>
            </a:endParaRPr>
          </a:p>
          <a:p>
            <a:r>
              <a:rPr lang="en-US" dirty="0" smtClean="0">
                <a:latin typeface="Gadugi" panose="020B0502040204020203" pitchFamily="34" charset="0"/>
              </a:rPr>
              <a:t>Ideally, we would have a programmable router</a:t>
            </a:r>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latin typeface="+mj-lt"/>
              </a:rPr>
              <a:pPr/>
              <a:t>40</a:t>
            </a:fld>
            <a:endParaRPr lang="en-US">
              <a:latin typeface="+mj-lt"/>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A Turing Machine for </a:t>
            </a:r>
            <a:r>
              <a:rPr lang="en-US" sz="9600" dirty="0">
                <a:latin typeface="+mj-lt"/>
              </a:rPr>
              <a:t>line-rate 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152400" y="63627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latin typeface="+mj-lt"/>
              </a:rPr>
              <a:pPr/>
              <a:t>40</a:t>
            </a:fld>
            <a:endParaRPr lang="en-US">
              <a:latin typeface="+mj-lt"/>
            </a:endParaRPr>
          </a:p>
        </p:txBody>
      </p:sp>
    </p:spTree>
    <p:custDataLst>
      <p:tags r:id="rId1"/>
    </p:custDataLst>
    <p:extLst>
      <p:ext uri="{BB962C8B-B14F-4D97-AF65-F5344CB8AC3E}">
        <p14:creationId xmlns:p14="http://schemas.microsoft.com/office/powerpoint/2010/main" val="4284660770"/>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Why is programmable scheduling hard?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Many</a:t>
            </a:r>
            <a:r>
              <a:rPr lang="en-US" dirty="0" smtClean="0">
                <a:latin typeface="Gadugi" panose="020B0502040204020203" pitchFamily="34" charset="0"/>
              </a:rPr>
              <a:t> scheduling algorithms, but no abstractions for scheduling</a:t>
            </a:r>
          </a:p>
          <a:p>
            <a:r>
              <a:rPr lang="en-US" dirty="0" smtClean="0">
                <a:latin typeface="Gadugi" panose="020B0502040204020203" pitchFamily="34" charset="0"/>
              </a:rPr>
              <a:t>In contrast to</a:t>
            </a:r>
          </a:p>
          <a:p>
            <a:pPr lvl="1"/>
            <a:r>
              <a:rPr lang="en-US" dirty="0">
                <a:latin typeface="Gadugi" panose="020B0502040204020203" pitchFamily="34" charset="0"/>
              </a:rPr>
              <a:t>P</a:t>
            </a:r>
            <a:r>
              <a:rPr lang="en-US" dirty="0" smtClean="0">
                <a:latin typeface="Gadugi" panose="020B0502040204020203" pitchFamily="34" charset="0"/>
              </a:rPr>
              <a:t>arse graphs for parsing</a:t>
            </a:r>
          </a:p>
          <a:p>
            <a:pPr lvl="1"/>
            <a:r>
              <a:rPr lang="en-US" dirty="0" smtClean="0">
                <a:latin typeface="Gadugi" panose="020B0502040204020203" pitchFamily="34" charset="0"/>
              </a:rPr>
              <a:t>Match-action tables for forwarding</a:t>
            </a:r>
          </a:p>
          <a:p>
            <a:r>
              <a:rPr lang="en-US" dirty="0" smtClean="0">
                <a:latin typeface="Gadugi" panose="020B0502040204020203" pitchFamily="34" charset="0"/>
              </a:rPr>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a:t>
            </a:r>
            <a:r>
              <a:rPr lang="en-US" dirty="0" err="1" smtClean="0">
                <a:latin typeface="+mj-lt"/>
              </a:rPr>
              <a:t>queueing</a:t>
            </a:r>
            <a:endParaRPr lang="en-US" dirty="0" smtClean="0">
              <a:latin typeface="+mj-lt"/>
            </a:endParaRP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a:p>
            <a:pPr marL="0" indent="0">
              <a:buNone/>
            </a:pPr>
            <a:r>
              <a:rPr lang="en-US" b="1" dirty="0" smtClean="0">
                <a:solidFill>
                  <a:srgbClr val="3366FF"/>
                </a:solidFill>
                <a:latin typeface="+mj-lt"/>
              </a:rPr>
              <a:t>Key observation</a:t>
            </a:r>
          </a:p>
          <a:p>
            <a:r>
              <a:rPr lang="en-US" dirty="0">
                <a:latin typeface="+mj-lt"/>
              </a:rPr>
              <a:t>In many </a:t>
            </a:r>
            <a:r>
              <a:rPr lang="en-US" dirty="0" smtClean="0">
                <a:latin typeface="+mj-lt"/>
              </a:rPr>
              <a:t>algorithms, the scheduling order/time can be determined on </a:t>
            </a:r>
            <a:r>
              <a:rPr lang="en-US" dirty="0" err="1" smtClean="0">
                <a:latin typeface="+mj-lt"/>
              </a:rPr>
              <a:t>enqueue</a:t>
            </a:r>
            <a:endParaRPr lang="en-US" dirty="0">
              <a:latin typeface="+mj-lt"/>
            </a:endParaRPr>
          </a:p>
          <a:p>
            <a:r>
              <a:rPr lang="en-US" dirty="0" smtClean="0">
                <a:latin typeface="+mj-lt"/>
              </a:rPr>
              <a:t>i.e.</a:t>
            </a:r>
            <a:r>
              <a:rPr lang="en-US" dirty="0">
                <a:latin typeface="+mj-lt"/>
              </a:rPr>
              <a:t>, </a:t>
            </a:r>
            <a:r>
              <a:rPr lang="en-US" dirty="0" smtClean="0">
                <a:latin typeface="+mj-lt"/>
              </a:rPr>
              <a:t>relative order of buffered packets does </a:t>
            </a:r>
            <a:r>
              <a:rPr lang="en-US" dirty="0">
                <a:latin typeface="+mj-lt"/>
              </a:rPr>
              <a:t>not </a:t>
            </a:r>
            <a:r>
              <a:rPr lang="en-US" dirty="0" smtClean="0">
                <a:latin typeface="+mj-lt"/>
              </a:rPr>
              <a:t>change</a:t>
            </a:r>
            <a:endParaRPr lang="en-US" dirty="0">
              <a:latin typeface="+mj-lt"/>
            </a:endParaRPr>
          </a:p>
        </p:txBody>
      </p:sp>
      <p:sp>
        <p:nvSpPr>
          <p:cNvPr id="5" name="Slide Number Placeholder 4"/>
          <p:cNvSpPr>
            <a:spLocks noGrp="1"/>
          </p:cNvSpPr>
          <p:nvPr>
            <p:ph type="sldNum" sz="quarter" idx="12"/>
          </p:nvPr>
        </p:nvSpPr>
        <p:spPr/>
        <p:txBody>
          <a:bodyPr/>
          <a:lstStyle/>
          <a:p>
            <a:fld id="{5448022C-F4BC-4192-A392-BACAE19DF894}" type="slidenum">
              <a:rPr lang="en-US" smtClean="0">
                <a:latin typeface="+mj-lt"/>
              </a:rPr>
              <a:pPr/>
              <a:t>42</a:t>
            </a:fld>
            <a:endParaRPr lang="en-US">
              <a:latin typeface="+mj-lt"/>
            </a:endParaRPr>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a:bodyPr>
          <a:lstStyle/>
          <a:p>
            <a:r>
              <a:rPr lang="en-US" dirty="0">
                <a:latin typeface="+mj-lt"/>
              </a:rPr>
              <a:t>P</a:t>
            </a:r>
            <a:r>
              <a:rPr lang="en-US" dirty="0" smtClean="0">
                <a:latin typeface="+mj-lt"/>
              </a:rPr>
              <a:t>ackets are pushed into an </a:t>
            </a:r>
            <a:r>
              <a:rPr lang="en-US" dirty="0">
                <a:latin typeface="+mj-lt"/>
              </a:rPr>
              <a:t>arbitrary </a:t>
            </a:r>
            <a:r>
              <a:rPr lang="en-US" dirty="0" smtClean="0">
                <a:latin typeface="+mj-lt"/>
              </a:rPr>
              <a:t>location based on a </a:t>
            </a:r>
            <a:r>
              <a:rPr lang="en-US" b="1" dirty="0" smtClean="0">
                <a:solidFill>
                  <a:srgbClr val="901028"/>
                </a:solidFill>
                <a:latin typeface="+mj-lt"/>
              </a:rPr>
              <a:t>rank</a:t>
            </a:r>
            <a:r>
              <a:rPr lang="en-US" b="1" dirty="0" smtClean="0">
                <a:latin typeface="+mj-lt"/>
              </a:rPr>
              <a:t> </a:t>
            </a:r>
            <a:r>
              <a:rPr lang="en-US" dirty="0" smtClean="0">
                <a:latin typeface="+mj-lt"/>
              </a:rPr>
              <a:t>number, and </a:t>
            </a:r>
            <a:r>
              <a:rPr lang="en-US" dirty="0" err="1" smtClean="0">
                <a:latin typeface="+mj-lt"/>
              </a:rPr>
              <a:t>dequeued</a:t>
            </a:r>
            <a:r>
              <a:rPr lang="en-US" dirty="0" smtClean="0">
                <a:latin typeface="+mj-lt"/>
              </a:rPr>
              <a:t> from the head</a:t>
            </a:r>
          </a:p>
          <a:p>
            <a:pPr lvl="1"/>
            <a:r>
              <a:rPr lang="en-US" dirty="0" smtClean="0">
                <a:latin typeface="+mj-lt"/>
              </a:rPr>
              <a:t>First used as a proof construct by Chuang et. al. in the 90s</a:t>
            </a:r>
          </a:p>
          <a:p>
            <a:pPr lvl="1"/>
            <a:r>
              <a:rPr lang="en-US" dirty="0" smtClean="0">
                <a:latin typeface="+mj-lt"/>
              </a:rPr>
              <a:t>Also a powerful construct for programmable scheduling</a:t>
            </a: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
        <p:nvSpPr>
          <p:cNvPr id="16" name="Slide Number Placeholder 15"/>
          <p:cNvSpPr>
            <a:spLocks noGrp="1"/>
          </p:cNvSpPr>
          <p:nvPr>
            <p:ph type="sldNum" sz="quarter" idx="12"/>
          </p:nvPr>
        </p:nvSpPr>
        <p:spPr/>
        <p:txBody>
          <a:bodyPr/>
          <a:lstStyle/>
          <a:p>
            <a:fld id="{5448022C-F4BC-4192-A392-BACAE19DF894}" type="slidenum">
              <a:rPr lang="en-US" smtClean="0">
                <a:latin typeface="+mj-lt"/>
              </a:rPr>
              <a:pPr/>
              <a:t>43</a:t>
            </a:fld>
            <a:endParaRPr lang="en-US">
              <a:latin typeface="+mj-lt"/>
            </a:endParaRPr>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en-US" sz="2000" dirty="0" err="1" smtClean="0">
                <a:latin typeface="+mj-lt"/>
                <a:cs typeface="Seravek"/>
              </a:rPr>
              <a:t>p.tmp</a:t>
            </a:r>
            <a:r>
              <a:rPr lang="en-US" sz="2000" dirty="0" smtClean="0">
                <a:latin typeface="+mj-lt"/>
                <a:cs typeface="Seravek"/>
              </a:rPr>
              <a:t> = T[f] + </a:t>
            </a:r>
            <a:r>
              <a:rPr lang="en-US" sz="2000" dirty="0" err="1" smtClean="0">
                <a:latin typeface="+mj-lt"/>
                <a:cs typeface="Seravek"/>
              </a:rPr>
              <a:t>p.len</a:t>
            </a:r>
            <a:endParaRPr lang="en-US" sz="2000" dirty="0" smtClean="0">
              <a:latin typeface="+mj-lt"/>
              <a:cs typeface="Seravek"/>
            </a:endParaRPr>
          </a:p>
          <a:p>
            <a:r>
              <a:rPr lang="is-IS" sz="2000" dirty="0" smtClean="0">
                <a:latin typeface="+mj-lt"/>
                <a:cs typeface="Seravek"/>
              </a:rPr>
              <a:t>…</a:t>
            </a:r>
          </a:p>
          <a:p>
            <a:r>
              <a:rPr lang="is-IS" sz="2000" dirty="0" smtClean="0">
                <a:latin typeface="+mj-lt"/>
                <a:cs typeface="Seravek"/>
              </a:rPr>
              <a:t>...</a:t>
            </a:r>
          </a:p>
          <a:p>
            <a:r>
              <a:rPr lang="is-IS" sz="2000" b="1" dirty="0" smtClean="0">
                <a:latin typeface="+mj-lt"/>
                <a:cs typeface="Seravek"/>
              </a:rPr>
              <a:t>p.rank = 2 * p.tmp </a:t>
            </a: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44</a:t>
            </a:fld>
            <a:endParaRPr lang="en-US">
              <a:latin typeface="+mj-lt"/>
            </a:endParaRPr>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2057400"/>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14" name="Title 1"/>
          <p:cNvSpPr>
            <a:spLocks noGrp="1"/>
          </p:cNvSpPr>
          <p:nvPr>
            <p:ph type="title"/>
          </p:nvPr>
        </p:nvSpPr>
        <p:spPr>
          <a:xfrm>
            <a:off x="419100" y="122237"/>
            <a:ext cx="10515600" cy="1325563"/>
          </a:xfrm>
        </p:spPr>
        <p:txBody>
          <a:bodyPr/>
          <a:lstStyle/>
          <a:p>
            <a:r>
              <a:rPr lang="en-US" dirty="0" smtClean="0">
                <a:latin typeface="+mj-lt"/>
              </a:rPr>
              <a:t>A programmable scheduler</a:t>
            </a:r>
            <a:endParaRPr lang="en-US" dirty="0">
              <a:latin typeface="+mj-lt"/>
            </a:endParaRPr>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latin typeface="+mj-lt"/>
              </a:rPr>
              <a:t>Rank computation expressed </a:t>
            </a:r>
            <a:r>
              <a:rPr lang="en-US" dirty="0" smtClean="0">
                <a:latin typeface="+mj-lt"/>
              </a:rPr>
              <a:t>using packet transactions</a:t>
            </a:r>
            <a:endParaRPr lang="en-US" sz="2800" dirty="0" smtClean="0">
              <a:latin typeface="+mj-lt"/>
            </a:endParaRPr>
          </a:p>
          <a:p>
            <a:endParaRPr lang="en-US" sz="2800" dirty="0" smtClean="0">
              <a:latin typeface="+mj-lt"/>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45</a:t>
            </a:fld>
            <a:endParaRPr lang="en-US">
              <a:latin typeface="+mj-lt"/>
            </a:endParaRPr>
          </a:p>
        </p:txBody>
      </p:sp>
      <p:grpSp>
        <p:nvGrpSpPr>
          <p:cNvPr id="116" name="Group 115"/>
          <p:cNvGrpSpPr/>
          <p:nvPr/>
        </p:nvGrpSpPr>
        <p:grpSpPr>
          <a:xfrm>
            <a:off x="6515100" y="2781300"/>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1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Weighted Fair Queuing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4"/>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r>
              <a:rPr lang="en-US" sz="1700" kern="0" dirty="0">
                <a:solidFill>
                  <a:prstClr val="black"/>
                </a:solidFill>
                <a:latin typeface="+mj-lt"/>
                <a:cs typeface="Seravek"/>
              </a:rPr>
              <a:t> / </a:t>
            </a:r>
            <a:r>
              <a:rPr lang="en-US" sz="1700" kern="0" dirty="0" err="1">
                <a:solidFill>
                  <a:prstClr val="black"/>
                </a:solidFill>
                <a:latin typeface="+mj-lt"/>
                <a:cs typeface="Seravek"/>
              </a:rPr>
              <a:t>p.w</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46</a:t>
            </a:fld>
            <a:endParaRPr lang="en-US">
              <a:latin typeface="+mj-lt"/>
            </a:endParaRPr>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Token bucket shaping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16" name="Picture 115"/>
          <p:cNvPicPr>
            <a:picLocks noChangeAspect="1"/>
          </p:cNvPicPr>
          <p:nvPr/>
        </p:nvPicPr>
        <p:blipFill>
          <a:blip r:embed="rId4"/>
          <a:stretch>
            <a:fillRect/>
          </a:stretch>
        </p:blipFill>
        <p:spPr>
          <a:xfrm>
            <a:off x="1892295" y="3086100"/>
            <a:ext cx="4165609" cy="3048000"/>
          </a:xfrm>
          <a:prstGeom prst="rect">
            <a:avLst/>
          </a:prstGeom>
        </p:spPr>
      </p:pic>
      <p:sp>
        <p:nvSpPr>
          <p:cNvPr id="2" name="Rectangle 1"/>
          <p:cNvSpPr/>
          <p:nvPr/>
        </p:nvSpPr>
        <p:spPr>
          <a:xfrm>
            <a:off x="2247900" y="3733800"/>
            <a:ext cx="3619500" cy="192360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endParaRPr lang="en-US" sz="1700" kern="0" dirty="0">
              <a:solidFill>
                <a:prstClr val="black"/>
              </a:solidFill>
              <a:latin typeface="+mj-lt"/>
              <a:cs typeface="Seravek"/>
            </a:endParaRP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Font typeface="+mj-lt"/>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47</a:t>
            </a:fld>
            <a:endParaRPr lang="en-US">
              <a:latin typeface="+mj-lt"/>
            </a:endParaRPr>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358" name="TextBox 357"/>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738722"/>
            <a:ext cx="12085372" cy="4236775"/>
            <a:chOff x="0" y="1738722"/>
            <a:chExt cx="12085372" cy="4236775"/>
          </a:xfrm>
        </p:grpSpPr>
        <p:pic>
          <p:nvPicPr>
            <p:cNvPr id="602" name="Picture 6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38722"/>
              <a:ext cx="1752600" cy="455675"/>
            </a:xfrm>
            <a:prstGeom prst="rect">
              <a:avLst/>
            </a:prstGeom>
          </p:spPr>
        </p:pic>
        <p:grpSp>
          <p:nvGrpSpPr>
            <p:cNvPr id="603" name="Group 602"/>
            <p:cNvGrpSpPr/>
            <p:nvPr/>
          </p:nvGrpSpPr>
          <p:grpSpPr>
            <a:xfrm>
              <a:off x="76200" y="2355840"/>
              <a:ext cx="12009172" cy="3619657"/>
              <a:chOff x="76200" y="2355840"/>
              <a:chExt cx="12009172"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8" name="TextBox 607"/>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latin typeface="+mj-lt"/>
              </a:rPr>
              <a:pPr/>
              <a:t>48</a:t>
            </a:fld>
            <a:endParaRPr lang="en-US">
              <a:latin typeface="+mj-lt"/>
            </a:endParaRPr>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2.91667E-6 1.48148E-6 L 0.18438 0.18935 " pathEditMode="relative" rAng="0" ptsTypes="AA">
                                      <p:cBhvr>
                                        <p:cTn id="8" dur="500" fill="hold"/>
                                        <p:tgtEl>
                                          <p:spTgt spid="601"/>
                                        </p:tgtEl>
                                        <p:attrNameLst>
                                          <p:attrName>ppt_x</p:attrName>
                                          <p:attrName>ppt_y</p:attrName>
                                        </p:attrNameLst>
                                      </p:cBhvr>
                                      <p:rCtr x="9219" y="9468"/>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6"/>
            <a:stretch>
              <a:fillRect/>
            </a:stretch>
          </p:blipFill>
          <p:spPr>
            <a:xfrm>
              <a:off x="762000" y="2814289"/>
              <a:ext cx="3520531" cy="2259361"/>
            </a:xfrm>
            <a:prstGeom prst="rect">
              <a:avLst/>
            </a:prstGeom>
          </p:spPr>
        </p:pic>
        <p:sp>
          <p:nvSpPr>
            <p:cNvPr id="150" name="TextBox 149"/>
            <p:cNvSpPr txBox="1"/>
            <p:nvPr/>
          </p:nvSpPr>
          <p:spPr>
            <a:xfrm>
              <a:off x="1142997" y="3028890"/>
              <a:ext cx="2705104" cy="448666"/>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f = flow(p)</a:t>
            </a:r>
          </a:p>
          <a:p>
            <a:pPr marL="342900" indent="-342900" defTabSz="457200">
              <a:buFont typeface="+mj-lt"/>
              <a:buAutoNum type="arabicPeriod" startAt="2"/>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f.rem_size</a:t>
            </a:r>
            <a:endParaRPr lang="en-US" sz="1700" kern="0" dirty="0">
              <a:solidFill>
                <a:prstClr val="black"/>
              </a:solidFill>
              <a:latin typeface="+mj-lt"/>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157" name="TextBox 156"/>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49</a:t>
            </a:fld>
            <a:endParaRPr lang="en-US">
              <a:latin typeface="+mj-lt"/>
            </a:endParaRPr>
          </a:p>
        </p:txBody>
      </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(late 60s to mid 90s) built out of commodity CPUs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28956" y="2400301"/>
              <a:ext cx="4051684" cy="2438398"/>
              <a:chOff x="840540" y="2324100"/>
              <a:chExt cx="4051684" cy="2438398"/>
            </a:xfrm>
          </p:grpSpPr>
          <p:grpSp>
            <p:nvGrpSpPr>
              <p:cNvPr id="53" name="Group 52"/>
              <p:cNvGrpSpPr/>
              <p:nvPr/>
            </p:nvGrpSpPr>
            <p:grpSpPr>
              <a:xfrm>
                <a:off x="840540" y="2743197"/>
                <a:ext cx="4051684" cy="2019301"/>
                <a:chOff x="2396385" y="2948058"/>
                <a:chExt cx="276054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69" name="TextBox 68"/>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71" name="TextBox 70"/>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54" name="TextBox 53"/>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52" name="TextBox 51"/>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sp>
        <p:nvSpPr>
          <p:cNvPr id="74" name="Rounded Rectangle 73"/>
          <p:cNvSpPr/>
          <p:nvPr/>
        </p:nvSpPr>
        <p:spPr>
          <a:xfrm>
            <a:off x="457200" y="5372100"/>
            <a:ext cx="11201400" cy="1104900"/>
          </a:xfrm>
          <a:prstGeom prst="roundRect">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solidFill>
                  <a:schemeClr val="tx1"/>
                </a:solidFill>
                <a:latin typeface="+mj-lt"/>
                <a:cs typeface="Seravek"/>
              </a:rPr>
              <a:t>H</a:t>
            </a:r>
            <a:r>
              <a:rPr lang="en-US" sz="3200" dirty="0" smtClean="0">
                <a:solidFill>
                  <a:schemeClr val="tx1"/>
                </a:solidFill>
                <a:latin typeface="+mj-lt"/>
                <a:cs typeface="Seravek"/>
              </a:rPr>
              <a:t>ierarchical scheduling algorithms need hierarchy of PIFOs</a:t>
            </a:r>
            <a:endParaRPr lang="en-US" sz="3200" dirty="0">
              <a:solidFill>
                <a:schemeClr val="tx1"/>
              </a:solidFill>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50</a:t>
            </a:fld>
            <a:endParaRPr lang="en-US">
              <a:latin typeface="+mj-lt"/>
            </a:endParaRPr>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28956" y="24003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18" name="Slide Number Placeholder 17"/>
          <p:cNvSpPr>
            <a:spLocks noGrp="1"/>
          </p:cNvSpPr>
          <p:nvPr>
            <p:ph type="sldNum" sz="quarter" idx="12"/>
          </p:nvPr>
        </p:nvSpPr>
        <p:spPr/>
        <p:txBody>
          <a:bodyPr/>
          <a:lstStyle/>
          <a:p>
            <a:fld id="{5448022C-F4BC-4192-A392-BACAE19DF894}" type="slidenum">
              <a:rPr lang="en-US" smtClean="0">
                <a:latin typeface="+mj-lt"/>
              </a:rPr>
              <a:pPr/>
              <a:t>51</a:t>
            </a:fld>
            <a:endParaRPr lang="en-US">
              <a:latin typeface="+mj-lt"/>
            </a:endParaRPr>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PIFOs</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Fine-grained priorities: shortest-flow first, earliest deadline first, service-curve EDF</a:t>
            </a:r>
          </a:p>
          <a:p>
            <a:r>
              <a:rPr lang="en-US" dirty="0" smtClean="0">
                <a:latin typeface="+mj-lt"/>
              </a:rPr>
              <a:t>Hierarchical scheduling: HPFQ, Class-Based Queuing</a:t>
            </a:r>
          </a:p>
          <a:p>
            <a:r>
              <a:rPr lang="en-US" dirty="0" smtClean="0">
                <a:latin typeface="+mj-lt"/>
              </a:rPr>
              <a:t>Non-work-conserving algorithms: Token buckets, Stop-And-Go, Rate Controlled Service Disciplines</a:t>
            </a:r>
          </a:p>
          <a:p>
            <a:r>
              <a:rPr lang="en-US" dirty="0" smtClean="0">
                <a:latin typeface="+mj-lt"/>
              </a:rPr>
              <a:t>Least Slack Time First</a:t>
            </a:r>
          </a:p>
          <a:p>
            <a:r>
              <a:rPr lang="en-US" dirty="0" smtClean="0">
                <a:latin typeface="+mj-lt"/>
              </a:rPr>
              <a:t>Service Curve Earliest Deadline First</a:t>
            </a:r>
          </a:p>
          <a:p>
            <a:r>
              <a:rPr lang="en-US" dirty="0" smtClean="0">
                <a:latin typeface="+mj-lt"/>
              </a:rPr>
              <a:t>Minimum and maximum rate limits on a flow</a:t>
            </a:r>
            <a:endParaRPr lang="en-US" dirty="0">
              <a:latin typeface="+mj-lt"/>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52</a:t>
            </a:fld>
            <a:endParaRPr lang="en-US">
              <a:latin typeface="+mj-lt"/>
            </a:endParaRPr>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PIFO in hardware</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Performance requirements, based on standard single-chip shared-memory router (e.g., Broadcom Trident)</a:t>
            </a:r>
          </a:p>
          <a:p>
            <a:pPr lvl="1"/>
            <a:r>
              <a:rPr lang="en-US" dirty="0" smtClean="0">
                <a:latin typeface="+mj-lt"/>
              </a:rPr>
              <a:t>1 GHz pipeline</a:t>
            </a:r>
          </a:p>
          <a:p>
            <a:pPr lvl="1"/>
            <a:r>
              <a:rPr lang="en-US" dirty="0" smtClean="0">
                <a:latin typeface="+mj-lt"/>
              </a:rPr>
              <a:t>1K flows/physical queues</a:t>
            </a:r>
          </a:p>
          <a:p>
            <a:pPr lvl="1"/>
            <a:r>
              <a:rPr lang="en-US" dirty="0" smtClean="0">
                <a:latin typeface="+mj-lt"/>
              </a:rPr>
              <a:t>60K packets  (12 MB packet buffer, 200 byte cell)</a:t>
            </a:r>
          </a:p>
          <a:p>
            <a:pPr lvl="1"/>
            <a:endParaRPr lang="en-US" dirty="0" smtClean="0">
              <a:latin typeface="+mj-lt"/>
            </a:endParaRPr>
          </a:p>
          <a:p>
            <a:r>
              <a:rPr lang="en-US" dirty="0" smtClean="0">
                <a:latin typeface="+mj-lt"/>
              </a:rPr>
              <a:t>Naive solution: flat, sorted array, doesn’t scale</a:t>
            </a:r>
          </a:p>
          <a:p>
            <a:pPr marL="0" indent="0">
              <a:buNone/>
            </a:pPr>
            <a:endParaRPr lang="en-US" dirty="0">
              <a:latin typeface="+mj-lt"/>
            </a:endParaRPr>
          </a:p>
          <a:p>
            <a:r>
              <a:rPr lang="en-US" dirty="0" smtClean="0">
                <a:latin typeface="+mj-lt"/>
              </a:rPr>
              <a:t>Scalable solution: use fact that ranks increase within a flow</a:t>
            </a: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53</a:t>
            </a:fld>
            <a:endParaRPr lang="en-US">
              <a:latin typeface="+mj-lt"/>
            </a:endParaRPr>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PIFO block</a:t>
            </a:r>
            <a:endParaRPr lang="en-US" dirty="0">
              <a:latin typeface="+mj-lt"/>
            </a:endParaRP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mj-lt"/>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mj-lt"/>
                <a:cs typeface="Seravek"/>
              </a:rPr>
              <a:t>Rank</a:t>
            </a:r>
            <a:r>
              <a:rPr lang="en-US" sz="2500" dirty="0">
                <a:latin typeface="+mj-lt"/>
                <a:cs typeface="Seravek"/>
              </a:rPr>
              <a:t> </a:t>
            </a:r>
            <a:r>
              <a:rPr lang="en-US" sz="2500" dirty="0" smtClean="0">
                <a:latin typeface="+mj-lt"/>
                <a:cs typeface="Seravek"/>
              </a:rPr>
              <a:t>Store</a:t>
            </a:r>
          </a:p>
          <a:p>
            <a:pPr algn="ctr"/>
            <a:r>
              <a:rPr lang="en-US" sz="2500" dirty="0" smtClean="0">
                <a:latin typeface="+mj-lt"/>
                <a:cs typeface="Seravek"/>
              </a:rPr>
              <a:t>(SRAM)</a:t>
            </a:r>
            <a:endParaRPr lang="en-US" sz="2500" dirty="0">
              <a:latin typeface="+mj-lt"/>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mj-lt"/>
                <a:cs typeface="Seravek"/>
              </a:rPr>
              <a:t>Flow </a:t>
            </a:r>
            <a:r>
              <a:rPr lang="en-US" sz="2500" dirty="0" smtClean="0">
                <a:latin typeface="+mj-lt"/>
                <a:cs typeface="Seravek"/>
              </a:rPr>
              <a:t>Scheduler</a:t>
            </a:r>
          </a:p>
          <a:p>
            <a:pPr algn="ctr"/>
            <a:r>
              <a:rPr lang="en-US" sz="2500" dirty="0" smtClean="0">
                <a:latin typeface="+mj-lt"/>
                <a:cs typeface="Seravek"/>
              </a:rPr>
              <a:t>(flip-flops)</a:t>
            </a:r>
            <a:endParaRPr lang="en-US" sz="2500" dirty="0">
              <a:latin typeface="+mj-lt"/>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mj-lt"/>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mj-lt"/>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Dequeue</a:t>
            </a:r>
            <a:endParaRPr lang="en-US" sz="2000" dirty="0">
              <a:latin typeface="+mj-lt"/>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Enqueue</a:t>
            </a:r>
            <a:endParaRPr lang="en-US" sz="2000" dirty="0">
              <a:latin typeface="+mj-lt"/>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mj-lt"/>
                  <a:cs typeface="Seravek"/>
                </a:rPr>
                <a:t>0</a:t>
              </a:r>
              <a:endParaRPr lang="en-US" sz="3000" dirty="0">
                <a:latin typeface="+mj-lt"/>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mj-lt"/>
                  <a:cs typeface="Seravek"/>
                </a:rPr>
                <a:t>B</a:t>
              </a:r>
              <a:endParaRPr lang="en-US" sz="3000" dirty="0">
                <a:latin typeface="+mj-lt"/>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mj-lt"/>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mj-lt"/>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mj-lt"/>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mj-lt"/>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mj-lt"/>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mj-lt"/>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mj-lt"/>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mj-lt"/>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mj-lt"/>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mj-lt"/>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mj-lt"/>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mj-lt"/>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mj-lt"/>
                <a:cs typeface="Seravek"/>
              </a:rPr>
              <a:t>D</a:t>
            </a:r>
            <a:endParaRPr lang="en-US" sz="3000" dirty="0">
              <a:latin typeface="+mj-lt"/>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endParaRPr lang="en-US" dirty="0">
              <a:latin typeface="+mj-lt"/>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54</a:t>
            </a:fld>
            <a:endParaRPr lang="en-US">
              <a:latin typeface="+mj-lt"/>
            </a:endParaRPr>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0 L -0.03632 0.00069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nodePh="1">
                                  <p:stCondLst>
                                    <p:cond delay="0"/>
                                  </p:stCondLst>
                                  <p:endCondLst>
                                    <p:cond evt="begin" delay="0">
                                      <p:tn val="71"/>
                                    </p:cond>
                                  </p:end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1087100" cy="4351338"/>
          </a:xfrm>
        </p:spPr>
        <p:txBody>
          <a:bodyPr>
            <a:normAutofit/>
          </a:bodyPr>
          <a:lstStyle/>
          <a:p>
            <a:r>
              <a:rPr lang="en-US" dirty="0" smtClean="0"/>
              <a:t>Rank</a:t>
            </a:r>
            <a:r>
              <a:rPr lang="en-US" dirty="0" smtClean="0">
                <a:latin typeface="Gadugi" panose="020B0502040204020203" pitchFamily="34" charset="0"/>
              </a:rPr>
              <a:t> store is just a bank of FIFOs (stable hardware IP)</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Flow scheduler for 60K packets, 1K flows meets timing at 1GHz on a 16-nm transistor library</a:t>
            </a:r>
          </a:p>
          <a:p>
            <a:pPr lvl="1"/>
            <a:r>
              <a:rPr lang="en-US" dirty="0" smtClean="0">
                <a:latin typeface="Gadugi" panose="020B0502040204020203" pitchFamily="34" charset="0"/>
              </a:rPr>
              <a:t>Continues to meet timing until 2048 flows, fails timing at 4096.</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E.g., 4% area overhead to program 5-level hierarchies</a:t>
            </a:r>
            <a:endParaRPr lang="en-US" dirty="0">
              <a:latin typeface="Gadugi" panose="020B0502040204020203" pitchFamily="34" charset="0"/>
            </a:endParaRPr>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Looking forward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The end of Moore’s law =&gt; specialized hardware</a:t>
            </a:r>
          </a:p>
          <a:p>
            <a:endParaRPr lang="en-US" dirty="0">
              <a:latin typeface="Gadugi" panose="020B0502040204020203" pitchFamily="34" charset="0"/>
            </a:endParaRPr>
          </a:p>
          <a:p>
            <a:r>
              <a:rPr lang="en-US" dirty="0" smtClean="0">
                <a:latin typeface="Gadugi" panose="020B0502040204020203" pitchFamily="34" charset="0"/>
              </a:rPr>
              <a:t>The solution (for networking hardware): high-performance abstractions for programming specific router functionality</a:t>
            </a:r>
          </a:p>
          <a:p>
            <a:pPr lvl="1"/>
            <a:r>
              <a:rPr lang="en-US" dirty="0" err="1" smtClean="0">
                <a:latin typeface="Gadugi" panose="020B0502040204020203" pitchFamily="34" charset="0"/>
              </a:rPr>
              <a:t>Stateful</a:t>
            </a:r>
            <a:r>
              <a:rPr lang="en-US" dirty="0" smtClean="0">
                <a:latin typeface="Gadugi" panose="020B0502040204020203" pitchFamily="34" charset="0"/>
              </a:rPr>
              <a:t> algorithms: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a:t>
            </a:r>
          </a:p>
          <a:p>
            <a:endParaRPr lang="en-US" dirty="0" smtClean="0">
              <a:latin typeface="Gadugi" panose="020B0502040204020203" pitchFamily="34" charset="0"/>
            </a:endParaRPr>
          </a:p>
          <a:p>
            <a:r>
              <a:rPr lang="en-US" dirty="0" smtClean="0"/>
              <a:t>Software and </a:t>
            </a:r>
            <a:r>
              <a:rPr lang="en-US" dirty="0" smtClean="0">
                <a:latin typeface="Gadugi" panose="020B0502040204020203" pitchFamily="34" charset="0"/>
              </a:rPr>
              <a:t>papers </a:t>
            </a:r>
            <a:r>
              <a:rPr lang="en-US" dirty="0" smtClean="0">
                <a:latin typeface="Gadugi" panose="020B0502040204020203" pitchFamily="34" charset="0"/>
              </a:rPr>
              <a:t>appearing at SIGCOMM 2016: </a:t>
            </a:r>
          </a:p>
          <a:p>
            <a:pPr lvl="1"/>
            <a:r>
              <a:rPr lang="en-US" dirty="0" smtClean="0">
                <a:hlinkClick r:id="rId3"/>
              </a:rPr>
              <a:t>http</a:t>
            </a:r>
            <a:r>
              <a:rPr lang="en-US" dirty="0" smtClean="0">
                <a:hlinkClick r:id="rId3"/>
              </a:rPr>
              <a:t>://</a:t>
            </a:r>
            <a:r>
              <a:rPr lang="en-US" dirty="0" smtClean="0">
                <a:hlinkClick r:id="rId3"/>
              </a:rPr>
              <a:t>web.mit.edu/domino</a:t>
            </a:r>
            <a:r>
              <a:rPr lang="en-US" dirty="0" smtClean="0">
                <a:latin typeface="Gadugi" panose="020B0502040204020203" pitchFamily="34" charset="0"/>
              </a:rPr>
              <a:t> </a:t>
            </a:r>
            <a:r>
              <a:rPr lang="en-US" dirty="0" smtClean="0">
                <a:latin typeface="Gadugi" panose="020B0502040204020203" pitchFamily="34" charset="0"/>
              </a:rPr>
              <a:t>(Packet transactions)</a:t>
            </a:r>
          </a:p>
          <a:p>
            <a:pPr lvl="1"/>
            <a:r>
              <a:rPr lang="en-US" dirty="0">
                <a:hlinkClick r:id="rId4"/>
              </a:rPr>
              <a:t>http</a:t>
            </a:r>
            <a:r>
              <a:rPr lang="en-US" dirty="0" smtClean="0">
                <a:hlinkClick r:id="rId4"/>
              </a:rPr>
              <a:t>://</a:t>
            </a:r>
            <a:r>
              <a:rPr lang="en-US" dirty="0" smtClean="0">
                <a:hlinkClick r:id="rId4"/>
              </a:rPr>
              <a:t>web.mit.edu/pifo</a:t>
            </a:r>
            <a:r>
              <a:rPr lang="en-US" dirty="0" smtClean="0">
                <a:hlinkClick r:id="rId4"/>
              </a:rPr>
              <a:t>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graphicFrame>
        <p:nvGraphicFramePr>
          <p:cNvPr id="7" name="Chart 6"/>
          <p:cNvGraphicFramePr/>
          <p:nvPr>
            <p:extLst>
              <p:ext uri="{D42A27DB-BD31-4B8C-83A1-F6EECF244321}">
                <p14:modId xmlns:p14="http://schemas.microsoft.com/office/powerpoint/2010/main" val="993158502"/>
              </p:ext>
            </p:extLst>
          </p:nvPr>
        </p:nvGraphicFramePr>
        <p:xfrm>
          <a:off x="2051050" y="1257300"/>
          <a:ext cx="823595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and predictability of hardware, line-rate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the current </a:t>
            </a:r>
            <a:r>
              <a:rPr lang="en-US" dirty="0" err="1" smtClean="0">
                <a:latin typeface="Gadugi" panose="020B0502040204020203" pitchFamily="34" charset="0"/>
              </a:rPr>
              <a:t>OpenFlow</a:t>
            </a:r>
            <a:r>
              <a:rPr lang="en-US" dirty="0" smtClean="0">
                <a:latin typeface="Gadugi" panose="020B0502040204020203" pitchFamily="34" charset="0"/>
              </a:rPr>
              <a:t>/SDN APIs for routers</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Chipsets emerging around this paradigm: RMT,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pPr/>
              <a:t>8</a:t>
            </a:fld>
            <a:endParaRPr lang="en-US"/>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A Turing Machine for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524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pPr/>
              <a:t>8</a:t>
            </a:fld>
            <a:endParaRPr lang="en-US"/>
          </a:p>
        </p:txBody>
      </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a:t>
            </a:r>
          </a:p>
          <a:p>
            <a:endParaRPr lang="en-US" dirty="0">
              <a:latin typeface="Gadugi" panose="020B0502040204020203" pitchFamily="34" charset="0"/>
            </a:endParaRPr>
          </a:p>
          <a:p>
            <a:pPr marL="0" indent="0">
              <a:buNone/>
            </a:pPr>
            <a:r>
              <a:rPr lang="en-US" dirty="0">
                <a:latin typeface="Gadugi" panose="020B0502040204020203" pitchFamily="34" charset="0"/>
              </a:rPr>
              <a:t>Need to process 1 </a:t>
            </a:r>
            <a:r>
              <a:rPr lang="en-US" dirty="0" smtClean="0">
                <a:latin typeface="Gadugi" panose="020B0502040204020203" pitchFamily="34" charset="0"/>
              </a:rPr>
              <a:t>billion </a:t>
            </a:r>
            <a:r>
              <a:rPr lang="en-US" dirty="0">
                <a:latin typeface="Gadugi" panose="020B0502040204020203" pitchFamily="34" charset="0"/>
              </a:rPr>
              <a:t>packets per </a:t>
            </a:r>
            <a:r>
              <a:rPr lang="en-US" dirty="0" smtClean="0">
                <a:latin typeface="Gadugi" panose="020B0502040204020203" pitchFamily="34" charset="0"/>
              </a:rPr>
              <a:t>second, 10 ops per packet</a:t>
            </a:r>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7476</TotalTime>
  <Words>10042</Words>
  <Application>Microsoft Office PowerPoint</Application>
  <PresentationFormat>Widescreen</PresentationFormat>
  <Paragraphs>2031</Paragraphs>
  <Slides>90</Slides>
  <Notes>75</Notes>
  <HiddenSlides>13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A machine model for line-rate routers</vt:lpstr>
      <vt:lpstr>A machine model for line-rate routers</vt:lpstr>
      <vt:lpstr>A machine model for line-rate routers</vt:lpstr>
      <vt:lpstr>Stateless vs. stateful atoms</vt:lpstr>
      <vt:lpstr>This Talk</vt:lpstr>
      <vt:lpstr>Packet transactions</vt:lpstr>
      <vt:lpstr>Programming with packet transactions</vt:lpstr>
      <vt:lpstr>The compiler</vt:lpstr>
      <vt:lpstr>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programmable routers</vt:lpstr>
      <vt:lpstr>Atoms used</vt:lpstr>
      <vt:lpstr>Atoms used</vt:lpstr>
      <vt:lpstr>Atoms used</vt:lpstr>
      <vt:lpstr>Compiling packet transactions</vt:lpstr>
      <vt:lpstr>This Talk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Looking forward</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2685</cp:revision>
  <dcterms:created xsi:type="dcterms:W3CDTF">2015-11-20T07:11:46Z</dcterms:created>
  <dcterms:modified xsi:type="dcterms:W3CDTF">2016-05-31T06:40:58Z</dcterms:modified>
</cp:coreProperties>
</file>