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93" r:id="rId3"/>
    <p:sldId id="315" r:id="rId4"/>
    <p:sldId id="316" r:id="rId5"/>
    <p:sldId id="319" r:id="rId6"/>
    <p:sldId id="320" r:id="rId7"/>
    <p:sldId id="258" r:id="rId8"/>
    <p:sldId id="295" r:id="rId9"/>
    <p:sldId id="344" r:id="rId10"/>
    <p:sldId id="346" r:id="rId11"/>
    <p:sldId id="345" r:id="rId12"/>
    <p:sldId id="348" r:id="rId13"/>
    <p:sldId id="347" r:id="rId14"/>
    <p:sldId id="317" r:id="rId15"/>
    <p:sldId id="349" r:id="rId16"/>
    <p:sldId id="260" r:id="rId17"/>
    <p:sldId id="323" r:id="rId18"/>
    <p:sldId id="324" r:id="rId19"/>
    <p:sldId id="325" r:id="rId20"/>
    <p:sldId id="266" r:id="rId21"/>
    <p:sldId id="329" r:id="rId22"/>
    <p:sldId id="330" r:id="rId23"/>
    <p:sldId id="333" r:id="rId24"/>
    <p:sldId id="334" r:id="rId25"/>
    <p:sldId id="270" r:id="rId26"/>
    <p:sldId id="300" r:id="rId27"/>
    <p:sldId id="310" r:id="rId28"/>
    <p:sldId id="337" r:id="rId29"/>
    <p:sldId id="304" r:id="rId30"/>
    <p:sldId id="308" r:id="rId31"/>
    <p:sldId id="341" r:id="rId32"/>
    <p:sldId id="340" r:id="rId33"/>
    <p:sldId id="342" r:id="rId34"/>
    <p:sldId id="343" r:id="rId35"/>
    <p:sldId id="298" r:id="rId36"/>
    <p:sldId id="280" r:id="rId37"/>
    <p:sldId id="281" r:id="rId38"/>
    <p:sldId id="282" r:id="rId39"/>
    <p:sldId id="283" r:id="rId40"/>
    <p:sldId id="284" r:id="rId41"/>
    <p:sldId id="285" r:id="rId42"/>
    <p:sldId id="290" r:id="rId43"/>
    <p:sldId id="286" r:id="rId44"/>
    <p:sldId id="351" r:id="rId45"/>
    <p:sldId id="311" r:id="rId46"/>
    <p:sldId id="312" r:id="rId47"/>
    <p:sldId id="313" r:id="rId48"/>
    <p:sldId id="289" r:id="rId49"/>
    <p:sldId id="350" r:id="rId50"/>
    <p:sldId id="273" r:id="rId51"/>
    <p:sldId id="287" r:id="rId52"/>
    <p:sldId id="259" r:id="rId53"/>
    <p:sldId id="262" r:id="rId54"/>
    <p:sldId id="305" r:id="rId55"/>
    <p:sldId id="306" r:id="rId56"/>
    <p:sldId id="301" r:id="rId57"/>
    <p:sldId id="271" r:id="rId58"/>
    <p:sldId id="299" r:id="rId59"/>
    <p:sldId id="307" r:id="rId60"/>
    <p:sldId id="288" r:id="rId61"/>
    <p:sldId id="321" r:id="rId62"/>
    <p:sldId id="322" r:id="rId63"/>
    <p:sldId id="326" r:id="rId64"/>
    <p:sldId id="327" r:id="rId65"/>
    <p:sldId id="269" r:id="rId66"/>
    <p:sldId id="331" r:id="rId67"/>
    <p:sldId id="332" r:id="rId68"/>
    <p:sldId id="272" r:id="rId69"/>
    <p:sldId id="335" r:id="rId70"/>
    <p:sldId id="336" r:id="rId71"/>
    <p:sldId id="353" r:id="rId72"/>
    <p:sldId id="35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8" autoAdjust="0"/>
    <p:restoredTop sz="72760" autoAdjust="0"/>
  </p:normalViewPr>
  <p:slideViewPr>
    <p:cSldViewPr showGuides="1">
      <p:cViewPr varScale="1">
        <p:scale>
          <a:sx n="50" d="100"/>
          <a:sy n="50" d="100"/>
        </p:scale>
        <p:origin x="2370" y="60"/>
      </p:cViewPr>
      <p:guideLst>
        <p:guide orient="horz" pos="1512"/>
        <p:guide pos="3816"/>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1.4562187254327081E-2"/>
                  <c:y val="6.5891707036530064E-2"/>
                </c:manualLayout>
              </c:layout>
              <c:tx>
                <c:rich>
                  <a:bodyPr/>
                  <a:lstStyle/>
                  <a:p>
                    <a:r>
                      <a:rPr lang="en-US" dirty="0" err="1" smtClean="0"/>
                      <a:t>NetFPGA</a:t>
                    </a:r>
                    <a:endParaRPr lang="en-US" dirty="0" smtClean="0"/>
                  </a:p>
                  <a:p>
                    <a:r>
                      <a:rPr lang="en-US" dirty="0" smtClean="0"/>
                      <a:t>SUME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61059048"/>
        <c:axId val="161061792"/>
      </c:lineChart>
      <c:catAx>
        <c:axId val="161059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061792"/>
        <c:crosses val="autoZero"/>
        <c:auto val="1"/>
        <c:lblAlgn val="ctr"/>
        <c:lblOffset val="100"/>
        <c:noMultiLvlLbl val="0"/>
      </c:catAx>
      <c:valAx>
        <c:axId val="161061792"/>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059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0544536"/>
        <c:axId val="110544920"/>
      </c:scatterChart>
      <c:valAx>
        <c:axId val="110544536"/>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0544920"/>
        <c:crosses val="autoZero"/>
        <c:crossBetween val="midCat"/>
      </c:valAx>
      <c:valAx>
        <c:axId val="11054492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05445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atoms are small digital circuits that make up the instruction set of the programmable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Are Atoms the same as finite state machines? (I guess if you assume a counter has 2**32 states).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 Repeat the </a:t>
            </a:r>
            <a:r>
              <a:rPr lang="en-US" baseline="0" dirty="0" err="1" smtClean="0"/>
              <a:t>stateful</a:t>
            </a:r>
            <a:r>
              <a:rPr lang="en-US" baseline="0" dirty="0" smtClean="0"/>
              <a:t> and stateless atoms difference at three points: machine model, compiler, evaluation.</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a:t>
            </a:r>
            <a:r>
              <a:rPr lang="en-US" smtClean="0"/>
              <a:t>figure.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Stress that this is what complicates the problem.</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map it to the actual atoms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Mo: Very clearly point out the difference between packet state and switch state. (color code packet state and switch state)</a:t>
            </a:r>
          </a:p>
          <a:p>
            <a:r>
              <a:rPr lang="en-US" baseline="0" dirty="0" smtClean="0"/>
              <a:t>Mo: Also, make it very clear that you need to distinguish packet state and switch state.</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resume here.</a:t>
            </a:r>
          </a:p>
          <a:p>
            <a:endParaRPr lang="en-US" dirty="0" smtClean="0"/>
          </a:p>
          <a:p>
            <a:r>
              <a:rPr lang="en-US" dirty="0" smtClean="0"/>
              <a:t>We</a:t>
            </a:r>
            <a:r>
              <a:rPr lang="en-US" baseline="0" dirty="0" smtClean="0"/>
              <a:t> have an automated search procedure that configures the atoms  appropriately to match the specification, using a SAT solver to verify equivalence.</a:t>
            </a:r>
          </a:p>
          <a:p>
            <a:r>
              <a:rPr lang="en-US" baseline="0" dirty="0" smtClean="0"/>
              <a:t>This procedure uses 2 SAT solvers:</a:t>
            </a:r>
          </a:p>
          <a:p>
            <a:pPr marL="228600" indent="-228600">
              <a:buAutoNum type="arabicPeriod"/>
            </a:pPr>
            <a:r>
              <a:rPr lang="en-US" baseline="0" dirty="0" smtClean="0"/>
              <a:t>Generate random input x.</a:t>
            </a:r>
          </a:p>
          <a:p>
            <a:pPr marL="228600" indent="-228600">
              <a:buAutoNum type="arabicPeriod"/>
            </a:pPr>
            <a:r>
              <a:rPr lang="en-US" baseline="0" dirty="0" smtClean="0"/>
              <a:t>Does there exist configuration such that spec and </a:t>
            </a:r>
            <a:r>
              <a:rPr lang="en-US" baseline="0" dirty="0" err="1" smtClean="0"/>
              <a:t>impl</a:t>
            </a:r>
            <a:r>
              <a:rPr lang="en-US" baseline="0" dirty="0" smtClean="0"/>
              <a:t>. Agree on random input?</a:t>
            </a:r>
          </a:p>
          <a:p>
            <a:pPr marL="228600" indent="-228600">
              <a:buAutoNum type="arabicPeriod"/>
            </a:pPr>
            <a:r>
              <a:rPr lang="en-US" baseline="0" dirty="0" smtClean="0"/>
              <a:t>Can we use the same configuration for all x?</a:t>
            </a:r>
          </a:p>
          <a:p>
            <a:pPr marL="228600" indent="-228600">
              <a:buAutoNum type="arabicPeriod"/>
            </a:pPr>
            <a:r>
              <a:rPr lang="en-US" baseline="0" dirty="0" smtClean="0"/>
              <a:t>If not, add the x to set of counter examples and go back to step 1.</a:t>
            </a:r>
          </a:p>
          <a:p>
            <a:pPr marL="228600" indent="-228600">
              <a:buAutoNum type="arabicPeriod"/>
            </a:pPr>
            <a:endParaRPr lang="en-US" baseline="0" dirty="0" smtClean="0"/>
          </a:p>
          <a:p>
            <a:pPr marL="0" indent="0">
              <a:buNone/>
            </a:pPr>
            <a:r>
              <a:rPr lang="en-US" baseline="0" dirty="0" smtClean="0"/>
              <a:t>TODO: Ideally, this should use the same spec as the sampling kernel.</a:t>
            </a:r>
          </a:p>
          <a:p>
            <a:pPr marL="0" indent="0">
              <a:buNone/>
            </a:pPr>
            <a:r>
              <a:rPr lang="en-US" baseline="0" dirty="0" smtClean="0"/>
              <a:t>Add a sentence saying that we use SKETCH and say that we’ll talk about it offline.</a:t>
            </a:r>
          </a:p>
          <a:p>
            <a:pPr marL="0" indent="0">
              <a:buNone/>
            </a:pPr>
            <a:endParaRPr lang="en-US" baseline="0" dirty="0" smtClean="0"/>
          </a:p>
          <a:p>
            <a:pPr marL="0" indent="0">
              <a:buNone/>
            </a:pPr>
            <a:r>
              <a:rPr lang="en-US" baseline="0" dirty="0" smtClean="0"/>
              <a:t>Mohammad: Introduce this circuit even before so that people form a mental model of these circuits even early 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&gt;&gt;&gt; Resume here.</a:t>
            </a:r>
          </a:p>
          <a:p>
            <a:pPr lvl="1"/>
            <a:r>
              <a:rPr lang="en-US" dirty="0" smtClean="0"/>
              <a:t>Say that routers with these capabilities don’t yet exist,</a:t>
            </a:r>
            <a:r>
              <a:rPr lang="en-US" baseline="0" dirty="0" smtClean="0"/>
              <a:t> so we had to make up some plausible routers.</a:t>
            </a:r>
          </a:p>
          <a:p>
            <a:pPr lvl="1"/>
            <a:r>
              <a:rPr lang="en-US" baseline="0" dirty="0" smtClean="0"/>
              <a:t>That is, there isn’t a canonical instruction set for these routers yet.</a:t>
            </a:r>
            <a:endParaRPr lang="en-US" dirty="0" smtClean="0"/>
          </a:p>
          <a:p>
            <a:pPr lvl="1"/>
            <a:endParaRPr lang="en-US" dirty="0" smtClean="0"/>
          </a:p>
          <a:p>
            <a:pPr lvl="1"/>
            <a:r>
              <a:rPr lang="en-US" dirty="0" smtClean="0"/>
              <a:t>Support all instructions on two operands</a:t>
            </a:r>
          </a:p>
          <a:p>
            <a:pPr lvl="1"/>
            <a:r>
              <a:rPr lang="en-US" dirty="0" smtClean="0"/>
              <a:t>Spread stateless operation across pipeline</a:t>
            </a:r>
          </a:p>
          <a:p>
            <a:pPr lvl="1"/>
            <a:endParaRPr lang="en-US" dirty="0" smtClean="0"/>
          </a:p>
          <a:p>
            <a:pPr lvl="1"/>
            <a:r>
              <a:rPr lang="en-US" dirty="0" smtClean="0"/>
              <a:t>E.g., to support x = f(x), entire computation f(x) must finish in 1 ns</a:t>
            </a:r>
          </a:p>
          <a:p>
            <a:pPr lvl="1"/>
            <a:r>
              <a:rPr lang="en-US" dirty="0" smtClean="0"/>
              <a:t>More complex f(x) =&gt; higher circuit area</a:t>
            </a:r>
          </a:p>
          <a:p>
            <a:pPr lvl="1"/>
            <a:r>
              <a:rPr lang="en-US" dirty="0" smtClean="0"/>
              <a:t>Determines if algorithm can run at line rate</a:t>
            </a:r>
          </a:p>
          <a:p>
            <a:pPr lvl="1"/>
            <a:endParaRPr lang="en-US" dirty="0" smtClean="0"/>
          </a:p>
          <a:p>
            <a:pPr lvl="1"/>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&gt;&gt;&gt; Resume here.</a:t>
            </a:r>
          </a:p>
          <a:p>
            <a:pPr lvl="1"/>
            <a:r>
              <a:rPr lang="en-US" dirty="0" smtClean="0"/>
              <a:t>Say that routers with these capabilities don’t yet exist,</a:t>
            </a:r>
            <a:r>
              <a:rPr lang="en-US" baseline="0" dirty="0" smtClean="0"/>
              <a:t> so we had to make up some plausible routers.</a:t>
            </a:r>
          </a:p>
          <a:p>
            <a:pPr lvl="1"/>
            <a:r>
              <a:rPr lang="en-US" baseline="0" dirty="0" smtClean="0"/>
              <a:t>That is, there isn’t a canonical instruction set for these routers yet.</a:t>
            </a:r>
            <a:endParaRPr lang="en-US" dirty="0" smtClean="0"/>
          </a:p>
          <a:p>
            <a:pPr lvl="1"/>
            <a:endParaRPr lang="en-US" dirty="0" smtClean="0"/>
          </a:p>
          <a:p>
            <a:pPr lvl="1"/>
            <a:r>
              <a:rPr lang="en-US" dirty="0" smtClean="0"/>
              <a:t>Mo:</a:t>
            </a:r>
            <a:r>
              <a:rPr lang="en-US" baseline="0" dirty="0" smtClean="0"/>
              <a:t> </a:t>
            </a:r>
            <a:r>
              <a:rPr lang="en-US" baseline="0" dirty="0" err="1" smtClean="0"/>
              <a:t>Stateful</a:t>
            </a:r>
            <a:r>
              <a:rPr lang="en-US" baseline="0" dirty="0" smtClean="0"/>
              <a:t> vs stateless is out of left field here. Introduce it up front.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2086484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How do we list all 7 atoms?</a:t>
            </a:r>
          </a:p>
          <a:p>
            <a:r>
              <a:rPr lang="en-US" dirty="0" smtClean="0"/>
              <a:t>TODO: How do we report area overheads for all of them?</a:t>
            </a:r>
          </a:p>
          <a:p>
            <a:r>
              <a:rPr lang="en-US" dirty="0" smtClean="0"/>
              <a:t>Can we just go with 32 stages and</a:t>
            </a:r>
            <a:r>
              <a:rPr lang="en-US" baseline="0" dirty="0" smtClean="0"/>
              <a:t> 10 atoms, </a:t>
            </a:r>
            <a:r>
              <a:rPr lang="en-US" baseline="0" dirty="0" err="1" smtClean="0"/>
              <a:t>stateful</a:t>
            </a:r>
            <a:r>
              <a:rPr lang="en-US" baseline="0" dirty="0" smtClean="0"/>
              <a:t> or stateless per stage.</a:t>
            </a:r>
          </a:p>
          <a:p>
            <a:r>
              <a:rPr lang="en-US" baseline="0" dirty="0" smtClean="0"/>
              <a:t>(Maybe we should simplify the paper to say that as well).</a:t>
            </a:r>
          </a:p>
          <a:p>
            <a:r>
              <a:rPr lang="en-US" baseline="0" dirty="0" smtClean="0"/>
              <a:t>TODO: Clean up atom names in paper.</a:t>
            </a:r>
          </a:p>
          <a:p>
            <a:endParaRPr lang="en-US" baseline="0" dirty="0" smtClean="0"/>
          </a:p>
          <a:p>
            <a:r>
              <a:rPr lang="en-US" baseline="0" dirty="0" smtClean="0"/>
              <a:t>Mohammad: This description of stateless atoms should be there up front, where we first talk about stateless and </a:t>
            </a:r>
            <a:r>
              <a:rPr lang="en-US" baseline="0" dirty="0" err="1" smtClean="0"/>
              <a:t>stateful</a:t>
            </a:r>
            <a:r>
              <a:rPr lang="en-US" baseline="0" dirty="0" smtClean="0"/>
              <a:t> atoms.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How do we list all 7 atoms?</a:t>
            </a:r>
          </a:p>
          <a:p>
            <a:r>
              <a:rPr lang="en-US" dirty="0" smtClean="0"/>
              <a:t>TODO: How do we report area overheads for all of them?</a:t>
            </a:r>
          </a:p>
          <a:p>
            <a:r>
              <a:rPr lang="en-US" dirty="0" smtClean="0"/>
              <a:t>Can we just go with 32 stages and</a:t>
            </a:r>
            <a:r>
              <a:rPr lang="en-US" baseline="0" dirty="0" smtClean="0"/>
              <a:t> 10 atoms, </a:t>
            </a:r>
            <a:r>
              <a:rPr lang="en-US" baseline="0" dirty="0" err="1" smtClean="0"/>
              <a:t>stateful</a:t>
            </a:r>
            <a:r>
              <a:rPr lang="en-US" baseline="0" dirty="0" smtClean="0"/>
              <a:t> or stateless per stage.</a:t>
            </a:r>
          </a:p>
          <a:p>
            <a:r>
              <a:rPr lang="en-US" baseline="0" dirty="0" smtClean="0"/>
              <a:t>(Maybe we should simplify the paper to say that as well).</a:t>
            </a:r>
          </a:p>
          <a:p>
            <a:r>
              <a:rPr lang="en-US" baseline="0" dirty="0" smtClean="0"/>
              <a:t>Don’t introduce two sets of names, </a:t>
            </a:r>
            <a:r>
              <a:rPr lang="en-US" baseline="0" dirty="0" err="1" smtClean="0"/>
              <a:t>ReadAddWrite</a:t>
            </a:r>
            <a:r>
              <a:rPr lang="en-US" baseline="0" dirty="0" smtClean="0"/>
              <a:t> and RAW, just say RAW or PRAW.</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what are routers.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Gadugi" panose="020B0502040204020203" pitchFamily="34" charset="0"/>
              </a:rPr>
              <a:t>Routers: the glue holding the Internet together</a:t>
            </a:r>
          </a:p>
          <a:p>
            <a:endParaRPr lang="en-US" dirty="0" smtClean="0"/>
          </a:p>
          <a:p>
            <a:endParaRPr lang="en-US" dirty="0" smtClean="0"/>
          </a:p>
          <a:p>
            <a:r>
              <a:rPr lang="en-US" dirty="0" smtClean="0"/>
              <a:t>Here’s a diagram</a:t>
            </a:r>
            <a:r>
              <a:rPr lang="en-US" baseline="0" dirty="0" smtClean="0"/>
              <a:t> of a network, say like the Internet, where you have computers (like your laptops, desktops, or phones) connected to other computers. There are some intermediate nodes that allow these computers to talk to one another, which are called routers.</a:t>
            </a:r>
          </a:p>
          <a:p>
            <a:r>
              <a:rPr lang="en-US" baseline="0" dirty="0" smtClean="0"/>
              <a:t>These could be the Wi-Fi Access Point in the building, a cellular base station, or a small </a:t>
            </a:r>
            <a:r>
              <a:rPr lang="en-US" baseline="0" dirty="0" err="1" smtClean="0"/>
              <a:t>NetGear</a:t>
            </a:r>
            <a:r>
              <a:rPr lang="en-US" baseline="0" dirty="0" smtClean="0"/>
              <a:t> box connecting computers</a:t>
            </a:r>
          </a:p>
          <a:p>
            <a:r>
              <a:rPr lang="en-US" baseline="0" dirty="0" smtClean="0"/>
              <a:t>In a lab.</a:t>
            </a:r>
          </a:p>
          <a:p>
            <a:endParaRPr lang="en-US" baseline="0" dirty="0" smtClean="0"/>
          </a:p>
          <a:p>
            <a:r>
              <a:rPr lang="en-US" dirty="0" smtClean="0"/>
              <a:t>In their</a:t>
            </a:r>
            <a:r>
              <a:rPr lang="en-US" baseline="0" dirty="0" smtClean="0"/>
              <a:t> simplest form, r</a:t>
            </a:r>
            <a:r>
              <a:rPr lang="en-US" dirty="0" smtClean="0"/>
              <a:t>outers are the glue that holds the Internet</a:t>
            </a:r>
            <a:r>
              <a:rPr lang="en-US" baseline="0" dirty="0" smtClean="0"/>
              <a:t> together. And traditionally, the Internet has prided itself</a:t>
            </a:r>
          </a:p>
          <a:p>
            <a:r>
              <a:rPr lang="en-US" baseline="0" dirty="0" smtClean="0"/>
              <a:t>On having fixed routers and smart end hosts. So the routers are fixed, cannot be changed and carry out the singular task of moving packets from one interface to another. All the intelligent diverse stuff (like Web browsing, watching videos, or running</a:t>
            </a:r>
          </a:p>
          <a:p>
            <a:r>
              <a:rPr lang="en-US" baseline="0" dirty="0" smtClean="0"/>
              <a:t>a Web server happens on the end hosts: either your phone or a server somewhere).</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48200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look at how we can use a PIFO to design a programmable scheduler.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PIFO, at its core, is just a way to insert a packet into a sorted queue based on a single number or priority for each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can think of scheduling using a PIFO as doing two things: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programmatically computing a priority and second, </a:t>
            </a:r>
            <a:r>
              <a:rPr lang="en-US" baseline="0" dirty="0" err="1" smtClean="0"/>
              <a:t>enqueuing</a:t>
            </a:r>
            <a:r>
              <a:rPr lang="en-US" baseline="0" dirty="0" smtClean="0"/>
              <a:t> it based on that priority into the PIFO.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factors out programmable scheduling into two parts: the </a:t>
            </a:r>
            <a:r>
              <a:rPr lang="en-US" baseline="0" dirty="0" err="1" smtClean="0"/>
              <a:t>enqueuing</a:t>
            </a:r>
            <a:r>
              <a:rPr lang="en-US" baseline="0" dirty="0" smtClean="0"/>
              <a:t> into a priority queue runs at line rate. The computation of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priorities can take more time and isn’t on the critical path and can be run independently from one packet to the next. In fact, it can now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 written as a packet transaction, letting us reuse much of our older machinery. This is really the crux of the programmable scheduler,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where we can separate out the per-packet priority computation that can be run as a packet transaction from the priority enforcement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across packets.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fact this priority computation can be run anywhere. What do I mean by that? This computation could reside on the ingress pipeline of the switch, it could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reside on an upstream switch, or it could be all the way up at the end host.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‘ll next illustrate examples that show this.</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47559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line summary: </a:t>
            </a:r>
            <a:r>
              <a:rPr lang="en-US" dirty="0" smtClean="0"/>
              <a:t>It comes</a:t>
            </a:r>
            <a:r>
              <a:rPr lang="en-US" baseline="0" dirty="0" smtClean="0"/>
              <a:t> down to the simple fact that people don’t know what they want out of their switch. History has shown us this time and again over the last several years.</a:t>
            </a:r>
            <a:endParaRPr lang="en-US" dirty="0" smtClean="0"/>
          </a:p>
          <a:p>
            <a:endParaRPr lang="en-US" dirty="0" smtClean="0"/>
          </a:p>
          <a:p>
            <a:r>
              <a:rPr lang="en-US" dirty="0" smtClean="0"/>
              <a:t>But over time, people have felt</a:t>
            </a:r>
            <a:r>
              <a:rPr lang="en-US" baseline="0" dirty="0" smtClean="0"/>
              <a:t> the need for a programmable router, where the router is no longer fixed, but can be programmed to suit a network operator’s needs. I have listed a few examples of where this is useful. If you are a network admin within a company, you may not want some people to be able to access certain parts of the company. You may want to flexibly divide up bandwidth between users in a base station proportional to how much they pay, or you may just want to deploy a new format.</a:t>
            </a:r>
          </a:p>
          <a:p>
            <a:endParaRPr lang="en-US" baseline="0" dirty="0" smtClean="0"/>
          </a:p>
          <a:p>
            <a:r>
              <a:rPr lang="en-US" baseline="0" dirty="0" smtClean="0"/>
              <a:t>So, the question is can we program a router. And what I mean by programming a router is the same as what you would call programming a  CPU or phone today. Very simply put, can I download a code fragment and run it on the router, just like you do with a computer today.</a:t>
            </a:r>
          </a:p>
          <a:p>
            <a:endParaRPr lang="en-US" baseline="0" dirty="0" smtClean="0"/>
          </a:p>
          <a:p>
            <a:r>
              <a:rPr lang="en-US" baseline="0" dirty="0" smtClean="0"/>
              <a:t>Hari: New methods have been published and you have to wait many years before you can try it out or not (like </a:t>
            </a:r>
            <a:r>
              <a:rPr lang="en-US" baseline="0" dirty="0" err="1" smtClean="0"/>
              <a:t>Fleplane’s</a:t>
            </a:r>
            <a:r>
              <a:rPr lang="en-US" baseline="0" dirty="0" smtClean="0"/>
              <a:t> motivation).</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662759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6307687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Mohammad:</a:t>
            </a:r>
            <a:r>
              <a:rPr lang="en-US" baseline="0" dirty="0" smtClean="0"/>
              <a:t> More animated PIFO block.</a:t>
            </a:r>
          </a:p>
          <a:p>
            <a:endParaRPr lang="en-US" baseline="0" dirty="0" smtClean="0"/>
          </a:p>
          <a:p>
            <a:r>
              <a:rPr lang="en-US" baseline="0" dirty="0" smtClean="0"/>
              <a:t>TODO: Fix animations.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conclude.</a:t>
            </a:r>
          </a:p>
          <a:p>
            <a:endParaRPr lang="en-US" dirty="0" smtClean="0"/>
          </a:p>
          <a:p>
            <a:r>
              <a:rPr lang="en-US" dirty="0" smtClean="0"/>
              <a:t>This talk is about a single abstraction, the push in first out queue, that</a:t>
            </a:r>
            <a:r>
              <a:rPr lang="en-US" baseline="0" dirty="0" smtClean="0"/>
              <a:t> lets us program scheduling algorithms at line rate.</a:t>
            </a:r>
          </a:p>
          <a:p>
            <a:r>
              <a:rPr lang="en-US" baseline="0" dirty="0" smtClean="0"/>
              <a:t>Just like Match-Action tables are the basic abstraction underlying programmable forwarding, we think PIFOs could be</a:t>
            </a:r>
          </a:p>
          <a:p>
            <a:r>
              <a:rPr lang="en-US" baseline="0" dirty="0" smtClean="0"/>
              <a:t>used as a similar abstraction for programmable scheduling.</a:t>
            </a:r>
          </a:p>
          <a:p>
            <a:endParaRPr lang="en-US" baseline="0" dirty="0" smtClean="0"/>
          </a:p>
          <a:p>
            <a:r>
              <a:rPr lang="en-US" baseline="0" dirty="0" smtClean="0"/>
              <a:t>Concretely, they provide two benefits.</a:t>
            </a:r>
          </a:p>
          <a:p>
            <a:r>
              <a:rPr lang="en-US" baseline="0" dirty="0" smtClean="0"/>
              <a:t>First, for a network operator, the ability to express new scheduling algorithms that we don’t even know of today.</a:t>
            </a:r>
          </a:p>
          <a:p>
            <a:r>
              <a:rPr lang="en-US" baseline="0" dirty="0" smtClean="0"/>
              <a:t>Second, a chip designer building a switch scheduler now needs to design and verify only one PIFO in hardware,</a:t>
            </a:r>
          </a:p>
          <a:p>
            <a:r>
              <a:rPr lang="en-US" baseline="0" dirty="0" smtClean="0"/>
              <a:t>Not ten scheduling algorithms.</a:t>
            </a:r>
          </a:p>
          <a:p>
            <a:r>
              <a:rPr lang="en-US" baseline="0" dirty="0" smtClean="0"/>
              <a:t>The scheduling algorithms merely become configuration in software.</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50</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a:p>
            <a:endParaRPr lang="en-US" baseline="0" dirty="0" smtClean="0"/>
          </a:p>
          <a:p>
            <a:r>
              <a:rPr lang="en-US" baseline="0" dirty="0" smtClean="0"/>
              <a:t>TODO: </a:t>
            </a:r>
            <a:r>
              <a:rPr lang="en-US" baseline="0" dirty="0" err="1" smtClean="0"/>
              <a:t>SDNet</a:t>
            </a:r>
            <a:r>
              <a:rPr lang="en-US" baseline="0" dirty="0" smtClean="0"/>
              <a:t> Xilinx, what’s the speed?</a:t>
            </a:r>
          </a:p>
          <a:p>
            <a:endParaRPr lang="en-US" baseline="0" dirty="0" smtClean="0"/>
          </a:p>
          <a:p>
            <a:r>
              <a:rPr lang="en-US" baseline="0" dirty="0" smtClean="0"/>
              <a:t>Mohammad: It’s useful to acknowledge that you do know the history, even back to the 80s. (in case there’s someone in the audience from that time). If you can’t get the data, it’s ok. But, showing command of that work is important.</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7550517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436803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54255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here within</a:t>
            </a:r>
            <a:r>
              <a:rPr lang="en-US" baseline="0" dirty="0" smtClean="0"/>
              <a:t> 6 minutes.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622566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Given our</a:t>
            </a:r>
            <a:r>
              <a:rPr lang="en-US" baseline="0" dirty="0" smtClean="0"/>
              <a:t> emphasis on line rate, it’s natural to ask what the state of the art in line-rate programmability is.</a:t>
            </a:r>
          </a:p>
          <a:p>
            <a:pPr marL="0" indent="0">
              <a:buFont typeface="Arial" panose="020B0604020202020204" pitchFamily="34" charset="0"/>
              <a:buNone/>
            </a:pPr>
            <a:r>
              <a:rPr lang="en-US" baseline="0" dirty="0" smtClean="0"/>
              <a:t>After all, one of the goals of Software-Defined Networking is to make commodity line-rate switches programmable.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Doesn’t that suffice?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To answer that, let’s look inside a switch today.</a:t>
            </a:r>
          </a:p>
          <a:p>
            <a:pPr marL="0" indent="0">
              <a:buFont typeface="Arial" panose="020B0604020202020204" pitchFamily="34" charset="0"/>
              <a:buNone/>
            </a:pPr>
            <a:r>
              <a:rPr lang="en-US" baseline="0" dirty="0" smtClean="0"/>
              <a:t>There’s a parser that turns bytes into packets.</a:t>
            </a:r>
          </a:p>
          <a:p>
            <a:pPr marL="0" indent="0">
              <a:buFont typeface="Arial" panose="020B0604020202020204" pitchFamily="34" charset="0"/>
              <a:buNone/>
            </a:pPr>
            <a:r>
              <a:rPr lang="en-US" baseline="0" dirty="0" smtClean="0"/>
              <a:t>Then an ingress pipeline consisting of lookup tables operates on these packets.</a:t>
            </a:r>
          </a:p>
          <a:p>
            <a:pPr marL="0" indent="0">
              <a:buFont typeface="Arial" panose="020B0604020202020204" pitchFamily="34" charset="0"/>
              <a:buNone/>
            </a:pPr>
            <a:r>
              <a:rPr lang="en-US" baseline="0" dirty="0" smtClean="0"/>
              <a:t>There’s a scheduler with a set of output queues, typically a few for each port.</a:t>
            </a:r>
          </a:p>
          <a:p>
            <a:pPr marL="0" indent="0">
              <a:buFont typeface="Arial" panose="020B0604020202020204" pitchFamily="34" charset="0"/>
              <a:buNone/>
            </a:pPr>
            <a:r>
              <a:rPr lang="en-US" baseline="0" dirty="0" smtClean="0"/>
              <a:t>Finally there’s an egress pipeline to process packets after they are scheduled</a:t>
            </a:r>
          </a:p>
          <a:p>
            <a:pPr marL="0" indent="0">
              <a:buFont typeface="Arial" panose="020B0604020202020204" pitchFamily="34" charset="0"/>
              <a:buNone/>
            </a:pPr>
            <a:r>
              <a:rPr lang="en-US" baseline="0" dirty="0" smtClean="0"/>
              <a:t>And a </a:t>
            </a:r>
            <a:r>
              <a:rPr lang="en-US" baseline="0" dirty="0" err="1" smtClean="0"/>
              <a:t>deparser</a:t>
            </a:r>
            <a:r>
              <a:rPr lang="en-US" baseline="0" dirty="0" smtClean="0"/>
              <a:t> to turn packets back into bytes on the wire.</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Over time, parts of this picture have become more programmable.</a:t>
            </a:r>
          </a:p>
          <a:p>
            <a:pPr marL="0" indent="0">
              <a:buFont typeface="Arial" panose="020B0604020202020204" pitchFamily="34" charset="0"/>
              <a:buNone/>
            </a:pPr>
            <a:r>
              <a:rPr lang="en-US" dirty="0" smtClean="0"/>
              <a:t>First, </a:t>
            </a:r>
            <a:r>
              <a:rPr lang="en-US" dirty="0" err="1" smtClean="0"/>
              <a:t>OpenFlow</a:t>
            </a:r>
            <a:r>
              <a:rPr lang="en-US" dirty="0" smtClean="0"/>
              <a:t>, standardized a common interface to program entries in a lookup table using the match-action abstraction.</a:t>
            </a:r>
          </a:p>
          <a:p>
            <a:pPr marL="0" indent="0">
              <a:buFont typeface="Arial" panose="020B0604020202020204" pitchFamily="34" charset="0"/>
              <a:buNone/>
            </a:pPr>
            <a:r>
              <a:rPr lang="en-US" dirty="0" smtClean="0">
                <a:sym typeface="Wingdings" panose="05000000000000000000" pitchFamily="2" charset="2"/>
              </a:rPr>
              <a:t> </a:t>
            </a:r>
            <a:r>
              <a:rPr lang="en-US" dirty="0" smtClean="0"/>
              <a:t>With </a:t>
            </a:r>
            <a:r>
              <a:rPr lang="en-US" dirty="0" err="1" smtClean="0"/>
              <a:t>OpenFlow</a:t>
            </a:r>
            <a:r>
              <a:rPr lang="en-US" dirty="0" smtClean="0"/>
              <a:t>, you</a:t>
            </a:r>
            <a:r>
              <a:rPr lang="en-US" baseline="0" dirty="0" smtClean="0"/>
              <a:t> can match on a fixed set of packet fields (such as the TCP port or IP address)</a:t>
            </a:r>
          </a:p>
          <a:p>
            <a:pPr marL="0" indent="0">
              <a:buFont typeface="Arial" panose="020B0604020202020204" pitchFamily="34" charset="0"/>
              <a:buNone/>
            </a:pPr>
            <a:r>
              <a:rPr lang="en-US" baseline="0" dirty="0" smtClean="0"/>
              <a:t>and carry out fixed actions (such as forwarding packets, dropping packets, or decrementing the TTL) in response.</a:t>
            </a:r>
          </a:p>
          <a:p>
            <a:pPr marL="171450" indent="-171450">
              <a:buFont typeface="Wingdings" panose="05000000000000000000" pitchFamily="2" charset="2"/>
              <a:buChar char="à"/>
            </a:pPr>
            <a:r>
              <a:rPr lang="en-US" baseline="0" dirty="0" smtClean="0"/>
              <a:t>More recently, protocol-independent match-action pipelines enable far more programmability than </a:t>
            </a:r>
            <a:r>
              <a:rPr lang="en-US" baseline="0" dirty="0" err="1" smtClean="0"/>
              <a:t>OpenFlow</a:t>
            </a:r>
            <a:r>
              <a:rPr lang="en-US" baseline="0" dirty="0" smtClean="0"/>
              <a:t>. These</a:t>
            </a:r>
          </a:p>
          <a:p>
            <a:pPr marL="0" indent="0">
              <a:buFont typeface="Wingdings" panose="05000000000000000000" pitchFamily="2" charset="2"/>
              <a:buNone/>
            </a:pPr>
            <a:r>
              <a:rPr lang="en-US" baseline="0" dirty="0" smtClean="0"/>
              <a:t>systems have a flexible parser that allows the user to specify new protocol formats and hence new packet fields that can be</a:t>
            </a:r>
          </a:p>
          <a:p>
            <a:pPr marL="0" indent="0">
              <a:buFont typeface="Wingdings" panose="05000000000000000000" pitchFamily="2" charset="2"/>
              <a:buNone/>
            </a:pPr>
            <a:r>
              <a:rPr lang="en-US" baseline="0" dirty="0" smtClean="0"/>
              <a:t>parsed by the switch. Then, the match-action tables can match any of these fields (as opposed to a fixed set) and carry out</a:t>
            </a:r>
          </a:p>
          <a:p>
            <a:pPr marL="0" indent="0">
              <a:buFont typeface="Wingdings" panose="05000000000000000000" pitchFamily="2" charset="2"/>
              <a:buNone/>
            </a:pPr>
            <a:r>
              <a:rPr lang="en-US" baseline="0" dirty="0" smtClean="0"/>
              <a:t>more flexible actions by composing them out of a low-level instruction set providing arithmetic on packet fields.</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Mohammad: Moore’s law point. Logic has become cheap relative to memories and I/O. Cost of programmability has come down quite a bit.</a:t>
            </a:r>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379540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Now that we</a:t>
            </a:r>
            <a:r>
              <a:rPr lang="en-US" baseline="0" dirty="0" smtClean="0"/>
              <a:t> have some context, let me lay out the rest of the talk.</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In the first half of the talk, I ‘ll present an abstraction for programming the ingress and egress pipelines of a programmable switch.</a:t>
            </a:r>
          </a:p>
          <a:p>
            <a:pPr marL="0" indent="0">
              <a:buFont typeface="Arial" panose="020B0604020202020204" pitchFamily="34" charset="0"/>
              <a:buNone/>
            </a:pPr>
            <a:r>
              <a:rPr lang="en-US" baseline="0" dirty="0" smtClean="0"/>
              <a:t>We call this a packet transaction, and it provides the programmer the illusion that there is only one packet being processed by the</a:t>
            </a:r>
          </a:p>
          <a:p>
            <a:pPr marL="0" indent="0">
              <a:buFont typeface="Arial" panose="020B0604020202020204" pitchFamily="34" charset="0"/>
              <a:buNone/>
            </a:pPr>
            <a:r>
              <a:rPr lang="en-US" baseline="0" dirty="0" smtClean="0"/>
              <a:t>entire pipeline at any point in time. Now, by definition a pipeline has multiple packets in flight at any time, so we have a compiler</a:t>
            </a:r>
          </a:p>
          <a:p>
            <a:pPr marL="0" indent="0">
              <a:buFont typeface="Arial" panose="020B0604020202020204" pitchFamily="34" charset="0"/>
              <a:buNone/>
            </a:pPr>
            <a:r>
              <a:rPr lang="en-US" baseline="0" dirty="0" smtClean="0"/>
              <a:t>to translate between the programmer’s view and the pipelined hardware.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Next, I ‘ll look at one part of the switch that has received little attention despite years of work on programmable switches, starting</a:t>
            </a:r>
          </a:p>
          <a:p>
            <a:pPr marL="0" indent="0">
              <a:buFont typeface="Arial" panose="020B0604020202020204" pitchFamily="34" charset="0"/>
              <a:buNone/>
            </a:pPr>
            <a:r>
              <a:rPr lang="en-US" baseline="0" dirty="0" smtClean="0"/>
              <a:t>from the days of open flow </a:t>
            </a:r>
            <a:r>
              <a:rPr lang="en-US" baseline="0" dirty="0" smtClean="0">
                <a:sym typeface="Wingdings" panose="05000000000000000000" pitchFamily="2" charset="2"/>
              </a:rPr>
              <a:t>That’s the packet scheduler. 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a:p>
            <a:pPr marL="0" indent="0">
              <a:buFont typeface="Arial" panose="020B0604020202020204" pitchFamily="34" charset="0"/>
              <a:buNone/>
            </a:pPr>
            <a:r>
              <a:rPr lang="en-US" baseline="0" dirty="0" smtClean="0">
                <a:sym typeface="Wingdings" panose="05000000000000000000" pitchFamily="2" charset="2"/>
              </a:rPr>
              <a:t>In the second half, ‘ll present an abstraction that lets us program the scheduler.</a:t>
            </a:r>
            <a:endParaRPr lang="en-US" baseline="0"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strawman</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strawman</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strawman</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Functionality-parallel or pipelined model</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8" name="Rounded Rectangle 27"/>
          <p:cNvSpPr/>
          <p:nvPr/>
        </p:nvSpPr>
        <p:spPr>
          <a:xfrm>
            <a:off x="14635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Route lookup</a:t>
            </a:r>
          </a:p>
        </p:txBody>
      </p:sp>
      <p:sp>
        <p:nvSpPr>
          <p:cNvPr id="29" name="TextBox 28"/>
          <p:cNvSpPr txBox="1"/>
          <p:nvPr/>
        </p:nvSpPr>
        <p:spPr>
          <a:xfrm>
            <a:off x="1792793"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4748225" y="35743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ACL lookup</a:t>
            </a:r>
          </a:p>
        </p:txBody>
      </p:sp>
      <p:sp>
        <p:nvSpPr>
          <p:cNvPr id="32" name="TextBox 31"/>
          <p:cNvSpPr txBox="1"/>
          <p:nvPr/>
        </p:nvSpPr>
        <p:spPr>
          <a:xfrm>
            <a:off x="5077424" y="58247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4141846"/>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4130641"/>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9735583" y="35743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Tunnel lookup</a:t>
            </a:r>
          </a:p>
        </p:txBody>
      </p:sp>
      <p:sp>
        <p:nvSpPr>
          <p:cNvPr id="54" name="TextBox 53"/>
          <p:cNvSpPr txBox="1"/>
          <p:nvPr/>
        </p:nvSpPr>
        <p:spPr>
          <a:xfrm>
            <a:off x="10064782" y="5824795"/>
            <a:ext cx="1703800" cy="369332"/>
          </a:xfrm>
          <a:prstGeom prst="rect">
            <a:avLst/>
          </a:prstGeom>
          <a:noFill/>
        </p:spPr>
        <p:txBody>
          <a:bodyPr wrap="none" rtlCol="0">
            <a:spAutoFit/>
          </a:bodyPr>
          <a:lstStyle/>
          <a:p>
            <a:r>
              <a:rPr lang="en-US" dirty="0" smtClean="0"/>
              <a:t>1 GHz processor</a:t>
            </a:r>
            <a:endParaRPr lang="en-US" dirty="0"/>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384939"/>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4015607"/>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4498437"/>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4498436"/>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45089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4433665"/>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2514600" y="3559775"/>
            <a:ext cx="7429500" cy="10316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Highest capacity per unit die area</a:t>
            </a: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571500" y="2484909"/>
            <a:ext cx="11353800" cy="4351338"/>
          </a:xfrm>
        </p:spPr>
        <p:txBody>
          <a:bodyPr>
            <a:normAutofit lnSpcReduction="1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Atoms: digital circuits processing packets at line rate </a:t>
            </a:r>
            <a:r>
              <a:rPr lang="en-US" dirty="0"/>
              <a:t>(</a:t>
            </a:r>
            <a:r>
              <a:rPr lang="en-US" dirty="0" smtClean="0"/>
              <a:t>1 GHz)</a:t>
            </a:r>
          </a:p>
          <a:p>
            <a:r>
              <a:rPr lang="en-US" dirty="0" smtClean="0"/>
              <a:t>A router’s atoms constitute its instruction set</a:t>
            </a:r>
            <a:endParaRPr lang="en-US"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 fill="hold"/>
                                        <p:tgtEl>
                                          <p:spTgt spid="382"/>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00312 -0.17454 " pathEditMode="relative" rAng="0" ptsTypes="AA">
                                      <p:cBhvr>
                                        <p:cTn id="10" dur="10" fill="hold"/>
                                        <p:tgtEl>
                                          <p:spTgt spid="382"/>
                                        </p:tgtEl>
                                        <p:attrNameLst>
                                          <p:attrName>ppt_x</p:attrName>
                                          <p:attrName>ppt_y</p:attrName>
                                        </p:attrNameLst>
                                      </p:cBhvr>
                                      <p:rCtr x="-156" y="-872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vs. </a:t>
            </a:r>
            <a:r>
              <a:rPr lang="en-US" dirty="0"/>
              <a:t>s</a:t>
            </a:r>
            <a:r>
              <a:rPr lang="en-US" dirty="0" smtClean="0"/>
              <a:t>tateless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smtClean="0"/>
              <a:t>Can be easily pipelined.</a:t>
            </a:r>
          </a:p>
          <a:p>
            <a:pPr lvl="1"/>
            <a:r>
              <a:rPr lang="en-US" dirty="0" smtClean="0"/>
              <a:t>E.g., pkt.f1 = pkt.f2 + pkt.f3 – pkt.f4 can be split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smtClean="0"/>
              <a:t>Cannot be pipelined</a:t>
            </a:r>
          </a:p>
          <a:p>
            <a:pPr lvl="1"/>
            <a:r>
              <a:rPr lang="en-US" dirty="0" smtClean="0"/>
              <a:t>E.g., x = x + 1 needs a 1 GHz </a:t>
            </a:r>
            <a:r>
              <a:rPr lang="en-US" dirty="0" err="1" smtClean="0"/>
              <a:t>read+modify+write</a:t>
            </a:r>
            <a:r>
              <a:rPr lang="en-US" dirty="0" smtClean="0"/>
              <a:t> instruction</a:t>
            </a:r>
          </a:p>
          <a:p>
            <a:pPr lvl="1"/>
            <a:r>
              <a:rPr lang="en-US" dirty="0" smtClean="0"/>
              <a:t>Need explicit support </a:t>
            </a:r>
            <a:r>
              <a:rPr lang="en-US" dirty="0"/>
              <a:t>in hardware to guarantee </a:t>
            </a:r>
            <a:r>
              <a:rPr lang="en-US" dirty="0" smtClean="0"/>
              <a:t>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Imperative code block that is atomic and isolated from other blocks</a:t>
            </a:r>
          </a:p>
          <a:p>
            <a:r>
              <a:rPr lang="en-US" sz="2500" dirty="0" smtClean="0"/>
              <a:t>Each code block runs to completion, processes one packet at a time</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 </a:t>
            </a:r>
            <a:r>
              <a:rPr lang="en-US" sz="2500" dirty="0">
                <a:latin typeface="Gadugi" panose="020B0502040204020203" pitchFamily="34" charset="0"/>
              </a:rPr>
              <a:t>= count + 1</a:t>
            </a: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32" name="Rounded Rectangle 31"/>
          <p:cNvSpPr/>
          <p:nvPr/>
        </p:nvSpPr>
        <p:spPr>
          <a:xfrm>
            <a:off x="8363781" y="44045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3" name="TextBox 32"/>
          <p:cNvSpPr txBox="1"/>
          <p:nvPr/>
        </p:nvSpPr>
        <p:spPr>
          <a:xfrm>
            <a:off x="8481741" y="43640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p3.sample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48" name="Rounded Rectangle 47"/>
          <p:cNvSpPr/>
          <p:nvPr/>
        </p:nvSpPr>
        <p:spPr>
          <a:xfrm>
            <a:off x="1866900" y="448075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9" name="TextBox 48"/>
          <p:cNvSpPr txBox="1"/>
          <p:nvPr/>
        </p:nvSpPr>
        <p:spPr>
          <a:xfrm>
            <a:off x="1866900" y="444027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p3</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62" name="Rounded Rectangle 61"/>
          <p:cNvSpPr/>
          <p:nvPr/>
        </p:nvSpPr>
        <p:spPr>
          <a:xfrm>
            <a:off x="6542922" y="3312587"/>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3</a:t>
            </a:r>
            <a:endParaRPr lang="en-US" sz="3000" dirty="0">
              <a:latin typeface="Gadugi" panose="020B0502040204020203" pitchFamily="34" charset="0"/>
            </a:endParaRPr>
          </a:p>
        </p:txBody>
      </p:sp>
      <p:sp>
        <p:nvSpPr>
          <p:cNvPr id="26" name="Rounded Rectangle 25"/>
          <p:cNvSpPr/>
          <p:nvPr/>
        </p:nvSpPr>
        <p:spPr>
          <a:xfrm>
            <a:off x="6547096"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2"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55">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5">
                                            <p:bg/>
                                          </p:spTgt>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62">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32" grpId="0" animBg="1"/>
      <p:bldP spid="44" grpId="0" animBg="1"/>
      <p:bldP spid="46" grpId="0" animBg="1"/>
      <p:bldP spid="48" grpId="0" animBg="1"/>
      <p:bldP spid="34" grpId="0" animBg="1"/>
      <p:bldP spid="34" grpId="1" uiExpand="1" build="allAtOnce" animBg="1"/>
      <p:bldP spid="54" grpId="0" animBg="1"/>
      <p:bldP spid="54" grpId="1" uiExpand="1" build="allAtOnce" animBg="1"/>
      <p:bldP spid="55" grpId="0" animBg="1"/>
      <p:bldP spid="55" grpId="1" uiExpand="1" build="allAtOnce" animBg="1"/>
      <p:bldP spid="62"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533400" y="1996088"/>
            <a:ext cx="3597460"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+ 1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42900" y="1424507"/>
            <a:ext cx="3163045" cy="369332"/>
          </a:xfrm>
          <a:prstGeom prst="rect">
            <a:avLst/>
          </a:prstGeom>
          <a:noFill/>
        </p:spPr>
        <p:txBody>
          <a:bodyPr wrap="none" rtlCol="0">
            <a:spAutoFit/>
          </a:bodyPr>
          <a:lstStyle/>
          <a:p>
            <a:r>
              <a:rPr lang="en-US" b="1" dirty="0" smtClean="0">
                <a:latin typeface="Gadugi" panose="020B0502040204020203" pitchFamily="34" charset="0"/>
              </a:rPr>
              <a:t>Packet sampling in Domino</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838200" y="1943100"/>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84" name="Trapezoid 83"/>
          <p:cNvSpPr/>
          <p:nvPr/>
        </p:nvSpPr>
        <p:spPr>
          <a:xfrm rot="10800000">
            <a:off x="6965980" y="2611454"/>
            <a:ext cx="1313602" cy="7237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p:cNvSpPr txBox="1"/>
          <p:nvPr/>
        </p:nvSpPr>
        <p:spPr>
          <a:xfrm>
            <a:off x="7141106" y="2634461"/>
            <a:ext cx="1019831" cy="707886"/>
          </a:xfrm>
          <a:prstGeom prst="rect">
            <a:avLst/>
          </a:prstGeom>
          <a:noFill/>
        </p:spPr>
        <p:txBody>
          <a:bodyPr wrap="none" rtlCol="0">
            <a:spAutoFit/>
          </a:bodyPr>
          <a:lstStyle/>
          <a:p>
            <a:r>
              <a:rPr lang="en-US" sz="4000" dirty="0" smtClean="0"/>
              <a:t>Add</a:t>
            </a:r>
            <a:endParaRPr lang="en-US" sz="4000" dirty="0"/>
          </a:p>
        </p:txBody>
      </p:sp>
      <p:sp>
        <p:nvSpPr>
          <p:cNvPr id="86" name="Trapezoid 85"/>
          <p:cNvSpPr/>
          <p:nvPr/>
        </p:nvSpPr>
        <p:spPr>
          <a:xfrm rot="10800000">
            <a:off x="8634509" y="2611454"/>
            <a:ext cx="1313602" cy="7237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8827955" y="2630121"/>
            <a:ext cx="958917" cy="707886"/>
          </a:xfrm>
          <a:prstGeom prst="rect">
            <a:avLst/>
          </a:prstGeom>
          <a:noFill/>
        </p:spPr>
        <p:txBody>
          <a:bodyPr wrap="none" rtlCol="0">
            <a:spAutoFit/>
          </a:bodyPr>
          <a:lstStyle/>
          <a:p>
            <a:r>
              <a:rPr lang="en-US" sz="4000" dirty="0" smtClean="0"/>
              <a:t>Sub</a:t>
            </a:r>
            <a:endParaRPr lang="en-US" sz="4000" dirty="0"/>
          </a:p>
        </p:txBody>
      </p:sp>
      <p:cxnSp>
        <p:nvCxnSpPr>
          <p:cNvPr id="88" name="Straight Arrow Connector 87"/>
          <p:cNvCxnSpPr/>
          <p:nvPr/>
        </p:nvCxnSpPr>
        <p:spPr>
          <a:xfrm flipH="1">
            <a:off x="7917338" y="2150599"/>
            <a:ext cx="961895" cy="3929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930556" y="2162642"/>
            <a:ext cx="553236" cy="3809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716339" y="2145852"/>
            <a:ext cx="1257538" cy="39774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400293" y="2162642"/>
            <a:ext cx="293953" cy="3809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343900" y="1589152"/>
            <a:ext cx="1978234" cy="707886"/>
          </a:xfrm>
          <a:prstGeom prst="rect">
            <a:avLst/>
          </a:prstGeom>
          <a:noFill/>
        </p:spPr>
        <p:txBody>
          <a:bodyPr wrap="none" rtlCol="0">
            <a:spAutoFit/>
          </a:bodyPr>
          <a:lstStyle/>
          <a:p>
            <a:r>
              <a:rPr lang="en-US" sz="4000" dirty="0" smtClean="0"/>
              <a:t>constant</a:t>
            </a:r>
            <a:endParaRPr lang="en-US" sz="4000" dirty="0"/>
          </a:p>
        </p:txBody>
      </p:sp>
      <p:sp>
        <p:nvSpPr>
          <p:cNvPr id="93" name="TextBox 92"/>
          <p:cNvSpPr txBox="1"/>
          <p:nvPr/>
        </p:nvSpPr>
        <p:spPr>
          <a:xfrm>
            <a:off x="7527167" y="1610871"/>
            <a:ext cx="407484" cy="707886"/>
          </a:xfrm>
          <a:prstGeom prst="rect">
            <a:avLst/>
          </a:prstGeom>
          <a:noFill/>
        </p:spPr>
        <p:txBody>
          <a:bodyPr wrap="none" rtlCol="0">
            <a:spAutoFit/>
          </a:bodyPr>
          <a:lstStyle/>
          <a:p>
            <a:r>
              <a:rPr lang="en-US" sz="4000" dirty="0" smtClean="0"/>
              <a:t>x</a:t>
            </a:r>
            <a:endParaRPr lang="en-US" sz="4000" dirty="0"/>
          </a:p>
        </p:txBody>
      </p:sp>
      <p:cxnSp>
        <p:nvCxnSpPr>
          <p:cNvPr id="94" name="Straight Arrow Connector 93"/>
          <p:cNvCxnSpPr>
            <a:stCxn id="84" idx="0"/>
          </p:cNvCxnSpPr>
          <p:nvPr/>
        </p:nvCxnSpPr>
        <p:spPr>
          <a:xfrm>
            <a:off x="7622781" y="3335157"/>
            <a:ext cx="311870" cy="40562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8761977" y="3353107"/>
            <a:ext cx="445197" cy="3842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6" name="Trapezoid 95"/>
          <p:cNvSpPr/>
          <p:nvPr/>
        </p:nvSpPr>
        <p:spPr>
          <a:xfrm rot="10800000">
            <a:off x="7126632" y="3752482"/>
            <a:ext cx="2660239" cy="7237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p:cNvSpPr txBox="1"/>
          <p:nvPr/>
        </p:nvSpPr>
        <p:spPr>
          <a:xfrm>
            <a:off x="7240933" y="3759671"/>
            <a:ext cx="2502416" cy="707886"/>
          </a:xfrm>
          <a:prstGeom prst="rect">
            <a:avLst/>
          </a:prstGeom>
          <a:noFill/>
        </p:spPr>
        <p:txBody>
          <a:bodyPr wrap="none" rtlCol="0">
            <a:spAutoFit/>
          </a:bodyPr>
          <a:lstStyle/>
          <a:p>
            <a:r>
              <a:rPr lang="en-US" sz="4000" dirty="0" smtClean="0"/>
              <a:t>2-to-1 Mux</a:t>
            </a:r>
          </a:p>
        </p:txBody>
      </p:sp>
      <p:cxnSp>
        <p:nvCxnSpPr>
          <p:cNvPr id="98" name="Straight Arrow Connector 97"/>
          <p:cNvCxnSpPr/>
          <p:nvPr/>
        </p:nvCxnSpPr>
        <p:spPr>
          <a:xfrm>
            <a:off x="8388636" y="4439076"/>
            <a:ext cx="5248" cy="60880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194543" y="4750561"/>
            <a:ext cx="407484" cy="707886"/>
          </a:xfrm>
          <a:prstGeom prst="rect">
            <a:avLst/>
          </a:prstGeom>
          <a:noFill/>
        </p:spPr>
        <p:txBody>
          <a:bodyPr wrap="none" rtlCol="0">
            <a:spAutoFit/>
          </a:bodyPr>
          <a:lstStyle/>
          <a:p>
            <a:r>
              <a:rPr lang="en-US" sz="4000" dirty="0" smtClean="0"/>
              <a:t>x</a:t>
            </a:r>
            <a:endParaRPr lang="en-US" sz="4000" dirty="0"/>
          </a:p>
        </p:txBody>
      </p:sp>
      <p:cxnSp>
        <p:nvCxnSpPr>
          <p:cNvPr id="100" name="Straight Arrow Connector 99"/>
          <p:cNvCxnSpPr>
            <a:endCxn id="96" idx="3"/>
          </p:cNvCxnSpPr>
          <p:nvPr/>
        </p:nvCxnSpPr>
        <p:spPr>
          <a:xfrm>
            <a:off x="6860038" y="4113614"/>
            <a:ext cx="357057" cy="7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356208" y="3722046"/>
            <a:ext cx="1529586" cy="707886"/>
          </a:xfrm>
          <a:prstGeom prst="rect">
            <a:avLst/>
          </a:prstGeom>
          <a:noFill/>
        </p:spPr>
        <p:txBody>
          <a:bodyPr wrap="none" rtlCol="0">
            <a:spAutoFit/>
          </a:bodyPr>
          <a:lstStyle/>
          <a:p>
            <a:r>
              <a:rPr lang="en-US" sz="4000" dirty="0" smtClean="0"/>
              <a:t>choice</a:t>
            </a:r>
            <a:endParaRPr lang="en-US" sz="4000"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5712164" y="4259090"/>
            <a:ext cx="1545616" cy="553998"/>
          </a:xfrm>
          <a:prstGeom prst="rect">
            <a:avLst/>
          </a:prstGeom>
          <a:noFill/>
        </p:spPr>
        <p:txBody>
          <a:bodyPr wrap="none" rtlCol="0">
            <a:spAutoFit/>
          </a:bodyPr>
          <a:lstStyle/>
          <a:p>
            <a:r>
              <a:rPr lang="en-US" sz="3000" b="1" dirty="0" smtClean="0">
                <a:latin typeface="Gadugi" panose="020B0502040204020203" pitchFamily="34" charset="0"/>
              </a:rPr>
              <a:t>Add (1)</a:t>
            </a:r>
            <a:endParaRPr lang="en-US" sz="3000" b="1" dirty="0">
              <a:latin typeface="Gadugi" panose="020B0502040204020203" pitchFamily="34" charset="0"/>
            </a:endParaRPr>
          </a:p>
        </p:txBody>
      </p:sp>
      <p:sp>
        <p:nvSpPr>
          <p:cNvPr id="110" name="TextBox 109"/>
          <p:cNvSpPr txBox="1"/>
          <p:nvPr/>
        </p:nvSpPr>
        <p:spPr>
          <a:xfrm>
            <a:off x="10270713" y="1649666"/>
            <a:ext cx="691215" cy="553998"/>
          </a:xfrm>
          <a:prstGeom prst="rect">
            <a:avLst/>
          </a:prstGeom>
          <a:noFill/>
        </p:spPr>
        <p:txBody>
          <a:bodyPr wrap="none" rtlCol="0">
            <a:spAutoFit/>
          </a:bodyPr>
          <a:lstStyle/>
          <a:p>
            <a:r>
              <a:rPr lang="en-US" sz="3000" b="1" dirty="0" smtClean="0">
                <a:latin typeface="Gadugi" panose="020B0502040204020203" pitchFamily="34" charset="0"/>
              </a:rPr>
              <a:t>(5)</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6" grpId="0" animBg="1"/>
      <p:bldP spid="87" grpId="0"/>
      <p:bldP spid="92" grpId="0"/>
      <p:bldP spid="93" grpId="0"/>
      <p:bldP spid="96" grpId="0" animBg="1"/>
      <p:bldP spid="97" grpId="0"/>
      <p:bldP spid="99" grpId="0"/>
      <p:bldP spid="102" grpId="0"/>
      <p:bldP spid="105" grpId="0"/>
      <p:bldP spid="109" grpId="0"/>
      <p:bldP spid="110"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smtClean="0"/>
              <a:t>Feasibility: Design compiler targets for Domino</a:t>
            </a:r>
          </a:p>
          <a:p>
            <a:endParaRPr lang="en-US" dirty="0" smtClean="0"/>
          </a:p>
          <a:p>
            <a:endParaRPr lang="en-US" dirty="0"/>
          </a:p>
          <a:p>
            <a:r>
              <a:rPr lang="en-US" dirty="0" smtClean="0"/>
              <a:t>Expressiveness: Program data-plane algorithms in Domino</a:t>
            </a:r>
          </a:p>
          <a:p>
            <a:endParaRPr lang="en-US" dirty="0" smtClean="0"/>
          </a:p>
          <a:p>
            <a:endParaRPr lang="en-US" dirty="0"/>
          </a:p>
          <a:p>
            <a:r>
              <a:rPr lang="en-US" dirty="0" smtClean="0"/>
              <a:t>Compilation: Compile algorithms to targets to see if they can run at line rate</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Design both </a:t>
            </a:r>
            <a:r>
              <a:rPr lang="en-US" dirty="0" err="1" smtClean="0"/>
              <a:t>stateful</a:t>
            </a:r>
            <a:r>
              <a:rPr lang="en-US" dirty="0" smtClean="0"/>
              <a:t> and stateless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endParaRPr lang="en-US" dirty="0" smtClean="0"/>
          </a:p>
          <a:p>
            <a:r>
              <a:rPr lang="en-US" dirty="0" smtClean="0"/>
              <a:t>1 GHz clock frequency, 10 atoms per stage, 32 stages (RMT)</a:t>
            </a:r>
          </a:p>
          <a:p>
            <a:endParaRPr lang="en-US" dirty="0" smtClean="0"/>
          </a:p>
          <a:p>
            <a:endParaRPr lang="en-US" dirty="0" smtClean="0"/>
          </a:p>
          <a:p>
            <a:r>
              <a:rPr lang="en-US" dirty="0" smtClean="0"/>
              <a:t>Synthesize atoms to 32 nm transistor library</a:t>
            </a:r>
          </a:p>
          <a:p>
            <a:pPr lvl="1"/>
            <a:r>
              <a:rPr lang="en-US" dirty="0"/>
              <a:t>E</a:t>
            </a:r>
            <a:r>
              <a:rPr lang="en-US" dirty="0" smtClean="0"/>
              <a:t>stimate area overhead relative to 200 sq. mm baseline chip.</a:t>
            </a:r>
          </a:p>
        </p:txBody>
      </p:sp>
      <p:sp>
        <p:nvSpPr>
          <p:cNvPr id="12" name="Title 11"/>
          <p:cNvSpPr>
            <a:spLocks noGrp="1"/>
          </p:cNvSpPr>
          <p:nvPr>
            <p:ph type="title"/>
          </p:nvPr>
        </p:nvSpPr>
        <p:spPr/>
        <p:txBody>
          <a:bodyPr/>
          <a:lstStyle/>
          <a:p>
            <a:endParaRPr lang="en-US"/>
          </a:p>
        </p:txBody>
      </p:sp>
      <p:sp>
        <p:nvSpPr>
          <p:cNvPr id="13" name="Rounded Rectangle 12"/>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spTree>
    <p:extLst>
      <p:ext uri="{BB962C8B-B14F-4D97-AF65-F5344CB8AC3E}">
        <p14:creationId xmlns:p14="http://schemas.microsoft.com/office/powerpoint/2010/main" val="709320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863871" cy="553998"/>
          </a:xfrm>
          <a:prstGeom prst="rect">
            <a:avLst/>
          </a:prstGeom>
          <a:noFill/>
        </p:spPr>
        <p:txBody>
          <a:bodyPr wrap="none" rtlCol="0">
            <a:spAutoFit/>
          </a:bodyPr>
          <a:lstStyle/>
          <a:p>
            <a:pPr marL="457200" indent="-457200">
              <a:buFont typeface="Arial" panose="020B0604020202020204" pitchFamily="34" charset="0"/>
              <a:buChar char="•"/>
            </a:pPr>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415844"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415843"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414818"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16" name="Rounded Rectangle 15"/>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7" name="Right Arrow 1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9" name="Right Arrow 18"/>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21" name="TextBox 20"/>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2" name="Rounded Rectangle 21"/>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3" name="TextBox 22"/>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6" name="Rounded Rectangle 25"/>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9" name="Right Arrow 28"/>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31" name="TextBox 30"/>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2" name="Rounded Rectangle 31"/>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3" name="TextBox 32"/>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programmed in Domino</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err="1" smtClean="0">
                <a:latin typeface="Gadugi" panose="020B0502040204020203" pitchFamily="34" charset="0"/>
              </a:rPr>
              <a:t>Expressiviness</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graphicFrame>
        <p:nvGraphicFramePr>
          <p:cNvPr id="13" name="Table 12"/>
          <p:cNvGraphicFramePr>
            <a:graphicFrameLocks noGrp="1"/>
          </p:cNvGraphicFramePr>
          <p:nvPr>
            <p:extLst>
              <p:ext uri="{D42A27DB-BD31-4B8C-83A1-F6EECF244321}">
                <p14:modId xmlns:p14="http://schemas.microsoft.com/office/powerpoint/2010/main" val="1075026017"/>
              </p:ext>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50254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sp>
        <p:nvSpPr>
          <p:cNvPr id="4" name="Rounded Rectangle 3"/>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graphicFrame>
        <p:nvGraphicFramePr>
          <p:cNvPr id="13" name="Table 12"/>
          <p:cNvGraphicFramePr>
            <a:graphicFrameLocks noGrp="1"/>
          </p:cNvGraphicFramePr>
          <p:nvPr/>
        </p:nvGraphicFramePr>
        <p:xfrm>
          <a:off x="2133600" y="1569726"/>
          <a:ext cx="7395684" cy="4863136"/>
        </p:xfrm>
        <a:graphic>
          <a:graphicData uri="http://schemas.openxmlformats.org/drawingml/2006/table">
            <a:tbl>
              <a:tblPr firstRow="1" bandRow="1">
                <a:tableStyleId>{5C22544A-7EE6-4342-B048-85BDC9FD1C3A}</a:tableStyleId>
              </a:tblPr>
              <a:tblGrid>
                <a:gridCol w="2423445"/>
                <a:gridCol w="668536"/>
                <a:gridCol w="794219"/>
                <a:gridCol w="952500"/>
                <a:gridCol w="2556984"/>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atoms/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stage</a:t>
                      </a:r>
                      <a:endParaRPr lang="en-US" dirty="0" smtClean="0"/>
                    </a:p>
                  </a:txBody>
                  <a:tcPr/>
                </a:tc>
                <a:tc>
                  <a:txBody>
                    <a:bodyPr/>
                    <a:lstStyle/>
                    <a:p>
                      <a:r>
                        <a:rPr lang="en-US" dirty="0" smtClean="0"/>
                        <a:t>Least expressive</a:t>
                      </a:r>
                    </a:p>
                    <a:p>
                      <a:r>
                        <a:rPr lang="en-US" dirty="0" smtClean="0"/>
                        <a:t>atom</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outline</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smtClean="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10" fill="hold"/>
                                        <p:tgtEl>
                                          <p:spTgt spid="105"/>
                                        </p:tgtEl>
                                        <p:attrNameLst>
                                          <p:attrName>fillcolor</p:attrName>
                                        </p:attrNameLst>
                                      </p:cBhvr>
                                      <p:to>
                                        <a:schemeClr val="accent1"/>
                                      </p:to>
                                    </p:animClr>
                                    <p:set>
                                      <p:cBhvr>
                                        <p:cTn id="13" dur="10" fill="hold"/>
                                        <p:tgtEl>
                                          <p:spTgt spid="105"/>
                                        </p:tgtEl>
                                        <p:attrNameLst>
                                          <p:attrName>fill.type</p:attrName>
                                        </p:attrNameLst>
                                      </p:cBhvr>
                                      <p:to>
                                        <p:strVal val="solid"/>
                                      </p:to>
                                    </p:set>
                                    <p:set>
                                      <p:cBhvr>
                                        <p:cTn id="14" dur="10" fill="hold"/>
                                        <p:tgtEl>
                                          <p:spTgt spid="105"/>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 fill="hold"/>
                                        <p:tgtEl>
                                          <p:spTgt spid="143"/>
                                        </p:tgtEl>
                                        <p:attrNameLst>
                                          <p:attrName>fillcolor</p:attrName>
                                        </p:attrNameLst>
                                      </p:cBhvr>
                                      <p:to>
                                        <a:schemeClr val="accent1"/>
                                      </p:to>
                                    </p:animClr>
                                    <p:set>
                                      <p:cBhvr>
                                        <p:cTn id="17" dur="10" fill="hold"/>
                                        <p:tgtEl>
                                          <p:spTgt spid="143"/>
                                        </p:tgtEl>
                                        <p:attrNameLst>
                                          <p:attrName>fill.type</p:attrName>
                                        </p:attrNameLst>
                                      </p:cBhvr>
                                      <p:to>
                                        <p:strVal val="solid"/>
                                      </p:to>
                                    </p:set>
                                    <p:set>
                                      <p:cBhvr>
                                        <p:cTn id="18" dur="10" fill="hold"/>
                                        <p:tgtEl>
                                          <p:spTgt spid="14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chemeClr val="accent1"/>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fontScale="92500"/>
          </a:bodyPr>
          <a:lstStyle/>
          <a:p>
            <a:r>
              <a:rPr lang="en-US" dirty="0" smtClean="0"/>
              <a:t>Many algorithms determine transmission order at packet arrival</a:t>
            </a:r>
          </a:p>
          <a:p>
            <a:r>
              <a:rPr lang="en-US" dirty="0" smtClean="0"/>
              <a:t>Relative order of packet transmissions of packets in the queue doesn’t change with future arrivals</a:t>
            </a:r>
          </a:p>
          <a:p>
            <a:r>
              <a:rPr lang="en-US" dirty="0"/>
              <a:t>Examples:</a:t>
            </a:r>
          </a:p>
          <a:p>
            <a:pPr lvl="1"/>
            <a:r>
              <a:rPr lang="en-US" dirty="0"/>
              <a:t>SJF: Order determined by flow size</a:t>
            </a:r>
          </a:p>
          <a:p>
            <a:pPr lvl="1"/>
            <a:r>
              <a:rPr lang="en-US" dirty="0" smtClean="0"/>
              <a:t>FCFS: </a:t>
            </a:r>
            <a:r>
              <a:rPr lang="en-US" dirty="0"/>
              <a:t>Order determined by arrival </a:t>
            </a:r>
            <a:r>
              <a:rPr lang="en-US" dirty="0" smtClean="0"/>
              <a:t>time</a:t>
            </a:r>
          </a:p>
          <a:p>
            <a:pPr lvl="1"/>
            <a:endParaRPr lang="en-US" dirty="0"/>
          </a:p>
          <a:p>
            <a:r>
              <a:rPr lang="en-US" dirty="0"/>
              <a:t>P</a:t>
            </a:r>
            <a:r>
              <a:rPr lang="en-US" dirty="0" smtClean="0"/>
              <a:t>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using PIFO</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lnSpcReduction="10000"/>
          </a:bodyPr>
          <a:lstStyle/>
          <a:p>
            <a:r>
              <a:rPr lang="en-US" dirty="0" smtClean="0"/>
              <a:t>Switch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a:t>
            </a:r>
          </a:p>
          <a:p>
            <a:pPr lvl="1"/>
            <a:r>
              <a:rPr lang="en-US" dirty="0" smtClean="0"/>
              <a:t>Load balancing</a:t>
            </a:r>
            <a:endParaRPr lang="en-US" sz="2400" dirty="0" smtClean="0"/>
          </a:p>
          <a:p>
            <a:pPr lvl="1"/>
            <a:r>
              <a:rPr lang="en-US" dirty="0"/>
              <a:t>B</a:t>
            </a:r>
            <a:r>
              <a:rPr lang="en-US" sz="2400" dirty="0" smtClean="0"/>
              <a:t>andwidth sharing</a:t>
            </a:r>
          </a:p>
          <a:p>
            <a:pPr lvl="1"/>
            <a:r>
              <a:rPr lang="en-US" dirty="0" smtClean="0"/>
              <a:t>Measurement</a:t>
            </a:r>
          </a:p>
          <a:p>
            <a:endParaRPr lang="en-US" dirty="0" smtClean="0"/>
          </a:p>
          <a:p>
            <a:r>
              <a:rPr lang="en-US" dirty="0" smtClean="0"/>
              <a:t>Many proposals never make it to production</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Queuing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T[f].finish</a:t>
            </a:r>
          </a:p>
          <a:p>
            <a:pPr marL="342900" indent="-342900" defTabSz="457200">
              <a:buFontTx/>
              <a:buAutoNum type="arabicPeriod"/>
              <a:defRPr/>
            </a:pPr>
            <a:r>
              <a:rPr lang="en-US" sz="1500" b="1" kern="0" dirty="0">
                <a:solidFill>
                  <a:prstClr val="black"/>
                </a:solidFill>
                <a:latin typeface="Gadugi" panose="020B0502040204020203" pitchFamily="34" charset="0"/>
              </a:rPr>
              <a:t>T[f].finish = </a:t>
            </a: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a:t>
            </a:r>
            <a:r>
              <a:rPr lang="en-US" sz="1500" b="1" kern="0" dirty="0" err="1">
                <a:solidFill>
                  <a:prstClr val="black"/>
                </a:solidFill>
                <a:latin typeface="Gadugi" panose="020B0502040204020203" pitchFamily="34" charset="0"/>
              </a:rPr>
              <a:t>p.w</a:t>
            </a:r>
            <a:endParaRPr lang="en-US" sz="1500" b="1" kern="0" dirty="0">
              <a:solidFill>
                <a:prstClr val="black"/>
              </a:solidFill>
              <a:latin typeface="Gadugi" panose="020B0502040204020203" pitchFamily="34" charset="0"/>
            </a:endParaRPr>
          </a:p>
          <a:p>
            <a:pPr marL="342900" indent="-342900" defTabSz="457200">
              <a:buFontTx/>
              <a:buAutoNum type="arabicPeriod"/>
              <a:defRPr/>
            </a:pP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70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89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(0.5)</a:t>
            </a:r>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(0.5)</a:t>
            </a:r>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369513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lstStyle/>
          <a:p>
            <a:r>
              <a:rPr lang="en-US" dirty="0" smtClean="0"/>
              <a:t>Performance requirements:</a:t>
            </a:r>
          </a:p>
          <a:p>
            <a:pPr lvl="1"/>
            <a:r>
              <a:rPr lang="en-US" dirty="0" smtClean="0"/>
              <a:t>Comparable to single-chip shared-memory switches (e.g., Trident)</a:t>
            </a:r>
          </a:p>
          <a:p>
            <a:pPr lvl="1"/>
            <a:r>
              <a:rPr lang="en-US" dirty="0" smtClean="0"/>
              <a:t>1 GHz pipeline</a:t>
            </a:r>
          </a:p>
          <a:p>
            <a:pPr lvl="1"/>
            <a:r>
              <a:rPr lang="en-US" dirty="0" smtClean="0"/>
              <a:t>O(1000) flows/physical queues</a:t>
            </a:r>
          </a:p>
          <a:p>
            <a:pPr lvl="1"/>
            <a:r>
              <a:rPr lang="en-US" dirty="0" smtClean="0"/>
              <a:t>O(60000) packets</a:t>
            </a:r>
          </a:p>
          <a:p>
            <a:pPr lvl="1"/>
            <a:endParaRPr lang="en-US" dirty="0" smtClean="0"/>
          </a:p>
          <a:p>
            <a:r>
              <a:rPr lang="en-US" dirty="0" smtClean="0"/>
              <a:t>Naïve solution: flat, sorted array, doesn’t scale</a:t>
            </a:r>
          </a:p>
          <a:p>
            <a:endParaRPr lang="en-US" dirty="0"/>
          </a:p>
          <a:p>
            <a:r>
              <a:rPr lang="en-US" dirty="0" smtClean="0"/>
              <a:t>Scalable solution: use the fact that ranks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9337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5310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9360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9337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Rank</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9406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4946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744057" y="5422535"/>
            <a:ext cx="8664551"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latin typeface="Gadugi" panose="020B0502040204020203" pitchFamily="34" charset="0"/>
              </a:rPr>
              <a:t>Only flow scheduler needs to be sorted</a:t>
            </a:r>
          </a:p>
          <a:p>
            <a:pPr marL="285750" indent="-285750">
              <a:buFont typeface="Arial" panose="020B0604020202020204" pitchFamily="34" charset="0"/>
              <a:buChar char="•"/>
            </a:pPr>
            <a:r>
              <a:rPr lang="en-US" sz="2000" dirty="0" smtClean="0">
                <a:latin typeface="Gadugi" panose="020B0502040204020203" pitchFamily="34" charset="0"/>
              </a:rPr>
              <a:t>Rank store is already sorted: ranks within a flow monotonically increase</a:t>
            </a:r>
            <a:endParaRPr lang="en-US" sz="2000" dirty="0">
              <a:latin typeface="Gadugi" panose="020B0502040204020203" pitchFamily="34" charset="0"/>
            </a:endParaRPr>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85" name="Straight Connector 84"/>
          <p:cNvCxnSpPr/>
          <p:nvPr/>
        </p:nvCxnSpPr>
        <p:spPr>
          <a:xfrm>
            <a:off x="7436694" y="40486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6122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582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5310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4058216"/>
            <a:ext cx="335358" cy="553998"/>
          </a:xfrm>
          <a:prstGeom prst="rect">
            <a:avLst/>
          </a:prstGeom>
          <a:noFill/>
        </p:spPr>
        <p:txBody>
          <a:bodyPr wrap="square" rtlCol="0">
            <a:spAutoFit/>
          </a:bodyPr>
          <a:lstStyle/>
          <a:p>
            <a:r>
              <a:rPr lang="en-US" sz="3000" dirty="0" smtClean="0">
                <a:latin typeface="Gadugi" panose="020B0502040204020203" pitchFamily="34" charset="0"/>
              </a:rPr>
              <a:t>3</a:t>
            </a:r>
            <a:endParaRPr lang="en-US" sz="3000" dirty="0">
              <a:latin typeface="Gadugi" panose="020B0502040204020203" pitchFamily="34" charset="0"/>
            </a:endParaRPr>
          </a:p>
        </p:txBody>
      </p:sp>
      <p:cxnSp>
        <p:nvCxnSpPr>
          <p:cNvPr id="92" name="Straight Connector 91"/>
          <p:cNvCxnSpPr/>
          <p:nvPr/>
        </p:nvCxnSpPr>
        <p:spPr>
          <a:xfrm>
            <a:off x="7857827" y="29551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9355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5305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4057691"/>
            <a:ext cx="335358" cy="553998"/>
          </a:xfrm>
          <a:prstGeom prst="rect">
            <a:avLst/>
          </a:prstGeom>
          <a:noFill/>
        </p:spPr>
        <p:txBody>
          <a:bodyPr wrap="square" rtlCol="0">
            <a:spAutoFit/>
          </a:bodyPr>
          <a:lstStyle/>
          <a:p>
            <a:r>
              <a:rPr lang="en-US" sz="3000" dirty="0" smtClean="0">
                <a:latin typeface="Gadugi" panose="020B0502040204020203" pitchFamily="34" charset="0"/>
              </a:rPr>
              <a:t>5</a:t>
            </a:r>
            <a:endParaRPr lang="en-US" sz="3000" dirty="0">
              <a:latin typeface="Gadugi" panose="020B0502040204020203" pitchFamily="34" charset="0"/>
            </a:endParaRPr>
          </a:p>
        </p:txBody>
      </p:sp>
      <p:cxnSp>
        <p:nvCxnSpPr>
          <p:cNvPr id="96" name="Straight Connector 95"/>
          <p:cNvCxnSpPr/>
          <p:nvPr/>
        </p:nvCxnSpPr>
        <p:spPr>
          <a:xfrm>
            <a:off x="8305800" y="29551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991100"/>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53975" y="4611689"/>
            <a:ext cx="1" cy="3794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620538"/>
            <a:ext cx="1" cy="3794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8" y="4622485"/>
            <a:ext cx="1" cy="3794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86600" y="4489650"/>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6882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787 " pathEditMode="relative" rAng="0" ptsTypes="AA">
                                      <p:cBhvr>
                                        <p:cTn id="16" dur="2000" fill="hold"/>
                                        <p:tgtEl>
                                          <p:spTgt spid="100"/>
                                        </p:tgtEl>
                                        <p:attrNameLst>
                                          <p:attrName>ppt_x</p:attrName>
                                          <p:attrName>ppt_y</p:attrName>
                                        </p:attrNameLst>
                                      </p:cBhvr>
                                      <p:rCtr x="-11927" y="3935"/>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2000" fill="hold"/>
                                        <p:tgtEl>
                                          <p:spTgt spid="8"/>
                                        </p:tgtEl>
                                        <p:attrNameLst>
                                          <p:attrName>ppt_x</p:attrName>
                                          <p:attrName>ppt_y</p:attrName>
                                        </p:attrNameLst>
                                      </p:cBhvr>
                                      <p:rCtr x="-21237" y="-93"/>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path" presetSubtype="0" accel="50000" decel="50000" fill="hold" nodeType="clickEffect">
                                  <p:stCondLst>
                                    <p:cond delay="0"/>
                                  </p:stCondLst>
                                  <p:childTnLst>
                                    <p:animMotion origin="layout" path="M -0.14532 3.7037E-7 L -0.14532 0.00023 " pathEditMode="relative" rAng="0" ptsTypes="AA">
                                      <p:cBhvr>
                                        <p:cTn id="46" dur="10" fill="hold"/>
                                        <p:tgtEl>
                                          <p:spTgt spid="4"/>
                                        </p:tgtEl>
                                        <p:attrNameLst>
                                          <p:attrName>ppt_x</p:attrName>
                                          <p:attrName>ppt_y</p:attrName>
                                        </p:attrNameLst>
                                      </p:cBhvr>
                                      <p:rCtr x="0" y="0"/>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6">
                                            <p:txEl>
                                              <p:pRg st="0" end="0"/>
                                            </p:txEl>
                                          </p:spTgt>
                                        </p:tgtEl>
                                        <p:attrNameLst>
                                          <p:attrName>style.visibility</p:attrName>
                                        </p:attrNameLst>
                                      </p:cBhvr>
                                      <p:to>
                                        <p:strVal val="hidden"/>
                                      </p:to>
                                    </p:set>
                                  </p:childTnLst>
                                </p:cTn>
                              </p:par>
                              <p:par>
                                <p:cTn id="51" presetID="42" presetClass="path" presetSubtype="0" accel="50000" decel="50000" fill="hold" nodeType="withEffect">
                                  <p:stCondLst>
                                    <p:cond delay="0"/>
                                  </p:stCondLst>
                                  <p:childTnLst>
                                    <p:animMotion origin="layout" path="M 0.00014 4.44444E-6 L -0.03632 0.00069 " pathEditMode="relative" rAng="0" ptsTypes="AA">
                                      <p:cBhvr>
                                        <p:cTn id="52" dur="10" fill="hold"/>
                                        <p:tgtEl>
                                          <p:spTgt spid="93">
                                            <p:txEl>
                                              <p:pRg st="0" end="0"/>
                                            </p:txEl>
                                          </p:spTgt>
                                        </p:tgtEl>
                                        <p:attrNameLst>
                                          <p:attrName>ppt_x</p:attrName>
                                          <p:attrName>ppt_y</p:attrName>
                                        </p:attrNameLst>
                                      </p:cBhvr>
                                      <p:rCtr x="-1823" y="23"/>
                                    </p:animMotion>
                                  </p:childTnLst>
                                </p:cTn>
                              </p:par>
                              <p:par>
                                <p:cTn id="53" presetID="1" presetClass="entr" presetSubtype="0"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nodeType="clickEffect">
                                  <p:stCondLst>
                                    <p:cond delay="0"/>
                                  </p:stCondLst>
                                  <p:childTnLst>
                                    <p:animMotion origin="layout" path="M -2.91667E-6 3.7037E-7 L -0.09752 -0.00023 " pathEditMode="relative" rAng="0" ptsTypes="AA">
                                      <p:cBhvr>
                                        <p:cTn id="66" dur="2000" fill="hold"/>
                                        <p:tgtEl>
                                          <p:spTgt spid="9"/>
                                        </p:tgtEl>
                                        <p:attrNameLst>
                                          <p:attrName>ppt_x</p:attrName>
                                          <p:attrName>ppt_y</p:attrName>
                                        </p:attrNameLst>
                                      </p:cBhvr>
                                      <p:rCtr x="-4883" y="-23"/>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0053 0 L -0.15079 0.18588 " pathEditMode="relative" rAng="0" ptsTypes="AA">
                                      <p:cBhvr>
                                        <p:cTn id="70" dur="2000" fill="hold"/>
                                        <p:tgtEl>
                                          <p:spTgt spid="62"/>
                                        </p:tgtEl>
                                        <p:attrNameLst>
                                          <p:attrName>ppt_x</p:attrName>
                                          <p:attrName>ppt_y</p:attrName>
                                        </p:attrNameLst>
                                      </p:cBhvr>
                                      <p:rCtr x="-7526" y="9838"/>
                                    </p:animMotion>
                                  </p:childTnLst>
                                </p:cTn>
                              </p:par>
                              <p:par>
                                <p:cTn id="71" presetID="1" presetClass="exit" presetSubtype="0" fill="hold" nodeType="withEffect">
                                  <p:stCondLst>
                                    <p:cond delay="0"/>
                                  </p:stCondLst>
                                  <p:childTnLst>
                                    <p:set>
                                      <p:cBhvr>
                                        <p:cTn id="72"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Rank store is just a bank of FIFOs (stable hardware IP)</a:t>
            </a:r>
          </a:p>
          <a:p>
            <a:endParaRPr lang="en-US" dirty="0" smtClean="0"/>
          </a:p>
          <a:p>
            <a:endParaRPr lang="en-US" dirty="0"/>
          </a:p>
          <a:p>
            <a:r>
              <a:rPr lang="en-US" dirty="0" smtClean="0"/>
              <a:t>Flow scheduler for1000 flows meets timing at 1GHz on 16 nm node</a:t>
            </a:r>
          </a:p>
          <a:p>
            <a:endParaRPr lang="en-US" dirty="0" smtClean="0"/>
          </a:p>
          <a:p>
            <a:endParaRPr lang="en-US" dirty="0"/>
          </a:p>
          <a:p>
            <a:r>
              <a:rPr lang="en-US" dirty="0" smtClean="0"/>
              <a:t>&lt;4%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normAutofit/>
          </a:bodyPr>
          <a:lstStyle/>
          <a:p>
            <a:r>
              <a:rPr lang="en-US" dirty="0" smtClean="0"/>
              <a:t>Packet transactions: Programming a router pipeline</a:t>
            </a:r>
          </a:p>
          <a:p>
            <a:r>
              <a:rPr lang="en-US" dirty="0" smtClean="0"/>
              <a:t>PIFO: Programming the scheduler</a:t>
            </a:r>
          </a:p>
          <a:p>
            <a:r>
              <a:rPr lang="en-US" dirty="0" smtClean="0"/>
              <a:t>Ongoing work:</a:t>
            </a:r>
          </a:p>
          <a:p>
            <a:pPr marL="685800" lvl="2">
              <a:spcBef>
                <a:spcPts val="1000"/>
              </a:spcBef>
            </a:pPr>
            <a:r>
              <a:rPr lang="en-US" sz="2400" dirty="0"/>
              <a:t>Abstractions for network measurement</a:t>
            </a:r>
          </a:p>
          <a:p>
            <a:pPr lvl="1"/>
            <a:r>
              <a:rPr lang="en-US" dirty="0" smtClean="0"/>
              <a:t>Instruction-set design for programmable routers</a:t>
            </a:r>
          </a:p>
        </p:txBody>
      </p:sp>
    </p:spTree>
    <p:extLst>
      <p:ext uri="{BB962C8B-B14F-4D97-AF65-F5344CB8AC3E}">
        <p14:creationId xmlns:p14="http://schemas.microsoft.com/office/powerpoint/2010/main" val="384281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3182115433"/>
              </p:ext>
            </p:extLst>
          </p:nvPr>
        </p:nvGraphicFramePr>
        <p:xfrm>
          <a:off x="2051050" y="1257300"/>
          <a:ext cx="801370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570522" cy="1015663"/>
          </a:xfrm>
          <a:prstGeom prst="rect">
            <a:avLst/>
          </a:prstGeom>
          <a:noFill/>
        </p:spPr>
        <p:txBody>
          <a:bodyPr wrap="none" rtlCol="0">
            <a:spAutoFit/>
          </a:bodyPr>
          <a:lstStyle/>
          <a:p>
            <a:pPr marL="285750" indent="-285750">
              <a:buFont typeface="Arial" panose="020B0604020202020204" pitchFamily="34" charset="0"/>
              <a:buChar char="•"/>
            </a:pPr>
            <a:r>
              <a:rPr lang="en-US" sz="3000" dirty="0" smtClean="0">
                <a:latin typeface="Gadugi" panose="020B0502040204020203" pitchFamily="34" charset="0"/>
              </a:rPr>
              <a:t>10—100 x loss in performance relative to line-rate routers</a:t>
            </a:r>
          </a:p>
          <a:p>
            <a:pPr marL="285750" indent="-285750">
              <a:buFont typeface="Arial" panose="020B0604020202020204" pitchFamily="34" charset="0"/>
              <a:buChar char="•"/>
            </a:pPr>
            <a:r>
              <a:rPr lang="en-US" sz="3000" dirty="0" smtClean="0">
                <a:latin typeface="Gadugi" panose="020B0502040204020203" pitchFamily="34" charset="0"/>
              </a:rPr>
              <a:t>Unpredictable performance (e.g., cache contention)</a:t>
            </a:r>
            <a:endParaRPr lang="en-US" sz="30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PIFO abstraction</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packet transactions</a:t>
            </a:r>
            <a:endParaRPr lang="en-US" dirty="0"/>
          </a:p>
        </p:txBody>
      </p:sp>
      <p:sp>
        <p:nvSpPr>
          <p:cNvPr id="3" name="Content Placeholder 2"/>
          <p:cNvSpPr>
            <a:spLocks noGrp="1"/>
          </p:cNvSpPr>
          <p:nvPr>
            <p:ph idx="1"/>
          </p:nvPr>
        </p:nvSpPr>
        <p:spPr/>
        <p:txBody>
          <a:bodyPr>
            <a:normAutofit fontScale="92500" lnSpcReduction="10000"/>
          </a:bodyPr>
          <a:lstStyle/>
          <a:p>
            <a:r>
              <a:rPr lang="en-US" sz="3900" dirty="0" smtClean="0"/>
              <a:t>Example: count number of packets</a:t>
            </a:r>
          </a:p>
          <a:p>
            <a:pPr marL="0" indent="0">
              <a:buNone/>
            </a:pPr>
            <a:r>
              <a:rPr lang="en-US" sz="2900" dirty="0" smtClean="0"/>
              <a:t>On </a:t>
            </a:r>
            <a:r>
              <a:rPr lang="en-US" sz="2900" dirty="0" err="1" smtClean="0"/>
              <a:t>enqueue</a:t>
            </a:r>
            <a:r>
              <a:rPr lang="en-US" sz="2900" dirty="0" smtClean="0"/>
              <a:t>:</a:t>
            </a:r>
          </a:p>
          <a:p>
            <a:pPr marL="0" indent="0">
              <a:buNone/>
            </a:pPr>
            <a:r>
              <a:rPr lang="en-US" sz="2900" dirty="0" smtClean="0"/>
              <a:t>    Calculate average queue size</a:t>
            </a:r>
          </a:p>
          <a:p>
            <a:pPr marL="0" indent="0">
              <a:buNone/>
            </a:pPr>
            <a:r>
              <a:rPr lang="en-US" sz="2900" dirty="0" smtClean="0"/>
              <a:t>     if min &lt; </a:t>
            </a:r>
            <a:r>
              <a:rPr lang="en-US" sz="2900" dirty="0" err="1" smtClean="0"/>
              <a:t>avg</a:t>
            </a:r>
            <a:r>
              <a:rPr lang="en-US" sz="2900" dirty="0" smtClean="0"/>
              <a:t> &lt; max </a:t>
            </a:r>
          </a:p>
          <a:p>
            <a:pPr marL="0" indent="0">
              <a:buNone/>
            </a:pPr>
            <a:r>
              <a:rPr lang="en-US" sz="2900" dirty="0" smtClean="0"/>
              <a:t>        calculate probability p</a:t>
            </a:r>
          </a:p>
          <a:p>
            <a:pPr marL="0" indent="0">
              <a:buNone/>
            </a:pPr>
            <a:r>
              <a:rPr lang="en-US" sz="2900" dirty="0" smtClean="0"/>
              <a:t>         mark packet with probability p</a:t>
            </a:r>
          </a:p>
          <a:p>
            <a:pPr marL="0" indent="0">
              <a:buNone/>
            </a:pPr>
            <a:r>
              <a:rPr lang="en-US" sz="2900" dirty="0" smtClean="0"/>
              <a:t>     else if </a:t>
            </a:r>
            <a:r>
              <a:rPr lang="en-US" sz="2900" dirty="0" err="1" smtClean="0"/>
              <a:t>avg</a:t>
            </a:r>
            <a:r>
              <a:rPr lang="en-US" sz="2900" dirty="0" smtClean="0"/>
              <a:t> &gt; max:</a:t>
            </a:r>
          </a:p>
          <a:p>
            <a:pPr marL="0" indent="0">
              <a:buNone/>
            </a:pPr>
            <a:r>
              <a:rPr lang="en-US" sz="2900" dirty="0" smtClean="0"/>
              <a:t>          mark packet</a:t>
            </a:r>
          </a:p>
          <a:p>
            <a:r>
              <a:rPr lang="en-US" sz="3900" dirty="0" smtClean="0"/>
              <a:t>Runs to completion, process one packet at a time</a:t>
            </a:r>
          </a:p>
          <a:p>
            <a:endParaRPr lang="en-US" sz="3900" dirty="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Retain performance of fastest routers</a:t>
            </a:r>
          </a:p>
          <a:p>
            <a:endParaRPr lang="en-US" dirty="0"/>
          </a:p>
          <a:p>
            <a:endParaRPr lang="en-US" dirty="0" smtClean="0"/>
          </a:p>
          <a:p>
            <a:r>
              <a:rPr lang="en-US" dirty="0" smtClean="0"/>
              <a:t>Predictable performance of hardware</a:t>
            </a:r>
          </a:p>
          <a:p>
            <a:endParaRPr lang="en-US" dirty="0" smtClean="0"/>
          </a:p>
          <a:p>
            <a:endParaRPr lang="en-US" dirty="0"/>
          </a:p>
          <a:p>
            <a:r>
              <a:rPr lang="en-US" dirty="0" smtClean="0"/>
              <a:t>Significantly more flexible than fixed-function routers</a:t>
            </a:r>
          </a:p>
          <a:p>
            <a:pPr lvl="1"/>
            <a:r>
              <a:rPr lang="en-US" dirty="0" smtClean="0"/>
              <a:t>…, but lesser than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408382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6363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150577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18424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the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at line rate</a:t>
            </a:r>
            <a:endParaRPr lang="en-US" dirty="0"/>
          </a:p>
        </p:txBody>
      </p:sp>
      <p:sp>
        <p:nvSpPr>
          <p:cNvPr id="3" name="Content Placeholder 2"/>
          <p:cNvSpPr>
            <a:spLocks noGrp="1"/>
          </p:cNvSpPr>
          <p:nvPr>
            <p:ph idx="1"/>
          </p:nvPr>
        </p:nvSpPr>
        <p:spPr>
          <a:xfrm>
            <a:off x="606739" y="1469900"/>
            <a:ext cx="11391900" cy="4702300"/>
          </a:xfrm>
        </p:spPr>
        <p:txBody>
          <a:bodyPr>
            <a:normAutofit lnSpcReduction="1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RMT, </a:t>
            </a:r>
            <a:r>
              <a:rPr lang="en-US" dirty="0" err="1" smtClean="0"/>
              <a:t>FlexPipe</a:t>
            </a:r>
            <a:r>
              <a:rPr lang="en-US" dirty="0" smtClean="0"/>
              <a:t>, </a:t>
            </a:r>
            <a:r>
              <a:rPr lang="en-US" dirty="0" err="1" smtClean="0"/>
              <a:t>Xpliant</a:t>
            </a:r>
            <a:r>
              <a:rPr lang="en-US" dirty="0" smtClean="0"/>
              <a:t>: Protocol-independent match-action pipeline.</a:t>
            </a:r>
          </a:p>
          <a:p>
            <a:pPr lvl="1"/>
            <a:endParaRPr lang="en-US" dirty="0" smtClean="0"/>
          </a:p>
          <a:p>
            <a:pPr lvl="1"/>
            <a:r>
              <a:rPr lang="en-US" dirty="0" smtClean="0"/>
              <a:t>Moore’s </a:t>
            </a:r>
            <a:r>
              <a:rPr lang="en-US" dirty="0"/>
              <a:t>law =&gt; Modest area overhead for programmability</a:t>
            </a:r>
          </a:p>
          <a:p>
            <a:pPr lvl="1"/>
            <a:endParaRPr lang="en-US" dirty="0" smtClean="0"/>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05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3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4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4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5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5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7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7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7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7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8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83"/>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84"/>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85"/>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8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8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9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9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9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9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9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9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98"/>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0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03"/>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0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07"/>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20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20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5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5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260"/>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62"/>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63"/>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257"/>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5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26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6" grpId="0" animBg="1"/>
      <p:bldP spid="102" grpId="0" animBg="1"/>
      <p:bldP spid="103" grpId="0"/>
      <p:bldP spid="105" grpId="0" animBg="1"/>
      <p:bldP spid="106" grpId="0"/>
      <p:bldP spid="107" grpId="0"/>
      <p:bldP spid="108" grpId="0"/>
      <p:bldP spid="109" grpId="0" animBg="1"/>
      <p:bldP spid="110" grpId="0" animBg="1"/>
      <p:bldP spid="111" grpId="0" animBg="1"/>
      <p:bldP spid="112" grpId="0" animBg="1"/>
      <p:bldP spid="113" grpId="0" animBg="1"/>
      <p:bldP spid="114" grpId="0" animBg="1"/>
      <p:bldP spid="115" grpId="0" animBg="1"/>
      <p:bldP spid="116" grpId="0" animBg="1"/>
      <p:bldP spid="133" grpId="0" animBg="1"/>
      <p:bldP spid="134" grpId="0" animBg="1"/>
      <p:bldP spid="135" grpId="0" animBg="1"/>
      <p:bldP spid="136" grpId="0" animBg="1"/>
      <p:bldP spid="137" grpId="0" animBg="1"/>
      <p:bldP spid="138" grpId="0" animBg="1"/>
      <p:bldP spid="139" grpId="0" animBg="1"/>
      <p:bldP spid="140" grpId="0" animBg="1"/>
      <p:bldP spid="142" grpId="0"/>
      <p:bldP spid="143" grpId="0" animBg="1"/>
      <p:bldP spid="170" grpId="0" animBg="1"/>
      <p:bldP spid="172" grpId="0"/>
      <p:bldP spid="173" grpId="0"/>
      <p:bldP spid="174" grpId="0"/>
      <p:bldP spid="178" grpId="0"/>
      <p:bldP spid="179" grpId="0"/>
      <p:bldP spid="183" grpId="0"/>
      <p:bldP spid="184" grpId="0"/>
      <p:bldP spid="188" grpId="0" animBg="1"/>
      <p:bldP spid="189" grpId="0" animBg="1"/>
      <p:bldP spid="190" grpId="0" animBg="1"/>
      <p:bldP spid="191" grpId="0"/>
      <p:bldP spid="192" grpId="0"/>
      <p:bldP spid="193" grpId="0"/>
      <p:bldP spid="197" grpId="0"/>
      <p:bldP spid="198" grpId="0"/>
      <p:bldP spid="202" grpId="0"/>
      <p:bldP spid="203" grpId="0"/>
      <p:bldP spid="207" grpId="0" animBg="1"/>
      <p:bldP spid="208" grpId="0" animBg="1"/>
      <p:bldP spid="209" grpId="0" animBg="1"/>
      <p:bldP spid="210" grpId="0"/>
      <p:bldP spid="211" grpId="0"/>
      <p:bldP spid="212" grpId="0" animBg="1"/>
      <p:bldP spid="213" grpId="0" animBg="1"/>
      <p:bldP spid="214" grpId="0" animBg="1"/>
      <p:bldP spid="215" grpId="0" animBg="1"/>
      <p:bldP spid="216" grpId="0" animBg="1"/>
      <p:bldP spid="217" grpId="0" animBg="1"/>
      <p:bldP spid="218" grpId="0" animBg="1"/>
      <p:bldP spid="219" grpId="0" animBg="1"/>
      <p:bldP spid="220" grpId="0"/>
      <p:bldP spid="224" grpId="0"/>
      <p:bldP spid="225" grpId="0"/>
      <p:bldP spid="229" grpId="0"/>
      <p:bldP spid="230" grpId="0"/>
      <p:bldP spid="234" grpId="0" animBg="1"/>
      <p:bldP spid="235" grpId="0" animBg="1"/>
      <p:bldP spid="236" grpId="0" animBg="1"/>
      <p:bldP spid="237" grpId="0"/>
      <p:bldP spid="238" grpId="0"/>
      <p:bldP spid="239" grpId="0"/>
      <p:bldP spid="243" grpId="0"/>
      <p:bldP spid="244" grpId="0"/>
      <p:bldP spid="248" grpId="0"/>
      <p:bldP spid="249" grpId="0"/>
      <p:bldP spid="253" grpId="0" animBg="1"/>
      <p:bldP spid="254" grpId="0" animBg="1"/>
      <p:bldP spid="255" grpId="0" animBg="1"/>
      <p:bldP spid="256" grpId="0" animBg="1"/>
      <p:bldP spid="257" grpId="0"/>
      <p:bldP spid="258" grpId="0" animBg="1"/>
      <p:bldP spid="259" grpId="0"/>
      <p:bldP spid="260" grpId="0" animBg="1"/>
      <p:bldP spid="261"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10" fill="hold"/>
                                        <p:tgtEl>
                                          <p:spTgt spid="105"/>
                                        </p:tgtEl>
                                        <p:attrNameLst>
                                          <p:attrName>fillcolor</p:attrName>
                                        </p:attrNameLst>
                                      </p:cBhvr>
                                      <p:to>
                                        <a:schemeClr val="accent1"/>
                                      </p:to>
                                    </p:animClr>
                                    <p:set>
                                      <p:cBhvr>
                                        <p:cTn id="13" dur="10" fill="hold"/>
                                        <p:tgtEl>
                                          <p:spTgt spid="105"/>
                                        </p:tgtEl>
                                        <p:attrNameLst>
                                          <p:attrName>fill.type</p:attrName>
                                        </p:attrNameLst>
                                      </p:cBhvr>
                                      <p:to>
                                        <p:strVal val="solid"/>
                                      </p:to>
                                    </p:set>
                                    <p:set>
                                      <p:cBhvr>
                                        <p:cTn id="14" dur="10" fill="hold"/>
                                        <p:tgtEl>
                                          <p:spTgt spid="105"/>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 fill="hold"/>
                                        <p:tgtEl>
                                          <p:spTgt spid="143"/>
                                        </p:tgtEl>
                                        <p:attrNameLst>
                                          <p:attrName>fillcolor</p:attrName>
                                        </p:attrNameLst>
                                      </p:cBhvr>
                                      <p:to>
                                        <a:schemeClr val="accent1"/>
                                      </p:to>
                                    </p:animClr>
                                    <p:set>
                                      <p:cBhvr>
                                        <p:cTn id="17" dur="10" fill="hold"/>
                                        <p:tgtEl>
                                          <p:spTgt spid="143"/>
                                        </p:tgtEl>
                                        <p:attrNameLst>
                                          <p:attrName>fill.type</p:attrName>
                                        </p:attrNameLst>
                                      </p:cBhvr>
                                      <p:to>
                                        <p:strVal val="solid"/>
                                      </p:to>
                                    </p:set>
                                    <p:set>
                                      <p:cBhvr>
                                        <p:cTn id="18" dur="10" fill="hold"/>
                                        <p:tgtEl>
                                          <p:spTgt spid="14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chemeClr val="accent1"/>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10—100 </a:t>
            </a:r>
            <a:r>
              <a:rPr lang="en-US" dirty="0" err="1" smtClean="0"/>
              <a:t>Gbit</a:t>
            </a:r>
            <a:r>
              <a:rPr lang="en-US" dirty="0" smtClean="0"/>
              <a:t>/s per port, 10—100 ports =&gt; 1 </a:t>
            </a:r>
            <a:r>
              <a:rPr lang="en-US" dirty="0" err="1" smtClean="0"/>
              <a:t>Tbit</a:t>
            </a:r>
            <a:r>
              <a:rPr lang="en-US" dirty="0" smtClean="0"/>
              <a:t>/s aggregate</a:t>
            </a:r>
          </a:p>
          <a:p>
            <a:endParaRPr lang="en-US" dirty="0" smtClean="0"/>
          </a:p>
          <a:p>
            <a:r>
              <a:rPr lang="en-US" dirty="0"/>
              <a:t>S</a:t>
            </a:r>
            <a:r>
              <a:rPr lang="en-US" dirty="0" smtClean="0"/>
              <a:t>mallest packet size of 1000 bits (125 bytes)</a:t>
            </a:r>
          </a:p>
          <a:p>
            <a:endParaRPr lang="en-US" dirty="0"/>
          </a:p>
          <a:p>
            <a:r>
              <a:rPr lang="en-US" dirty="0" smtClean="0"/>
              <a:t>Each packet needs ~10 operations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TotalTime>
  <Words>10211</Words>
  <Application>Microsoft Office PowerPoint</Application>
  <PresentationFormat>Widescreen</PresentationFormat>
  <Paragraphs>1814</Paragraphs>
  <Slides>72</Slides>
  <Notes>64</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vision: programmability at line-rate</vt:lpstr>
      <vt:lpstr>Programmability at line rate</vt:lpstr>
      <vt:lpstr>This talk</vt:lpstr>
      <vt:lpstr>Performance requirements at line-rate</vt:lpstr>
      <vt:lpstr>Single processor strawman</vt:lpstr>
      <vt:lpstr>Packet-parallel strawman</vt:lpstr>
      <vt:lpstr>Packet-parallel strawman</vt:lpstr>
      <vt:lpstr>Functionality-parallel or pipelined model</vt:lpstr>
      <vt:lpstr>A machine model for line-rate routers</vt:lpstr>
      <vt:lpstr>Stateful vs. stateless atoms</vt:lpstr>
      <vt:lpstr>Packet Transaction</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PowerPoint Presentation</vt:lpstr>
      <vt:lpstr>Atoms used in targets</vt:lpstr>
      <vt:lpstr>Atoms used in targets</vt:lpstr>
      <vt:lpstr>Atoms used in targets</vt:lpstr>
      <vt:lpstr>Algorithms programmed in Domino</vt:lpstr>
      <vt:lpstr>Compiling Domino algorithms</vt:lpstr>
      <vt:lpstr>Talk outline</vt:lpstr>
      <vt:lpstr>Why is programmable scheduling hard?</vt:lpstr>
      <vt:lpstr>The Push-In First-Out Queue</vt:lpstr>
      <vt:lpstr>A programmable scheduler</vt:lpstr>
      <vt:lpstr>pFabric using PIFO</vt:lpstr>
      <vt:lpstr>Weighted Fair Queuing</vt:lpstr>
      <vt:lpstr>Traffic Shaping</vt:lpstr>
      <vt:lpstr>LSTF</vt:lpstr>
      <vt:lpstr>Composing PIFOs</vt:lpstr>
      <vt:lpstr>Composing PIFOs</vt:lpstr>
      <vt:lpstr>PIFO in hardware</vt:lpstr>
      <vt:lpstr>A scalable PIFO block</vt:lpstr>
      <vt:lpstr>Hardware feasibility</vt:lpstr>
      <vt:lpstr>Closing thoughts</vt:lpstr>
      <vt:lpstr>Backup slides</vt:lpstr>
      <vt:lpstr>Packet transactions</vt:lpstr>
      <vt:lpstr>The PIFO abstraction</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Compiler targets</vt:lpstr>
      <vt:lpstr>PIFO in hardware</vt:lpstr>
      <vt:lpstr>The quest for programmability</vt:lpstr>
      <vt:lpstr>The quest for programmability</vt:lpstr>
      <vt:lpstr>Branch Removal</vt:lpstr>
      <vt:lpstr>Handling State Variables</vt:lpstr>
      <vt:lpstr>Code Pipelining</vt:lpstr>
      <vt:lpstr>Code Pipelining</vt:lpstr>
      <vt:lpstr>Code Pipelining</vt:lpstr>
      <vt:lpstr>Instruction mapping: the algorithm</vt:lpstr>
      <vt:lpstr>Programming with Packet Transactions</vt:lpstr>
      <vt:lpstr>The Domino compiler</vt:lpstr>
      <vt:lpstr>Diagrams</vt:lpstr>
      <vt:lpstr>PowerPoint Presentation</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1888</cp:revision>
  <dcterms:created xsi:type="dcterms:W3CDTF">2015-11-20T07:11:46Z</dcterms:created>
  <dcterms:modified xsi:type="dcterms:W3CDTF">2016-03-18T01:42:11Z</dcterms:modified>
</cp:coreProperties>
</file>