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tags/tag4.xml" ContentType="application/vnd.openxmlformats-officedocument.presentationml.tags+xml"/>
  <Override PartName="/ppt/notesSlides/notesSlide29.xml" ContentType="application/vnd.openxmlformats-officedocument.presentationml.notesSlide+xml"/>
  <Override PartName="/ppt/tags/tag5.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tags/tag14.xml" ContentType="application/vnd.openxmlformats-officedocument.presentationml.tags+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6.xml" ContentType="application/vnd.openxmlformats-officedocument.presentationml.tags+xml"/>
  <Override PartName="/ppt/notesSlides/notesSlide47.xml" ContentType="application/vnd.openxmlformats-officedocument.presentationml.notesSlide+xml"/>
  <Override PartName="/ppt/tags/tag17.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15" r:id="rId3"/>
    <p:sldId id="316" r:id="rId4"/>
    <p:sldId id="529" r:id="rId5"/>
    <p:sldId id="543" r:id="rId6"/>
    <p:sldId id="319" r:id="rId7"/>
    <p:sldId id="527" r:id="rId8"/>
    <p:sldId id="512" r:id="rId9"/>
    <p:sldId id="533" r:id="rId10"/>
    <p:sldId id="482" r:id="rId11"/>
    <p:sldId id="545" r:id="rId12"/>
    <p:sldId id="524" r:id="rId13"/>
    <p:sldId id="504" r:id="rId14"/>
    <p:sldId id="530" r:id="rId15"/>
    <p:sldId id="531" r:id="rId16"/>
    <p:sldId id="470" r:id="rId17"/>
    <p:sldId id="471" r:id="rId18"/>
    <p:sldId id="472" r:id="rId19"/>
    <p:sldId id="473" r:id="rId20"/>
    <p:sldId id="474" r:id="rId21"/>
    <p:sldId id="475" r:id="rId22"/>
    <p:sldId id="505" r:id="rId23"/>
    <p:sldId id="564" r:id="rId24"/>
    <p:sldId id="517" r:id="rId25"/>
    <p:sldId id="516" r:id="rId26"/>
    <p:sldId id="537" r:id="rId27"/>
    <p:sldId id="538"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558" r:id="rId41"/>
    <p:sldId id="559" r:id="rId42"/>
    <p:sldId id="560" r:id="rId43"/>
    <p:sldId id="561" r:id="rId44"/>
    <p:sldId id="565" r:id="rId45"/>
    <p:sldId id="566" r:id="rId46"/>
    <p:sldId id="358" r:id="rId47"/>
    <p:sldId id="544" r:id="rId48"/>
    <p:sldId id="350" r:id="rId49"/>
    <p:sldId id="540" r:id="rId50"/>
    <p:sldId id="541" r:id="rId51"/>
    <p:sldId id="508" r:id="rId52"/>
    <p:sldId id="526" r:id="rId53"/>
    <p:sldId id="514" r:id="rId54"/>
    <p:sldId id="507" r:id="rId55"/>
    <p:sldId id="509" r:id="rId56"/>
    <p:sldId id="510" r:id="rId57"/>
    <p:sldId id="464" r:id="rId58"/>
    <p:sldId id="465" r:id="rId59"/>
    <p:sldId id="375" r:id="rId60"/>
    <p:sldId id="299" r:id="rId61"/>
    <p:sldId id="357" r:id="rId62"/>
    <p:sldId id="305" r:id="rId63"/>
    <p:sldId id="306" r:id="rId64"/>
    <p:sldId id="301" r:id="rId65"/>
    <p:sldId id="271" r:id="rId66"/>
    <p:sldId id="326" r:id="rId67"/>
    <p:sldId id="327" r:id="rId68"/>
    <p:sldId id="272" r:id="rId69"/>
    <p:sldId id="374" r:id="rId70"/>
    <p:sldId id="468" r:id="rId71"/>
    <p:sldId id="332" r:id="rId72"/>
    <p:sldId id="370" r:id="rId73"/>
    <p:sldId id="371" r:id="rId74"/>
    <p:sldId id="335" r:id="rId75"/>
    <p:sldId id="372" r:id="rId76"/>
    <p:sldId id="373" r:id="rId77"/>
    <p:sldId id="307" r:id="rId78"/>
    <p:sldId id="467" r:id="rId79"/>
    <p:sldId id="458" r:id="rId80"/>
    <p:sldId id="459" r:id="rId81"/>
    <p:sldId id="460" r:id="rId82"/>
    <p:sldId id="461" r:id="rId83"/>
    <p:sldId id="462" r:id="rId84"/>
    <p:sldId id="466" r:id="rId85"/>
    <p:sldId id="463"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86992" autoAdjust="0"/>
  </p:normalViewPr>
  <p:slideViewPr>
    <p:cSldViewPr showGuides="1">
      <p:cViewPr>
        <p:scale>
          <a:sx n="95" d="100"/>
          <a:sy n="95" d="100"/>
        </p:scale>
        <p:origin x="1680" y="432"/>
      </p:cViewPr>
      <p:guideLst>
        <p:guide orient="horz" pos="168"/>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layout/>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8"/>
              <c:layout/>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0"/>
              <c:layout/>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1"/>
              <c:layout/>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241435968"/>
        <c:axId val="-237643232"/>
      </c:lineChart>
      <c:catAx>
        <c:axId val="-241435968"/>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37643232"/>
        <c:crosses val="autoZero"/>
        <c:auto val="1"/>
        <c:lblAlgn val="ctr"/>
        <c:lblOffset val="100"/>
        <c:noMultiLvlLbl val="0"/>
      </c:catAx>
      <c:valAx>
        <c:axId val="-237643232"/>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241435968"/>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337723248"/>
        <c:axId val="-337738624"/>
      </c:scatterChart>
      <c:valAx>
        <c:axId val="-33772324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37738624"/>
        <c:crosses val="autoZero"/>
        <c:crossBetween val="midCat"/>
      </c:valAx>
      <c:valAx>
        <c:axId val="-337738624"/>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33772324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2/15/17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going to be talking about how we make today’s fastest routers programmable. By programmable, I mean the ability to change the router’s functionality</a:t>
            </a:r>
            <a:r>
              <a:rPr lang="en-US" baseline="0" dirty="0" smtClean="0"/>
              <a:t> once it’s been deployed without throwing out and buying a new router every time you need a new feature.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only place</a:t>
            </a:r>
            <a:r>
              <a:rPr lang="en-US" baseline="0" dirty="0" smtClean="0"/>
              <a:t> where buffering is required is </a:t>
            </a:r>
            <a:r>
              <a:rPr lang="en-US" baseline="0" smtClean="0"/>
              <a:t>the scheduler.</a:t>
            </a:r>
            <a:endParaRPr lang="en-US"/>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REHEARSE: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One</a:t>
            </a:r>
            <a:r>
              <a:rPr lang="en-US" sz="1200" baseline="0" dirty="0" smtClean="0"/>
              <a:t> solution is to only provide those instructions that exactly have a throughput of 1 packet per cycle and exclude all instructions that don’t. We call such an instruction an atom to denote an atomic unit of header and/or state manipulation provided by the hardware. More precisely, an atom consists of some local memory like before and an action unit, which is a very specific circuit with a few configurable parameters that acts on this local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one toy example of such a circuit. When these atom circuits are synthesized to logic gates we ensure that the circuit can sustain a new packet once every clock cycle. Now in practice you would have multiple such atoms acting in parallel on a packet at it goes through a pipeline stage so long as each atom respects the 1 packet per cycle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Clearly, there are instructions that can only run at throughputs lower than 1 packet per cycle. An example is an instruction that reads some state maybe does something complicated on it and writes this result back. What do we do if a program needs such an instruction? We simply reject the program and ask the programmer to rewrite it. This is quite heterodox coming from the CPU world. On a CPU, throughput inversely correlates with a program’s complexity. Here, all programs run at line rate, or if too complex, they don’t run. While this seems harsh, this obviates any need for performance profiling.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TODO: Maybe show packets marching in lock step.</a:t>
            </a:r>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24952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Hopefully by now you’re convinced that we need this</a:t>
            </a:r>
            <a:r>
              <a:rPr lang="en-US" baseline="0" dirty="0" smtClean="0"/>
              <a:t> concept of an atom for high-speed execution. Given that the choice of atoms affects which algorithms we can program, can we try and empirically extract the atoms given a corpus of algorithms? Here’s an overview of how that would 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programmer writes an algorithm as what we call a packet transaction. This is identical to a DB transaction in that the packet trans for each packet is assumed to execute atomically, by itself, after the execution of the trans for the previous packet. The programmer’s model is one where each packet executes the trans, updates some state, and only then moves on to the next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Ok, what kind of atoms and how many of them do we need to run the streaming algorithms that we care about? To do this, we first pipeline the algorithm as much as we can so that we can look for fragments of the original code that need to be executed by atoms within the pipeline. We do this for a bunch of different algorithms and mine the pipeline stages to find reusable patterns, which we can then call atoms and build hardware for.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second step is necessary because we want atoms that work beyond the specific example algorithms and hopefully generalize in some way. For now, the first step is automated, while the second is trial-and-error. Let’s go over each. </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look at pipelining the code first. Before I describe our algorithm, it’s useful to understand the core concept in pipelining. Our goal is to take a packet transaction and decompose it into a pipeline so that if each pipeline stage executes atomically, the entire transactions semantics are preserved. Let’s see how we do this on some simple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say you have this stateless algorithm where you do pkt.f4 = pkt.f1  + pkt.f2 – pkt.f3. You could pipeline this into a sequence of stages, where you first add, then subtract. In general if you have a more complicated stateless algorithm, you can still do this. As someone designing the atoms, therefore, you can just design an atom that supports all binary operations on a pair of packet fields, and then you can take any algorithm and break it down into a pipeline of such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say you want to do the </a:t>
            </a:r>
            <a:r>
              <a:rPr lang="en-US" baseline="0" dirty="0" err="1" smtClean="0"/>
              <a:t>stateful</a:t>
            </a:r>
            <a:r>
              <a:rPr lang="en-US" baseline="0" dirty="0" smtClean="0"/>
              <a:t> operation x = g(x), where you take x, read it in, do something complicated with it, and then write it back. If you tried to pipeline it into multiple stages, like this, it doesn’t quite work. First of all, you can’t execute the first pipeline stage until the last one has completed and written the most recent value of x. So the throughput you get is at most 1 in N. Second, it assumes we can share memory, which we ruled out earlier.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Instead, we need to design hardware that can carry out the entire operation g(x) in one clock cycle. As a result, the </a:t>
            </a:r>
            <a:r>
              <a:rPr lang="en-US" baseline="0" dirty="0" err="1" smtClean="0"/>
              <a:t>stateful</a:t>
            </a:r>
            <a:r>
              <a:rPr lang="en-US" baseline="0" dirty="0" smtClean="0"/>
              <a:t> atoms end up looking quite a bit more involved than garden variety x86 instructions. So in any given algorithm, we need to collect together all the operations that touch the same state variable and then turn the entire thing into one atom. </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formalize the intuition I showed earlier.</a:t>
            </a:r>
            <a:r>
              <a:rPr lang="en-US" baseline="0" dirty="0" smtClean="0"/>
              <a:t> This is the packet sampling algorithm from before, which has been rewritten to facilitate dependency analysis in a compiler. We first create a single node for each instruction after rewriting.</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draw a black edge between any two nodes that have a</a:t>
            </a:r>
            <a:r>
              <a:rPr lang="en-US" baseline="0" dirty="0" smtClean="0"/>
              <a:t> dependency: these are intra-packet dependencies where one instruction reads a packet field written by another.</a:t>
            </a:r>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add inter-packet dependencies based on state. An example is the backward flowing red arrow that mandates that you must write to count before you read from it on the next cycle.</a:t>
            </a:r>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this point, if you look for strongly connected components in the graph, it gets us all of all the operations that touch a piece of state and hence need to go into an atom. Each SCC corresponds to an atomic code fragment that needs to be executed by a single atom.</a:t>
            </a:r>
          </a:p>
          <a:p>
            <a:endParaRPr lang="en-US" baseline="0" dirty="0" smtClean="0"/>
          </a:p>
          <a:p>
            <a:r>
              <a:rPr lang="en-US" baseline="0" dirty="0" smtClean="0"/>
              <a:t>Some of you who do compilers on a daily basis might notice the similarity to Monica Lam’s work on strongly connected components for software pipelining, where you are trying to overlap the execution of different iterations of a loop. In </a:t>
            </a:r>
            <a:r>
              <a:rPr lang="en-US" baseline="0" dirty="0" err="1" smtClean="0"/>
              <a:t>sw</a:t>
            </a:r>
            <a:r>
              <a:rPr lang="en-US" baseline="0" dirty="0" smtClean="0"/>
              <a:t> pipelining, a larger SCC implies a lower throughput. Here, on the other hand, a larger SCC means a larger area for the atom in silicon because we are forcing the throughput to be one packet per cycle.</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we have these SCCs, we can contract all nodes in an SCC to a single node, and then do a depth-first search on the DAG to get a pipeline.</a:t>
            </a: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start, let’s see how computer networks are traditionally supposed to be architected. The end-to-end principle tells us that programmability and application logic should reside at the endpoints of a network. The routers that connect the endpoints together should be fixed-function and only perform packet forwarding.</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21</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gives us the pipeline stages</a:t>
            </a:r>
            <a:r>
              <a:rPr lang="en-US" baseline="0" dirty="0" smtClean="0"/>
              <a:t> for a single algorithm. If we decided to call each pipeline stage an atom and lowered it into hardware, we would have effectively built hardware for a specific algorithm, which is no better than a router today. So we want to look at pipeline stages across a variety of different atoms and then extract common and reusable patterns that are more future proof.</a:t>
            </a:r>
          </a:p>
          <a:p>
            <a:endParaRPr lang="en-US" baseline="0" dirty="0" smtClean="0"/>
          </a:p>
          <a:p>
            <a:r>
              <a:rPr lang="en-US" baseline="0" dirty="0" smtClean="0"/>
              <a:t>Right now this process is manual and we use trial and error to determine these atoms. Let me show you an example. If you had </a:t>
            </a:r>
            <a:r>
              <a:rPr lang="en-US" baseline="0" dirty="0" err="1" smtClean="0"/>
              <a:t>pkt.x</a:t>
            </a:r>
            <a:r>
              <a:rPr lang="en-US" baseline="0" dirty="0" smtClean="0"/>
              <a:t> = </a:t>
            </a:r>
            <a:r>
              <a:rPr lang="en-US" baseline="0" dirty="0" err="1" smtClean="0"/>
              <a:t>pkt.a</a:t>
            </a:r>
            <a:r>
              <a:rPr lang="en-US" baseline="0" dirty="0" smtClean="0"/>
              <a:t> + </a:t>
            </a:r>
            <a:r>
              <a:rPr lang="en-US" baseline="0" dirty="0" err="1" smtClean="0"/>
              <a:t>pkt.b</a:t>
            </a:r>
            <a:r>
              <a:rPr lang="en-US" baseline="0" dirty="0" smtClean="0"/>
              <a:t> and </a:t>
            </a:r>
            <a:r>
              <a:rPr lang="en-US" baseline="0" dirty="0" err="1" smtClean="0"/>
              <a:t>pkt.x</a:t>
            </a:r>
            <a:r>
              <a:rPr lang="en-US" baseline="0" dirty="0" smtClean="0"/>
              <a:t> = </a:t>
            </a:r>
            <a:r>
              <a:rPr lang="en-US" baseline="0" dirty="0" err="1" smtClean="0"/>
              <a:t>pkt.x</a:t>
            </a:r>
            <a:r>
              <a:rPr lang="en-US" baseline="0" dirty="0" smtClean="0"/>
              <a:t> – </a:t>
            </a:r>
            <a:r>
              <a:rPr lang="en-US" baseline="0" dirty="0" err="1" smtClean="0"/>
              <a:t>pkt.b</a:t>
            </a:r>
            <a:r>
              <a:rPr lang="en-US" baseline="0" dirty="0" smtClean="0"/>
              <a:t>, you could generalize this to </a:t>
            </a:r>
            <a:r>
              <a:rPr lang="en-US" baseline="0" dirty="0" err="1" smtClean="0"/>
              <a:t>pkt.c</a:t>
            </a:r>
            <a:r>
              <a:rPr lang="en-US" baseline="0" dirty="0" smtClean="0"/>
              <a:t> = </a:t>
            </a:r>
            <a:r>
              <a:rPr lang="en-US" baseline="0" dirty="0" err="1" smtClean="0"/>
              <a:t>pkt.a</a:t>
            </a:r>
            <a:r>
              <a:rPr lang="en-US" baseline="0" dirty="0" smtClean="0"/>
              <a:t> BINOP </a:t>
            </a:r>
            <a:r>
              <a:rPr lang="en-US" baseline="0" dirty="0" err="1" smtClean="0"/>
              <a:t>pkt.b</a:t>
            </a:r>
            <a:r>
              <a:rPr lang="en-US" baseline="0" dirty="0" smtClean="0"/>
              <a:t>, where BINOP is any binary operation such as +, -, *, shift, min, max on any pair of packet fields.</a:t>
            </a:r>
          </a:p>
          <a:p>
            <a:endParaRPr lang="en-US" baseline="0" dirty="0" smtClean="0"/>
          </a:p>
          <a:p>
            <a:r>
              <a:rPr lang="en-US" baseline="0" dirty="0" smtClean="0"/>
              <a:t>If on the other hand, we had </a:t>
            </a:r>
            <a:r>
              <a:rPr lang="en-US" baseline="0" dirty="0" err="1" smtClean="0"/>
              <a:t>pkt.sample</a:t>
            </a:r>
            <a:r>
              <a:rPr lang="en-US" baseline="0" dirty="0" smtClean="0"/>
              <a:t> = </a:t>
            </a:r>
            <a:r>
              <a:rPr lang="en-US" baseline="0" dirty="0" err="1" smtClean="0"/>
              <a:t>pkt.tmp</a:t>
            </a:r>
            <a:r>
              <a:rPr lang="en-US" baseline="0" dirty="0" smtClean="0"/>
              <a:t> ? </a:t>
            </a:r>
            <a:r>
              <a:rPr lang="en-US" baseline="0" dirty="0" err="1" smtClean="0"/>
              <a:t>pkt.src</a:t>
            </a:r>
            <a:r>
              <a:rPr lang="en-US" baseline="0" dirty="0" smtClean="0"/>
              <a:t> : 0, we could generalize that to an atom that conditionally (using </a:t>
            </a:r>
            <a:r>
              <a:rPr lang="en-US" baseline="0" dirty="0" err="1" smtClean="0"/>
              <a:t>pkt.predicate</a:t>
            </a:r>
            <a:r>
              <a:rPr lang="en-US" baseline="0" dirty="0" smtClean="0"/>
              <a:t>) sets  </a:t>
            </a:r>
            <a:r>
              <a:rPr lang="en-US" baseline="0" dirty="0" err="1" smtClean="0"/>
              <a:t>pkt.a</a:t>
            </a:r>
            <a:r>
              <a:rPr lang="en-US" baseline="0" dirty="0" smtClean="0"/>
              <a:t> to either a constant or another packet field using a mux.</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went through a whole corpus of algorithms and iterated until we came up with a reasonable set of atoms. Here are the atoms we came up with. These aren’t sacrosanct by any means, but they are a decent start. I’ll explain a few. The stateless atom allows us to perform binary operations on a pair of packet fields. The read/write atoms allows us to either read the last value of state or write in a new value. The accumulator adds a packet field or constant to a state variable, while the conditional does this conditionally.</a:t>
            </a:r>
          </a:p>
          <a:p>
            <a:endParaRPr lang="en-US" baseline="0" dirty="0" smtClean="0"/>
          </a:p>
          <a:p>
            <a:r>
              <a:rPr lang="en-US" baseline="0" dirty="0" smtClean="0"/>
              <a:t>We also have examples of algorithms that each atom can support. Finally, we took these atoms and wrote them in Verilog to see if we could ensure they ran at 1 GHz. All these atoms meet the 1 GHz timing requirement quite easily and here are individual atom areas. If you take 100 of each, which turns out to be sufficient for our algorithms, the area overhead is less than a percent in aggregate.</a:t>
            </a:r>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designed these atoms, if we go back to our original timeline, what more can we do?</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175740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even care about programmable scheduling? It turns out that different performance objectives demand demand different schedulers within a network. For instance, if you were a dc operator like Google and you had multiple competing tenants, you may want to use a round robin scheduler to isolate clients from each other. On the other hand, if you owned your own cluster with a whole bunch of flows starting and stopping, you would use an algorithm like shortest remaining processing time to minimize the flow completion time.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status quo on routers is a limited menu of schedulers baked into hardware. These include algorithms like coarse-grained priorities, deficit round robin, and rate limits on each flow. While you can configure coefficients in these algorithms, you can’t replace the algorithms with new ones.</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over the last few decades, we have no consensus on the right primitive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a primitive important? The scheduler has demanding throughput requirements: typically, one </a:t>
            </a:r>
            <a:r>
              <a:rPr lang="en-US" baseline="0" dirty="0" err="1" smtClean="0"/>
              <a:t>enqueue</a:t>
            </a:r>
            <a:r>
              <a:rPr lang="en-US" baseline="0" dirty="0" smtClean="0"/>
              <a:t> and one </a:t>
            </a:r>
            <a:r>
              <a:rPr lang="en-US" baseline="0" dirty="0" err="1" smtClean="0"/>
              <a:t>dequeue</a:t>
            </a:r>
            <a:r>
              <a:rPr lang="en-US" baseline="0" dirty="0" smtClean="0"/>
              <a:t> every ns. So, you can’t simply throw an FPGA or CPU into the fast path, because just detouring a packet to and from an FPGA is enough to kill the throughput.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Define clock cycle here.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we really need is a simple primitive that we can implement in hardware to support high-speed scheduling.</a:t>
            </a:r>
          </a:p>
        </p:txBody>
      </p:sp>
      <p:sp>
        <p:nvSpPr>
          <p:cNvPr id="4" name="Slide Number Placeholder 3"/>
          <p:cNvSpPr>
            <a:spLocks noGrp="1"/>
          </p:cNvSpPr>
          <p:nvPr>
            <p:ph type="sldNum" sz="quarter" idx="10"/>
          </p:nvPr>
        </p:nvSpPr>
        <p:spPr/>
        <p:txBody>
          <a:bodyPr/>
          <a:lstStyle/>
          <a:p>
            <a:fld id="{6C7315F8-E931-49D1-A989-C1759F952B9E}" type="slidenum">
              <a:rPr lang="en-US" smtClean="0"/>
              <a:t>30</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today’s reality is very different. First, it’s unclear what fixed functionality goes into a router. It was supposed to be forwarding. But today’s routers have a far more bloated feature set including measurement, access control, and tunneling. At the same time, there is no consensus on the right feature set because each vendor has their laundry list of features.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we don’t have consensus and these routers are still fixed, they invariably fall short because someone wants something different from what’s provided. For instance, new router algorithms are developed from time to time and very few actually find their way into production routers. Here’s a timeline of router algorithms developed since the 80s and only a small fraction are available in production routers.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get to this primitive, let’s first look at what the scheduler does. It decides on two things. First, the order in which packets are transmitted. This captures work-conserving schedulers that always transmit some packet if the link is idle. They include things like priority scheduling, weighted fair queueing, etc. Second, the scheduler decides the absolute time at which packets are transmitted. This captures non-work-conserving schedulers that some times hold on to packets even if there is spare capacity on the link. The canonical example is token bucket rate limiting, where you want to limit a flow to say 10 Mbit/s even if the flow was the only flow on a link with much larger capacity.</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does a scheduler in a fixed-function router today pick the order and the time? Packets come in, they are classified into one of a fixed set of FIFOs, one for each flow. Then, on the </a:t>
            </a:r>
            <a:r>
              <a:rPr lang="en-US" baseline="0" dirty="0" err="1" smtClean="0"/>
              <a:t>dequeue</a:t>
            </a:r>
            <a:r>
              <a:rPr lang="en-US" baseline="0" dirty="0" smtClean="0"/>
              <a:t> side, some fixed logic picks the next flow to transmit among flows that have not exceeded their rate limits. Typically, this scheduler maintains some auxiliary state to tell it which queue to </a:t>
            </a:r>
            <a:r>
              <a:rPr lang="en-US" baseline="0" dirty="0" err="1" smtClean="0"/>
              <a:t>dequeue</a:t>
            </a:r>
            <a:r>
              <a:rPr lang="en-US" baseline="0" dirty="0" smtClean="0"/>
              <a:t> from next.</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Let’s say you need to make this programmable. You could make</a:t>
            </a:r>
            <a:r>
              <a:rPr lang="en-US" sz="1200" baseline="0" dirty="0" smtClean="0"/>
              <a:t> the</a:t>
            </a:r>
            <a:r>
              <a:rPr lang="en-US" sz="1200" dirty="0" smtClean="0"/>
              <a:t> fixed </a:t>
            </a:r>
            <a:r>
              <a:rPr lang="en-US" sz="1200" dirty="0" err="1" smtClean="0"/>
              <a:t>dequeue</a:t>
            </a:r>
            <a:r>
              <a:rPr lang="en-US" sz="1200" dirty="0" smtClean="0"/>
              <a:t> logic programmable, by</a:t>
            </a:r>
            <a:r>
              <a:rPr lang="en-US" sz="1200" baseline="0" dirty="0" smtClean="0"/>
              <a:t> having a programmer supply any </a:t>
            </a:r>
            <a:r>
              <a:rPr lang="en-US" sz="1200" baseline="0" dirty="0" err="1" smtClean="0"/>
              <a:t>dequeue</a:t>
            </a:r>
            <a:r>
              <a:rPr lang="en-US" sz="1200" baseline="0" dirty="0" smtClean="0"/>
              <a:t> function and any associated auxiliary state. While this is very expressive, the problem is that there is very little time during the </a:t>
            </a:r>
            <a:r>
              <a:rPr lang="en-US" sz="1200" baseline="0" dirty="0" err="1" smtClean="0"/>
              <a:t>dequeue</a:t>
            </a:r>
            <a:r>
              <a:rPr lang="en-US" sz="1200" baseline="0" dirty="0" smtClean="0"/>
              <a:t> operation because you need to </a:t>
            </a:r>
            <a:r>
              <a:rPr lang="en-US" sz="1200" baseline="0" dirty="0" err="1" smtClean="0"/>
              <a:t>dequeue</a:t>
            </a:r>
            <a:r>
              <a:rPr lang="en-US" sz="1200" baseline="0" dirty="0" smtClean="0"/>
              <a:t> once every 5 clock cycles to sustain 100 G and more.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Not much time for any programmable operations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Hard to pipeline because of state maintained by </a:t>
            </a:r>
            <a:r>
              <a:rPr lang="en-US" sz="1200" dirty="0" err="1" smtClean="0"/>
              <a:t>dequeue</a:t>
            </a:r>
            <a:r>
              <a:rPr lang="en-US" sz="1200" dirty="0" smtClean="0"/>
              <a:t> operations</a:t>
            </a:r>
            <a:endParaRPr lang="en-US" sz="1200" baseline="0" dirty="0" smtClean="0"/>
          </a:p>
          <a:p>
            <a:endParaRPr lang="en-US" sz="1200" baseline="0" dirty="0" smtClean="0"/>
          </a:p>
          <a:p>
            <a:r>
              <a:rPr lang="en-US" sz="1200" baseline="0" dirty="0" smtClean="0"/>
              <a:t>The </a:t>
            </a:r>
            <a:r>
              <a:rPr lang="en-US" sz="1200" baseline="0" dirty="0" err="1" smtClean="0"/>
              <a:t>dequeue</a:t>
            </a:r>
            <a:r>
              <a:rPr lang="en-US" sz="1200" baseline="0" dirty="0" smtClean="0"/>
              <a:t> operation isn’t a computation that can be pipelined over more than 5 clock cycles because </a:t>
            </a:r>
            <a:r>
              <a:rPr lang="en-US" sz="1200" baseline="0" dirty="0" err="1" smtClean="0"/>
              <a:t>dequeue</a:t>
            </a:r>
            <a:r>
              <a:rPr lang="en-US" sz="1200" baseline="0" dirty="0" smtClean="0"/>
              <a:t> operations are dependent on each other and one </a:t>
            </a:r>
            <a:r>
              <a:rPr lang="en-US" sz="1200" baseline="0" dirty="0" err="1" smtClean="0"/>
              <a:t>dequeue</a:t>
            </a:r>
            <a:r>
              <a:rPr lang="en-US" sz="1200" baseline="0" dirty="0" smtClean="0"/>
              <a:t> has to finish before the next starts.</a:t>
            </a:r>
          </a:p>
          <a:p>
            <a:endParaRPr lang="en-US" sz="1200" baseline="0" dirty="0" smtClean="0"/>
          </a:p>
          <a:p>
            <a:r>
              <a:rPr lang="en-US" sz="1200" baseline="0" dirty="0" smtClean="0"/>
              <a:t>//This is because the </a:t>
            </a:r>
            <a:r>
              <a:rPr lang="en-US" sz="1200" baseline="0" dirty="0" err="1" smtClean="0"/>
              <a:t>dequeue</a:t>
            </a:r>
            <a:r>
              <a:rPr lang="en-US" sz="1200" baseline="0" dirty="0" smtClean="0"/>
              <a:t> operation maintains a large amount of state (such as the head of all the queues), which needs to be updated (in a complicated manner) to its correct // value before the next </a:t>
            </a:r>
            <a:r>
              <a:rPr lang="en-US" sz="1200" baseline="0" dirty="0" err="1" smtClean="0"/>
              <a:t>dequeue</a:t>
            </a:r>
            <a:r>
              <a:rPr lang="en-US" sz="1200" baseline="0" dirty="0" smtClean="0"/>
              <a:t> operation can start.</a:t>
            </a:r>
          </a:p>
          <a:p>
            <a:endParaRPr lang="en-US" sz="1200" baseline="0" dirty="0" smtClean="0"/>
          </a:p>
          <a:p>
            <a:r>
              <a:rPr lang="en-US" baseline="0" dirty="0" smtClean="0"/>
              <a:t>Instead, can we refactor the scheduler so that we can precompute as many of the programmable operations before the </a:t>
            </a:r>
            <a:r>
              <a:rPr lang="en-US" baseline="0" dirty="0" err="1" smtClean="0"/>
              <a:t>dequeue</a:t>
            </a:r>
            <a:r>
              <a:rPr lang="en-US" baseline="0" dirty="0" smtClean="0"/>
              <a:t> operation happens and leave only the essential part of actually </a:t>
            </a:r>
            <a:r>
              <a:rPr lang="en-US" baseline="0" dirty="0" err="1" smtClean="0"/>
              <a:t>dequeueing</a:t>
            </a:r>
            <a:r>
              <a:rPr lang="en-US" baseline="0" dirty="0" smtClean="0"/>
              <a:t> and transmitting a packet to the </a:t>
            </a:r>
            <a:r>
              <a:rPr lang="en-US" baseline="0" dirty="0" err="1" smtClean="0"/>
              <a:t>dequeue</a:t>
            </a:r>
            <a:r>
              <a:rPr lang="en-US" baseline="0" dirty="0" smtClean="0"/>
              <a:t> side.</a:t>
            </a:r>
            <a:endParaRPr lang="en-US" sz="1200" dirty="0" smtClean="0"/>
          </a:p>
          <a:p>
            <a:endParaRPr lang="en-US" sz="1200" dirty="0" smtClean="0"/>
          </a:p>
          <a:p>
            <a:r>
              <a:rPr lang="en-US" sz="1200" baseline="0" dirty="0" smtClean="0"/>
              <a:t>Q: Why is it easy to pipeline on the </a:t>
            </a:r>
            <a:r>
              <a:rPr lang="en-US" sz="1200" baseline="0" dirty="0" err="1" smtClean="0"/>
              <a:t>enqueue</a:t>
            </a:r>
            <a:r>
              <a:rPr lang="en-US" sz="1200" baseline="0" dirty="0" smtClean="0"/>
              <a:t> side?</a:t>
            </a:r>
          </a:p>
          <a:p>
            <a:endParaRPr lang="en-US" sz="1200" baseline="0" dirty="0" smtClean="0"/>
          </a:p>
          <a:p>
            <a:r>
              <a:rPr lang="en-US" sz="1200" baseline="0" dirty="0" smtClean="0"/>
              <a:t>On the </a:t>
            </a:r>
            <a:r>
              <a:rPr lang="en-US" sz="1200" baseline="0" dirty="0" err="1" smtClean="0"/>
              <a:t>enqueue</a:t>
            </a:r>
            <a:r>
              <a:rPr lang="en-US" sz="1200" baseline="0" dirty="0" smtClean="0"/>
              <a:t> side it is easier: you have a much smaller RMW loop for any state. The fixed part of the PIFO handles the fixed computations for you. It’s hard to do the fixed part of the PIFO and </a:t>
            </a:r>
            <a:r>
              <a:rPr lang="en-US" sz="1200" baseline="0" dirty="0" err="1" smtClean="0"/>
              <a:t>prog</a:t>
            </a:r>
            <a:r>
              <a:rPr lang="en-US" sz="1200" baseline="0" dirty="0" smtClean="0"/>
              <a:t> in the same critical path. That’s why it’s important to pipeline and optimize the hardware for a PIFO and move the stuff off the critical path.</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TODO: Replace rank with urgency maybe?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 in a PIFO.</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All we need to ensure is that the rank field is precomputed by the rank computation program before the packet hits the PIFO scheduler. Typically, you would precompute the rank on the same router housing the PIFO scheduler, but as we’ll see this rank computation can happen elsewhere in the network as well.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router?</a:t>
            </a:r>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look at  a router. Packets from all input ports are funneled into a shared ingress pipeline. This pipeline carries out a sequence of packet transformations in these stages such as computing the packet’s ranks. Then there are a set of queues that store the packets before they are picked up for transmission. Then there’s a similar egress pipeline shared across </a:t>
            </a:r>
            <a:r>
              <a:rPr lang="en-US" baseline="0" smtClean="0">
                <a:sym typeface="Wingdings" panose="05000000000000000000" pitchFamily="2" charset="2"/>
              </a:rPr>
              <a:t>all ports.</a:t>
            </a:r>
            <a:endParaRPr lang="en-US" baseline="0" dirty="0" smtClean="0">
              <a:sym typeface="Wingdings" panose="05000000000000000000" pitchFamily="2" charset="2"/>
            </a:endParaRP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In this figure, the PIFOs replace the queues in the scheduler, while the rank computation runs in the ingress pipeline. How exactly do we run the rank computation here and what does each stage in the pipeline do? We’ll deal with that in the second half of the talk. For now, assuming we can compute the ranks in the ingress pipeline, let’s see what scheduling algorithms we can program.</a:t>
            </a: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1433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38</a:t>
            </a:fld>
            <a:endParaRPr lang="en-US"/>
          </a:p>
        </p:txBody>
      </p:sp>
    </p:spTree>
    <p:extLst>
      <p:ext uri="{BB962C8B-B14F-4D97-AF65-F5344CB8AC3E}">
        <p14:creationId xmlns:p14="http://schemas.microsoft.com/office/powerpoint/2010/main" val="1339752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848135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9328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153468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p>
          <a:p>
            <a:endParaRPr lang="en-US" baseline="0" dirty="0" smtClean="0"/>
          </a:p>
          <a:p>
            <a:r>
              <a:rPr lang="en-US" baseline="0" dirty="0" smtClean="0"/>
              <a:t>I am not going into any detail here and I am happy to take questions offline, but briefly we designed hardware for a PIFO that sorts across the head packets of each flow alone exploiting the fact that the remaining packets within a flow are already sorted by rank as they arrive. The area for this design is quite modest and only occupies an additional 4% relative to a baseline router chip.</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there are a few more algorithms we can’t do. Some of these require</a:t>
            </a:r>
            <a:r>
              <a:rPr lang="en-US" baseline="0" dirty="0" smtClean="0"/>
              <a:t> floating point operations, others require some periodic timer-driven computations, while others need us to coordinate between the </a:t>
            </a:r>
            <a:r>
              <a:rPr lang="en-US" baseline="0" dirty="0" err="1" smtClean="0"/>
              <a:t>enqueue</a:t>
            </a:r>
            <a:r>
              <a:rPr lang="en-US" baseline="0" dirty="0" smtClean="0"/>
              <a:t> and </a:t>
            </a:r>
            <a:r>
              <a:rPr lang="en-US" baseline="0" dirty="0" err="1" smtClean="0"/>
              <a:t>dequeue</a:t>
            </a:r>
            <a:r>
              <a:rPr lang="en-US" baseline="0" dirty="0" smtClean="0"/>
              <a:t> pipelines.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So to conclude by now you are convinced that high-performance networking needs </a:t>
            </a:r>
            <a:r>
              <a:rPr lang="en-US" baseline="0" dirty="0" err="1" smtClean="0"/>
              <a:t>speciailzied</a:t>
            </a:r>
            <a:r>
              <a:rPr lang="en-US" baseline="0" dirty="0" smtClean="0"/>
              <a:t> hardware. But specialization conflicts with flexibility. If you specialize too much your hardware becomes obsolete tomorrow, if you specialize too little, it doesn’t give you good performance. This is now increasingly true because the slowing down of Moore’s law means that you can no longer just bank on the free lunch of x86 processors getting faster.</a:t>
            </a:r>
          </a:p>
          <a:p>
            <a:pPr marL="228600" indent="-228600">
              <a:buAutoNum type="arabicPeriod"/>
            </a:pPr>
            <a:endParaRPr lang="en-US" baseline="0" dirty="0" smtClean="0"/>
          </a:p>
          <a:p>
            <a:pPr marL="228600" indent="-228600">
              <a:buAutoNum type="arabicPeriod"/>
            </a:pPr>
            <a:r>
              <a:rPr lang="en-US" baseline="0" dirty="0" smtClean="0"/>
              <a:t>My solution to these problems is to tailor primitives to restricted classes of router functionality such as atoms for streaming </a:t>
            </a:r>
            <a:r>
              <a:rPr lang="en-US" baseline="0" dirty="0" err="1" smtClean="0"/>
              <a:t>algos</a:t>
            </a:r>
            <a:r>
              <a:rPr lang="en-US" baseline="0" dirty="0" smtClean="0"/>
              <a:t> and PIFOs for scheduling.</a:t>
            </a:r>
          </a:p>
          <a:p>
            <a:pPr marL="228600" indent="-228600">
              <a:buAutoNum type="arabicPeriod"/>
            </a:pPr>
            <a:endParaRPr lang="en-US" baseline="0" dirty="0" smtClean="0"/>
          </a:p>
          <a:p>
            <a:pPr marL="228600" indent="-228600">
              <a:buAutoNum type="arabicPeriod"/>
            </a:pPr>
            <a:r>
              <a:rPr lang="en-US" baseline="0" dirty="0" smtClean="0"/>
              <a:t>Beyond the papers, there’s been broader community and industry interest in these ideas. Working with the P4 design group, we introduced the idea of packet transactions into P4, an emerging language to program networking hardware. There has also been industry interest, particularly from Xilinx on implementing PIFOs in their FPGA hardware, and from Barefoot in Domino’s compilation techniques.</a:t>
            </a:r>
          </a:p>
          <a:p>
            <a:pPr marL="228600" indent="-228600">
              <a:buAutoNum type="arabicPeriod"/>
            </a:pPr>
            <a:endParaRPr lang="en-US" baseline="0" dirty="0" smtClean="0"/>
          </a:p>
          <a:p>
            <a:pPr marL="228600" indent="-228600">
              <a:buAutoNum type="arabicPeriod"/>
            </a:pPr>
            <a:r>
              <a:rPr lang="en-US" baseline="0" dirty="0" smtClean="0"/>
              <a:t>//More generally, I think this kind of restricted programmability is of use to other domains beyond networking as the stalling of transistor scaling causes us to do this oxymoronic //thing of specializing hardware and making it flexible at the same time. In future work, I hope to apply the same kind of thinking to other high-performance systems beyond //networking, such as machine learning and video encoding.</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Eliminating performance cliffs in a router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In summary, depending on the problem, end point approaches can either be inaccurate or leave considerable performance on the table.</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78749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to the problem of a fixed-function router is to use a software router. This is a router built on top of any programmable substrate, whether it be a CPU, GPU or multi-core CPU. To answer that, let’s look at how software routers have fared over time in forwarding performance relative to the fastest routers at that point in time.</a:t>
            </a:r>
          </a:p>
          <a:p>
            <a:endParaRPr lang="en-US" baseline="0" dirty="0" smtClean="0"/>
          </a:p>
          <a:p>
            <a:r>
              <a:rPr lang="en-US" baseline="0" dirty="0" smtClean="0"/>
              <a:t>Here’s a graph that charts aggregate capacity per unit since the days of the ARPANET with the y-axis in </a:t>
            </a:r>
            <a:r>
              <a:rPr lang="en-US" baseline="0" dirty="0" err="1" smtClean="0"/>
              <a:t>Gbit</a:t>
            </a:r>
            <a:r>
              <a:rPr lang="en-US" baseline="0" dirty="0" smtClean="0"/>
              <a:t>/s on a log scale. We plot two lines. The blue is a software router at that point in time, while the red is the fastest known router at some point in time. You see two phases. Up through the mid 90s the lines overlap: the fastest routers were in fact server machines with some forwarding software on them that could be swapped out at will. Since the mid 90s as router speeds took off, the fastest routers have been built out of dedicated forwarding hardware and are fixed in their functionality. Software routers have also improved their performance over the same time period, but they remain 10 --- 100 x slower. Further, the performance of a software router depends on the complexity of the feature that you implement on it unlike the fixed-function routers that are rated for a certain line rate on a certain number of ports regardless of what features are on.</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76</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77</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My work looks at whether we can have the best of both worlds, the programmability that has so far been restricted to software routers and the performance that has so far been restricted to fixed-function hardware routers. Put differently, instead of specific features can we p</a:t>
            </a:r>
            <a:r>
              <a:rPr lang="en-US" dirty="0" smtClean="0"/>
              <a:t>rovide high-speed</a:t>
            </a:r>
            <a:r>
              <a:rPr lang="en-US" baseline="0" dirty="0" smtClean="0"/>
              <a:t> reusable </a:t>
            </a:r>
            <a:r>
              <a:rPr lang="en-US" dirty="0" smtClean="0"/>
              <a:t>primitives in the router’s hardware</a:t>
            </a:r>
            <a:r>
              <a:rPr lang="en-US" baseline="0" dirty="0" smtClean="0"/>
              <a:t> and </a:t>
            </a:r>
            <a:r>
              <a:rPr lang="en-US" dirty="0" smtClean="0"/>
              <a:t>program features in software?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world I am imagining is something like this. You write an algorithm in a high-level language that tells you what processing to do for each packet. You feed this to a compiler, which then appropriately configures router primitives on a high-speed router like say a box that you buy from Broadcom or Cisco. If you change your mind about the algorithm, you write a new one and then run it through the compiler again.</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Specifically, I am going to speak about two of my projects that were published at SIGCOMM last year. The first one looks at programming the router’s scheduler, which decides what packet to transmit next when the link is idle. Here, we developed a single primitive that allows us to program many scheduling algorithms at speeds approaching the fastest routers without losing performance. Further, we designed and synthesized this primitive in hardware to show that it has modest chip area cost.</a:t>
            </a:r>
          </a:p>
          <a:p>
            <a:pPr marL="685800" marR="0" lvl="1"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685800" marR="0" lvl="1"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The second project looks at programming streaming algorithms. These are algorithms that process a stream of packets in one pass in the order in which they arrive.  They are allowed to do a bounded amount of work per packet and maintain a bounded amount of router state and include algorithms for network measurement and network resource management. As part of this project, we developed a set of hardware primitives that permit high-speed execution of these algorithms and a method to extract these primitives from a corpus of algorithms.</a:t>
            </a:r>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67429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To illustrate the challenges with designing programmable hardware for streaming algorithms, let’s consider an example.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Say you want to sample the 10th packet in a router and write its </a:t>
            </a:r>
            <a:r>
              <a:rPr lang="en-US" sz="1200" baseline="0" dirty="0" err="1" smtClean="0"/>
              <a:t>src</a:t>
            </a:r>
            <a:r>
              <a:rPr lang="en-US" sz="1200" baseline="0" dirty="0" smtClean="0"/>
              <a:t> </a:t>
            </a:r>
            <a:r>
              <a:rPr lang="en-US" sz="1200" baseline="0" dirty="0" err="1" smtClean="0"/>
              <a:t>ip</a:t>
            </a:r>
            <a:r>
              <a:rPr lang="en-US" sz="1200" baseline="0" dirty="0" smtClean="0"/>
              <a:t> </a:t>
            </a:r>
            <a:r>
              <a:rPr lang="en-US" sz="1200" baseline="0" dirty="0" err="1" smtClean="0"/>
              <a:t>addr</a:t>
            </a:r>
            <a:r>
              <a:rPr lang="en-US" sz="1200" baseline="0" dirty="0" smtClean="0"/>
              <a:t> into a designated sample field.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a typical router handles 1 packet every clock cycle (of roughly a ns) regardless of what features you turn on or off. So in a sense, it’s this worst case guarantee on throughput,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which we would like to preserve here as well.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But algorithms like the sampling algorithm spend more than 1 cycle per packet. Let’s say each LOC was one instruction and took one cycle, that’s at least three cycles per packet.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How do we bridge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introduce two new ideas to solve this problem. First is the concept of an atom, which is a high-speed hardware primitive that modifies headers and/or state.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extract these atoms from algorithms in a way that the atoms allow not just those, but other algorithms to be programmed.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438653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2/15/17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2/15/17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2/15/17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2/15/17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2/15/17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2/15/17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5.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chart" Target="../charts/char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Making the fastest routers programmable</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hard about streaming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E.g., sample every 10</a:t>
            </a:r>
            <a:r>
              <a:rPr lang="en-US" baseline="30000" dirty="0" smtClean="0"/>
              <a:t>th</a:t>
            </a:r>
            <a:r>
              <a:rPr lang="en-US" dirty="0" smtClean="0"/>
              <a:t> packet:</a:t>
            </a:r>
          </a:p>
          <a:p>
            <a:r>
              <a:rPr lang="en-US" dirty="0" smtClean="0"/>
              <a:t>Routers deterministically handle 1 packet/cycle</a:t>
            </a:r>
          </a:p>
          <a:p>
            <a:pPr marL="0" indent="0">
              <a:buNone/>
            </a:pPr>
            <a:r>
              <a:rPr lang="en-US" dirty="0"/>
              <a:t> </a:t>
            </a:r>
            <a:r>
              <a:rPr lang="en-US" dirty="0" smtClean="0"/>
              <a:t> (full throughput)</a:t>
            </a:r>
            <a:r>
              <a:rPr lang="en-US" dirty="0"/>
              <a:t> </a:t>
            </a:r>
            <a:r>
              <a:rPr lang="en-US" dirty="0" smtClean="0"/>
              <a:t>regardless of</a:t>
            </a:r>
          </a:p>
          <a:p>
            <a:pPr marL="0" indent="0">
              <a:buNone/>
            </a:pPr>
            <a:r>
              <a:rPr lang="en-US" dirty="0"/>
              <a:t> </a:t>
            </a:r>
            <a:r>
              <a:rPr lang="en-US" dirty="0" smtClean="0"/>
              <a:t> what features are enabled</a:t>
            </a:r>
          </a:p>
          <a:p>
            <a:r>
              <a:rPr lang="en-US" dirty="0" smtClean="0"/>
              <a:t>But, algorithms spend several cycles per packet</a:t>
            </a:r>
          </a:p>
          <a:p>
            <a:r>
              <a:rPr lang="en-US" dirty="0" smtClean="0"/>
              <a:t>Pipelining bridges this gap</a:t>
            </a:r>
          </a:p>
          <a:p>
            <a:pPr lvl="1"/>
            <a:r>
              <a:rPr lang="en-US" sz="2800" dirty="0" smtClean="0"/>
              <a:t>Atoms: primitives in the router pipeline to modify headers, state</a:t>
            </a:r>
          </a:p>
          <a:p>
            <a:pPr lvl="1"/>
            <a:r>
              <a:rPr lang="en-US" sz="2800" dirty="0"/>
              <a:t>A compiler to</a:t>
            </a:r>
          </a:p>
          <a:p>
            <a:pPr lvl="2"/>
            <a:r>
              <a:rPr lang="en-US" sz="2600" dirty="0"/>
              <a:t>Extract </a:t>
            </a:r>
            <a:r>
              <a:rPr lang="en-US" sz="2600" dirty="0" smtClean="0"/>
              <a:t>atoms for the router pipeline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648700" y="1638300"/>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105064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router</a:t>
            </a:r>
            <a:endParaRPr lang="en-US" dirty="0"/>
          </a:p>
        </p:txBody>
      </p:sp>
      <p:sp>
        <p:nvSpPr>
          <p:cNvPr id="17" name="Right Arrow 16"/>
          <p:cNvSpPr/>
          <p:nvPr/>
        </p:nvSpPr>
        <p:spPr>
          <a:xfrm>
            <a:off x="608386" y="3424851"/>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8" name="TextBox 17"/>
          <p:cNvSpPr txBox="1"/>
          <p:nvPr/>
        </p:nvSpPr>
        <p:spPr>
          <a:xfrm>
            <a:off x="533400" y="30136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19" name="TextBox 18"/>
          <p:cNvSpPr txBox="1"/>
          <p:nvPr/>
        </p:nvSpPr>
        <p:spPr>
          <a:xfrm>
            <a:off x="6289262" y="12192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0" name="Right Arrow 19"/>
          <p:cNvSpPr/>
          <p:nvPr/>
        </p:nvSpPr>
        <p:spPr>
          <a:xfrm>
            <a:off x="10938468" y="34248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 name="TextBox 20"/>
          <p:cNvSpPr txBox="1"/>
          <p:nvPr/>
        </p:nvSpPr>
        <p:spPr>
          <a:xfrm>
            <a:off x="10820400" y="3078750"/>
            <a:ext cx="677342"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grpSp>
        <p:nvGrpSpPr>
          <p:cNvPr id="85" name="Group 84"/>
          <p:cNvGrpSpPr/>
          <p:nvPr/>
        </p:nvGrpSpPr>
        <p:grpSpPr>
          <a:xfrm>
            <a:off x="737719" y="1524001"/>
            <a:ext cx="916049" cy="3613296"/>
            <a:chOff x="737719" y="1524001"/>
            <a:chExt cx="916049" cy="3613296"/>
          </a:xfrm>
        </p:grpSpPr>
        <p:sp>
          <p:nvSpPr>
            <p:cNvPr id="24" name="Rectangle 23"/>
            <p:cNvSpPr/>
            <p:nvPr/>
          </p:nvSpPr>
          <p:spPr>
            <a:xfrm>
              <a:off x="1042518" y="1920327"/>
              <a:ext cx="326001"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5" name="TextBox 24"/>
            <p:cNvSpPr txBox="1"/>
            <p:nvPr/>
          </p:nvSpPr>
          <p:spPr>
            <a:xfrm>
              <a:off x="737719" y="1524001"/>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grpSp>
      <p:grpSp>
        <p:nvGrpSpPr>
          <p:cNvPr id="31" name="Group 30"/>
          <p:cNvGrpSpPr/>
          <p:nvPr/>
        </p:nvGrpSpPr>
        <p:grpSpPr>
          <a:xfrm>
            <a:off x="4265905" y="2436450"/>
            <a:ext cx="515971" cy="2169799"/>
            <a:chOff x="8534400" y="1981200"/>
            <a:chExt cx="595991" cy="2163589"/>
          </a:xfrm>
        </p:grpSpPr>
        <p:cxnSp>
          <p:nvCxnSpPr>
            <p:cNvPr id="69" name="Straight Connector 6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6290102" y="1927712"/>
            <a:ext cx="1230395" cy="3209586"/>
            <a:chOff x="6400800" y="2362200"/>
            <a:chExt cx="1181100" cy="3200400"/>
          </a:xfrm>
        </p:grpSpPr>
        <p:sp>
          <p:nvSpPr>
            <p:cNvPr id="52" name="Rectangle 51"/>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3" name="Group 65"/>
            <p:cNvGrpSpPr/>
            <p:nvPr/>
          </p:nvGrpSpPr>
          <p:grpSpPr>
            <a:xfrm>
              <a:off x="6749312" y="3009900"/>
              <a:ext cx="527788" cy="298464"/>
              <a:chOff x="7660968" y="1751777"/>
              <a:chExt cx="1040580" cy="450645"/>
            </a:xfrm>
          </p:grpSpPr>
          <p:sp>
            <p:nvSpPr>
              <p:cNvPr id="66" name="Freeform 6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4" name="Group 70"/>
            <p:cNvGrpSpPr/>
            <p:nvPr/>
          </p:nvGrpSpPr>
          <p:grpSpPr>
            <a:xfrm>
              <a:off x="6749312" y="3511536"/>
              <a:ext cx="527788" cy="298464"/>
              <a:chOff x="7660968" y="1751777"/>
              <a:chExt cx="1040580" cy="450645"/>
            </a:xfrm>
          </p:grpSpPr>
          <p:sp>
            <p:nvSpPr>
              <p:cNvPr id="63" name="Freeform 6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5" name="Group 65"/>
            <p:cNvGrpSpPr/>
            <p:nvPr/>
          </p:nvGrpSpPr>
          <p:grpSpPr>
            <a:xfrm>
              <a:off x="6749312" y="4006836"/>
              <a:ext cx="527788" cy="298464"/>
              <a:chOff x="7660968" y="1751777"/>
              <a:chExt cx="1040580" cy="450645"/>
            </a:xfrm>
          </p:grpSpPr>
          <p:sp>
            <p:nvSpPr>
              <p:cNvPr id="60" name="Freeform 5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 name="Group 70"/>
            <p:cNvGrpSpPr/>
            <p:nvPr/>
          </p:nvGrpSpPr>
          <p:grpSpPr>
            <a:xfrm>
              <a:off x="6749312" y="4502136"/>
              <a:ext cx="527788" cy="298464"/>
              <a:chOff x="7660968" y="1751777"/>
              <a:chExt cx="1040580" cy="450645"/>
            </a:xfrm>
          </p:grpSpPr>
          <p:sp>
            <p:nvSpPr>
              <p:cNvPr id="57" name="Freeform 5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8" name="Group 37"/>
          <p:cNvGrpSpPr/>
          <p:nvPr/>
        </p:nvGrpSpPr>
        <p:grpSpPr>
          <a:xfrm>
            <a:off x="8989036" y="2436450"/>
            <a:ext cx="515971" cy="2169799"/>
            <a:chOff x="8534400" y="1981200"/>
            <a:chExt cx="595991" cy="2163589"/>
          </a:xfrm>
        </p:grpSpPr>
        <p:cxnSp>
          <p:nvCxnSpPr>
            <p:cNvPr id="39" name="Straight Connector 3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513413" y="2130627"/>
            <a:ext cx="1305987" cy="3127174"/>
            <a:chOff x="1513413" y="2130627"/>
            <a:chExt cx="1305987" cy="3127174"/>
          </a:xfrm>
        </p:grpSpPr>
        <p:sp>
          <p:nvSpPr>
            <p:cNvPr id="23" name="Rectangle 22"/>
            <p:cNvSpPr/>
            <p:nvPr/>
          </p:nvSpPr>
          <p:spPr>
            <a:xfrm>
              <a:off x="1604220"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05" name="Group 104"/>
            <p:cNvGrpSpPr/>
            <p:nvPr/>
          </p:nvGrpSpPr>
          <p:grpSpPr>
            <a:xfrm>
              <a:off x="1513413" y="2133600"/>
              <a:ext cx="1305987" cy="2819400"/>
              <a:chOff x="1742013" y="2971800"/>
              <a:chExt cx="1305987" cy="2819400"/>
            </a:xfrm>
          </p:grpSpPr>
          <p:sp>
            <p:nvSpPr>
              <p:cNvPr id="107" name="Rectangle 10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1917329"/>
                <a:chOff x="1905000" y="3378571"/>
                <a:chExt cx="981004" cy="1917329"/>
              </a:xfrm>
            </p:grpSpPr>
            <p:grpSp>
              <p:nvGrpSpPr>
                <p:cNvPr id="110" name="Group 109"/>
                <p:cNvGrpSpPr/>
                <p:nvPr/>
              </p:nvGrpSpPr>
              <p:grpSpPr>
                <a:xfrm>
                  <a:off x="1905000" y="3378571"/>
                  <a:ext cx="981004" cy="234942"/>
                  <a:chOff x="3717645" y="1687844"/>
                  <a:chExt cx="981004" cy="234942"/>
                </a:xfrm>
              </p:grpSpPr>
              <p:sp>
                <p:nvSpPr>
                  <p:cNvPr id="131" name="Rectangle 1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3" name="Straight Connector 132"/>
                  <p:cNvCxnSpPr>
                    <a:stCxn id="196" idx="3"/>
                    <a:endCxn id="1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905000" y="3709142"/>
                  <a:ext cx="981004" cy="234942"/>
                  <a:chOff x="3717645" y="1687844"/>
                  <a:chExt cx="981004" cy="234942"/>
                </a:xfrm>
              </p:grpSpPr>
              <p:sp>
                <p:nvSpPr>
                  <p:cNvPr id="128" name="Rectangle 1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a:stCxn id="202" idx="3"/>
                    <a:endCxn id="2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1905000" y="4038600"/>
                  <a:ext cx="981004" cy="234942"/>
                  <a:chOff x="3717645" y="1687844"/>
                  <a:chExt cx="981004" cy="234942"/>
                </a:xfrm>
              </p:grpSpPr>
              <p:sp>
                <p:nvSpPr>
                  <p:cNvPr id="125" name="Rectangle 1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4381500"/>
                  <a:ext cx="981004" cy="234942"/>
                  <a:chOff x="3717645" y="1687844"/>
                  <a:chExt cx="981004" cy="234942"/>
                </a:xfrm>
              </p:grpSpPr>
              <p:sp>
                <p:nvSpPr>
                  <p:cNvPr id="122" name="Rectangle 1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4" name="Group 113"/>
                <p:cNvGrpSpPr/>
                <p:nvPr/>
              </p:nvGrpSpPr>
              <p:grpSpPr>
                <a:xfrm>
                  <a:off x="1905000" y="4712071"/>
                  <a:ext cx="981004" cy="234942"/>
                  <a:chOff x="3717645" y="1687844"/>
                  <a:chExt cx="981004" cy="234942"/>
                </a:xfrm>
              </p:grpSpPr>
              <p:sp>
                <p:nvSpPr>
                  <p:cNvPr id="119" name="Rectangle 1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905000" y="5060958"/>
                  <a:ext cx="981004" cy="234942"/>
                  <a:chOff x="3717645" y="1687844"/>
                  <a:chExt cx="981004" cy="234942"/>
                </a:xfrm>
              </p:grpSpPr>
              <p:sp>
                <p:nvSpPr>
                  <p:cNvPr id="116" name="Rectangle 1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09" name="TextBox 10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06" name="TextBox 105"/>
            <p:cNvSpPr txBox="1"/>
            <p:nvPr/>
          </p:nvSpPr>
          <p:spPr>
            <a:xfrm>
              <a:off x="1740022" y="4887409"/>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83" name="Group 82"/>
          <p:cNvGrpSpPr/>
          <p:nvPr/>
        </p:nvGrpSpPr>
        <p:grpSpPr>
          <a:xfrm>
            <a:off x="2947520" y="2133601"/>
            <a:ext cx="1313752" cy="3124200"/>
            <a:chOff x="2947520" y="2133601"/>
            <a:chExt cx="1313752" cy="3124200"/>
          </a:xfrm>
        </p:grpSpPr>
        <p:sp>
          <p:nvSpPr>
            <p:cNvPr id="22" name="Rectangle 21"/>
            <p:cNvSpPr/>
            <p:nvPr/>
          </p:nvSpPr>
          <p:spPr>
            <a:xfrm>
              <a:off x="303306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35" name="Group 134"/>
            <p:cNvGrpSpPr/>
            <p:nvPr/>
          </p:nvGrpSpPr>
          <p:grpSpPr>
            <a:xfrm>
              <a:off x="2947520" y="2133601"/>
              <a:ext cx="1313752" cy="2819400"/>
              <a:chOff x="1742013" y="2971800"/>
              <a:chExt cx="1305987" cy="2819400"/>
            </a:xfrm>
          </p:grpSpPr>
          <p:sp>
            <p:nvSpPr>
              <p:cNvPr id="137" name="Rectangle 13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8" name="Group 137"/>
              <p:cNvGrpSpPr/>
              <p:nvPr/>
            </p:nvGrpSpPr>
            <p:grpSpPr>
              <a:xfrm>
                <a:off x="1889935" y="3530971"/>
                <a:ext cx="981004" cy="1917329"/>
                <a:chOff x="1905000" y="3378571"/>
                <a:chExt cx="981004" cy="1917329"/>
              </a:xfrm>
            </p:grpSpPr>
            <p:grpSp>
              <p:nvGrpSpPr>
                <p:cNvPr id="140" name="Group 139"/>
                <p:cNvGrpSpPr/>
                <p:nvPr/>
              </p:nvGrpSpPr>
              <p:grpSpPr>
                <a:xfrm>
                  <a:off x="1905000" y="3378571"/>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1905000" y="3709142"/>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2" name="Group 141"/>
                <p:cNvGrpSpPr/>
                <p:nvPr/>
              </p:nvGrpSpPr>
              <p:grpSpPr>
                <a:xfrm>
                  <a:off x="1905000" y="4038600"/>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3" name="Group 142"/>
                <p:cNvGrpSpPr/>
                <p:nvPr/>
              </p:nvGrpSpPr>
              <p:grpSpPr>
                <a:xfrm>
                  <a:off x="1905000" y="4381500"/>
                  <a:ext cx="981004" cy="234942"/>
                  <a:chOff x="3717645" y="1687844"/>
                  <a:chExt cx="981004" cy="234942"/>
                </a:xfrm>
              </p:grpSpPr>
              <p:sp>
                <p:nvSpPr>
                  <p:cNvPr id="152" name="Rectangle 1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4" name="Group 143"/>
                <p:cNvGrpSpPr/>
                <p:nvPr/>
              </p:nvGrpSpPr>
              <p:grpSpPr>
                <a:xfrm>
                  <a:off x="1905000" y="4712071"/>
                  <a:ext cx="981004" cy="234942"/>
                  <a:chOff x="3717645" y="1687844"/>
                  <a:chExt cx="981004" cy="234942"/>
                </a:xfrm>
              </p:grpSpPr>
              <p:sp>
                <p:nvSpPr>
                  <p:cNvPr id="149" name="Rectangle 14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45" name="Group 144"/>
                <p:cNvGrpSpPr/>
                <p:nvPr/>
              </p:nvGrpSpPr>
              <p:grpSpPr>
                <a:xfrm>
                  <a:off x="1905000" y="5060958"/>
                  <a:ext cx="981004" cy="234942"/>
                  <a:chOff x="3717645" y="1687844"/>
                  <a:chExt cx="981004" cy="234942"/>
                </a:xfrm>
              </p:grpSpPr>
              <p:sp>
                <p:nvSpPr>
                  <p:cNvPr id="146" name="Rectangle 1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9" name="TextBox 13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36" name="TextBox 135"/>
            <p:cNvSpPr txBox="1"/>
            <p:nvPr/>
          </p:nvSpPr>
          <p:spPr>
            <a:xfrm>
              <a:off x="3154577" y="4887409"/>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82" name="Group 81"/>
          <p:cNvGrpSpPr/>
          <p:nvPr/>
        </p:nvGrpSpPr>
        <p:grpSpPr>
          <a:xfrm>
            <a:off x="4727575" y="2124798"/>
            <a:ext cx="1500474" cy="3131943"/>
            <a:chOff x="4727575" y="2124798"/>
            <a:chExt cx="1500474" cy="3131943"/>
          </a:xfrm>
        </p:grpSpPr>
        <p:cxnSp>
          <p:nvCxnSpPr>
            <p:cNvPr id="26" name="Straight Connector 25"/>
            <p:cNvCxnSpPr/>
            <p:nvPr/>
          </p:nvCxnSpPr>
          <p:spPr>
            <a:xfrm>
              <a:off x="5824387"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5824387"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824387"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5824387"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819124"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65" name="Group 164"/>
            <p:cNvGrpSpPr/>
            <p:nvPr/>
          </p:nvGrpSpPr>
          <p:grpSpPr>
            <a:xfrm>
              <a:off x="4727575" y="2125724"/>
              <a:ext cx="1313752" cy="2819400"/>
              <a:chOff x="1742013" y="2971800"/>
              <a:chExt cx="1305987" cy="2819400"/>
            </a:xfrm>
          </p:grpSpPr>
          <p:sp>
            <p:nvSpPr>
              <p:cNvPr id="167" name="Rectangle 166"/>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8" name="Group 167"/>
              <p:cNvGrpSpPr/>
              <p:nvPr/>
            </p:nvGrpSpPr>
            <p:grpSpPr>
              <a:xfrm>
                <a:off x="1889935" y="3530971"/>
                <a:ext cx="981004" cy="1917329"/>
                <a:chOff x="1905000" y="3378571"/>
                <a:chExt cx="981004" cy="1917329"/>
              </a:xfrm>
            </p:grpSpPr>
            <p:grpSp>
              <p:nvGrpSpPr>
                <p:cNvPr id="170" name="Group 169"/>
                <p:cNvGrpSpPr/>
                <p:nvPr/>
              </p:nvGrpSpPr>
              <p:grpSpPr>
                <a:xfrm>
                  <a:off x="1905000" y="3378571"/>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1" name="Group 170"/>
                <p:cNvGrpSpPr/>
                <p:nvPr/>
              </p:nvGrpSpPr>
              <p:grpSpPr>
                <a:xfrm>
                  <a:off x="1905000" y="3709142"/>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2" name="Group 171"/>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3" name="Group 172"/>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1905000" y="4712071"/>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5" name="Group 174"/>
                <p:cNvGrpSpPr/>
                <p:nvPr/>
              </p:nvGrpSpPr>
              <p:grpSpPr>
                <a:xfrm>
                  <a:off x="1905000" y="5060958"/>
                  <a:ext cx="981004" cy="234942"/>
                  <a:chOff x="3717645" y="1687844"/>
                  <a:chExt cx="981004" cy="234942"/>
                </a:xfrm>
              </p:grpSpPr>
              <p:sp>
                <p:nvSpPr>
                  <p:cNvPr id="176" name="Rectangle 17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9" name="TextBox 16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66" name="TextBox 165"/>
            <p:cNvSpPr txBox="1"/>
            <p:nvPr/>
          </p:nvSpPr>
          <p:spPr>
            <a:xfrm>
              <a:off x="4861254"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grpSp>
        <p:nvGrpSpPr>
          <p:cNvPr id="35" name="Group 34"/>
          <p:cNvGrpSpPr/>
          <p:nvPr/>
        </p:nvGrpSpPr>
        <p:grpSpPr>
          <a:xfrm>
            <a:off x="7671920" y="2133601"/>
            <a:ext cx="1317109" cy="3124200"/>
            <a:chOff x="7671920" y="2133601"/>
            <a:chExt cx="1317109" cy="3124200"/>
          </a:xfrm>
        </p:grpSpPr>
        <p:sp>
          <p:nvSpPr>
            <p:cNvPr id="36" name="Rectangle 35"/>
            <p:cNvSpPr/>
            <p:nvPr/>
          </p:nvSpPr>
          <p:spPr>
            <a:xfrm>
              <a:off x="7756198"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195" name="Group 194"/>
            <p:cNvGrpSpPr/>
            <p:nvPr/>
          </p:nvGrpSpPr>
          <p:grpSpPr>
            <a:xfrm>
              <a:off x="7671920" y="2133601"/>
              <a:ext cx="1313752" cy="2832100"/>
              <a:chOff x="1742013" y="2971800"/>
              <a:chExt cx="1305987" cy="2832100"/>
            </a:xfrm>
          </p:grpSpPr>
          <p:sp>
            <p:nvSpPr>
              <p:cNvPr id="197" name="Rectangle 196"/>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98" name="Group 197"/>
              <p:cNvGrpSpPr/>
              <p:nvPr/>
            </p:nvGrpSpPr>
            <p:grpSpPr>
              <a:xfrm>
                <a:off x="1889935" y="3530971"/>
                <a:ext cx="981004" cy="1917329"/>
                <a:chOff x="1905000" y="3378571"/>
                <a:chExt cx="981004" cy="1917329"/>
              </a:xfrm>
            </p:grpSpPr>
            <p:grpSp>
              <p:nvGrpSpPr>
                <p:cNvPr id="200" name="Group 199"/>
                <p:cNvGrpSpPr/>
                <p:nvPr/>
              </p:nvGrpSpPr>
              <p:grpSpPr>
                <a:xfrm>
                  <a:off x="1905000" y="3378571"/>
                  <a:ext cx="981004" cy="234942"/>
                  <a:chOff x="3717645" y="1687844"/>
                  <a:chExt cx="981004" cy="234942"/>
                </a:xfrm>
              </p:grpSpPr>
              <p:sp>
                <p:nvSpPr>
                  <p:cNvPr id="221" name="Rectangle 22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1" name="Group 200"/>
                <p:cNvGrpSpPr/>
                <p:nvPr/>
              </p:nvGrpSpPr>
              <p:grpSpPr>
                <a:xfrm>
                  <a:off x="1905000" y="3709142"/>
                  <a:ext cx="981004" cy="234942"/>
                  <a:chOff x="3717645" y="1687844"/>
                  <a:chExt cx="981004" cy="234942"/>
                </a:xfrm>
              </p:grpSpPr>
              <p:sp>
                <p:nvSpPr>
                  <p:cNvPr id="218" name="Rectangle 21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2" name="Group 201"/>
                <p:cNvGrpSpPr/>
                <p:nvPr/>
              </p:nvGrpSpPr>
              <p:grpSpPr>
                <a:xfrm>
                  <a:off x="1905000" y="4038600"/>
                  <a:ext cx="981004" cy="234942"/>
                  <a:chOff x="3717645" y="1687844"/>
                  <a:chExt cx="981004" cy="234942"/>
                </a:xfrm>
              </p:grpSpPr>
              <p:sp>
                <p:nvSpPr>
                  <p:cNvPr id="215" name="Rectangle 21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3" name="Group 202"/>
                <p:cNvGrpSpPr/>
                <p:nvPr/>
              </p:nvGrpSpPr>
              <p:grpSpPr>
                <a:xfrm>
                  <a:off x="1905000" y="4381500"/>
                  <a:ext cx="981004" cy="234942"/>
                  <a:chOff x="3717645" y="1687844"/>
                  <a:chExt cx="981004" cy="234942"/>
                </a:xfrm>
              </p:grpSpPr>
              <p:sp>
                <p:nvSpPr>
                  <p:cNvPr id="212" name="Rectangle 2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4" name="Group 203"/>
                <p:cNvGrpSpPr/>
                <p:nvPr/>
              </p:nvGrpSpPr>
              <p:grpSpPr>
                <a:xfrm>
                  <a:off x="1905000" y="4712071"/>
                  <a:ext cx="981004" cy="234942"/>
                  <a:chOff x="3717645" y="1687844"/>
                  <a:chExt cx="981004" cy="234942"/>
                </a:xfrm>
              </p:grpSpPr>
              <p:sp>
                <p:nvSpPr>
                  <p:cNvPr id="209" name="Rectangle 2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905000" y="5060958"/>
                  <a:ext cx="981004" cy="234942"/>
                  <a:chOff x="3717645" y="1687844"/>
                  <a:chExt cx="981004" cy="234942"/>
                </a:xfrm>
              </p:grpSpPr>
              <p:sp>
                <p:nvSpPr>
                  <p:cNvPr id="206" name="Rectangle 2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9" name="TextBox 19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196" name="TextBox 195"/>
            <p:cNvSpPr txBox="1"/>
            <p:nvPr/>
          </p:nvSpPr>
          <p:spPr>
            <a:xfrm>
              <a:off x="7877705" y="4887409"/>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89" name="Group 88"/>
          <p:cNvGrpSpPr/>
          <p:nvPr/>
        </p:nvGrpSpPr>
        <p:grpSpPr>
          <a:xfrm>
            <a:off x="7715764" y="1551486"/>
            <a:ext cx="3016453" cy="534921"/>
            <a:chOff x="7715764" y="1551486"/>
            <a:chExt cx="3016453" cy="534921"/>
          </a:xfrm>
        </p:grpSpPr>
        <p:grpSp>
          <p:nvGrpSpPr>
            <p:cNvPr id="86" name="Group 85"/>
            <p:cNvGrpSpPr/>
            <p:nvPr/>
          </p:nvGrpSpPr>
          <p:grpSpPr>
            <a:xfrm>
              <a:off x="7715764" y="1551486"/>
              <a:ext cx="3016452" cy="534921"/>
              <a:chOff x="7715764" y="1551486"/>
              <a:chExt cx="3016452" cy="534921"/>
            </a:xfrm>
          </p:grpSpPr>
          <p:cxnSp>
            <p:nvCxnSpPr>
              <p:cNvPr id="10" name="Straight Connector 9"/>
              <p:cNvCxnSpPr/>
              <p:nvPr/>
            </p:nvCxnSpPr>
            <p:spPr>
              <a:xfrm>
                <a:off x="7715764"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7715764" y="1995811"/>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8350804" y="1551486"/>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cxnSp>
          <p:nvCxnSpPr>
            <p:cNvPr id="11" name="Straight Connector 10"/>
            <p:cNvCxnSpPr/>
            <p:nvPr/>
          </p:nvCxnSpPr>
          <p:spPr>
            <a:xfrm>
              <a:off x="10732217" y="189536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9458756" y="2120900"/>
            <a:ext cx="1313752" cy="3135841"/>
            <a:chOff x="9458756" y="2120900"/>
            <a:chExt cx="1313752" cy="3135841"/>
          </a:xfrm>
        </p:grpSpPr>
        <p:sp>
          <p:nvSpPr>
            <p:cNvPr id="37" name="Rectangle 36"/>
            <p:cNvSpPr/>
            <p:nvPr/>
          </p:nvSpPr>
          <p:spPr>
            <a:xfrm>
              <a:off x="9542255"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225" name="Group 224"/>
            <p:cNvGrpSpPr/>
            <p:nvPr/>
          </p:nvGrpSpPr>
          <p:grpSpPr>
            <a:xfrm>
              <a:off x="9458756" y="2120900"/>
              <a:ext cx="1313752" cy="2827867"/>
              <a:chOff x="1742013" y="2971799"/>
              <a:chExt cx="1305987" cy="2827867"/>
            </a:xfrm>
          </p:grpSpPr>
          <p:sp>
            <p:nvSpPr>
              <p:cNvPr id="227" name="Rectangle 226"/>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28" name="Group 227"/>
              <p:cNvGrpSpPr/>
              <p:nvPr/>
            </p:nvGrpSpPr>
            <p:grpSpPr>
              <a:xfrm>
                <a:off x="1889935" y="3530971"/>
                <a:ext cx="981004" cy="1917329"/>
                <a:chOff x="1905000" y="3378571"/>
                <a:chExt cx="981004" cy="1917329"/>
              </a:xfrm>
            </p:grpSpPr>
            <p:grpSp>
              <p:nvGrpSpPr>
                <p:cNvPr id="230" name="Group 229"/>
                <p:cNvGrpSpPr/>
                <p:nvPr/>
              </p:nvGrpSpPr>
              <p:grpSpPr>
                <a:xfrm>
                  <a:off x="1905000" y="3378571"/>
                  <a:ext cx="981004" cy="234942"/>
                  <a:chOff x="3717645" y="1687844"/>
                  <a:chExt cx="981004" cy="234942"/>
                </a:xfrm>
              </p:grpSpPr>
              <p:sp>
                <p:nvSpPr>
                  <p:cNvPr id="251" name="Rectangle 2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1" name="Group 230"/>
                <p:cNvGrpSpPr/>
                <p:nvPr/>
              </p:nvGrpSpPr>
              <p:grpSpPr>
                <a:xfrm>
                  <a:off x="1905000" y="3709142"/>
                  <a:ext cx="981004" cy="234942"/>
                  <a:chOff x="3717645" y="1687844"/>
                  <a:chExt cx="981004" cy="234942"/>
                </a:xfrm>
              </p:grpSpPr>
              <p:sp>
                <p:nvSpPr>
                  <p:cNvPr id="248" name="Rectangle 2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905000" y="4038600"/>
                  <a:ext cx="981004" cy="234942"/>
                  <a:chOff x="3717645" y="1687844"/>
                  <a:chExt cx="981004" cy="234942"/>
                </a:xfrm>
              </p:grpSpPr>
              <p:sp>
                <p:nvSpPr>
                  <p:cNvPr id="245" name="Rectangle 2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3" name="Group 232"/>
                <p:cNvGrpSpPr/>
                <p:nvPr/>
              </p:nvGrpSpPr>
              <p:grpSpPr>
                <a:xfrm>
                  <a:off x="1905000" y="4381500"/>
                  <a:ext cx="981004" cy="234942"/>
                  <a:chOff x="3717645" y="1687844"/>
                  <a:chExt cx="981004" cy="234942"/>
                </a:xfrm>
              </p:grpSpPr>
              <p:sp>
                <p:nvSpPr>
                  <p:cNvPr id="242" name="Rectangle 2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4" name="Group 233"/>
                <p:cNvGrpSpPr/>
                <p:nvPr/>
              </p:nvGrpSpPr>
              <p:grpSpPr>
                <a:xfrm>
                  <a:off x="1905000" y="4712071"/>
                  <a:ext cx="981004" cy="234942"/>
                  <a:chOff x="3717645" y="1687844"/>
                  <a:chExt cx="981004" cy="234942"/>
                </a:xfrm>
              </p:grpSpPr>
              <p:sp>
                <p:nvSpPr>
                  <p:cNvPr id="239" name="Rectangle 2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5" name="Group 234"/>
                <p:cNvGrpSpPr/>
                <p:nvPr/>
              </p:nvGrpSpPr>
              <p:grpSpPr>
                <a:xfrm>
                  <a:off x="1905000" y="5060958"/>
                  <a:ext cx="981004" cy="234942"/>
                  <a:chOff x="3717645" y="1687844"/>
                  <a:chExt cx="981004" cy="234942"/>
                </a:xfrm>
              </p:grpSpPr>
              <p:sp>
                <p:nvSpPr>
                  <p:cNvPr id="236" name="Rectangle 2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29" name="TextBox 228"/>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226" name="TextBox 225"/>
            <p:cNvSpPr txBox="1"/>
            <p:nvPr/>
          </p:nvSpPr>
          <p:spPr>
            <a:xfrm>
              <a:off x="9586782" y="4887409"/>
              <a:ext cx="949299" cy="369332"/>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sp>
        <p:nvSpPr>
          <p:cNvPr id="257" name="Rounded Rectangle 256"/>
          <p:cNvSpPr/>
          <p:nvPr/>
        </p:nvSpPr>
        <p:spPr>
          <a:xfrm>
            <a:off x="1143000" y="52959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 that supports 1 packet every clock cycle</a:t>
            </a:r>
            <a:endParaRPr lang="en-US" sz="2800" dirty="0">
              <a:latin typeface="Gadugi" charset="0"/>
              <a:ea typeface="Gadugi" charset="0"/>
              <a:cs typeface="Gadugi" charset="0"/>
            </a:endParaRPr>
          </a:p>
        </p:txBody>
      </p:sp>
      <p:sp>
        <p:nvSpPr>
          <p:cNvPr id="259" name="Rounded Rectangle 258"/>
          <p:cNvSpPr/>
          <p:nvPr/>
        </p:nvSpPr>
        <p:spPr>
          <a:xfrm>
            <a:off x="1104900" y="6019800"/>
            <a:ext cx="99822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Only local memory; must constrain every stage’s computation </a:t>
            </a:r>
            <a:endParaRPr lang="en-US" sz="2800" dirty="0">
              <a:latin typeface="Gadugi" charset="0"/>
              <a:ea typeface="Gadugi" charset="0"/>
              <a:cs typeface="Gadugi" charset="0"/>
            </a:endParaRPr>
          </a:p>
        </p:txBody>
      </p:sp>
      <p:sp>
        <p:nvSpPr>
          <p:cNvPr id="254" name="Right Arrow 253"/>
          <p:cNvSpPr/>
          <p:nvPr/>
        </p:nvSpPr>
        <p:spPr>
          <a:xfrm>
            <a:off x="13716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27432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43815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59817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7543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067800" y="3424851"/>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91" name="Group 90"/>
          <p:cNvGrpSpPr/>
          <p:nvPr/>
        </p:nvGrpSpPr>
        <p:grpSpPr>
          <a:xfrm>
            <a:off x="1524000" y="1563190"/>
            <a:ext cx="4495800" cy="532857"/>
            <a:chOff x="1524000" y="1563190"/>
            <a:chExt cx="4495800" cy="532857"/>
          </a:xfrm>
        </p:grpSpPr>
        <p:grpSp>
          <p:nvGrpSpPr>
            <p:cNvPr id="87" name="Group 86"/>
            <p:cNvGrpSpPr/>
            <p:nvPr/>
          </p:nvGrpSpPr>
          <p:grpSpPr>
            <a:xfrm>
              <a:off x="1527280" y="1563190"/>
              <a:ext cx="4484990" cy="444331"/>
              <a:chOff x="1527280" y="1563190"/>
              <a:chExt cx="4484990" cy="444331"/>
            </a:xfrm>
          </p:grpSpPr>
          <p:cxnSp>
            <p:nvCxnSpPr>
              <p:cNvPr id="15" name="Straight Connector 14"/>
              <p:cNvCxnSpPr/>
              <p:nvPr/>
            </p:nvCxnSpPr>
            <p:spPr>
              <a:xfrm flipH="1">
                <a:off x="1527280" y="2007521"/>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797367" y="1563190"/>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cxnSp>
          <p:nvCxnSpPr>
            <p:cNvPr id="264" name="Straight Connector 263"/>
            <p:cNvCxnSpPr/>
            <p:nvPr/>
          </p:nvCxnSpPr>
          <p:spPr>
            <a:xfrm>
              <a:off x="60198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1524000" y="1905000"/>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animBg="1"/>
      <p:bldP spid="21" grpId="0"/>
      <p:bldP spid="257" grpId="0" animBg="1"/>
      <p:bldP spid="259" grpId="0" animBg="1"/>
      <p:bldP spid="254" grpId="0" animBg="1"/>
      <p:bldP spid="255" grpId="0" animBg="1"/>
      <p:bldP spid="258" grpId="0" animBg="1"/>
      <p:bldP spid="260" grpId="0" animBg="1"/>
      <p:bldP spid="261" grpId="0" animBg="1"/>
      <p:bldP spid="2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shared-nothing atom pipeline</a:t>
            </a:r>
            <a:endParaRPr lang="en-US" dirty="0"/>
          </a:p>
        </p:txBody>
      </p:sp>
      <p:sp>
        <p:nvSpPr>
          <p:cNvPr id="28" name="Rounded Rectangle 27"/>
          <p:cNvSpPr/>
          <p:nvPr/>
        </p:nvSpPr>
        <p:spPr>
          <a:xfrm>
            <a:off x="4533900" y="4191000"/>
            <a:ext cx="75057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memory + action unit,</a:t>
            </a:r>
          </a:p>
          <a:p>
            <a:pPr algn="ctr"/>
            <a:r>
              <a:rPr lang="en-US" sz="3600" dirty="0" smtClean="0">
                <a:ea typeface="Gadugi" charset="0"/>
                <a:cs typeface="Gadugi" charset="0"/>
              </a:rPr>
              <a:t>must handle 1 packet every 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934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934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934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43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43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43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737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737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737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Memory</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204200" y="22860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204200" y="25527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204200" y="28194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67124"/>
              <a:ext cx="2654300" cy="2277533"/>
              <a:chOff x="2565400" y="2933700"/>
              <a:chExt cx="2654300" cy="2277533"/>
            </a:xfrm>
          </p:grpSpPr>
          <p:sp>
            <p:nvSpPr>
              <p:cNvPr id="291" name="Rectangle 290"/>
              <p:cNvSpPr/>
              <p:nvPr/>
            </p:nvSpPr>
            <p:spPr>
              <a:xfrm>
                <a:off x="3314700" y="2933700"/>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algorithms</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grpSp>
        <p:nvGrpSpPr>
          <p:cNvPr id="191" name="Group 190"/>
          <p:cNvGrpSpPr/>
          <p:nvPr/>
        </p:nvGrpSpPr>
        <p:grpSpPr>
          <a:xfrm>
            <a:off x="9982200" y="2514600"/>
            <a:ext cx="990600" cy="1333500"/>
            <a:chOff x="10058400" y="3276600"/>
            <a:chExt cx="990600" cy="1333500"/>
          </a:xfrm>
        </p:grpSpPr>
        <p:sp>
          <p:nvSpPr>
            <p:cNvPr id="192" name="Rounded Rectangle 191"/>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3" name="Group 192"/>
            <p:cNvGrpSpPr/>
            <p:nvPr/>
          </p:nvGrpSpPr>
          <p:grpSpPr>
            <a:xfrm>
              <a:off x="10172700" y="3390900"/>
              <a:ext cx="757949" cy="1053657"/>
              <a:chOff x="9762249" y="1443124"/>
              <a:chExt cx="2654300" cy="2277533"/>
            </a:xfrm>
          </p:grpSpPr>
          <p:sp>
            <p:nvSpPr>
              <p:cNvPr id="194" name="Rectangle 193"/>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5" name="Rectangle 194"/>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6" name="Trapezoid 195"/>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7" name="TextBox 196"/>
              <p:cNvSpPr txBox="1"/>
              <p:nvPr/>
            </p:nvSpPr>
            <p:spPr>
              <a:xfrm>
                <a:off x="10663949" y="2090826"/>
                <a:ext cx="685800" cy="369332"/>
              </a:xfrm>
              <a:prstGeom prst="rect">
                <a:avLst/>
              </a:prstGeom>
              <a:noFill/>
            </p:spPr>
            <p:txBody>
              <a:bodyPr wrap="square" rtlCol="0">
                <a:spAutoFit/>
              </a:bodyPr>
              <a:lstStyle/>
              <a:p>
                <a:endParaRPr lang="en-US" dirty="0"/>
              </a:p>
            </p:txBody>
          </p:sp>
          <p:sp>
            <p:nvSpPr>
              <p:cNvPr id="198" name="Trapezoid 197"/>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99" name="TextBox 198"/>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00" name="Trapezoid 199"/>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01" name="TextBox 200"/>
              <p:cNvSpPr txBox="1"/>
              <p:nvPr/>
            </p:nvSpPr>
            <p:spPr>
              <a:xfrm>
                <a:off x="10756900" y="2763923"/>
                <a:ext cx="1356819" cy="369332"/>
              </a:xfrm>
              <a:prstGeom prst="rect">
                <a:avLst/>
              </a:prstGeom>
              <a:noFill/>
            </p:spPr>
            <p:txBody>
              <a:bodyPr wrap="square" rtlCol="0">
                <a:spAutoFit/>
              </a:bodyPr>
              <a:lstStyle/>
              <a:p>
                <a:endParaRPr lang="en-US" dirty="0"/>
              </a:p>
            </p:txBody>
          </p:sp>
          <p:sp>
            <p:nvSpPr>
              <p:cNvPr id="202" name="Rectangle 201"/>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3" name="Rectangle 202"/>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04" name="Straight Arrow Connector 203"/>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5" name="Straight Arrow Connector 204"/>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8" name="Straight Arrow Connector 207"/>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9" name="Straight Arrow Connector 208"/>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1" name="Straight Arrow Connector 210"/>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grpSp>
        <p:nvGrpSpPr>
          <p:cNvPr id="213" name="Group 212"/>
          <p:cNvGrpSpPr/>
          <p:nvPr/>
        </p:nvGrpSpPr>
        <p:grpSpPr>
          <a:xfrm>
            <a:off x="10134600" y="2667000"/>
            <a:ext cx="990600" cy="1333500"/>
            <a:chOff x="10058400" y="3276600"/>
            <a:chExt cx="990600" cy="1333500"/>
          </a:xfrm>
        </p:grpSpPr>
        <p:sp>
          <p:nvSpPr>
            <p:cNvPr id="214" name="Rounded Rectangle 213"/>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5" name="Group 214"/>
            <p:cNvGrpSpPr/>
            <p:nvPr/>
          </p:nvGrpSpPr>
          <p:grpSpPr>
            <a:xfrm>
              <a:off x="10172700" y="3390900"/>
              <a:ext cx="757949" cy="1053657"/>
              <a:chOff x="9762249" y="1443124"/>
              <a:chExt cx="2654300" cy="2277533"/>
            </a:xfrm>
          </p:grpSpPr>
          <p:sp>
            <p:nvSpPr>
              <p:cNvPr id="216" name="Rectangle 215"/>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7" name="Rectangle 216"/>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8" name="Trapezoid 217"/>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19" name="TextBox 218"/>
              <p:cNvSpPr txBox="1"/>
              <p:nvPr/>
            </p:nvSpPr>
            <p:spPr>
              <a:xfrm>
                <a:off x="10663949" y="2090826"/>
                <a:ext cx="685800" cy="369332"/>
              </a:xfrm>
              <a:prstGeom prst="rect">
                <a:avLst/>
              </a:prstGeom>
              <a:noFill/>
            </p:spPr>
            <p:txBody>
              <a:bodyPr wrap="square" rtlCol="0">
                <a:spAutoFit/>
              </a:bodyPr>
              <a:lstStyle/>
              <a:p>
                <a:endParaRPr lang="en-US" dirty="0"/>
              </a:p>
            </p:txBody>
          </p:sp>
          <p:sp>
            <p:nvSpPr>
              <p:cNvPr id="220" name="Trapezoid 219"/>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1" name="TextBox 220"/>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22" name="Trapezoid 221"/>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23" name="TextBox 222"/>
              <p:cNvSpPr txBox="1"/>
              <p:nvPr/>
            </p:nvSpPr>
            <p:spPr>
              <a:xfrm>
                <a:off x="10756900" y="2763923"/>
                <a:ext cx="1356819" cy="369332"/>
              </a:xfrm>
              <a:prstGeom prst="rect">
                <a:avLst/>
              </a:prstGeom>
              <a:noFill/>
            </p:spPr>
            <p:txBody>
              <a:bodyPr wrap="square" rtlCol="0">
                <a:spAutoFit/>
              </a:bodyPr>
              <a:lstStyle/>
              <a:p>
                <a:endParaRPr lang="en-US" dirty="0"/>
              </a:p>
            </p:txBody>
          </p:sp>
          <p:sp>
            <p:nvSpPr>
              <p:cNvPr id="224" name="Rectangle 223"/>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25" name="Rectangle 224"/>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26" name="Straight Arrow Connector 225"/>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7" name="Straight Arrow Connector 226"/>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8" name="Straight Arrow Connector 227"/>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9" name="Straight Arrow Connector 228"/>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3" name="Straight Arrow Connector 232"/>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34" name="Group 233"/>
          <p:cNvGrpSpPr/>
          <p:nvPr/>
        </p:nvGrpSpPr>
        <p:grpSpPr>
          <a:xfrm>
            <a:off x="10287000" y="2819400"/>
            <a:ext cx="990600" cy="1333500"/>
            <a:chOff x="10058400" y="3276600"/>
            <a:chExt cx="990600" cy="1333500"/>
          </a:xfrm>
        </p:grpSpPr>
        <p:sp>
          <p:nvSpPr>
            <p:cNvPr id="235" name="Rounded Rectangle 234"/>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6" name="Group 235"/>
            <p:cNvGrpSpPr/>
            <p:nvPr/>
          </p:nvGrpSpPr>
          <p:grpSpPr>
            <a:xfrm>
              <a:off x="10172700" y="3390900"/>
              <a:ext cx="757949" cy="1053657"/>
              <a:chOff x="9762249" y="1443124"/>
              <a:chExt cx="2654300" cy="2277533"/>
            </a:xfrm>
          </p:grpSpPr>
          <p:sp>
            <p:nvSpPr>
              <p:cNvPr id="237" name="Rectangle 236"/>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Rectangle 237"/>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9" name="Trapezoid 238"/>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0" name="TextBox 239"/>
              <p:cNvSpPr txBox="1"/>
              <p:nvPr/>
            </p:nvSpPr>
            <p:spPr>
              <a:xfrm>
                <a:off x="10663949" y="2090826"/>
                <a:ext cx="685800" cy="369332"/>
              </a:xfrm>
              <a:prstGeom prst="rect">
                <a:avLst/>
              </a:prstGeom>
              <a:noFill/>
            </p:spPr>
            <p:txBody>
              <a:bodyPr wrap="square" rtlCol="0">
                <a:spAutoFit/>
              </a:bodyPr>
              <a:lstStyle/>
              <a:p>
                <a:endParaRPr lang="en-US" dirty="0"/>
              </a:p>
            </p:txBody>
          </p:sp>
          <p:sp>
            <p:nvSpPr>
              <p:cNvPr id="241" name="Trapezoid 240"/>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2" name="TextBox 241"/>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43" name="Trapezoid 242"/>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4" name="TextBox 243"/>
              <p:cNvSpPr txBox="1"/>
              <p:nvPr/>
            </p:nvSpPr>
            <p:spPr>
              <a:xfrm>
                <a:off x="10756900" y="2763923"/>
                <a:ext cx="1356819" cy="369332"/>
              </a:xfrm>
              <a:prstGeom prst="rect">
                <a:avLst/>
              </a:prstGeom>
              <a:noFill/>
            </p:spPr>
            <p:txBody>
              <a:bodyPr wrap="square" rtlCol="0">
                <a:spAutoFit/>
              </a:bodyPr>
              <a:lstStyle/>
              <a:p>
                <a:endParaRPr lang="en-US" dirty="0"/>
              </a:p>
            </p:txBody>
          </p:sp>
          <p:sp>
            <p:nvSpPr>
              <p:cNvPr id="245" name="Rectangle 244"/>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46" name="Rectangle 245"/>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7" name="Straight Arrow Connector 246"/>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4" name="Straight Arrow Connector 253"/>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55" name="Group 254"/>
          <p:cNvGrpSpPr/>
          <p:nvPr/>
        </p:nvGrpSpPr>
        <p:grpSpPr>
          <a:xfrm>
            <a:off x="10439400" y="2971800"/>
            <a:ext cx="990600" cy="1333500"/>
            <a:chOff x="10058400" y="3276600"/>
            <a:chExt cx="990600" cy="1333500"/>
          </a:xfrm>
        </p:grpSpPr>
        <p:sp>
          <p:nvSpPr>
            <p:cNvPr id="256" name="Rounded Rectangle 255"/>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7" name="Group 256"/>
            <p:cNvGrpSpPr/>
            <p:nvPr/>
          </p:nvGrpSpPr>
          <p:grpSpPr>
            <a:xfrm>
              <a:off x="10172700" y="3390900"/>
              <a:ext cx="757949" cy="1053657"/>
              <a:chOff x="9762249" y="1443124"/>
              <a:chExt cx="2654300" cy="2277533"/>
            </a:xfrm>
          </p:grpSpPr>
          <p:sp>
            <p:nvSpPr>
              <p:cNvPr id="258" name="Rectangle 257"/>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59" name="Rectangle 258"/>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0" name="Trapezoid 259"/>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1" name="TextBox 260"/>
              <p:cNvSpPr txBox="1"/>
              <p:nvPr/>
            </p:nvSpPr>
            <p:spPr>
              <a:xfrm>
                <a:off x="10663949" y="2090826"/>
                <a:ext cx="685800" cy="369332"/>
              </a:xfrm>
              <a:prstGeom prst="rect">
                <a:avLst/>
              </a:prstGeom>
              <a:noFill/>
            </p:spPr>
            <p:txBody>
              <a:bodyPr wrap="square" rtlCol="0">
                <a:spAutoFit/>
              </a:bodyPr>
              <a:lstStyle/>
              <a:p>
                <a:endParaRPr lang="en-US" dirty="0"/>
              </a:p>
            </p:txBody>
          </p:sp>
          <p:sp>
            <p:nvSpPr>
              <p:cNvPr id="262" name="Trapezoid 261"/>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3" name="TextBox 262"/>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64" name="Trapezoid 263"/>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10756900" y="2763923"/>
                <a:ext cx="1356819" cy="369332"/>
              </a:xfrm>
              <a:prstGeom prst="rect">
                <a:avLst/>
              </a:prstGeom>
              <a:noFill/>
            </p:spPr>
            <p:txBody>
              <a:bodyPr wrap="square" rtlCol="0">
                <a:spAutoFit/>
              </a:bodyPr>
              <a:lstStyle/>
              <a:p>
                <a:endParaRPr lang="en-US" dirty="0"/>
              </a:p>
            </p:txBody>
          </p:sp>
          <p:sp>
            <p:nvSpPr>
              <p:cNvPr id="266" name="Rectangle 265"/>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7" name="Rectangle 266"/>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68" name="Straight Arrow Connector 267"/>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276" name="Group 275"/>
          <p:cNvGrpSpPr/>
          <p:nvPr/>
        </p:nvGrpSpPr>
        <p:grpSpPr>
          <a:xfrm>
            <a:off x="10591800" y="3124200"/>
            <a:ext cx="990600" cy="1333500"/>
            <a:chOff x="10058400" y="3276600"/>
            <a:chExt cx="990600" cy="1333500"/>
          </a:xfrm>
        </p:grpSpPr>
        <p:sp>
          <p:nvSpPr>
            <p:cNvPr id="277" name="Rounded Rectangle 276"/>
            <p:cNvSpPr/>
            <p:nvPr/>
          </p:nvSpPr>
          <p:spPr>
            <a:xfrm>
              <a:off x="10058400" y="3276600"/>
              <a:ext cx="990600" cy="13335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8" name="Group 277"/>
            <p:cNvGrpSpPr/>
            <p:nvPr/>
          </p:nvGrpSpPr>
          <p:grpSpPr>
            <a:xfrm>
              <a:off x="10172700" y="3390900"/>
              <a:ext cx="757949" cy="1053657"/>
              <a:chOff x="9762249" y="1443124"/>
              <a:chExt cx="2654300" cy="2277533"/>
            </a:xfrm>
          </p:grpSpPr>
          <p:sp>
            <p:nvSpPr>
              <p:cNvPr id="279" name="Rectangle 278"/>
              <p:cNvSpPr/>
              <p:nvPr/>
            </p:nvSpPr>
            <p:spPr>
              <a:xfrm>
                <a:off x="10511549" y="1443124"/>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0" name="Rectangle 279"/>
              <p:cNvSpPr/>
              <p:nvPr/>
            </p:nvSpPr>
            <p:spPr>
              <a:xfrm>
                <a:off x="11121149" y="1443124"/>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1" name="Trapezoid 280"/>
              <p:cNvSpPr/>
              <p:nvPr/>
            </p:nvSpPr>
            <p:spPr>
              <a:xfrm rot="10800000">
                <a:off x="10587747" y="2103524"/>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2" name="TextBox 281"/>
              <p:cNvSpPr txBox="1"/>
              <p:nvPr/>
            </p:nvSpPr>
            <p:spPr>
              <a:xfrm>
                <a:off x="10663949" y="2090826"/>
                <a:ext cx="685800" cy="369332"/>
              </a:xfrm>
              <a:prstGeom prst="rect">
                <a:avLst/>
              </a:prstGeom>
              <a:noFill/>
            </p:spPr>
            <p:txBody>
              <a:bodyPr wrap="square" rtlCol="0">
                <a:spAutoFit/>
              </a:bodyPr>
              <a:lstStyle/>
              <a:p>
                <a:endParaRPr lang="en-US" dirty="0"/>
              </a:p>
            </p:txBody>
          </p:sp>
          <p:sp>
            <p:nvSpPr>
              <p:cNvPr id="283" name="Trapezoid 282"/>
              <p:cNvSpPr/>
              <p:nvPr/>
            </p:nvSpPr>
            <p:spPr>
              <a:xfrm rot="10800000">
                <a:off x="11472516" y="2116222"/>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4" name="TextBox 283"/>
              <p:cNvSpPr txBox="1"/>
              <p:nvPr/>
            </p:nvSpPr>
            <p:spPr>
              <a:xfrm>
                <a:off x="11548718" y="2127892"/>
                <a:ext cx="685800" cy="369332"/>
              </a:xfrm>
              <a:prstGeom prst="rect">
                <a:avLst/>
              </a:prstGeom>
              <a:noFill/>
            </p:spPr>
            <p:txBody>
              <a:bodyPr wrap="square" rtlCol="0">
                <a:spAutoFit/>
              </a:bodyPr>
              <a:lstStyle/>
              <a:p>
                <a:r>
                  <a:rPr lang="en-US" dirty="0" smtClean="0"/>
                  <a:t> </a:t>
                </a:r>
                <a:endParaRPr lang="en-US" dirty="0"/>
              </a:p>
            </p:txBody>
          </p:sp>
          <p:sp>
            <p:nvSpPr>
              <p:cNvPr id="285" name="Trapezoid 284"/>
              <p:cNvSpPr/>
              <p:nvPr/>
            </p:nvSpPr>
            <p:spPr>
              <a:xfrm rot="10800000">
                <a:off x="10755073" y="2725824"/>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86" name="TextBox 285"/>
              <p:cNvSpPr txBox="1"/>
              <p:nvPr/>
            </p:nvSpPr>
            <p:spPr>
              <a:xfrm>
                <a:off x="10756900" y="2763923"/>
                <a:ext cx="1356819" cy="369332"/>
              </a:xfrm>
              <a:prstGeom prst="rect">
                <a:avLst/>
              </a:prstGeom>
              <a:noFill/>
            </p:spPr>
            <p:txBody>
              <a:bodyPr wrap="square" rtlCol="0">
                <a:spAutoFit/>
              </a:bodyPr>
              <a:lstStyle/>
              <a:p>
                <a:endParaRPr lang="en-US" dirty="0"/>
              </a:p>
            </p:txBody>
          </p:sp>
          <p:sp>
            <p:nvSpPr>
              <p:cNvPr id="287" name="Rectangle 286"/>
              <p:cNvSpPr/>
              <p:nvPr/>
            </p:nvSpPr>
            <p:spPr>
              <a:xfrm>
                <a:off x="11231213" y="3339657"/>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8" name="Rectangle 287"/>
              <p:cNvSpPr/>
              <p:nvPr/>
            </p:nvSpPr>
            <p:spPr>
              <a:xfrm>
                <a:off x="9762249" y="2763924"/>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89" name="Straight Arrow Connector 288"/>
              <p:cNvCxnSpPr/>
              <p:nvPr/>
            </p:nvCxnSpPr>
            <p:spPr>
              <a:xfrm>
                <a:off x="10721099" y="1824124"/>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flipH="1">
                <a:off x="11125382" y="1786024"/>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a:off x="10934882" y="1828357"/>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2" name="Straight Arrow Connector 291"/>
              <p:cNvCxnSpPr/>
              <p:nvPr/>
            </p:nvCxnSpPr>
            <p:spPr>
              <a:xfrm>
                <a:off x="11768849" y="1786024"/>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3" name="Straight Arrow Connector 292"/>
              <p:cNvCxnSpPr/>
              <p:nvPr/>
            </p:nvCxnSpPr>
            <p:spPr>
              <a:xfrm>
                <a:off x="10961488" y="2484525"/>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4" name="Straight Arrow Connector 293"/>
              <p:cNvCxnSpPr/>
              <p:nvPr/>
            </p:nvCxnSpPr>
            <p:spPr>
              <a:xfrm flipH="1">
                <a:off x="11679949" y="2497224"/>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5" name="Straight Arrow Connector 294"/>
              <p:cNvCxnSpPr/>
              <p:nvPr/>
            </p:nvCxnSpPr>
            <p:spPr>
              <a:xfrm>
                <a:off x="11435310" y="3133255"/>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6" name="Straight Arrow Connector 295"/>
              <p:cNvCxnSpPr/>
              <p:nvPr/>
            </p:nvCxnSpPr>
            <p:spPr>
              <a:xfrm flipV="1">
                <a:off x="10631323" y="2935373"/>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stateless vs. </a:t>
            </a:r>
            <a:r>
              <a:rPr lang="en-US" dirty="0" err="1" smtClean="0"/>
              <a:t>stateful</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smtClean="0">
                <a:latin typeface="+mj-lt"/>
              </a:rPr>
              <a:t>Code </a:t>
            </a:r>
            <a:r>
              <a:rPr lang="en-US" dirty="0" smtClean="0">
                <a:latin typeface="+mj-lt"/>
              </a:rPr>
              <a:t>pipelining: the algorithm</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smtClean="0"/>
              <a:t>Code </a:t>
            </a:r>
            <a:r>
              <a:rPr lang="en-US" dirty="0" smtClean="0"/>
              <a:t>pipelining: the algorithm</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solidFill>
                  <a:srgbClr val="FF0000"/>
                </a:solidFill>
                <a:latin typeface="+mj-lt"/>
                <a:cs typeface="Seravek"/>
              </a:rPr>
              <a:t>Inter-packet (state)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the algorithm</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an algorithm map to an atom?</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 name="Rounded Rectangle 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5" name="Rectangle 4"/>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6" name="Rectangle 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7" name="TextBox 6"/>
          <p:cNvSpPr txBox="1"/>
          <p:nvPr/>
        </p:nvSpPr>
        <p:spPr>
          <a:xfrm>
            <a:off x="675069" y="3286723"/>
            <a:ext cx="6221575" cy="584775"/>
          </a:xfrm>
          <a:prstGeom prst="rect">
            <a:avLst/>
          </a:prstGeom>
          <a:noFill/>
        </p:spPr>
        <p:txBody>
          <a:bodyPr wrap="none" rtlCol="0">
            <a:spAutoFit/>
          </a:bodyPr>
          <a:lstStyle/>
          <a:p>
            <a:r>
              <a:rPr lang="en-US" sz="3200" dirty="0" smtClean="0">
                <a:latin typeface="+mj-lt"/>
                <a:cs typeface="Seravek"/>
              </a:rPr>
              <a:t>x = x * x </a:t>
            </a:r>
            <a:r>
              <a:rPr lang="en-US" sz="3200" smtClean="0">
                <a:latin typeface="+mj-lt"/>
                <a:cs typeface="Seravek"/>
              </a:rPr>
              <a:t>doesn’t map, reject code</a:t>
            </a:r>
            <a:endParaRPr lang="en-US" sz="3200" dirty="0">
              <a:latin typeface="+mj-lt"/>
              <a:cs typeface="Seravek"/>
            </a:endParaRPr>
          </a:p>
        </p:txBody>
      </p:sp>
      <p:sp>
        <p:nvSpPr>
          <p:cNvPr id="9" name="TextBox 8"/>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10" name="Rectangle 9"/>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1" name="Rectangle 10"/>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2" name="Trapezoid 11"/>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3" name="TextBox 12"/>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14" name="Trapezoid 13"/>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5" name="TextBox 14"/>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a:t>
            </a:r>
            <a:r>
              <a:rPr lang="en-US" sz="2400" dirty="0" err="1" smtClean="0">
                <a:latin typeface="+mj-lt"/>
                <a:cs typeface="Seravek"/>
              </a:rPr>
              <a:t>Mul</a:t>
            </a:r>
            <a:endParaRPr lang="en-US" sz="2400" dirty="0">
              <a:latin typeface="+mj-lt"/>
              <a:cs typeface="Seravek"/>
            </a:endParaRPr>
          </a:p>
        </p:txBody>
      </p:sp>
      <p:sp>
        <p:nvSpPr>
          <p:cNvPr id="16" name="Trapezoid 15"/>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7" name="TextBox 16"/>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18" name="Rectangle 17"/>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19" name="Straight Arrow Connector 18"/>
          <p:cNvCxnSpPr>
            <a:stCxn id="19"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2"/>
            <a:endCxn id="24"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21"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4"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26" idx="2"/>
            <a:endCxn id="27"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cxnSp>
        <p:nvCxnSpPr>
          <p:cNvPr id="27" name="Straight Arrow Connector 26"/>
          <p:cNvCxnSpPr/>
          <p:nvPr/>
        </p:nvCxnSpPr>
        <p:spPr>
          <a:xfrm>
            <a:off x="8724900" y="3962400"/>
            <a:ext cx="399562" cy="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533400" y="55245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full throughput</a:t>
            </a:r>
            <a:endParaRPr lang="en-US" sz="4000" dirty="0"/>
          </a:p>
        </p:txBody>
      </p:sp>
      <p:sp>
        <p:nvSpPr>
          <p:cNvPr id="29" name="Rounded Rectangle 28"/>
          <p:cNvSpPr/>
          <p:nvPr/>
        </p:nvSpPr>
        <p:spPr>
          <a:xfrm>
            <a:off x="1790700" y="4076700"/>
            <a:ext cx="3009900" cy="11811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Use </a:t>
            </a:r>
            <a:r>
              <a:rPr lang="en-US" sz="2400" smtClean="0">
                <a:latin typeface="+mj-lt"/>
                <a:cs typeface="Seravek"/>
              </a:rPr>
              <a:t>program synthesis for mapping problem.</a:t>
            </a:r>
            <a:endParaRPr lang="en-US" sz="2400" dirty="0">
              <a:latin typeface="+mj-lt"/>
              <a:cs typeface="Seravek"/>
            </a:endParaRPr>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9" grpId="0"/>
      <p:bldP spid="26" grpId="0" animBg="1"/>
      <p:bldP spid="26" grpId="1"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28173018"/>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32011540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Atom area in squared micron</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 Rank Computation for Start-Time Fair Queueing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538889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a:t>
            </a:r>
            <a:r>
              <a:rPr lang="en-US" sz="2200" dirty="0" smtClean="0"/>
              <a:t>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3" name="Right Arrow 122"/>
          <p:cNvSpPr/>
          <p:nvPr/>
        </p:nvSpPr>
        <p:spPr>
          <a:xfrm>
            <a:off x="3593626" y="43393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3475559" y="39932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3471224" y="34917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
        <p:nvSpPr>
          <p:cNvPr id="116" name="Rectangle 115"/>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30480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17" name="TextBox 216"/>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21472695"/>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365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
        <p:nvSpPr>
          <p:cNvPr id="118" name="Rectangle 117"/>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2286000" y="26670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19" name="TextBox 118"/>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30383965"/>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84718657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What’s in a fixed-function router? No consensus after decades.</a:t>
            </a:r>
          </a:p>
          <a:p>
            <a:endParaRPr lang="en-US" dirty="0" smtClean="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40</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77268601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24856625"/>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a:t>
            </a:r>
            <a:r>
              <a:rPr lang="en-US" dirty="0" smtClean="0">
                <a:latin typeface="Gadugi" panose="020B0502040204020203" pitchFamily="34" charset="0"/>
              </a:rPr>
              <a:t>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a:t>
            </a:r>
            <a:r>
              <a:rPr lang="en-US" dirty="0" smtClean="0">
                <a:latin typeface="Gadugi" panose="020B0502040204020203" pitchFamily="34" charset="0"/>
              </a:rPr>
              <a:t>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Hardware and software for programmable routers</a:t>
            </a:r>
          </a:p>
          <a:p>
            <a:pPr lvl="1"/>
            <a:r>
              <a:rPr lang="en-US" dirty="0"/>
              <a:t>P</a:t>
            </a:r>
            <a:r>
              <a:rPr lang="en-US" dirty="0" smtClean="0"/>
              <a:t>rimitives for network measurement, host networking, etc.</a:t>
            </a:r>
          </a:p>
          <a:p>
            <a:pPr lvl="1"/>
            <a:r>
              <a:rPr lang="en-US" dirty="0"/>
              <a:t>I</a:t>
            </a:r>
            <a:r>
              <a:rPr lang="en-US" dirty="0" smtClean="0"/>
              <a:t>nstruction set design as a machine learning problem</a:t>
            </a:r>
            <a:endParaRPr lang="en-US" dirty="0"/>
          </a:p>
          <a:p>
            <a:endParaRPr lang="en-US" dirty="0"/>
          </a:p>
          <a:p>
            <a:r>
              <a:rPr lang="en-US" dirty="0" smtClean="0"/>
              <a:t>Specialized systems</a:t>
            </a:r>
          </a:p>
          <a:p>
            <a:pPr lvl="1"/>
            <a:r>
              <a:rPr lang="en-US" dirty="0" smtClean="0"/>
              <a:t>Balancing hardware specialization and software programmability</a:t>
            </a:r>
          </a:p>
          <a:p>
            <a:pPr lvl="1"/>
            <a:r>
              <a:rPr lang="en-US" dirty="0" smtClean="0"/>
              <a:t>Designing and programming a cluster of accelerators and cores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0493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Another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131"/>
          <p:cNvGrpSpPr/>
          <p:nvPr/>
        </p:nvGrpSpPr>
        <p:grpSpPr>
          <a:xfrm>
            <a:off x="76200" y="1371600"/>
            <a:ext cx="5105400" cy="3684085"/>
            <a:chOff x="673100" y="1873103"/>
            <a:chExt cx="5181289" cy="3722649"/>
          </a:xfrm>
        </p:grpSpPr>
        <p:sp>
          <p:nvSpPr>
            <p:cNvPr id="3" name="Rectangle 2"/>
            <p:cNvSpPr/>
            <p:nvPr/>
          </p:nvSpPr>
          <p:spPr>
            <a:xfrm>
              <a:off x="673100" y="2400300"/>
              <a:ext cx="4940300" cy="2870200"/>
            </a:xfrm>
            <a:prstGeom prst="rect">
              <a:avLst/>
            </a:prstGeom>
            <a:solidFill>
              <a:schemeClr val="accent4">
                <a:lumMod val="40000"/>
                <a:lumOff val="60000"/>
                <a:alpha val="7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800098" y="1873103"/>
              <a:ext cx="5054291" cy="3722649"/>
            </a:xfrm>
            <a:prstGeom prst="rect">
              <a:avLst/>
            </a:prstGeom>
            <a:noFill/>
          </p:spPr>
          <p:txBody>
            <a:bodyPr wrap="square" rtlCol="0">
              <a:spAutoFit/>
            </a:bodyPr>
            <a:lstStyle/>
            <a:p>
              <a:pPr algn="ctr"/>
              <a:r>
                <a:rPr lang="en-US" sz="2400" dirty="0" smtClean="0">
                  <a:latin typeface="Gadugi" charset="0"/>
                  <a:ea typeface="Gadugi" charset="0"/>
                  <a:cs typeface="Gadugi" charset="0"/>
                </a:rPr>
                <a:t>Algorithm:</a:t>
              </a:r>
            </a:p>
            <a:p>
              <a:endParaRPr lang="en-US" sz="1100" dirty="0" smtClean="0">
                <a:latin typeface="Gadugi" charset="0"/>
                <a:ea typeface="Gadugi" charset="0"/>
                <a:cs typeface="Gadugi" charset="0"/>
              </a:endParaRPr>
            </a:p>
            <a:p>
              <a:endParaRPr lang="en-US" sz="500" dirty="0" smtClean="0">
                <a:latin typeface="Gadugi" charset="0"/>
                <a:ea typeface="Gadugi" charset="0"/>
                <a:cs typeface="Gadugi" charset="0"/>
              </a:endParaRPr>
            </a:p>
            <a:p>
              <a:pPr>
                <a:lnSpc>
                  <a:spcPct val="110000"/>
                </a:lnSpc>
              </a:pPr>
              <a:r>
                <a:rPr lang="en-US" sz="2200" dirty="0" smtClean="0">
                  <a:latin typeface="Gadugi" charset="0"/>
                  <a:ea typeface="Gadugi" charset="0"/>
                  <a:cs typeface="Gadugi" charset="0"/>
                </a:rPr>
                <a:t>For each packet</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average queue size</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if </a:t>
              </a:r>
              <a:r>
                <a:rPr lang="en-US" sz="2200" dirty="0">
                  <a:latin typeface="Gadugi" charset="0"/>
                  <a:ea typeface="Gadugi" charset="0"/>
                  <a:cs typeface="Gadugi" charset="0"/>
                </a:rPr>
                <a:t>min &lt; </a:t>
              </a:r>
              <a:r>
                <a:rPr lang="en-US" sz="2200" dirty="0" err="1">
                  <a:latin typeface="Gadugi" charset="0"/>
                  <a:ea typeface="Gadugi" charset="0"/>
                  <a:cs typeface="Gadugi" charset="0"/>
                </a:rPr>
                <a:t>avg</a:t>
              </a:r>
              <a:r>
                <a:rPr lang="en-US" sz="2200" dirty="0">
                  <a:latin typeface="Gadugi" charset="0"/>
                  <a:ea typeface="Gadugi" charset="0"/>
                  <a:cs typeface="Gadugi" charset="0"/>
                </a:rPr>
                <a:t> &lt;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calculate </a:t>
              </a:r>
              <a:r>
                <a:rPr lang="en-US" sz="2200" dirty="0">
                  <a:latin typeface="Gadugi" charset="0"/>
                  <a:ea typeface="Gadugi" charset="0"/>
                  <a:cs typeface="Gadugi" charset="0"/>
                </a:rPr>
                <a:t>probability 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 with probability </a:t>
              </a:r>
              <a:r>
                <a:rPr lang="en-US" sz="2200" dirty="0" smtClean="0">
                  <a:latin typeface="Gadugi" charset="0"/>
                  <a:ea typeface="Gadugi" charset="0"/>
                  <a:cs typeface="Gadugi" charset="0"/>
                </a:rPr>
                <a:t>p</a:t>
              </a: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else </a:t>
              </a:r>
              <a:r>
                <a:rPr lang="en-US" sz="2200" dirty="0">
                  <a:latin typeface="Gadugi" charset="0"/>
                  <a:ea typeface="Gadugi" charset="0"/>
                  <a:cs typeface="Gadugi" charset="0"/>
                </a:rPr>
                <a:t>if </a:t>
              </a:r>
              <a:r>
                <a:rPr lang="en-US" sz="2200" dirty="0" err="1">
                  <a:latin typeface="Gadugi" charset="0"/>
                  <a:ea typeface="Gadugi" charset="0"/>
                  <a:cs typeface="Gadugi" charset="0"/>
                </a:rPr>
                <a:t>avg</a:t>
              </a:r>
              <a:r>
                <a:rPr lang="en-US" sz="2200" dirty="0">
                  <a:latin typeface="Gadugi" charset="0"/>
                  <a:ea typeface="Gadugi" charset="0"/>
                  <a:cs typeface="Gadugi" charset="0"/>
                </a:rPr>
                <a:t> &gt; </a:t>
              </a:r>
              <a:r>
                <a:rPr lang="en-US" sz="2200" dirty="0" smtClean="0">
                  <a:latin typeface="Gadugi" charset="0"/>
                  <a:ea typeface="Gadugi" charset="0"/>
                  <a:cs typeface="Gadugi" charset="0"/>
                </a:rPr>
                <a:t>max</a:t>
              </a:r>
              <a:endParaRPr lang="en-US" sz="2200" dirty="0">
                <a:latin typeface="Gadugi" charset="0"/>
                <a:ea typeface="Gadugi" charset="0"/>
                <a:cs typeface="Gadugi" charset="0"/>
              </a:endParaRPr>
            </a:p>
            <a:p>
              <a:pPr>
                <a:lnSpc>
                  <a:spcPct val="110000"/>
                </a:lnSpc>
              </a:pPr>
              <a:r>
                <a:rPr lang="en-US" sz="2200" dirty="0">
                  <a:latin typeface="Gadugi" charset="0"/>
                  <a:ea typeface="Gadugi" charset="0"/>
                  <a:cs typeface="Gadugi" charset="0"/>
                </a:rPr>
                <a:t>    </a:t>
              </a:r>
              <a:r>
                <a:rPr lang="en-US" sz="2200" dirty="0" smtClean="0">
                  <a:latin typeface="Gadugi" charset="0"/>
                  <a:ea typeface="Gadugi" charset="0"/>
                  <a:cs typeface="Gadugi" charset="0"/>
                </a:rPr>
                <a:t>      mark </a:t>
              </a:r>
              <a:r>
                <a:rPr lang="en-US" sz="2200" dirty="0">
                  <a:latin typeface="Gadugi" charset="0"/>
                  <a:ea typeface="Gadugi" charset="0"/>
                  <a:cs typeface="Gadugi" charset="0"/>
                </a:rPr>
                <a:t>packet</a:t>
              </a:r>
            </a:p>
            <a:p>
              <a:endParaRPr lang="en-US" sz="2400" dirty="0">
                <a:latin typeface="Gadugi" charset="0"/>
                <a:ea typeface="Gadugi" charset="0"/>
                <a:cs typeface="Gadugi" charset="0"/>
              </a:endParaRPr>
            </a:p>
          </p:txBody>
        </p:sp>
      </p:grpSp>
      <p:sp>
        <p:nvSpPr>
          <p:cNvPr id="129" name="Right Arrow 128"/>
          <p:cNvSpPr/>
          <p:nvPr/>
        </p:nvSpPr>
        <p:spPr>
          <a:xfrm>
            <a:off x="5105400" y="3117997"/>
            <a:ext cx="723900" cy="3810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endParaRPr>
          </a:p>
        </p:txBody>
      </p:sp>
      <p:sp>
        <p:nvSpPr>
          <p:cNvPr id="4" name="Title 3"/>
          <p:cNvSpPr>
            <a:spLocks noGrp="1"/>
          </p:cNvSpPr>
          <p:nvPr>
            <p:ph type="title"/>
          </p:nvPr>
        </p:nvSpPr>
        <p:spPr/>
        <p:txBody>
          <a:bodyPr/>
          <a:lstStyle/>
          <a:p>
            <a:r>
              <a:rPr lang="en-US" dirty="0"/>
              <a:t>Vision: programmability and </a:t>
            </a:r>
            <a:r>
              <a:rPr lang="en-US" dirty="0" smtClean="0"/>
              <a:t>performance</a:t>
            </a:r>
            <a:endParaRPr lang="en-US" dirty="0"/>
          </a:p>
        </p:txBody>
      </p:sp>
      <p:sp>
        <p:nvSpPr>
          <p:cNvPr id="6" name="TextBox 5"/>
          <p:cNvSpPr txBox="1"/>
          <p:nvPr/>
        </p:nvSpPr>
        <p:spPr>
          <a:xfrm>
            <a:off x="4838700" y="2819400"/>
            <a:ext cx="1109599" cy="369332"/>
          </a:xfrm>
          <a:prstGeom prst="rect">
            <a:avLst/>
          </a:prstGeom>
          <a:noFill/>
        </p:spPr>
        <p:txBody>
          <a:bodyPr wrap="none" rtlCol="0">
            <a:spAutoFit/>
          </a:bodyPr>
          <a:lstStyle/>
          <a:p>
            <a:r>
              <a:rPr lang="en-US" smtClean="0"/>
              <a:t>Compiler</a:t>
            </a:r>
            <a:endParaRPr lang="en-US"/>
          </a:p>
        </p:txBody>
      </p:sp>
      <p:grpSp>
        <p:nvGrpSpPr>
          <p:cNvPr id="7" name="Group 6"/>
          <p:cNvGrpSpPr/>
          <p:nvPr/>
        </p:nvGrpSpPr>
        <p:grpSpPr>
          <a:xfrm>
            <a:off x="5943600" y="1371600"/>
            <a:ext cx="5909735" cy="3581400"/>
            <a:chOff x="5672665" y="1126066"/>
            <a:chExt cx="6519335" cy="3941234"/>
          </a:xfrm>
        </p:grpSpPr>
        <p:grpSp>
          <p:nvGrpSpPr>
            <p:cNvPr id="493" name="Group 492"/>
            <p:cNvGrpSpPr/>
            <p:nvPr/>
          </p:nvGrpSpPr>
          <p:grpSpPr>
            <a:xfrm>
              <a:off x="5672665" y="1714500"/>
              <a:ext cx="6519335" cy="3352800"/>
              <a:chOff x="5672665" y="1295400"/>
              <a:chExt cx="6519335" cy="3581400"/>
            </a:xfrm>
          </p:grpSpPr>
          <p:cxnSp>
            <p:nvCxnSpPr>
              <p:cNvPr id="490" name="Straight Connector 489"/>
              <p:cNvCxnSpPr/>
              <p:nvPr/>
            </p:nvCxnSpPr>
            <p:spPr>
              <a:xfrm flipV="1">
                <a:off x="7070718" y="35433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134" name="Group 42"/>
              <p:cNvGrpSpPr/>
              <p:nvPr/>
            </p:nvGrpSpPr>
            <p:grpSpPr>
              <a:xfrm>
                <a:off x="5676900" y="2454220"/>
                <a:ext cx="2667404" cy="1751674"/>
                <a:chOff x="1707458" y="1778000"/>
                <a:chExt cx="4254836" cy="1181787"/>
              </a:xfrm>
            </p:grpSpPr>
            <p:cxnSp>
              <p:nvCxnSpPr>
                <p:cNvPr id="135" name="Straight Arrow Connector 134"/>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sp>
            <p:nvSpPr>
              <p:cNvPr id="147" name="TextBox 146"/>
              <p:cNvSpPr txBox="1"/>
              <p:nvPr/>
            </p:nvSpPr>
            <p:spPr>
              <a:xfrm>
                <a:off x="8144780" y="1331576"/>
                <a:ext cx="1543284" cy="475601"/>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58631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7653865" y="23813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7653865" y="42714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7653865" y="30535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7653865" y="35804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8294605" y="1790700"/>
                <a:ext cx="1230395" cy="3086100"/>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1" name="Group 42"/>
              <p:cNvGrpSpPr/>
              <p:nvPr/>
            </p:nvGrpSpPr>
            <p:grpSpPr>
              <a:xfrm>
                <a:off x="9617936" y="2515526"/>
                <a:ext cx="2574064" cy="1751674"/>
                <a:chOff x="1707458" y="1778000"/>
                <a:chExt cx="4254836" cy="1181787"/>
              </a:xfrm>
            </p:grpSpPr>
            <p:cxnSp>
              <p:nvCxnSpPr>
                <p:cNvPr id="182" name="Straight Arrow Connector 181"/>
                <p:cNvCxnSpPr/>
                <p:nvPr/>
              </p:nvCxnSpPr>
              <p:spPr>
                <a:xfrm>
                  <a:off x="1707458" y="177800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grpSp>
            <p:nvGrpSpPr>
              <p:cNvPr id="198" name="Group 197"/>
              <p:cNvGrpSpPr/>
              <p:nvPr/>
            </p:nvGrpSpPr>
            <p:grpSpPr>
              <a:xfrm>
                <a:off x="5672665" y="1485900"/>
                <a:ext cx="2362200" cy="38362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5861697" y="1295400"/>
                <a:ext cx="2000694" cy="475601"/>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5863165" y="2133600"/>
                <a:ext cx="397617" cy="2360848"/>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65870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6587065" y="2133600"/>
                <a:ext cx="397617" cy="2360848"/>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7539565" y="1902026"/>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7539565" y="2133600"/>
                <a:ext cx="397617" cy="2360848"/>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8410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631704" y="2416956"/>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631704" y="430699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631704" y="308916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631704" y="3616001"/>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1010900" y="3581400"/>
                <a:ext cx="701682"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650504" y="1521484"/>
                <a:ext cx="2362200" cy="383622"/>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10014597" y="1330984"/>
                <a:ext cx="1921395" cy="475601"/>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841004" y="2169184"/>
                <a:ext cx="397617" cy="2360848"/>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5649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564904" y="2169184"/>
                <a:ext cx="397617" cy="2360848"/>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517404" y="1937610"/>
                <a:ext cx="433144"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517404" y="2169184"/>
                <a:ext cx="397617" cy="2360848"/>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sp>
          <p:nvSpPr>
            <p:cNvPr id="2" name="TextBox 1"/>
            <p:cNvSpPr txBox="1"/>
            <p:nvPr/>
          </p:nvSpPr>
          <p:spPr>
            <a:xfrm>
              <a:off x="7434524" y="1126066"/>
              <a:ext cx="2965453" cy="804323"/>
            </a:xfrm>
            <a:prstGeom prst="rect">
              <a:avLst/>
            </a:prstGeom>
            <a:noFill/>
          </p:spPr>
          <p:txBody>
            <a:bodyPr wrap="none" rtlCol="0">
              <a:spAutoFit/>
            </a:bodyPr>
            <a:lstStyle/>
            <a:p>
              <a:r>
                <a:rPr lang="en-US" sz="2400" dirty="0" smtClean="0">
                  <a:latin typeface="Gadugi" charset="0"/>
                  <a:ea typeface="Gadugi" charset="0"/>
                  <a:cs typeface="Gadugi" charset="0"/>
                </a:rPr>
                <a:t>High-speed router:</a:t>
              </a:r>
              <a:endParaRPr lang="en-US" sz="2400" dirty="0">
                <a:latin typeface="Gadugi" charset="0"/>
                <a:ea typeface="Gadugi" charset="0"/>
                <a:cs typeface="Gadugi" charset="0"/>
              </a:endParaRPr>
            </a:p>
            <a:p>
              <a:endParaRPr lang="en-US" dirty="0">
                <a:latin typeface="Gadugi" charset="0"/>
                <a:ea typeface="Gadugi" charset="0"/>
                <a:cs typeface="Gadugi" charset="0"/>
              </a:endParaRPr>
            </a:p>
          </p:txBody>
        </p:sp>
      </p:gr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1600200"/>
            <a:ext cx="12534900" cy="4191000"/>
          </a:xfrm>
        </p:spPr>
        <p:txBody>
          <a:bodyPr>
            <a:normAutofit/>
          </a:bodyPr>
          <a:lstStyle/>
          <a:p>
            <a:pPr lvl="1"/>
            <a:r>
              <a:rPr lang="en-US" sz="2800" dirty="0"/>
              <a:t>Domino (SIGCOMM 2016): programming streaming algorithms</a:t>
            </a:r>
          </a:p>
          <a:p>
            <a:pPr lvl="2"/>
            <a:r>
              <a:rPr lang="en-US" sz="2400" dirty="0"/>
              <a:t>The first hardware primitives for high-speed execution of streaming algorithms</a:t>
            </a:r>
          </a:p>
          <a:p>
            <a:pPr lvl="2"/>
            <a:r>
              <a:rPr lang="en-US" sz="2400" dirty="0"/>
              <a:t>A </a:t>
            </a:r>
            <a:r>
              <a:rPr lang="en-US" sz="2400" dirty="0" smtClean="0"/>
              <a:t>compiler to</a:t>
            </a:r>
          </a:p>
          <a:p>
            <a:pPr lvl="3"/>
            <a:r>
              <a:rPr lang="en-US" sz="2400" dirty="0" smtClean="0"/>
              <a:t>Extract </a:t>
            </a:r>
            <a:r>
              <a:rPr lang="en-US" sz="2400" dirty="0"/>
              <a:t>these primitives from a corpus of </a:t>
            </a:r>
            <a:r>
              <a:rPr lang="en-US" sz="2400" dirty="0" smtClean="0"/>
              <a:t>algorithms</a:t>
            </a:r>
          </a:p>
          <a:p>
            <a:pPr lvl="3"/>
            <a:r>
              <a:rPr lang="en-US" sz="2400" dirty="0" smtClean="0"/>
              <a:t>Check if a set of primitives can support a new algorithm</a:t>
            </a:r>
          </a:p>
          <a:p>
            <a:pPr lvl="2"/>
            <a:endParaRPr lang="en-US" sz="2800" dirty="0"/>
          </a:p>
          <a:p>
            <a:pPr lvl="1"/>
            <a:r>
              <a:rPr lang="en-US" sz="2800" dirty="0" smtClean="0"/>
              <a:t>PIFO (SIGCOMM 2016): programming the scheduler</a:t>
            </a:r>
          </a:p>
          <a:p>
            <a:pPr lvl="2"/>
            <a:r>
              <a:rPr lang="en-US" sz="2400" dirty="0" smtClean="0"/>
              <a:t>The first primitive that allows us to program scheduling algorithms</a:t>
            </a:r>
          </a:p>
          <a:p>
            <a:pPr lvl="2"/>
            <a:r>
              <a:rPr lang="en-US" sz="2400" dirty="0" smtClean="0"/>
              <a:t>Modest chip area cost when implemented in high-speed hardware</a:t>
            </a:r>
          </a:p>
          <a:p>
            <a:pPr lvl="1"/>
            <a:endParaRPr lang="en-US" sz="2800" dirty="0" smtClean="0"/>
          </a:p>
        </p:txBody>
      </p:sp>
      <p:sp>
        <p:nvSpPr>
          <p:cNvPr id="25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t>My work</a:t>
            </a:r>
            <a:endParaRPr lang="en-US" dirty="0"/>
          </a:p>
        </p:txBody>
      </p:sp>
      <p:sp>
        <p:nvSpPr>
          <p:cNvPr id="11" name="Rounded Rectangle 10"/>
          <p:cNvSpPr/>
          <p:nvPr/>
        </p:nvSpPr>
        <p:spPr>
          <a:xfrm>
            <a:off x="114300" y="57912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96938573"/>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6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lt">
                                    <p:tmAbs val="0"/>
                                  </p:iterate>
                                  <p:childTnLst>
                                    <p:set>
                                      <p:cBhvr>
                                        <p:cTn id="14"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lt">
                                    <p:tmAbs val="0"/>
                                  </p:iterate>
                                  <p:childTnLst>
                                    <p:set>
                                      <p:cBhvr>
                                        <p:cTn id="18" dur="1" fill="hold">
                                          <p:stCondLst>
                                            <p:cond delay="0"/>
                                          </p:stCondLst>
                                        </p:cTn>
                                        <p:tgtEl>
                                          <p:spTgt spid="6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lt">
                                    <p:tmAbs val="0"/>
                                  </p:iterate>
                                  <p:childTnLst>
                                    <p:set>
                                      <p:cBhvr>
                                        <p:cTn id="22"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lt">
                                    <p:tmAbs val="0"/>
                                  </p:iterate>
                                  <p:childTnLst>
                                    <p:set>
                                      <p:cBhvr>
                                        <p:cTn id="26" dur="1" fill="hold">
                                          <p:stCondLst>
                                            <p:cond delay="0"/>
                                          </p:stCondLst>
                                        </p:cTn>
                                        <p:tgtEl>
                                          <p:spTgt spid="6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lt">
                                    <p:tmAbs val="0"/>
                                  </p:iterate>
                                  <p:childTnLst>
                                    <p:set>
                                      <p:cBhvr>
                                        <p:cTn id="30" dur="1" fill="hold">
                                          <p:stCondLst>
                                            <p:cond delay="0"/>
                                          </p:stCondLst>
                                        </p:cTn>
                                        <p:tgtEl>
                                          <p:spTgt spid="6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lt">
                                    <p:tmAbs val="0"/>
                                  </p:iterate>
                                  <p:childTnLst>
                                    <p:set>
                                      <p:cBhvr>
                                        <p:cTn id="34" dur="1" fill="hold">
                                          <p:stCondLst>
                                            <p:cond delay="0"/>
                                          </p:stCondLst>
                                        </p:cTn>
                                        <p:tgtEl>
                                          <p:spTgt spid="6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15878178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1.4"/>
</p:tagLst>
</file>

<file path=ppt/tags/tag12.xml><?xml version="1.0" encoding="utf-8"?>
<p:tagLst xmlns:a="http://schemas.openxmlformats.org/drawingml/2006/main" xmlns:r="http://schemas.openxmlformats.org/officeDocument/2006/relationships" xmlns:p="http://schemas.openxmlformats.org/presentationml/2006/main">
  <p:tag name="TIMING" val="|26.6"/>
</p:tagLst>
</file>

<file path=ppt/tags/tag13.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4.xml><?xml version="1.0" encoding="utf-8"?>
<p:tagLst xmlns:a="http://schemas.openxmlformats.org/drawingml/2006/main" xmlns:r="http://schemas.openxmlformats.org/officeDocument/2006/relationships" xmlns:p="http://schemas.openxmlformats.org/presentationml/2006/main">
  <p:tag name="TIMING" val="|0.5|37.3|9.2"/>
</p:tagLst>
</file>

<file path=ppt/tags/tag15.xml><?xml version="1.0" encoding="utf-8"?>
<p:tagLst xmlns:a="http://schemas.openxmlformats.org/drawingml/2006/main" xmlns:r="http://schemas.openxmlformats.org/officeDocument/2006/relationships" xmlns:p="http://schemas.openxmlformats.org/presentationml/2006/main">
  <p:tag name="TIMING" val="|12.8|37|10.9"/>
</p:tagLst>
</file>

<file path=ppt/tags/tag16.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7.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6.7|39.3|36.5"/>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9.7|1.5|21.8|11.4|8.5|9.8"/>
</p:tagLst>
</file>

<file path=ppt/tags/tag6.xml><?xml version="1.0" encoding="utf-8"?>
<p:tagLst xmlns:a="http://schemas.openxmlformats.org/drawingml/2006/main" xmlns:r="http://schemas.openxmlformats.org/officeDocument/2006/relationships" xmlns:p="http://schemas.openxmlformats.org/presentationml/2006/main">
  <p:tag name="TIMING" val="|24.1|4.2|13.7|9.2"/>
</p:tagLst>
</file>

<file path=ppt/tags/tag7.xml><?xml version="1.0" encoding="utf-8"?>
<p:tagLst xmlns:a="http://schemas.openxmlformats.org/drawingml/2006/main" xmlns:r="http://schemas.openxmlformats.org/officeDocument/2006/relationships" xmlns:p="http://schemas.openxmlformats.org/presentationml/2006/main">
  <p:tag name="TIMING" val="|3.7|4.2|6.2|5.5|24.1"/>
</p:tagLst>
</file>

<file path=ppt/tags/tag8.xml><?xml version="1.0" encoding="utf-8"?>
<p:tagLst xmlns:a="http://schemas.openxmlformats.org/drawingml/2006/main" xmlns:r="http://schemas.openxmlformats.org/officeDocument/2006/relationships" xmlns:p="http://schemas.openxmlformats.org/presentationml/2006/main">
  <p:tag name="TIMING" val="|12.8|10.5|15.3"/>
</p:tagLst>
</file>

<file path=ppt/tags/tag9.xml><?xml version="1.0" encoding="utf-8"?>
<p:tagLst xmlns:a="http://schemas.openxmlformats.org/drawingml/2006/main" xmlns:r="http://schemas.openxmlformats.org/officeDocument/2006/relationships" xmlns:p="http://schemas.openxmlformats.org/presentationml/2006/main">
  <p:tag name="TIMING" val="|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12906</TotalTime>
  <Words>12764</Words>
  <Application>Microsoft Macintosh PowerPoint</Application>
  <PresentationFormat>Widescreen</PresentationFormat>
  <Paragraphs>1795</Paragraphs>
  <Slides>85</Slides>
  <Notes>75</Notes>
  <HiddenSlides>21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Calibri</vt:lpstr>
      <vt:lpstr>Gadugi</vt:lpstr>
      <vt:lpstr>Seravek</vt:lpstr>
      <vt:lpstr>Wingdings</vt:lpstr>
      <vt:lpstr>Arial</vt:lpstr>
      <vt:lpstr>Office Theme</vt:lpstr>
      <vt:lpstr>Making the fastest routers programmable</vt:lpstr>
      <vt:lpstr>Traditional network architecture</vt:lpstr>
      <vt:lpstr>But, today’s reality is very different</vt:lpstr>
      <vt:lpstr>But, today’s reality is very different</vt:lpstr>
      <vt:lpstr>One approach: Use end points</vt:lpstr>
      <vt:lpstr>Another approach: Use a software router</vt:lpstr>
      <vt:lpstr>Vision: programmability and performance</vt:lpstr>
      <vt:lpstr>This Talk</vt:lpstr>
      <vt:lpstr>Packet Transactions: High-Level Programming for Line-Rate Switches (SIGCOMM 2016)</vt:lpstr>
      <vt:lpstr>What’s hard about streaming algorithms?</vt:lpstr>
      <vt:lpstr>The architecture of a router</vt:lpstr>
      <vt:lpstr>A shared-nothing atom pipeline</vt:lpstr>
      <vt:lpstr>Compiling algorithms</vt:lpstr>
      <vt:lpstr>Code pipelining: stateless vs. stateful</vt:lpstr>
      <vt:lpstr>Code pipelining: stateless vs. stateful</vt:lpstr>
      <vt:lpstr>Code pipelining: the algorithm</vt:lpstr>
      <vt:lpstr>Code pipelining: the algorithm</vt:lpstr>
      <vt:lpstr>Code pipelining: the algorithm</vt:lpstr>
      <vt:lpstr>Code pipelining: the algorithm</vt:lpstr>
      <vt:lpstr>Code pipelining: the algorithm</vt:lpstr>
      <vt:lpstr>Code pipelining: the algorithm</vt:lpstr>
      <vt:lpstr>Extracting atoms</vt:lpstr>
      <vt:lpstr>Does an algorithm map to an atom?</vt:lpstr>
      <vt:lpstr>Results: A catalog of reusable atoms</vt:lpstr>
      <vt:lpstr>Results: A catalog of reusable atoms</vt:lpstr>
      <vt:lpstr>What algorithms do atoms enable?</vt:lpstr>
      <vt:lpstr>What algorithms do atoms enable?</vt:lpstr>
      <vt:lpstr>Programmable Packet Scheduling at Line Rate (SIGCOMM 2016)</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PIFO in hardware</vt:lpstr>
      <vt:lpstr>What algorithms do PIFOs enable?</vt:lpstr>
      <vt:lpstr>What algorithms do PIFOs enable?</vt:lpstr>
      <vt:lpstr>Broader impact</vt:lpstr>
      <vt:lpstr>Future Work</vt:lpstr>
      <vt:lpstr>Backup slides</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5469</cp:revision>
  <dcterms:created xsi:type="dcterms:W3CDTF">2015-11-20T07:11:46Z</dcterms:created>
  <dcterms:modified xsi:type="dcterms:W3CDTF">2017-02-16T05:03:13Z</dcterms:modified>
</cp:coreProperties>
</file>