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419" r:id="rId3"/>
    <p:sldId id="461" r:id="rId4"/>
    <p:sldId id="433" r:id="rId5"/>
    <p:sldId id="435" r:id="rId6"/>
    <p:sldId id="429" r:id="rId7"/>
    <p:sldId id="423" r:id="rId8"/>
    <p:sldId id="424" r:id="rId9"/>
    <p:sldId id="425" r:id="rId10"/>
    <p:sldId id="426" r:id="rId11"/>
    <p:sldId id="427" r:id="rId12"/>
    <p:sldId id="436" r:id="rId13"/>
    <p:sldId id="437" r:id="rId14"/>
    <p:sldId id="451" r:id="rId15"/>
    <p:sldId id="450" r:id="rId16"/>
    <p:sldId id="430" r:id="rId17"/>
    <p:sldId id="337" r:id="rId18"/>
    <p:sldId id="428" r:id="rId19"/>
    <p:sldId id="341" r:id="rId20"/>
    <p:sldId id="446" r:id="rId21"/>
    <p:sldId id="445" r:id="rId22"/>
    <p:sldId id="444" r:id="rId23"/>
    <p:sldId id="463" r:id="rId24"/>
    <p:sldId id="358" r:id="rId25"/>
    <p:sldId id="350" r:id="rId26"/>
    <p:sldId id="453" r:id="rId27"/>
    <p:sldId id="454" r:id="rId28"/>
    <p:sldId id="455" r:id="rId29"/>
    <p:sldId id="456" r:id="rId30"/>
    <p:sldId id="457" r:id="rId31"/>
    <p:sldId id="458" r:id="rId32"/>
    <p:sldId id="459" r:id="rId33"/>
    <p:sldId id="460" r:id="rId34"/>
    <p:sldId id="449" r:id="rId35"/>
    <p:sldId id="438" r:id="rId36"/>
    <p:sldId id="431" r:id="rId37"/>
    <p:sldId id="308" r:id="rId38"/>
    <p:sldId id="262" r:id="rId39"/>
    <p:sldId id="300" r:id="rId40"/>
    <p:sldId id="375" r:id="rId41"/>
    <p:sldId id="272" r:id="rId42"/>
    <p:sldId id="305" r:id="rId43"/>
    <p:sldId id="306" r:id="rId44"/>
    <p:sldId id="271" r:id="rId45"/>
    <p:sldId id="299" r:id="rId46"/>
    <p:sldId id="326" r:id="rId47"/>
    <p:sldId id="327" r:id="rId48"/>
    <p:sldId id="37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69512" autoAdjust="0"/>
  </p:normalViewPr>
  <p:slideViewPr>
    <p:cSldViewPr showGuides="1">
      <p:cViewPr>
        <p:scale>
          <a:sx n="68" d="100"/>
          <a:sy n="68" d="100"/>
        </p:scale>
        <p:origin x="1080" y="288"/>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128710016"/>
        <c:axId val="2128707152"/>
      </c:lineChart>
      <c:catAx>
        <c:axId val="2128710016"/>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128707152"/>
        <c:crosses val="autoZero"/>
        <c:auto val="1"/>
        <c:lblAlgn val="ctr"/>
        <c:lblOffset val="100"/>
        <c:noMultiLvlLbl val="0"/>
      </c:catAx>
      <c:valAx>
        <c:axId val="2128707152"/>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128710016"/>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8/22/16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Nate. I am </a:t>
            </a:r>
            <a:r>
              <a:rPr lang="en-US" dirty="0" err="1" smtClean="0"/>
              <a:t>Anirudh</a:t>
            </a:r>
            <a:r>
              <a:rPr lang="en-US" dirty="0" smtClean="0"/>
              <a:t>. I am a graduate student</a:t>
            </a:r>
            <a:r>
              <a:rPr lang="en-US" baseline="0" dirty="0" smtClean="0"/>
              <a:t> at MIT. I am going to be speaking about packet transactions, which is a new abstraction for programming line-rate switches</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945083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imagine tiling a switch with atoms of one or more types. These atom types, along with how they are laid out in a pipeline constitute the switch’s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989022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do this, it’s useful to distinguish between atoms that do not touch switch state and modify only packet fields and atoms that modify persistent switch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a:t>
            </a:r>
            <a:r>
              <a:rPr lang="en-US" baseline="0" dirty="0" smtClean="0"/>
              <a:t>., click</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a:t>
            </a:r>
            <a:r>
              <a:rPr lang="en-US" baseline="0" dirty="0" smtClean="0"/>
              <a:t>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smtClean="0"/>
              <a:t>first adds f1 and f2 and writes it to </a:t>
            </a:r>
            <a:r>
              <a:rPr lang="en-US" baseline="0" dirty="0" err="1" smtClean="0"/>
              <a:t>tmp</a:t>
            </a:r>
            <a:r>
              <a:rPr lang="en-US" baseline="0" dirty="0" smtClean="0"/>
              <a:t>. </a:t>
            </a:r>
            <a:r>
              <a:rPr lang="en-US" baseline="0" dirty="0" smtClean="0"/>
              <a:t>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smtClean="0"/>
              <a:t>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t>
            </a:r>
            <a:r>
              <a:rPr lang="en-US" baseline="0" dirty="0" smtClean="0"/>
              <a:t>a switch designer, you can design stateless atoms that </a:t>
            </a:r>
            <a:r>
              <a:rPr lang="en-US" baseline="0" dirty="0" smtClean="0"/>
              <a:t>perform </a:t>
            </a:r>
            <a:r>
              <a:rPr lang="en-US" baseline="0" dirty="0" smtClean="0"/>
              <a:t>arithmetic on pairs of packet fields and </a:t>
            </a:r>
            <a:r>
              <a:rPr lang="en-US" baseline="0" dirty="0" smtClean="0"/>
              <a:t>many stateless </a:t>
            </a:r>
            <a:r>
              <a:rPr lang="en-US" baseline="0" dirty="0" smtClean="0"/>
              <a:t>operations can be composed out of these simpler pair-wise instructions, like I just showed.</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079566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a:t>
            </a:r>
            <a:r>
              <a:rPr lang="en-US" baseline="0" dirty="0" smtClean="0"/>
              <a:t>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pink and green enter the pipeline in adjacent clock cycles 0 and 1. Pink picks up </a:t>
            </a:r>
            <a:r>
              <a:rPr lang="en-US" baseline="0" dirty="0" err="1" smtClean="0"/>
              <a:t>tmp</a:t>
            </a:r>
            <a:r>
              <a:rPr lang="en-US" baseline="0" dirty="0" smtClean="0"/>
              <a:t>=0 after clock cycle 1. Green just enters the pipeline during clock cycle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You can probably see where this is going.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clock cycle 3, pink writes back 1 into X, while green’s </a:t>
            </a:r>
            <a:r>
              <a:rPr lang="en-US" baseline="0" dirty="0" err="1" smtClean="0"/>
              <a:t>tmp</a:t>
            </a:r>
            <a:r>
              <a:rPr lang="en-US" baseline="0" dirty="0" smtClean="0"/>
              <a:t> is updated to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clock cycle 4, green writes 1 to X again, when it should be 2.</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400383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To guarantee atomicity, you need the hardware to support an increment that completes in a clock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a:t>
            </a:r>
            <a:r>
              <a:rPr lang="en-US" baseline="0" dirty="0" smtClean="0"/>
              <a:t>operation easily.</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022427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 result, the </a:t>
            </a:r>
            <a:r>
              <a:rPr lang="en-US" baseline="0" dirty="0" err="1" smtClean="0"/>
              <a:t>stateful</a:t>
            </a:r>
            <a:r>
              <a:rPr lang="en-US" baseline="0" dirty="0" smtClean="0"/>
              <a:t> atoms can end up being fairly complicated because they pack all the modifies/updates to a state within a clock cycle. So, here’s one of our most complicated atoms, which we call a nested if-else.</a:t>
            </a:r>
          </a:p>
          <a:p>
            <a:endParaRPr lang="en-US" baseline="0" dirty="0" smtClean="0"/>
          </a:p>
          <a:p>
            <a:r>
              <a:rPr lang="en-US" baseline="0" dirty="0" smtClean="0"/>
              <a:t>This essentially allows us to update state in one of four ways depending on four </a:t>
            </a:r>
            <a:r>
              <a:rPr lang="en-US" baseline="0" dirty="0" smtClean="0"/>
              <a:t>predicates. Each of these four predicates can themselves depend on the state being updated.</a:t>
            </a:r>
          </a:p>
          <a:p>
            <a:endParaRPr lang="en-US" baseline="0" dirty="0" smtClean="0"/>
          </a:p>
          <a:p>
            <a:r>
              <a:rPr lang="en-US" baseline="0" dirty="0" smtClean="0"/>
              <a:t>// These </a:t>
            </a:r>
            <a:r>
              <a:rPr lang="en-US" baseline="0" dirty="0" smtClean="0"/>
              <a:t>four predicates correspond to the four possibilities if you have a pair of nested if-else statements. </a:t>
            </a:r>
          </a:p>
          <a:p>
            <a:endParaRPr lang="en-US" baseline="0" dirty="0" smtClean="0"/>
          </a:p>
          <a:p>
            <a:r>
              <a:rPr lang="en-US" baseline="0" dirty="0" smtClean="0"/>
              <a:t>// As </a:t>
            </a:r>
            <a:r>
              <a:rPr lang="en-US" baseline="0" dirty="0" smtClean="0"/>
              <a:t>a result, these </a:t>
            </a:r>
            <a:r>
              <a:rPr lang="en-US" baseline="0" dirty="0" err="1" smtClean="0"/>
              <a:t>stateful</a:t>
            </a:r>
            <a:r>
              <a:rPr lang="en-US" baseline="0" dirty="0" smtClean="0"/>
              <a:t> atoms look very different from standard x86 </a:t>
            </a:r>
            <a:r>
              <a:rPr lang="en-US" baseline="0" dirty="0" smtClean="0"/>
              <a:t>instructions.</a:t>
            </a:r>
          </a:p>
          <a:p>
            <a:r>
              <a:rPr lang="en-US" baseline="0" dirty="0" smtClean="0"/>
              <a:t>// The </a:t>
            </a:r>
            <a:r>
              <a:rPr lang="en-US" baseline="0" dirty="0" smtClean="0"/>
              <a:t>goal here is to </a:t>
            </a:r>
            <a:r>
              <a:rPr lang="en-US" baseline="0" dirty="0" smtClean="0"/>
              <a:t>// pack </a:t>
            </a:r>
            <a:r>
              <a:rPr lang="en-US" baseline="0" dirty="0" smtClean="0"/>
              <a:t>the maximum useful state update functionality within a timing budget of 1 clock cycle.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880579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a:t>
            </a:r>
            <a:r>
              <a:rPr lang="en-US" baseline="0" dirty="0" smtClean="0">
                <a:sym typeface="Wingdings" panose="05000000000000000000" pitchFamily="2" charset="2"/>
              </a:rPr>
              <a:t>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This is like C or Python. But, there are no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 of operations within the transaction.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 provided by the hardware. This problem can be phrased as program synthesis, where we want to synthesize an atom’s configuration so that it matches up exactly with the </a:t>
            </a:r>
            <a:r>
              <a:rPr lang="en-US" baseline="0" dirty="0" err="1" smtClean="0">
                <a:sym typeface="Wingdings" panose="05000000000000000000" pitchFamily="2" charset="2"/>
              </a:rPr>
              <a:t>codelet</a:t>
            </a:r>
            <a:r>
              <a:rPr lang="en-US" baseline="0" dirty="0" smtClean="0">
                <a:sym typeface="Wingdings" panose="05000000000000000000" pitchFamily="2" charset="2"/>
              </a:rPr>
              <a:t>, which is the spec.</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34739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system to design atoms for </a:t>
            </a:r>
            <a:r>
              <a:rPr lang="en-US" baseline="0" dirty="0" err="1" smtClean="0"/>
              <a:t>prog</a:t>
            </a:r>
            <a:r>
              <a:rPr lang="en-US" baseline="0" dirty="0" smtClean="0"/>
              <a:t> routers. We’ll then discuss some evaluation results when compiling to these </a:t>
            </a:r>
            <a:r>
              <a:rPr lang="en-US" baseline="0" dirty="0" err="1" smtClean="0"/>
              <a:t>prog</a:t>
            </a:r>
            <a:r>
              <a:rPr lang="en-US" baseline="0" dirty="0" smtClean="0"/>
              <a:t> routers.</a:t>
            </a:r>
          </a:p>
          <a:p>
            <a:pPr lvl="1"/>
            <a:endParaRPr lang="en-US" baseline="0" dirty="0" smtClean="0"/>
          </a:p>
          <a:p>
            <a:pPr marL="457200" lvl="1" indent="0">
              <a:buNone/>
            </a:pPr>
            <a:r>
              <a:rPr lang="en-US" baseline="0" dirty="0" smtClean="0"/>
              <a:t>The compiler takes three inputs, the algorithms it cares about, a specification of the atom’s capabilities, and a pipeline geometry (which specifies the depth of the pipeline and its width, the number of atoms in each stage).</a:t>
            </a:r>
          </a:p>
          <a:p>
            <a:pPr marL="457200" lvl="1" indent="0">
              <a:buNone/>
            </a:pPr>
            <a:endParaRPr lang="en-US" baseline="0" dirty="0" smtClean="0"/>
          </a:p>
          <a:p>
            <a:pPr marL="457200" lvl="1" indent="0">
              <a:buNone/>
            </a:pPr>
            <a:r>
              <a:rPr lang="en-US" baseline="0" dirty="0" smtClean="0"/>
              <a:t>For now, we only design a single atom type that covers all our algorithms because it simplifies the design process. It also needs us to optimize only one circuit implementation.</a:t>
            </a:r>
          </a:p>
          <a:p>
            <a:pPr marL="457200" lvl="1" indent="0">
              <a:buNone/>
            </a:pPr>
            <a:endParaRPr lang="en-US" baseline="0" dirty="0" smtClean="0"/>
          </a:p>
          <a:p>
            <a:pPr marL="457200" lvl="1" indent="0">
              <a:buNone/>
            </a:pPr>
            <a:r>
              <a:rPr lang="en-US" baseline="0" dirty="0" smtClean="0"/>
              <a:t>Now, invariably, some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We iterate till we are satisfied that the atom we have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a:t>
            </a:r>
          </a:p>
          <a:p>
            <a:endParaRPr lang="en-US" baseline="0" dirty="0" smtClean="0"/>
          </a:p>
          <a:p>
            <a:r>
              <a:rPr lang="en-US" baseline="0" dirty="0" smtClean="0"/>
              <a:t>We run </a:t>
            </a:r>
            <a:r>
              <a:rPr lang="en-US" baseline="0" dirty="0" err="1" smtClean="0"/>
              <a:t>compile.sh</a:t>
            </a:r>
            <a:r>
              <a:rPr lang="en-US" baseline="0" dirty="0" smtClean="0"/>
              <a:t> and we see it takes 4 arguments: a packet transaction in Domino, an atom type,  and the pipeline depth and width</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 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 (Highlight those three lines without being awkward about it).</a:t>
            </a:r>
          </a:p>
          <a:p>
            <a:endParaRPr lang="en-US" baseline="0" dirty="0" smtClean="0"/>
          </a:p>
          <a:p>
            <a:r>
              <a:rPr lang="en-US" baseline="0" dirty="0" smtClean="0"/>
              <a:t>We then check if all three locations are set to determine if this pair is already a member.</a:t>
            </a:r>
          </a:p>
          <a:p>
            <a:endParaRPr lang="en-US" baseline="0" dirty="0" smtClean="0"/>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Now, let’s pick a pipeline depth and width of 2 and run </a:t>
            </a:r>
            <a:r>
              <a:rPr lang="en-US" baseline="0" dirty="0" err="1" smtClean="0"/>
              <a:t>compile.sh</a:t>
            </a:r>
            <a:endParaRPr lang="en-US" baseline="0" dirty="0" smtClean="0"/>
          </a:p>
          <a:p>
            <a:endParaRPr lang="en-US" baseline="0" dirty="0" smtClean="0"/>
          </a:p>
          <a:p>
            <a:r>
              <a:rPr lang="en-US" baseline="0" dirty="0" smtClean="0"/>
              <a:t>There’s an error, and it says it doesn’t have enough atoms in the pipeline. So let’s just increase each to 10 and rerun it.</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can tell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The reason we have a 2-to-1 mux with x and 0 at the top input is so that we can also fall back to the previous read/write atom by choosing 0 for the top input.</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 Then, once they are designed, we can check if a new algorithm compiles to that atom.</a:t>
            </a:r>
          </a:p>
          <a:p>
            <a:pPr marL="0" indent="0">
              <a:buNone/>
            </a:pPr>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154896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a:p>
            <a:endParaRPr lang="en-US" baseline="0" dirty="0" smtClean="0"/>
          </a:p>
          <a:p>
            <a:r>
              <a:rPr lang="en-US" baseline="0" dirty="0" smtClean="0"/>
              <a:t>These include things like a predicated version of the read, add, write atom I demonstrated, which applies the read, add, write only when a predicate is true. It also includes the nested atom I brought up earlier.</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exactly do I mean by programming a line-rate switch? By </a:t>
            </a:r>
            <a:r>
              <a:rPr lang="en-US" baseline="0" dirty="0" err="1" smtClean="0"/>
              <a:t>prog</a:t>
            </a:r>
            <a:r>
              <a:rPr lang="en-US" baseline="0" dirty="0" smtClean="0"/>
              <a:t>, I mean the ability to express new data-plane algorithms. These are algorithms that process and transform packets and/or switch state as packets transit a switch. Here are a few examples of such algorithms.</a:t>
            </a:r>
          </a:p>
          <a:p>
            <a:endParaRPr lang="en-US" baseline="0" dirty="0" smtClean="0"/>
          </a:p>
          <a:p>
            <a:r>
              <a:rPr lang="en-US" baseline="0" dirty="0" smtClean="0"/>
              <a:t>But, we </a:t>
            </a:r>
            <a:r>
              <a:rPr lang="en-US" baseline="0" dirty="0" smtClean="0"/>
              <a:t>also want </a:t>
            </a:r>
            <a:r>
              <a:rPr lang="en-US" baseline="0" dirty="0" smtClean="0"/>
              <a:t>the switches to run at line rate, i.e., the highest capacity supported by dedicated hardware switches. Today that’s 10 to 100 G on 10 to 100 ports.</a:t>
            </a:r>
          </a:p>
          <a:p>
            <a:endParaRPr lang="en-US" baseline="0" dirty="0" smtClean="0"/>
          </a:p>
          <a:p>
            <a:r>
              <a:rPr lang="en-US" baseline="0" dirty="0" smtClean="0"/>
              <a:t>//</a:t>
            </a:r>
            <a:endParaRPr lang="en-US" baseline="0" dirty="0" smtClean="0"/>
          </a:p>
          <a:p>
            <a:r>
              <a:rPr lang="en-US" baseline="0" dirty="0" smtClean="0"/>
              <a:t>//The </a:t>
            </a:r>
            <a:r>
              <a:rPr lang="en-US" baseline="0" dirty="0" smtClean="0"/>
              <a:t>status quo is that these algorithms today are fixed and hard-coded into switch hardware, like the RED algorithm where you can only change parameters </a:t>
            </a:r>
            <a:r>
              <a:rPr lang="en-US" baseline="0" dirty="0" smtClean="0"/>
              <a:t>//in </a:t>
            </a:r>
            <a:r>
              <a:rPr lang="en-US" baseline="0" dirty="0" smtClean="0"/>
              <a:t>a switch today, but nothing else</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a:t>
            </a:fld>
            <a:endParaRPr lang="en-US"/>
          </a:p>
        </p:txBody>
      </p:sp>
    </p:spTree>
    <p:extLst>
      <p:ext uri="{BB962C8B-B14F-4D97-AF65-F5344CB8AC3E}">
        <p14:creationId xmlns:p14="http://schemas.microsoft.com/office/powerpoint/2010/main" val="1107995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We took a set of algorithms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659106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718179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31239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circuits for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We found two things. First, they all comfortably meet timing at 1 GHz. Second, their area in silicon is small.</a:t>
            </a:r>
          </a:p>
          <a:p>
            <a:endParaRPr lang="en-US" baseline="0" dirty="0" smtClean="0"/>
          </a:p>
          <a:p>
            <a:r>
              <a:rPr lang="en-US" baseline="0" dirty="0" smtClean="0"/>
              <a:t>In summary, for the 100 atom instances we need, we incur less than 1% overhead.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02300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to conclude.</a:t>
            </a:r>
            <a:r>
              <a:rPr lang="en-US" baseline="0" dirty="0"/>
              <a:t> </a:t>
            </a:r>
            <a:r>
              <a:rPr lang="en-US" baseline="0" dirty="0" smtClean="0"/>
              <a:t>I hope to have conveyed three messages.</a:t>
            </a:r>
          </a:p>
          <a:p>
            <a:pPr marL="228600" indent="-228600">
              <a:buAutoNum type="arabicPeriod"/>
            </a:pPr>
            <a:r>
              <a:rPr lang="en-US" baseline="0" dirty="0" smtClean="0"/>
              <a:t>First, packet transactions. This is a much easier </a:t>
            </a:r>
            <a:r>
              <a:rPr lang="en-US" baseline="0" dirty="0" err="1" smtClean="0"/>
              <a:t>prog</a:t>
            </a:r>
            <a:r>
              <a:rPr lang="en-US" baseline="0" dirty="0" smtClean="0"/>
              <a:t> model for data-plane algorithms relative to a language like P4.</a:t>
            </a:r>
          </a:p>
          <a:p>
            <a:pPr marL="228600" indent="-228600">
              <a:buAutoNum type="arabicPeriod"/>
            </a:pPr>
            <a:r>
              <a:rPr lang="en-US" baseline="0" dirty="0" smtClean="0"/>
              <a:t>Second, atoms, which represent router instruction sets. Atoms allow switch designers to uniformly specify </a:t>
            </a:r>
            <a:r>
              <a:rPr lang="en-US" baseline="0" smtClean="0"/>
              <a:t>a switch’s </a:t>
            </a:r>
            <a:r>
              <a:rPr lang="en-US" baseline="0" dirty="0" smtClean="0"/>
              <a:t>capabilities, especially when it comes to state manipulation.</a:t>
            </a:r>
          </a:p>
          <a:p>
            <a:pPr marL="228600" indent="-228600">
              <a:buAutoNum type="arabicPeriod"/>
            </a:pPr>
            <a:r>
              <a:rPr lang="en-US" baseline="0" dirty="0" smtClean="0"/>
              <a:t>Third, a blue print for iteratively designing instruction sets using a compiler that translates packet transactions to atoms.</a:t>
            </a:r>
          </a:p>
          <a:p>
            <a:pPr marL="228600" indent="-228600">
              <a:buAutoNum type="arabicPeriod"/>
            </a:pPr>
            <a:endParaRPr lang="en-US" baseline="0" dirty="0" smtClean="0"/>
          </a:p>
          <a:p>
            <a:pPr marL="0" indent="0">
              <a:buNone/>
            </a:pPr>
            <a:r>
              <a:rPr lang="en-US" baseline="0" dirty="0" smtClean="0"/>
              <a:t>Thank you.</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639926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2110942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12389855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454095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5635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baseline="0" dirty="0" smtClean="0"/>
              <a:t>But, what’s the motivation for line-rate programmability?</a:t>
            </a:r>
          </a:p>
          <a:p>
            <a:pPr marL="685800" lvl="1" indent="-228600" algn="l">
              <a:buAutoNum type="arabicPeriod"/>
            </a:pPr>
            <a:r>
              <a:rPr lang="en-US" baseline="0" dirty="0" smtClean="0"/>
              <a:t>First</a:t>
            </a:r>
            <a:r>
              <a:rPr lang="en-US" baseline="0" dirty="0" smtClean="0"/>
              <a:t>, with the rise of data centers and software-defined networking, operators want more control over their </a:t>
            </a:r>
            <a:r>
              <a:rPr lang="en-US" baseline="0" dirty="0" smtClean="0"/>
              <a:t>network.</a:t>
            </a:r>
          </a:p>
          <a:p>
            <a:pPr marL="685800" lvl="1" indent="-228600" algn="l">
              <a:buAutoNum type="arabicPeriod"/>
            </a:pPr>
            <a:r>
              <a:rPr lang="en-US" baseline="0" dirty="0" smtClean="0"/>
              <a:t>Second</a:t>
            </a:r>
            <a:r>
              <a:rPr lang="en-US" baseline="0" dirty="0" smtClean="0"/>
              <a:t>, perhaps more importantly, </a:t>
            </a:r>
            <a:r>
              <a:rPr lang="en-US" baseline="0" dirty="0" smtClean="0"/>
              <a:t>for the first time, it is </a:t>
            </a:r>
            <a:r>
              <a:rPr lang="en-US" baseline="0" dirty="0" smtClean="0"/>
              <a:t>practical to build programmable chips with the same performance as the fastest fixed function chips. This is just Moore’s law for networking. Transistors are now small enough that the additional area for a </a:t>
            </a:r>
            <a:r>
              <a:rPr lang="en-US" baseline="0" dirty="0" err="1" smtClean="0"/>
              <a:t>prog</a:t>
            </a:r>
            <a:r>
              <a:rPr lang="en-US" baseline="0" dirty="0" smtClean="0"/>
              <a:t> chip is marginal. Examples of such chips include Intel’s </a:t>
            </a:r>
            <a:r>
              <a:rPr lang="en-US" baseline="0" dirty="0" err="1" smtClean="0"/>
              <a:t>FlexPipe</a:t>
            </a:r>
            <a:r>
              <a:rPr lang="en-US" baseline="0" dirty="0" smtClean="0"/>
              <a:t>, Cavium’s </a:t>
            </a:r>
            <a:r>
              <a:rPr lang="en-US" baseline="0" dirty="0" err="1" smtClean="0"/>
              <a:t>Xpliant</a:t>
            </a:r>
            <a:r>
              <a:rPr lang="en-US" baseline="0" dirty="0" smtClean="0"/>
              <a:t> and </a:t>
            </a:r>
            <a:r>
              <a:rPr lang="en-US" baseline="0" dirty="0" err="1" smtClean="0"/>
              <a:t>Barefoot’s</a:t>
            </a:r>
            <a:r>
              <a:rPr lang="en-US" baseline="0" dirty="0" smtClean="0"/>
              <a:t> Tofino.</a:t>
            </a:r>
          </a:p>
          <a:p>
            <a:pPr marL="685800" lvl="1" indent="-228600" algn="l">
              <a:buAutoNum type="arabicPeriod"/>
            </a:pPr>
            <a:endParaRPr lang="en-US" baseline="0" dirty="0" smtClean="0"/>
          </a:p>
          <a:p>
            <a:pPr marL="457200" lvl="1" indent="0" algn="l">
              <a:buNone/>
            </a:pPr>
            <a:r>
              <a:rPr lang="en-US" baseline="0" dirty="0" smtClean="0"/>
              <a:t>Now, these chips provide a restricted form of </a:t>
            </a:r>
            <a:r>
              <a:rPr lang="en-US" baseline="0" dirty="0" err="1" smtClean="0"/>
              <a:t>prog</a:t>
            </a:r>
            <a:r>
              <a:rPr lang="en-US" baseline="0" dirty="0" smtClean="0"/>
              <a:t>. What do I mean by this?</a:t>
            </a:r>
            <a:endParaRPr lang="en-US" baseline="0" dirty="0" smtClean="0"/>
          </a:p>
          <a:p>
            <a:pPr marL="457200" lvl="1" indent="0" algn="l">
              <a:buNone/>
            </a:pPr>
            <a:endParaRPr lang="en-US" baseline="0" dirty="0" smtClean="0"/>
          </a:p>
          <a:p>
            <a:pPr marL="457200" lvl="1" indent="0" algn="l">
              <a:buNone/>
            </a:pPr>
            <a:r>
              <a:rPr lang="en-US" baseline="0" dirty="0" smtClean="0"/>
              <a:t>These chips have a parser that turns packets into bytes, and as a </a:t>
            </a:r>
            <a:r>
              <a:rPr lang="en-US" baseline="0" dirty="0" err="1" smtClean="0"/>
              <a:t>prog</a:t>
            </a:r>
            <a:r>
              <a:rPr lang="en-US" baseline="0" dirty="0" smtClean="0"/>
              <a:t> you can specify your own protocol format. These parsed packets are then looked up in a sequence of match-action tables in a pipeline. Unlike </a:t>
            </a:r>
            <a:r>
              <a:rPr lang="en-US" baseline="0" dirty="0" err="1" smtClean="0"/>
              <a:t>OpenFlow</a:t>
            </a:r>
            <a:r>
              <a:rPr lang="en-US" baseline="0" dirty="0" smtClean="0"/>
              <a:t>, you can match on any user-defined field in the packet and carry out an arbitrary set of actions by composing smaller action primitives such as arithmetic on packet fields.</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749466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2045053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4204586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50883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1208014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dig</a:t>
            </a:r>
            <a:r>
              <a:rPr lang="en-US" baseline="0" dirty="0" smtClean="0"/>
              <a:t> into these atoms a little bit” as the transit phrase instead of saying “there’s one important conceptual distinction I would like to make”.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 Bring up an atom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a:t>
            </a:r>
            <a:r>
              <a:rPr lang="en-US" baseline="0" dirty="0" smtClean="0"/>
              <a:t> This wasn’t clear. Hari was a little confused as well. Every stateless operation cannot be pipelined.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pipeline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tell her that </a:t>
            </a:r>
            <a:r>
              <a:rPr lang="en-US" baseline="0" dirty="0" err="1" smtClean="0"/>
              <a:t>stateful</a:t>
            </a:r>
            <a:r>
              <a:rPr lang="en-US" baseline="0" dirty="0" smtClean="0"/>
              <a:t> is more challenging. Call out what’s hard about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Peter: Draw analogy with GPU. Need to design for worst case, which is atomically mutate everything within one clock.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Describe clearly why stateless vs. </a:t>
            </a:r>
            <a:r>
              <a:rPr lang="en-US" baseline="0" dirty="0" err="1" smtClean="0"/>
              <a:t>stateful</a:t>
            </a:r>
            <a:r>
              <a:rPr lang="en-US" baseline="0" dirty="0" smtClean="0"/>
              <a:t> is hard.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make it sound more ad hoc than it was.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Stress that these operations were fundamental and not ad hoc.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 better algorithms than bloom filters and heavy hitters.</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5949189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a:t>
            </a:r>
            <a:r>
              <a:rPr lang="en-US" baseline="0" smtClean="0"/>
              <a:t>platform.</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561344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where do these chips fall short? There is no way to program the algorithms that I mentioned earlier on these chips today. The reason is simple.</a:t>
            </a:r>
          </a:p>
          <a:p>
            <a:endParaRPr lang="en-US" baseline="0" dirty="0" smtClean="0"/>
          </a:p>
          <a:p>
            <a:r>
              <a:rPr lang="en-US" baseline="0" dirty="0" smtClean="0"/>
              <a:t>These chips focus largely on stateless tasks such as packet forwarding that don’t modify state in the data plane. By contrast, most data-plane algorithms do modify state in the data plane. An example is the moving average estimate maintained by the RED AQM </a:t>
            </a:r>
            <a:r>
              <a:rPr lang="en-US" baseline="0" dirty="0" smtClean="0"/>
              <a:t>scheme.</a:t>
            </a:r>
          </a:p>
          <a:p>
            <a:endParaRPr lang="en-US" baseline="0" dirty="0" smtClean="0"/>
          </a:p>
          <a:p>
            <a:r>
              <a:rPr lang="en-US" baseline="0" dirty="0" smtClean="0"/>
              <a:t>The second problem is that languages for these switches, such as P4 and POF,  are still fairly low-level. They require a programmer to manually specify the sequence of match-action tables a packet needs to pass through, and aren’t well-suited to data-plane algorithms. </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t>
            </a:r>
            <a:r>
              <a:rPr lang="en-US" baseline="0" dirty="0" smtClean="0"/>
              <a:t>set out to address two challenges?</a:t>
            </a: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express data-plane algorithms in a high-level </a:t>
            </a:r>
            <a:r>
              <a:rPr lang="en-US" baseline="0" dirty="0" smtClean="0"/>
              <a:t>language. Ideally</a:t>
            </a:r>
            <a:r>
              <a:rPr lang="en-US" baseline="0" dirty="0" smtClean="0"/>
              <a:t>, it should be no harder to </a:t>
            </a:r>
            <a:r>
              <a:rPr lang="en-US" baseline="0" dirty="0" err="1" smtClean="0"/>
              <a:t>prog</a:t>
            </a:r>
            <a:r>
              <a:rPr lang="en-US" baseline="0" dirty="0" smtClean="0"/>
              <a:t> these chips than it is to </a:t>
            </a:r>
            <a:r>
              <a:rPr lang="en-US" baseline="0" dirty="0" err="1" smtClean="0"/>
              <a:t>prog</a:t>
            </a:r>
            <a:r>
              <a:rPr lang="en-US" baseline="0" dirty="0" smtClean="0"/>
              <a:t> a software router</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also design a </a:t>
            </a:r>
            <a:r>
              <a:rPr lang="en-US" baseline="0" dirty="0" err="1" smtClean="0"/>
              <a:t>stateful</a:t>
            </a:r>
            <a:r>
              <a:rPr lang="en-US" baseline="0" dirty="0" smtClean="0"/>
              <a:t> instruction set supporting these algorithms? This </a:t>
            </a:r>
            <a:r>
              <a:rPr lang="en-US" baseline="0" dirty="0" err="1" smtClean="0"/>
              <a:t>stateful</a:t>
            </a:r>
            <a:r>
              <a:rPr lang="en-US" baseline="0" dirty="0" smtClean="0"/>
              <a:t> instruction set should </a:t>
            </a:r>
            <a:r>
              <a:rPr lang="en-US" baseline="0" dirty="0" smtClean="0"/>
              <a:t>both be expressive and run at line rate.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53769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three concrete contributions:</a:t>
            </a:r>
          </a:p>
          <a:p>
            <a:endParaRPr lang="en-US" dirty="0" smtClean="0"/>
          </a:p>
          <a:p>
            <a:r>
              <a:rPr lang="en-US" dirty="0" smtClean="0"/>
              <a:t>First, a high-level abstraction called</a:t>
            </a:r>
            <a:r>
              <a:rPr lang="en-US" baseline="0" dirty="0" smtClean="0"/>
              <a:t> packet transactions to program these data-plane algorithms. We show how several important algorithms fit this abstraction.</a:t>
            </a:r>
          </a:p>
          <a:p>
            <a:r>
              <a:rPr lang="en-US" baseline="0" dirty="0" smtClean="0"/>
              <a:t>Second, a representation for </a:t>
            </a:r>
            <a:r>
              <a:rPr lang="en-US" baseline="0" dirty="0" smtClean="0"/>
              <a:t>switch instruction sets </a:t>
            </a:r>
            <a:r>
              <a:rPr lang="en-US" baseline="0" dirty="0" smtClean="0"/>
              <a:t>called atoms. We use this to design seven </a:t>
            </a:r>
            <a:r>
              <a:rPr lang="en-US" baseline="0" dirty="0" err="1" smtClean="0"/>
              <a:t>stateful</a:t>
            </a:r>
            <a:r>
              <a:rPr lang="en-US" baseline="0" dirty="0" smtClean="0"/>
              <a:t> </a:t>
            </a:r>
            <a:r>
              <a:rPr lang="en-US" baseline="0" dirty="0" smtClean="0"/>
              <a:t>instructions that switch designers can implement.</a:t>
            </a:r>
          </a:p>
          <a:p>
            <a:r>
              <a:rPr lang="en-US" baseline="0" dirty="0" smtClean="0"/>
              <a:t>Third, a compiler to bridge these two concepts. We show how this compiler allows us to iteratively design switch instruction sets.</a:t>
            </a:r>
            <a:endParaRPr lang="en-US" dirty="0" smtClean="0"/>
          </a:p>
          <a:p>
            <a:endParaRPr lang="is-IS" baseline="0" dirty="0" smtClean="0"/>
          </a:p>
          <a:p>
            <a:endParaRPr lang="is-I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11317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First, packet transactions. Intuitively, a packet transaction is a block of imperative code that captures an algorithm’s logic. Formally, each instance of a transaction runs to completion, and processes a single packet at a time, serially with no overlap between packets. </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Conceptually to a programmer, when a packet comes in, a packet transaction is executed on the packet. It updates some packet fields and some state on the switch that persists across packets. Only after this, is the next packet processed.</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 It’s not different from </a:t>
            </a:r>
            <a:r>
              <a:rPr lang="en-US" baseline="0" dirty="0" err="1" smtClean="0">
                <a:sym typeface="Wingdings" panose="05000000000000000000" pitchFamily="2" charset="2"/>
              </a:rPr>
              <a:t>prog</a:t>
            </a:r>
            <a:r>
              <a:rPr lang="en-US" baseline="0" dirty="0" smtClean="0">
                <a:sym typeface="Wingdings" panose="05000000000000000000" pitchFamily="2" charset="2"/>
              </a:rPr>
              <a:t> a single-core software router.</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849922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packet transactions are the</a:t>
            </a:r>
            <a:r>
              <a:rPr lang="en-US" baseline="0" dirty="0" smtClean="0"/>
              <a:t> programmer’s view.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18924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738615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62379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8/22/16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8/22/16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8/22/16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8/22/16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eb.mit.edu/domin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chart" Target="../charts/char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fontScale="90000"/>
          </a:bodyPr>
          <a:lstStyle/>
          <a:p>
            <a:r>
              <a:rPr lang="en-US" dirty="0" smtClean="0">
                <a:latin typeface="Gadugi" panose="020B0502040204020203" pitchFamily="34" charset="0"/>
              </a:rPr>
              <a:t>Packet Transactions: High-Level Programming for Line-Rate Switches</a:t>
            </a:r>
            <a:endParaRPr lang="en-US" dirty="0">
              <a:latin typeface="Gadugi" panose="020B0502040204020203" pitchFamily="34" charset="0"/>
            </a:endParaRPr>
          </a:p>
        </p:txBody>
      </p:sp>
      <p:sp>
        <p:nvSpPr>
          <p:cNvPr id="7" name="Subtitle 6"/>
          <p:cNvSpPr>
            <a:spLocks noGrp="1"/>
          </p:cNvSpPr>
          <p:nvPr>
            <p:ph type="subTitle" idx="1"/>
          </p:nvPr>
        </p:nvSpPr>
        <p:spPr>
          <a:xfrm>
            <a:off x="-400050" y="3086100"/>
            <a:ext cx="12992100" cy="1714500"/>
          </a:xfrm>
        </p:spPr>
        <p:txBody>
          <a:bodyPr>
            <a:noAutofit/>
          </a:bodyPr>
          <a:lstStyle/>
          <a:p>
            <a:r>
              <a:rPr lang="en-US" sz="2800" b="1" dirty="0" err="1">
                <a:solidFill>
                  <a:srgbClr val="0070C0"/>
                </a:solidFill>
                <a:latin typeface="Gadugi" panose="020B0502040204020203" pitchFamily="34" charset="0"/>
              </a:rPr>
              <a:t>Anirudh</a:t>
            </a:r>
            <a:r>
              <a:rPr lang="en-US" sz="2800" b="1" dirty="0">
                <a:solidFill>
                  <a:srgbClr val="0070C0"/>
                </a:solidFill>
                <a:latin typeface="Gadugi" panose="020B0502040204020203" pitchFamily="34" charset="0"/>
              </a:rPr>
              <a:t> </a:t>
            </a:r>
            <a:r>
              <a:rPr lang="en-US" sz="2800" b="1" dirty="0" err="1" smtClean="0">
                <a:solidFill>
                  <a:srgbClr val="0070C0"/>
                </a:solidFill>
                <a:latin typeface="Gadugi" panose="020B0502040204020203" pitchFamily="34" charset="0"/>
              </a:rPr>
              <a:t>Sivaraman</a:t>
            </a:r>
            <a:r>
              <a:rPr lang="en-US" sz="2800" b="1" dirty="0" smtClean="0">
                <a:latin typeface="Gadugi" panose="020B0502040204020203" pitchFamily="34" charset="0"/>
              </a:rPr>
              <a:t>, Alvin Cheung, Mihai </a:t>
            </a:r>
            <a:r>
              <a:rPr lang="en-US" sz="2800" b="1" dirty="0" err="1" smtClean="0">
                <a:latin typeface="Gadugi" panose="020B0502040204020203" pitchFamily="34" charset="0"/>
              </a:rPr>
              <a:t>Budiu</a:t>
            </a:r>
            <a:r>
              <a:rPr lang="en-US" sz="2800" b="1" dirty="0" smtClean="0">
                <a:latin typeface="Gadugi" panose="020B0502040204020203" pitchFamily="34" charset="0"/>
              </a:rPr>
              <a:t>,</a:t>
            </a:r>
          </a:p>
          <a:p>
            <a:r>
              <a:rPr lang="en-US" sz="2800" b="1" dirty="0" err="1" smtClean="0">
                <a:latin typeface="Gadugi" panose="020B0502040204020203" pitchFamily="34" charset="0"/>
              </a:rPr>
              <a:t>Changhoon</a:t>
            </a:r>
            <a:r>
              <a:rPr lang="en-US" sz="2800" b="1" dirty="0" smtClean="0">
                <a:latin typeface="Gadugi" panose="020B0502040204020203" pitchFamily="34" charset="0"/>
              </a:rPr>
              <a:t> Kim, Mohammad </a:t>
            </a:r>
            <a:r>
              <a:rPr lang="en-US" sz="2800" b="1" dirty="0" err="1" smtClean="0">
                <a:latin typeface="Gadugi" panose="020B0502040204020203" pitchFamily="34" charset="0"/>
              </a:rPr>
              <a:t>Alizadeh</a:t>
            </a:r>
            <a:r>
              <a:rPr lang="en-US" sz="2800" b="1" dirty="0" smtClean="0">
                <a:latin typeface="Gadugi" panose="020B0502040204020203" pitchFamily="34" charset="0"/>
              </a:rPr>
              <a:t>, Hari </a:t>
            </a:r>
            <a:r>
              <a:rPr lang="en-US" sz="2800" b="1" dirty="0" err="1" smtClean="0">
                <a:latin typeface="Gadugi" panose="020B0502040204020203" pitchFamily="34" charset="0"/>
              </a:rPr>
              <a:t>Balakrishnan</a:t>
            </a:r>
            <a:r>
              <a:rPr lang="en-US" sz="2800" b="1" dirty="0" smtClean="0">
                <a:latin typeface="Gadugi" panose="020B0502040204020203" pitchFamily="34" charset="0"/>
              </a:rPr>
              <a:t>,</a:t>
            </a:r>
          </a:p>
          <a:p>
            <a:r>
              <a:rPr lang="en-US" sz="2800" b="1" dirty="0" smtClean="0">
                <a:latin typeface="Gadugi" panose="020B0502040204020203" pitchFamily="34" charset="0"/>
              </a:rPr>
              <a:t>George Varghese, Nick McKeown, Steve Licking</a:t>
            </a:r>
            <a:endParaRPr lang="en-US" sz="2800" dirty="0">
              <a:latin typeface="Gadugi" panose="020B0502040204020203"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 y="5566862"/>
            <a:ext cx="2133600" cy="51889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7825" y="5463299"/>
            <a:ext cx="2161178" cy="72602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2200" y="5358415"/>
            <a:ext cx="2133600" cy="935789"/>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6901" y="5540693"/>
            <a:ext cx="2057400" cy="571232"/>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5798" y="5181600"/>
            <a:ext cx="1644129" cy="1289418"/>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10</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9752996"/>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230642234"/>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P spid="1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9782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76531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1"/>
      <p:bldP spid="157" grpId="2"/>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increment in h/w</a:t>
            </a:r>
            <a:endParaRPr lang="en-US" sz="4000" dirty="0"/>
          </a:p>
        </p:txBody>
      </p:sp>
    </p:spTree>
    <p:extLst>
      <p:ext uri="{BB962C8B-B14F-4D97-AF65-F5344CB8AC3E}">
        <p14:creationId xmlns:p14="http://schemas.microsoft.com/office/powerpoint/2010/main" val="63131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136358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42804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Arrow Connector 26"/>
          <p:cNvCxnSpPr>
            <a:stCxn id="12" idx="6"/>
            <a:endCxn id="40" idx="1"/>
          </p:cNvCxnSpPr>
          <p:nvPr/>
        </p:nvCxnSpPr>
        <p:spPr>
          <a:xfrm>
            <a:off x="6096000" y="4265612"/>
            <a:ext cx="2514600" cy="97524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442147" y="4468008"/>
            <a:ext cx="1593706" cy="646331"/>
          </a:xfrm>
          <a:prstGeom prst="rect">
            <a:avLst/>
          </a:prstGeom>
          <a:solidFill>
            <a:schemeClr val="bg1"/>
          </a:solidFill>
        </p:spPr>
        <p:txBody>
          <a:bodyPr wrap="none" rtlCol="0">
            <a:spAutoFit/>
          </a:bodyPr>
          <a:lstStyle/>
          <a:p>
            <a:r>
              <a:rPr lang="en-US" dirty="0" smtClean="0"/>
              <a:t>All algorithms</a:t>
            </a:r>
          </a:p>
          <a:p>
            <a:r>
              <a:rPr lang="en-US" dirty="0" smtClean="0"/>
              <a:t>compile?</a:t>
            </a:r>
            <a:endParaRPr lang="en-US" dirty="0"/>
          </a:p>
        </p:txBody>
      </p: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smtClean="0"/>
              <a:t>Some algorithm doesn’t compile?</a:t>
            </a:r>
            <a:endParaRPr lang="en-US" dirty="0"/>
          </a:p>
        </p:txBody>
      </p:sp>
      <p:sp>
        <p:nvSpPr>
          <p:cNvPr id="40" name="TextBox 39"/>
          <p:cNvSpPr txBox="1"/>
          <p:nvPr/>
        </p:nvSpPr>
        <p:spPr>
          <a:xfrm>
            <a:off x="8610600" y="5056186"/>
            <a:ext cx="811441" cy="369332"/>
          </a:xfrm>
          <a:prstGeom prst="rect">
            <a:avLst/>
          </a:prstGeom>
          <a:solidFill>
            <a:schemeClr val="bg1"/>
          </a:solidFill>
        </p:spPr>
        <p:txBody>
          <a:bodyPr wrap="none" rtlCol="0">
            <a:spAutoFit/>
          </a:bodyPr>
          <a:lstStyle/>
          <a:p>
            <a:r>
              <a:rPr lang="en-US" dirty="0" smtClean="0"/>
              <a:t>DONE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
            </a:r>
            <a:r>
              <a:rPr lang="en-US" dirty="0" smtClean="0"/>
              <a:t>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a:t>
            </a:r>
            <a:r>
              <a:rPr lang="en-US" dirty="0" smtClean="0"/>
              <a:t>switches</a:t>
            </a:r>
            <a:endParaRPr lang="en-US" dirty="0"/>
          </a:p>
        </p:txBody>
      </p:sp>
      <p:sp>
        <p:nvSpPr>
          <p:cNvPr id="2" name="TextBox 1"/>
          <p:cNvSpPr txBox="1"/>
          <p:nvPr/>
        </p:nvSpPr>
        <p:spPr>
          <a:xfrm>
            <a:off x="1186748" y="5849143"/>
            <a:ext cx="10052752"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(atoms) are easily pipelined</a:t>
            </a:r>
            <a:endParaRPr lang="en-US" sz="2400" dirty="0"/>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5" presetClass="emph" presetSubtype="0" repeatCount="10000" fill="hold" nodeType="clickEffect">
                                  <p:stCondLst>
                                    <p:cond delay="0"/>
                                  </p:stCondLst>
                                  <p:childTnLst>
                                    <p:anim calcmode="discrete" valueType="str">
                                      <p:cBhvr>
                                        <p:cTn id="46" dur="100" fill="hold"/>
                                        <p:tgtEl>
                                          <p:spTgt spid="16"/>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8"/>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nodeType="withEffect">
                                  <p:stCondLst>
                                    <p:cond delay="0"/>
                                  </p:stCondLst>
                                  <p:childTnLst>
                                    <p:anim calcmode="discrete" valueType="str">
                                      <p:cBhvr>
                                        <p:cTn id="50" dur="100" fill="hold"/>
                                        <p:tgtEl>
                                          <p:spTgt spid="10"/>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nodeType="withEffect">
                                  <p:stCondLst>
                                    <p:cond delay="0"/>
                                  </p:stCondLst>
                                  <p:childTnLst>
                                    <p:anim calcmode="discrete" valueType="str">
                                      <p:cBhvr>
                                        <p:cTn id="52" dur="100" fill="hold"/>
                                        <p:tgtEl>
                                          <p:spTgt spid="33"/>
                                        </p:tgtEl>
                                        <p:attrNameLst>
                                          <p:attrName>style.visibility</p:attrName>
                                        </p:attrNameLst>
                                      </p:cBhvr>
                                      <p:tavLst>
                                        <p:tav tm="0">
                                          <p:val>
                                            <p:strVal val="hidden"/>
                                          </p:val>
                                        </p:tav>
                                        <p:tav tm="50000">
                                          <p:val>
                                            <p:strVal val="visible"/>
                                          </p:val>
                                        </p:tav>
                                      </p:tavLst>
                                    </p:anim>
                                  </p:childTnLst>
                                </p:cTn>
                              </p:par>
                              <p:par>
                                <p:cTn id="53" presetID="35" presetClass="emph" presetSubtype="0" repeatCount="10000" fill="hold" grpId="1" nodeType="withEffect">
                                  <p:stCondLst>
                                    <p:cond delay="0"/>
                                  </p:stCondLst>
                                  <p:childTnLst>
                                    <p:anim calcmode="discrete" valueType="str">
                                      <p:cBhvr>
                                        <p:cTn id="54" dur="100" fill="hold"/>
                                        <p:tgtEl>
                                          <p:spTgt spid="45"/>
                                        </p:tgtEl>
                                        <p:attrNameLst>
                                          <p:attrName>style.visibility</p:attrName>
                                        </p:attrNameLst>
                                      </p:cBhvr>
                                      <p:tavLst>
                                        <p:tav tm="0">
                                          <p:val>
                                            <p:strVal val="hidden"/>
                                          </p:val>
                                        </p:tav>
                                        <p:tav tm="50000">
                                          <p:val>
                                            <p:strVal val="visible"/>
                                          </p:val>
                                        </p:tav>
                                      </p:tavLst>
                                    </p:anim>
                                  </p:childTnLst>
                                </p:cTn>
                              </p:par>
                              <p:par>
                                <p:cTn id="55" presetID="35" presetClass="emph" presetSubtype="0" repeatCount="10000" fill="hold" grpId="1" nodeType="withEffect">
                                  <p:stCondLst>
                                    <p:cond delay="0"/>
                                  </p:stCondLst>
                                  <p:childTnLst>
                                    <p:anim calcmode="discrete" valueType="str">
                                      <p:cBhvr>
                                        <p:cTn id="56"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1" grpId="0" animBg="1"/>
      <p:bldP spid="34" grpId="0" animBg="1"/>
      <p:bldP spid="40" grpId="0" animBg="1"/>
      <p:bldP spid="45" grpId="0" animBg="1"/>
      <p:bldP spid="45" grpId="1" animBg="1"/>
      <p:bldP spid="46" grpId="0" animBg="1"/>
      <p:bldP spid="48" grpId="0" animBg="1"/>
      <p:bldP spid="48" grpId="1"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550010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905903411"/>
              </p:ext>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p:txBody>
          <a:bodyPr/>
          <a:lstStyle/>
          <a:p>
            <a:r>
              <a:rPr lang="en-US" dirty="0" err="1"/>
              <a:t>Stateful</a:t>
            </a:r>
            <a:r>
              <a:rPr lang="en-US" dirty="0"/>
              <a:t> atoms for programmable routers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1353800" cy="4351338"/>
          </a:xfrm>
        </p:spPr>
        <p:txBody>
          <a:bodyPr>
            <a:normAutofit/>
          </a:bodyPr>
          <a:lstStyle/>
          <a:p>
            <a:r>
              <a:rPr lang="en-US" dirty="0" smtClean="0">
                <a:solidFill>
                  <a:srgbClr val="3366FF"/>
                </a:solidFill>
              </a:rPr>
              <a:t>Programmable: </a:t>
            </a:r>
            <a:r>
              <a:rPr lang="en-US" dirty="0" smtClean="0"/>
              <a:t>Can we express new data-plane algorithms?</a:t>
            </a:r>
          </a:p>
          <a:p>
            <a:pPr lvl="1"/>
            <a:r>
              <a:rPr lang="en-US" dirty="0" smtClean="0"/>
              <a:t>Active queue management</a:t>
            </a:r>
          </a:p>
          <a:p>
            <a:pPr lvl="1"/>
            <a:r>
              <a:rPr lang="en-US" dirty="0" smtClean="0"/>
              <a:t>Congestion control </a:t>
            </a:r>
          </a:p>
          <a:p>
            <a:pPr lvl="1"/>
            <a:r>
              <a:rPr lang="en-US" dirty="0" smtClean="0"/>
              <a:t>Measurement</a:t>
            </a:r>
          </a:p>
          <a:p>
            <a:pPr lvl="1"/>
            <a:r>
              <a:rPr lang="en-US" dirty="0"/>
              <a:t>L</a:t>
            </a:r>
            <a:r>
              <a:rPr lang="en-US" dirty="0" smtClean="0"/>
              <a:t>oad balancing</a:t>
            </a:r>
          </a:p>
          <a:p>
            <a:pPr marL="0" indent="0">
              <a:buNone/>
            </a:pPr>
            <a:endParaRPr lang="en-US" dirty="0" smtClean="0"/>
          </a:p>
          <a:p>
            <a:r>
              <a:rPr lang="en-US" dirty="0" smtClean="0">
                <a:solidFill>
                  <a:srgbClr val="3366FF"/>
                </a:solidFill>
              </a:rPr>
              <a:t>Line rate: </a:t>
            </a:r>
            <a:r>
              <a:rPr lang="en-US" dirty="0" smtClean="0"/>
              <a:t>Highest capacity supported by dedicated hardware</a:t>
            </a:r>
            <a:endParaRPr lang="en-US" dirty="0"/>
          </a:p>
        </p:txBody>
      </p:sp>
      <p:sp>
        <p:nvSpPr>
          <p:cNvPr id="2" name="Title 1"/>
          <p:cNvSpPr>
            <a:spLocks noGrp="1"/>
          </p:cNvSpPr>
          <p:nvPr>
            <p:ph type="title"/>
          </p:nvPr>
        </p:nvSpPr>
        <p:spPr/>
        <p:txBody>
          <a:bodyPr/>
          <a:lstStyle/>
          <a:p>
            <a:r>
              <a:rPr lang="en-US" dirty="0" smtClean="0"/>
              <a:t>Programmability at line rate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a:t>
            </a:fld>
            <a:endParaRPr lang="en-US"/>
          </a:p>
        </p:txBody>
      </p:sp>
    </p:spTree>
    <p:custDataLst>
      <p:tags r:id="rId1"/>
    </p:custDataLst>
    <p:extLst>
      <p:ext uri="{BB962C8B-B14F-4D97-AF65-F5344CB8AC3E}">
        <p14:creationId xmlns:p14="http://schemas.microsoft.com/office/powerpoint/2010/main" val="207825097"/>
      </p:ext>
    </p:extLst>
  </p:cSld>
  <p:clrMapOvr>
    <a:masterClrMapping/>
  </p:clrMapOvr>
  <mc:AlternateContent xmlns:mc="http://schemas.openxmlformats.org/markup-compatibility/2006" xmlns:p14="http://schemas.microsoft.com/office/powerpoint/2010/main">
    <mc:Choice Requires="p14">
      <p:transition spd="slow" p14:dur="2000" advTm="61146"/>
    </mc:Choice>
    <mc:Fallback xmlns="">
      <p:transition xmlns:p14="http://schemas.microsoft.com/office/powerpoint/2010/main" spd="slow" advTm="611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Expressiveness of packet transactions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51584942"/>
              </p:ext>
            </p:extLst>
          </p:nvPr>
        </p:nvGraphicFramePr>
        <p:xfrm>
          <a:off x="1485900" y="1409700"/>
          <a:ext cx="3320595" cy="4588816"/>
        </p:xfrm>
        <a:graphic>
          <a:graphicData uri="http://schemas.openxmlformats.org/drawingml/2006/table">
            <a:tbl>
              <a:tblPr firstRow="1" bandRow="1">
                <a:tableStyleId>{5C22544A-7EE6-4342-B048-85BDC9FD1C3A}</a:tableStyleId>
              </a:tblPr>
              <a:tblGrid>
                <a:gridCol w="2602629"/>
                <a:gridCol w="717966"/>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353795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Compilation results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99012851"/>
              </p:ext>
            </p:extLst>
          </p:nvPr>
        </p:nvGraphicFramePr>
        <p:xfrm>
          <a:off x="1485900" y="1409700"/>
          <a:ext cx="6259981" cy="4588816"/>
        </p:xfrm>
        <a:graphic>
          <a:graphicData uri="http://schemas.openxmlformats.org/drawingml/2006/table">
            <a:tbl>
              <a:tblPr firstRow="1" bandRow="1">
                <a:tableStyleId>{5C22544A-7EE6-4342-B048-85BDC9FD1C3A}</a:tableStyleId>
              </a:tblPr>
              <a:tblGrid>
                <a:gridCol w="2602629"/>
                <a:gridCol w="717966"/>
                <a:gridCol w="2939386"/>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1591772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98709266"/>
              </p:ext>
            </p:extLst>
          </p:nvPr>
        </p:nvGraphicFramePr>
        <p:xfrm>
          <a:off x="1485900" y="1409700"/>
          <a:ext cx="9410700" cy="4588816"/>
        </p:xfrm>
        <a:graphic>
          <a:graphicData uri="http://schemas.openxmlformats.org/drawingml/2006/table">
            <a:tbl>
              <a:tblPr firstRow="1" bandRow="1">
                <a:tableStyleId>{5C22544A-7EE6-4342-B048-85BDC9FD1C3A}</a:tableStyleId>
              </a:tblPr>
              <a:tblGrid>
                <a:gridCol w="2602629"/>
                <a:gridCol w="717966"/>
                <a:gridCol w="2939386"/>
                <a:gridCol w="1409532"/>
                <a:gridCol w="1741187"/>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Compilation results</a:t>
            </a:r>
            <a:endParaRPr lang="en-US" dirty="0"/>
          </a:p>
        </p:txBody>
      </p:sp>
    </p:spTree>
    <p:extLst>
      <p:ext uri="{BB962C8B-B14F-4D97-AF65-F5344CB8AC3E}">
        <p14:creationId xmlns:p14="http://schemas.microsoft.com/office/powerpoint/2010/main" val="1020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Modest cost for programmability</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502054237"/>
              </p:ext>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for 300 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46249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Packet transactions: an </a:t>
            </a:r>
            <a:r>
              <a:rPr lang="en-US" dirty="0" smtClean="0"/>
              <a:t>abstraction for data-plane </a:t>
            </a:r>
            <a:r>
              <a:rPr lang="en-US" dirty="0" smtClean="0"/>
              <a:t>algorithms</a:t>
            </a:r>
            <a:endParaRPr lang="en-US" dirty="0" smtClean="0"/>
          </a:p>
          <a:p>
            <a:endParaRPr lang="en-US" dirty="0">
              <a:latin typeface="Gadugi" panose="020B0502040204020203" pitchFamily="34" charset="0"/>
            </a:endParaRPr>
          </a:p>
          <a:p>
            <a:r>
              <a:rPr lang="en-US" dirty="0" smtClean="0">
                <a:latin typeface="Gadugi" panose="020B0502040204020203" pitchFamily="34" charset="0"/>
              </a:rPr>
              <a:t>Atoms: a </a:t>
            </a:r>
            <a:r>
              <a:rPr lang="en-US" dirty="0" smtClean="0">
                <a:latin typeface="Gadugi" panose="020B0502040204020203" pitchFamily="34" charset="0"/>
              </a:rPr>
              <a:t>representation for switch instruction </a:t>
            </a:r>
            <a:r>
              <a:rPr lang="en-US" dirty="0" smtClean="0">
                <a:latin typeface="Gadugi" panose="020B0502040204020203" pitchFamily="34" charset="0"/>
              </a:rPr>
              <a:t>sets</a:t>
            </a:r>
            <a:endParaRPr lang="en-US" dirty="0" smtClean="0">
              <a:latin typeface="Gadugi" panose="020B0502040204020203" pitchFamily="34" charset="0"/>
            </a:endParaRPr>
          </a:p>
          <a:p>
            <a:endParaRPr lang="en-US" dirty="0"/>
          </a:p>
          <a:p>
            <a:r>
              <a:rPr lang="en-US" dirty="0" smtClean="0">
                <a:latin typeface="Gadugi" panose="020B0502040204020203" pitchFamily="34" charset="0"/>
              </a:rPr>
              <a:t>A blue print for designing </a:t>
            </a:r>
            <a:r>
              <a:rPr lang="en-US" dirty="0" smtClean="0">
                <a:latin typeface="Gadugi" panose="020B0502040204020203" pitchFamily="34" charset="0"/>
              </a:rPr>
              <a:t>switch </a:t>
            </a:r>
            <a:r>
              <a:rPr lang="en-US" dirty="0" smtClean="0">
                <a:latin typeface="Gadugi" panose="020B0502040204020203" pitchFamily="34" charset="0"/>
              </a:rPr>
              <a:t>instruction sets</a:t>
            </a:r>
          </a:p>
          <a:p>
            <a:endParaRPr lang="en-US" dirty="0" smtClean="0">
              <a:latin typeface="Gadugi" panose="020B0502040204020203" pitchFamily="34" charset="0"/>
            </a:endParaRPr>
          </a:p>
          <a:p>
            <a:r>
              <a:rPr lang="en-US" dirty="0" smtClean="0"/>
              <a:t>Source code: </a:t>
            </a:r>
            <a:r>
              <a:rPr lang="en-US" dirty="0" smtClean="0">
                <a:hlinkClick r:id="rId3"/>
              </a:rPr>
              <a:t>http://web.mit.edu/domino</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41985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63848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857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Programmable switching chips</a:t>
            </a:r>
            <a:endParaRPr lang="en-US" dirty="0"/>
          </a:p>
        </p:txBody>
      </p:sp>
      <p:pic>
        <p:nvPicPr>
          <p:cNvPr id="4" name="Picture 3"/>
          <p:cNvPicPr>
            <a:picLocks noChangeAspect="1"/>
          </p:cNvPicPr>
          <p:nvPr/>
        </p:nvPicPr>
        <p:blipFill>
          <a:blip r:embed="rId3"/>
          <a:stretch>
            <a:fillRect/>
          </a:stretch>
        </p:blipFill>
        <p:spPr>
          <a:xfrm>
            <a:off x="76200" y="1629370"/>
            <a:ext cx="1752600" cy="834853"/>
          </a:xfrm>
          <a:prstGeom prst="rect">
            <a:avLst/>
          </a:prstGeom>
        </p:spPr>
      </p:pic>
      <p:grpSp>
        <p:nvGrpSpPr>
          <p:cNvPr id="5" name="Group 4"/>
          <p:cNvGrpSpPr/>
          <p:nvPr/>
        </p:nvGrpSpPr>
        <p:grpSpPr>
          <a:xfrm>
            <a:off x="76200" y="2362199"/>
            <a:ext cx="12039600" cy="3918098"/>
            <a:chOff x="305882" y="1942996"/>
            <a:chExt cx="11557242" cy="3906895"/>
          </a:xfrm>
        </p:grpSpPr>
        <p:grpSp>
          <p:nvGrpSpPr>
            <p:cNvPr id="6" name="Group 5"/>
            <p:cNvGrpSpPr/>
            <p:nvPr/>
          </p:nvGrpSpPr>
          <p:grpSpPr>
            <a:xfrm>
              <a:off x="305882" y="1942996"/>
              <a:ext cx="11557242" cy="3906895"/>
              <a:chOff x="229680" y="1655716"/>
              <a:chExt cx="11557244" cy="3906884"/>
            </a:xfrm>
          </p:grpSpPr>
          <p:grpSp>
            <p:nvGrpSpPr>
              <p:cNvPr id="17" name="Group 42"/>
              <p:cNvGrpSpPr/>
              <p:nvPr/>
            </p:nvGrpSpPr>
            <p:grpSpPr>
              <a:xfrm>
                <a:off x="1682310" y="3367761"/>
                <a:ext cx="4680390" cy="1189197"/>
                <a:chOff x="1707458" y="1778000"/>
                <a:chExt cx="4254836" cy="1181787"/>
              </a:xfrm>
            </p:grpSpPr>
            <p:cxnSp>
              <p:nvCxnSpPr>
                <p:cNvPr id="73" name="Straight Arrow Connector 7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8" name="Right Arrow 17"/>
              <p:cNvSpPr/>
              <p:nvPr/>
            </p:nvSpPr>
            <p:spPr>
              <a:xfrm>
                <a:off x="298017" y="3771900"/>
                <a:ext cx="380165"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 name="TextBox 18"/>
              <p:cNvSpPr txBox="1"/>
              <p:nvPr/>
            </p:nvSpPr>
            <p:spPr>
              <a:xfrm>
                <a:off x="229680" y="3445061"/>
                <a:ext cx="452150" cy="408897"/>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0" name="TextBox 19"/>
              <p:cNvSpPr txBox="1"/>
              <p:nvPr/>
            </p:nvSpPr>
            <p:spPr>
              <a:xfrm>
                <a:off x="6399994" y="1655716"/>
                <a:ext cx="1245860" cy="683932"/>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1" name="Right Arrow 20"/>
              <p:cNvSpPr/>
              <p:nvPr/>
            </p:nvSpPr>
            <p:spPr>
              <a:xfrm>
                <a:off x="11250057" y="3855054"/>
                <a:ext cx="444678"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2" name="TextBox 21"/>
              <p:cNvSpPr txBox="1"/>
              <p:nvPr/>
            </p:nvSpPr>
            <p:spPr>
              <a:xfrm>
                <a:off x="11136720" y="3509944"/>
                <a:ext cx="650204" cy="408897"/>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3" name="Rectangle 22"/>
              <p:cNvSpPr/>
              <p:nvPr/>
            </p:nvSpPr>
            <p:spPr>
              <a:xfrm>
                <a:off x="32742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4" name="Rectangle 23"/>
              <p:cNvSpPr/>
              <p:nvPr/>
            </p:nvSpPr>
            <p:spPr>
              <a:xfrm>
                <a:off x="1902657" y="2564534"/>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5" name="Rectangle 24"/>
              <p:cNvSpPr/>
              <p:nvPr/>
            </p:nvSpPr>
            <p:spPr>
              <a:xfrm>
                <a:off x="723900" y="2354836"/>
                <a:ext cx="952500" cy="3207763"/>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 name="TextBox 25"/>
              <p:cNvSpPr txBox="1"/>
              <p:nvPr/>
            </p:nvSpPr>
            <p:spPr>
              <a:xfrm>
                <a:off x="778283" y="1960626"/>
                <a:ext cx="879348" cy="408897"/>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27" name="Straight Connector 26"/>
              <p:cNvCxnSpPr/>
              <p:nvPr/>
            </p:nvCxnSpPr>
            <p:spPr>
              <a:xfrm>
                <a:off x="5953744" y="3042508"/>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953744" y="4927136"/>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953744" y="371279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953744" y="423812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9887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2" name="Group 31"/>
              <p:cNvGrpSpPr/>
              <p:nvPr/>
            </p:nvGrpSpPr>
            <p:grpSpPr>
              <a:xfrm>
                <a:off x="4457702" y="2869482"/>
                <a:ext cx="495299" cy="2163589"/>
                <a:chOff x="8534400" y="1981200"/>
                <a:chExt cx="595991" cy="2163589"/>
              </a:xfrm>
            </p:grpSpPr>
            <p:cxnSp>
              <p:nvCxnSpPr>
                <p:cNvPr id="70" name="Straight Connector 6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6400800" y="2362200"/>
                <a:ext cx="1181100" cy="3200400"/>
                <a:chOff x="6400800" y="2362200"/>
                <a:chExt cx="1181100" cy="3200400"/>
              </a:xfrm>
            </p:grpSpPr>
            <p:sp>
              <p:nvSpPr>
                <p:cNvPr id="53" name="Rectangle 52"/>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4" name="Group 65"/>
                <p:cNvGrpSpPr/>
                <p:nvPr/>
              </p:nvGrpSpPr>
              <p:grpSpPr>
                <a:xfrm>
                  <a:off x="6749312" y="3009900"/>
                  <a:ext cx="527788" cy="298464"/>
                  <a:chOff x="7660968" y="1751777"/>
                  <a:chExt cx="1040580" cy="450645"/>
                </a:xfrm>
              </p:grpSpPr>
              <p:sp>
                <p:nvSpPr>
                  <p:cNvPr id="67" name="Freeform 6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8" name="Straight Connector 6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70"/>
                <p:cNvGrpSpPr/>
                <p:nvPr/>
              </p:nvGrpSpPr>
              <p:grpSpPr>
                <a:xfrm>
                  <a:off x="6749312" y="3511536"/>
                  <a:ext cx="527788" cy="298464"/>
                  <a:chOff x="7660968" y="1751777"/>
                  <a:chExt cx="1040580" cy="450645"/>
                </a:xfrm>
              </p:grpSpPr>
              <p:sp>
                <p:nvSpPr>
                  <p:cNvPr id="64" name="Freeform 6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5" name="Straight Connector 6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65"/>
                <p:cNvGrpSpPr/>
                <p:nvPr/>
              </p:nvGrpSpPr>
              <p:grpSpPr>
                <a:xfrm>
                  <a:off x="6749312" y="4006836"/>
                  <a:ext cx="527788" cy="298464"/>
                  <a:chOff x="7660968" y="1751777"/>
                  <a:chExt cx="1040580" cy="450645"/>
                </a:xfrm>
              </p:grpSpPr>
              <p:sp>
                <p:nvSpPr>
                  <p:cNvPr id="61" name="Freeform 6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2" name="Straight Connector 6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7" name="Group 70"/>
                <p:cNvGrpSpPr/>
                <p:nvPr/>
              </p:nvGrpSpPr>
              <p:grpSpPr>
                <a:xfrm>
                  <a:off x="6749312" y="4502136"/>
                  <a:ext cx="527788" cy="298464"/>
                  <a:chOff x="7660968" y="1751777"/>
                  <a:chExt cx="1040580" cy="450645"/>
                </a:xfrm>
              </p:grpSpPr>
              <p:sp>
                <p:nvSpPr>
                  <p:cNvPr id="58" name="Freeform 5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9" name="Straight Connector 5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4" name="Group 42"/>
              <p:cNvGrpSpPr/>
              <p:nvPr/>
            </p:nvGrpSpPr>
            <p:grpSpPr>
              <a:xfrm>
                <a:off x="7587810" y="3390900"/>
                <a:ext cx="3232590" cy="1189197"/>
                <a:chOff x="1707458" y="1778000"/>
                <a:chExt cx="4254836" cy="1181787"/>
              </a:xfrm>
            </p:grpSpPr>
            <p:cxnSp>
              <p:nvCxnSpPr>
                <p:cNvPr id="43" name="Straight Arrow Connector 4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5" name="Rectangle 34"/>
              <p:cNvSpPr/>
              <p:nvPr/>
            </p:nvSpPr>
            <p:spPr>
              <a:xfrm>
                <a:off x="10852590" y="2359974"/>
                <a:ext cx="312947" cy="320040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6" name="TextBox 35"/>
              <p:cNvSpPr txBox="1"/>
              <p:nvPr/>
            </p:nvSpPr>
            <p:spPr>
              <a:xfrm>
                <a:off x="10549254" y="1953303"/>
                <a:ext cx="1161477" cy="408897"/>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 name="Rectangle 36"/>
              <p:cNvSpPr/>
              <p:nvPr/>
            </p:nvSpPr>
            <p:spPr>
              <a:xfrm>
                <a:off x="78081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8" name="Rectangle 37"/>
              <p:cNvSpPr/>
              <p:nvPr/>
            </p:nvSpPr>
            <p:spPr>
              <a:xfrm>
                <a:off x="95226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 name="Group 38"/>
              <p:cNvGrpSpPr/>
              <p:nvPr/>
            </p:nvGrpSpPr>
            <p:grpSpPr>
              <a:xfrm>
                <a:off x="8991602" y="2869482"/>
                <a:ext cx="495299" cy="2163589"/>
                <a:chOff x="8534400" y="1981200"/>
                <a:chExt cx="595991" cy="2163589"/>
              </a:xfrm>
            </p:grpSpPr>
            <p:cxnSp>
              <p:nvCxnSpPr>
                <p:cNvPr id="40" name="Straight Connector 3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7" name="Group 6"/>
            <p:cNvGrpSpPr/>
            <p:nvPr/>
          </p:nvGrpSpPr>
          <p:grpSpPr>
            <a:xfrm>
              <a:off x="1905001" y="2628903"/>
              <a:ext cx="4305299" cy="190501"/>
              <a:chOff x="1866900" y="2628900"/>
              <a:chExt cx="4419600" cy="190500"/>
            </a:xfrm>
          </p:grpSpPr>
          <p:cxnSp>
            <p:nvCxnSpPr>
              <p:cNvPr id="14" name="Straight Connector 1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TextBox 7"/>
            <p:cNvSpPr txBox="1"/>
            <p:nvPr/>
          </p:nvSpPr>
          <p:spPr>
            <a:xfrm>
              <a:off x="3124201" y="2286004"/>
              <a:ext cx="1785180" cy="408897"/>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9" name="Group 8"/>
            <p:cNvGrpSpPr/>
            <p:nvPr/>
          </p:nvGrpSpPr>
          <p:grpSpPr>
            <a:xfrm>
              <a:off x="7845544" y="2617231"/>
              <a:ext cx="2895599" cy="190501"/>
              <a:chOff x="1920389" y="2693432"/>
              <a:chExt cx="4419600" cy="190500"/>
            </a:xfrm>
          </p:grpSpPr>
          <p:cxnSp>
            <p:nvCxnSpPr>
              <p:cNvPr id="11" name="Straight Connector 10"/>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8455144" y="2274332"/>
              <a:ext cx="1714549" cy="408897"/>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grpSp>
        <p:nvGrpSpPr>
          <p:cNvPr id="83" name="Group 82"/>
          <p:cNvGrpSpPr/>
          <p:nvPr/>
        </p:nvGrpSpPr>
        <p:grpSpPr>
          <a:xfrm>
            <a:off x="591875" y="3048000"/>
            <a:ext cx="1148394" cy="3238500"/>
            <a:chOff x="591875" y="2743200"/>
            <a:chExt cx="1148394" cy="3238500"/>
          </a:xfrm>
        </p:grpSpPr>
        <p:sp>
          <p:nvSpPr>
            <p:cNvPr id="84" name="Rectangle 83"/>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85" name="Group 84"/>
            <p:cNvGrpSpPr/>
            <p:nvPr/>
          </p:nvGrpSpPr>
          <p:grpSpPr>
            <a:xfrm>
              <a:off x="609600" y="3390900"/>
              <a:ext cx="1130669" cy="1816899"/>
              <a:chOff x="1791929" y="5127627"/>
              <a:chExt cx="1754721" cy="2101858"/>
            </a:xfrm>
          </p:grpSpPr>
          <p:sp>
            <p:nvSpPr>
              <p:cNvPr id="86" name="Connector 85"/>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7" name="Connector 86"/>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8" name="Connector 87"/>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9" name="Connector 88"/>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0" name="Connector 89"/>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1" name="Connector 90"/>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92" name="Straight Arrow Connector 91"/>
              <p:cNvCxnSpPr>
                <a:stCxn id="91" idx="6"/>
                <a:endCxn id="92" idx="2"/>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92" idx="3"/>
                <a:endCxn id="93" idx="7"/>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stCxn id="91" idx="4"/>
                <a:endCxn id="93" idx="0"/>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91" idx="5"/>
                <a:endCxn id="94" idx="1"/>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93" idx="4"/>
                <a:endCxn id="95" idx="0"/>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93" idx="5"/>
                <a:endCxn id="96" idx="1"/>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94" idx="3"/>
                <a:endCxn id="95" idx="7"/>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99" name="TextBox 98"/>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100" name="TextBox 99"/>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101" name="TextBox 100"/>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102" name="TextBox 101"/>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103" name="TextBox 102"/>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104" name="TextBox 103"/>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105" name="Group 104"/>
          <p:cNvGrpSpPr/>
          <p:nvPr/>
        </p:nvGrpSpPr>
        <p:grpSpPr>
          <a:xfrm>
            <a:off x="1742013" y="3276600"/>
            <a:ext cx="1305987" cy="3124200"/>
            <a:chOff x="1742013" y="2971800"/>
            <a:chExt cx="1305987" cy="3124200"/>
          </a:xfrm>
        </p:grpSpPr>
        <p:grpSp>
          <p:nvGrpSpPr>
            <p:cNvPr id="106" name="Group 105"/>
            <p:cNvGrpSpPr/>
            <p:nvPr/>
          </p:nvGrpSpPr>
          <p:grpSpPr>
            <a:xfrm>
              <a:off x="1742013" y="2971800"/>
              <a:ext cx="1305987" cy="2819400"/>
              <a:chOff x="1742013" y="2971800"/>
              <a:chExt cx="1305987" cy="2819400"/>
            </a:xfrm>
          </p:grpSpPr>
          <p:sp>
            <p:nvSpPr>
              <p:cNvPr id="108" name="Rectangle 10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9" name="Group 108"/>
              <p:cNvGrpSpPr/>
              <p:nvPr/>
            </p:nvGrpSpPr>
            <p:grpSpPr>
              <a:xfrm>
                <a:off x="1889935" y="3530971"/>
                <a:ext cx="981004" cy="1917329"/>
                <a:chOff x="1905000" y="3378571"/>
                <a:chExt cx="981004" cy="1917329"/>
              </a:xfrm>
            </p:grpSpPr>
            <p:grpSp>
              <p:nvGrpSpPr>
                <p:cNvPr id="111" name="Group 110"/>
                <p:cNvGrpSpPr/>
                <p:nvPr/>
              </p:nvGrpSpPr>
              <p:grpSpPr>
                <a:xfrm>
                  <a:off x="1905000" y="33785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4" name="Straight Connector 133"/>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3709142"/>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038600"/>
                  <a:ext cx="981004" cy="234942"/>
                  <a:chOff x="3717645" y="1687844"/>
                  <a:chExt cx="981004" cy="234942"/>
                </a:xfrm>
              </p:grpSpPr>
              <p:sp>
                <p:nvSpPr>
                  <p:cNvPr id="126" name="Rectangle 12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7" name="Trapezoid 1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8" name="Straight Connector 127"/>
                  <p:cNvCxnSpPr>
                    <a:stCxn id="204" idx="3"/>
                    <a:endCxn id="2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381500"/>
                  <a:ext cx="981004" cy="234942"/>
                  <a:chOff x="3717645" y="1687844"/>
                  <a:chExt cx="981004" cy="234942"/>
                </a:xfrm>
              </p:grpSpPr>
              <p:sp>
                <p:nvSpPr>
                  <p:cNvPr id="123" name="Rectangle 12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4" name="Trapezoid 1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5" name="Straight Connector 124"/>
                  <p:cNvCxnSpPr>
                    <a:stCxn id="208" idx="3"/>
                    <a:endCxn id="2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4712071"/>
                  <a:ext cx="981004" cy="234942"/>
                  <a:chOff x="3717645" y="1687844"/>
                  <a:chExt cx="981004" cy="234942"/>
                </a:xfrm>
              </p:grpSpPr>
              <p:sp>
                <p:nvSpPr>
                  <p:cNvPr id="120" name="Rectangle 11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1" name="Trapezoid 1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2" name="Straight Connector 121"/>
                  <p:cNvCxnSpPr>
                    <a:stCxn id="212" idx="3"/>
                    <a:endCxn id="2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6" name="Group 115"/>
                <p:cNvGrpSpPr/>
                <p:nvPr/>
              </p:nvGrpSpPr>
              <p:grpSpPr>
                <a:xfrm>
                  <a:off x="1905000" y="5060958"/>
                  <a:ext cx="981004" cy="234942"/>
                  <a:chOff x="3717645" y="1687844"/>
                  <a:chExt cx="981004" cy="234942"/>
                </a:xfrm>
              </p:grpSpPr>
              <p:sp>
                <p:nvSpPr>
                  <p:cNvPr id="117" name="Rectangle 1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8" name="Trapezoid 1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9" name="Straight Connector 118"/>
                  <p:cNvCxnSpPr>
                    <a:stCxn id="220" idx="3"/>
                    <a:endCxn id="22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0" name="TextBox 10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7" name="TextBox 106"/>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135" name="Group 134"/>
          <p:cNvGrpSpPr/>
          <p:nvPr/>
        </p:nvGrpSpPr>
        <p:grpSpPr>
          <a:xfrm>
            <a:off x="3162300" y="3276600"/>
            <a:ext cx="1313752" cy="3124200"/>
            <a:chOff x="3162300" y="2971800"/>
            <a:chExt cx="1313752" cy="3124200"/>
          </a:xfrm>
        </p:grpSpPr>
        <p:grpSp>
          <p:nvGrpSpPr>
            <p:cNvPr id="136" name="Group 135"/>
            <p:cNvGrpSpPr/>
            <p:nvPr/>
          </p:nvGrpSpPr>
          <p:grpSpPr>
            <a:xfrm>
              <a:off x="3162300" y="2971800"/>
              <a:ext cx="1313752" cy="2819400"/>
              <a:chOff x="1742013" y="2971800"/>
              <a:chExt cx="1305987" cy="2819400"/>
            </a:xfrm>
          </p:grpSpPr>
          <p:sp>
            <p:nvSpPr>
              <p:cNvPr id="138" name="Rectangle 13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9" name="Group 138"/>
              <p:cNvGrpSpPr/>
              <p:nvPr/>
            </p:nvGrpSpPr>
            <p:grpSpPr>
              <a:xfrm>
                <a:off x="1889935" y="3530971"/>
                <a:ext cx="981004" cy="1917329"/>
                <a:chOff x="1905000" y="3378571"/>
                <a:chExt cx="981004" cy="1917329"/>
              </a:xfrm>
            </p:grpSpPr>
            <p:grpSp>
              <p:nvGrpSpPr>
                <p:cNvPr id="141" name="Group 140"/>
                <p:cNvGrpSpPr/>
                <p:nvPr/>
              </p:nvGrpSpPr>
              <p:grpSpPr>
                <a:xfrm>
                  <a:off x="1905000" y="3378571"/>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4" name="Straight Connector 16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3709142"/>
                  <a:ext cx="981004" cy="234942"/>
                  <a:chOff x="3717645" y="1687844"/>
                  <a:chExt cx="981004" cy="234942"/>
                </a:xfrm>
              </p:grpSpPr>
              <p:sp>
                <p:nvSpPr>
                  <p:cNvPr id="159" name="Rectangle 15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0" name="Trapezoid 1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1" name="Straight Connector 160"/>
                  <p:cNvCxnSpPr>
                    <a:stCxn id="254" idx="3"/>
                    <a:endCxn id="2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038600"/>
                  <a:ext cx="981004" cy="234942"/>
                  <a:chOff x="3717645" y="1687844"/>
                  <a:chExt cx="981004" cy="234942"/>
                </a:xfrm>
              </p:grpSpPr>
              <p:sp>
                <p:nvSpPr>
                  <p:cNvPr id="156" name="Rectangle 1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7" name="Trapezoid 1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8" name="Straight Connector 157"/>
                  <p:cNvCxnSpPr>
                    <a:stCxn id="251" idx="3"/>
                    <a:endCxn id="2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381500"/>
                  <a:ext cx="981004" cy="234942"/>
                  <a:chOff x="3717645" y="1687844"/>
                  <a:chExt cx="981004" cy="234942"/>
                </a:xfrm>
              </p:grpSpPr>
              <p:sp>
                <p:nvSpPr>
                  <p:cNvPr id="153" name="Rectangle 1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4" name="Trapezoid 1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5" name="Straight Connector 154"/>
                  <p:cNvCxnSpPr>
                    <a:stCxn id="248" idx="3"/>
                    <a:endCxn id="2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4712071"/>
                  <a:ext cx="981004" cy="234942"/>
                  <a:chOff x="3717645" y="1687844"/>
                  <a:chExt cx="981004" cy="234942"/>
                </a:xfrm>
              </p:grpSpPr>
              <p:sp>
                <p:nvSpPr>
                  <p:cNvPr id="150" name="Rectangle 1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1" name="Trapezoid 1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2" name="Straight Connector 151"/>
                  <p:cNvCxnSpPr>
                    <a:stCxn id="245" idx="3"/>
                    <a:endCxn id="2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6" name="Group 145"/>
                <p:cNvGrpSpPr/>
                <p:nvPr/>
              </p:nvGrpSpPr>
              <p:grpSpPr>
                <a:xfrm>
                  <a:off x="1905000" y="5060958"/>
                  <a:ext cx="981004" cy="234942"/>
                  <a:chOff x="3717645" y="1687844"/>
                  <a:chExt cx="981004" cy="234942"/>
                </a:xfrm>
              </p:grpSpPr>
              <p:sp>
                <p:nvSpPr>
                  <p:cNvPr id="147" name="Rectangle 1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8" name="Trapezoid 1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9" name="Straight Connector 148"/>
                  <p:cNvCxnSpPr>
                    <a:stCxn id="242" idx="3"/>
                    <a:endCxn id="2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0" name="TextBox 13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7" name="TextBox 136"/>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165" name="Group 164"/>
          <p:cNvGrpSpPr/>
          <p:nvPr/>
        </p:nvGrpSpPr>
        <p:grpSpPr>
          <a:xfrm>
            <a:off x="4942355" y="3268723"/>
            <a:ext cx="1313752" cy="3132077"/>
            <a:chOff x="4942355" y="2963923"/>
            <a:chExt cx="1313752" cy="3132077"/>
          </a:xfrm>
        </p:grpSpPr>
        <p:grpSp>
          <p:nvGrpSpPr>
            <p:cNvPr id="166" name="Group 165"/>
            <p:cNvGrpSpPr/>
            <p:nvPr/>
          </p:nvGrpSpPr>
          <p:grpSpPr>
            <a:xfrm>
              <a:off x="4942355" y="2963923"/>
              <a:ext cx="1313752" cy="2819400"/>
              <a:chOff x="1742013" y="2971800"/>
              <a:chExt cx="1305987" cy="2819400"/>
            </a:xfrm>
          </p:grpSpPr>
          <p:sp>
            <p:nvSpPr>
              <p:cNvPr id="168" name="Rectangle 16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9" name="Group 168"/>
              <p:cNvGrpSpPr/>
              <p:nvPr/>
            </p:nvGrpSpPr>
            <p:grpSpPr>
              <a:xfrm>
                <a:off x="1889935" y="3530971"/>
                <a:ext cx="981004" cy="1917329"/>
                <a:chOff x="1905000" y="3378571"/>
                <a:chExt cx="981004" cy="1917329"/>
              </a:xfrm>
            </p:grpSpPr>
            <p:grpSp>
              <p:nvGrpSpPr>
                <p:cNvPr id="171" name="Group 170"/>
                <p:cNvGrpSpPr/>
                <p:nvPr/>
              </p:nvGrpSpPr>
              <p:grpSpPr>
                <a:xfrm>
                  <a:off x="1905000" y="3378571"/>
                  <a:ext cx="981004" cy="234942"/>
                  <a:chOff x="3717645" y="1687844"/>
                  <a:chExt cx="981004" cy="234942"/>
                </a:xfrm>
              </p:grpSpPr>
              <p:sp>
                <p:nvSpPr>
                  <p:cNvPr id="192" name="Rectangle 19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3" name="Trapezoid 19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4" name="Straight Connector 19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3709142"/>
                  <a:ext cx="981004" cy="234942"/>
                  <a:chOff x="3717645" y="1687844"/>
                  <a:chExt cx="981004" cy="234942"/>
                </a:xfrm>
              </p:grpSpPr>
              <p:sp>
                <p:nvSpPr>
                  <p:cNvPr id="189" name="Rectangle 18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0" name="Trapezoid 18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1" name="Straight Connector 19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038600"/>
                  <a:ext cx="981004" cy="234942"/>
                  <a:chOff x="3717645" y="1687844"/>
                  <a:chExt cx="981004" cy="234942"/>
                </a:xfrm>
              </p:grpSpPr>
              <p:sp>
                <p:nvSpPr>
                  <p:cNvPr id="186" name="Rectangle 18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7" name="Trapezoid 1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8" name="Straight Connector 1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381500"/>
                  <a:ext cx="981004" cy="234942"/>
                  <a:chOff x="3717645" y="1687844"/>
                  <a:chExt cx="981004" cy="234942"/>
                </a:xfrm>
              </p:grpSpPr>
              <p:sp>
                <p:nvSpPr>
                  <p:cNvPr id="183" name="Rectangle 18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4" name="Trapezoid 1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5" name="Straight Connector 1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4712071"/>
                  <a:ext cx="981004" cy="234942"/>
                  <a:chOff x="3717645" y="1687844"/>
                  <a:chExt cx="981004" cy="234942"/>
                </a:xfrm>
              </p:grpSpPr>
              <p:sp>
                <p:nvSpPr>
                  <p:cNvPr id="180" name="Rectangle 17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1" name="Trapezoid 1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2" name="Straight Connector 1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6" name="Group 175"/>
                <p:cNvGrpSpPr/>
                <p:nvPr/>
              </p:nvGrpSpPr>
              <p:grpSpPr>
                <a:xfrm>
                  <a:off x="1905000" y="5060958"/>
                  <a:ext cx="981004" cy="234942"/>
                  <a:chOff x="3717645" y="1687844"/>
                  <a:chExt cx="981004" cy="234942"/>
                </a:xfrm>
              </p:grpSpPr>
              <p:sp>
                <p:nvSpPr>
                  <p:cNvPr id="177" name="Rectangle 17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8" name="Trapezoid 1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9" name="Straight Connector 1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0" name="TextBox 16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7" name="TextBox 166"/>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195" name="Group 194"/>
          <p:cNvGrpSpPr/>
          <p:nvPr/>
        </p:nvGrpSpPr>
        <p:grpSpPr>
          <a:xfrm>
            <a:off x="7886700" y="3276600"/>
            <a:ext cx="1317109" cy="3124200"/>
            <a:chOff x="7886700" y="2971800"/>
            <a:chExt cx="1317109" cy="3124200"/>
          </a:xfrm>
        </p:grpSpPr>
        <p:grpSp>
          <p:nvGrpSpPr>
            <p:cNvPr id="196" name="Group 195"/>
            <p:cNvGrpSpPr/>
            <p:nvPr/>
          </p:nvGrpSpPr>
          <p:grpSpPr>
            <a:xfrm>
              <a:off x="7886700" y="2971800"/>
              <a:ext cx="1313752" cy="2832100"/>
              <a:chOff x="1742013" y="2971800"/>
              <a:chExt cx="1305987" cy="2832100"/>
            </a:xfrm>
          </p:grpSpPr>
          <p:sp>
            <p:nvSpPr>
              <p:cNvPr id="198" name="Rectangle 197"/>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9" name="Group 198"/>
              <p:cNvGrpSpPr/>
              <p:nvPr/>
            </p:nvGrpSpPr>
            <p:grpSpPr>
              <a:xfrm>
                <a:off x="1889935" y="3530971"/>
                <a:ext cx="981004" cy="1917329"/>
                <a:chOff x="1905000" y="3378571"/>
                <a:chExt cx="981004" cy="1917329"/>
              </a:xfrm>
            </p:grpSpPr>
            <p:grpSp>
              <p:nvGrpSpPr>
                <p:cNvPr id="201" name="Group 200"/>
                <p:cNvGrpSpPr/>
                <p:nvPr/>
              </p:nvGrpSpPr>
              <p:grpSpPr>
                <a:xfrm>
                  <a:off x="1905000" y="3378571"/>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4" name="Straight Connector 22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3709142"/>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038600"/>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381500"/>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4712071"/>
                  <a:ext cx="981004" cy="234942"/>
                  <a:chOff x="3717645" y="1687844"/>
                  <a:chExt cx="981004" cy="234942"/>
                </a:xfrm>
              </p:grpSpPr>
              <p:sp>
                <p:nvSpPr>
                  <p:cNvPr id="210" name="Rectangle 2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1" name="Trapezoid 2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2" name="Straight Connector 2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6" name="Group 205"/>
                <p:cNvGrpSpPr/>
                <p:nvPr/>
              </p:nvGrpSpPr>
              <p:grpSpPr>
                <a:xfrm>
                  <a:off x="1905000" y="5060958"/>
                  <a:ext cx="981004" cy="234942"/>
                  <a:chOff x="3717645" y="1687844"/>
                  <a:chExt cx="981004" cy="234942"/>
                </a:xfrm>
              </p:grpSpPr>
              <p:sp>
                <p:nvSpPr>
                  <p:cNvPr id="207" name="Rectangle 20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8" name="Trapezoid 2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9" name="Straight Connector 2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0" name="TextBox 19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7" name="TextBox 196"/>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225" name="Group 224"/>
          <p:cNvGrpSpPr/>
          <p:nvPr/>
        </p:nvGrpSpPr>
        <p:grpSpPr>
          <a:xfrm>
            <a:off x="9673536" y="3263899"/>
            <a:ext cx="1313752" cy="3136901"/>
            <a:chOff x="9673536" y="2959099"/>
            <a:chExt cx="1313752" cy="3136901"/>
          </a:xfrm>
        </p:grpSpPr>
        <p:grpSp>
          <p:nvGrpSpPr>
            <p:cNvPr id="226" name="Group 225"/>
            <p:cNvGrpSpPr/>
            <p:nvPr/>
          </p:nvGrpSpPr>
          <p:grpSpPr>
            <a:xfrm>
              <a:off x="9673536" y="2959099"/>
              <a:ext cx="1313752" cy="2827867"/>
              <a:chOff x="1742013" y="2971799"/>
              <a:chExt cx="1305987" cy="2827867"/>
            </a:xfrm>
          </p:grpSpPr>
          <p:sp>
            <p:nvSpPr>
              <p:cNvPr id="228" name="Rectangle 227"/>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9" name="Group 228"/>
              <p:cNvGrpSpPr/>
              <p:nvPr/>
            </p:nvGrpSpPr>
            <p:grpSpPr>
              <a:xfrm>
                <a:off x="1889935" y="3530971"/>
                <a:ext cx="981004" cy="1917329"/>
                <a:chOff x="1905000" y="3378571"/>
                <a:chExt cx="981004" cy="1917329"/>
              </a:xfrm>
            </p:grpSpPr>
            <p:grpSp>
              <p:nvGrpSpPr>
                <p:cNvPr id="231" name="Group 230"/>
                <p:cNvGrpSpPr/>
                <p:nvPr/>
              </p:nvGrpSpPr>
              <p:grpSpPr>
                <a:xfrm>
                  <a:off x="1905000" y="3378571"/>
                  <a:ext cx="981004" cy="234942"/>
                  <a:chOff x="3717645" y="1687844"/>
                  <a:chExt cx="981004" cy="234942"/>
                </a:xfrm>
              </p:grpSpPr>
              <p:sp>
                <p:nvSpPr>
                  <p:cNvPr id="252" name="Rectangle 2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3" name="Trapezoid 2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4" name="Straight Connector 25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3709142"/>
                  <a:ext cx="981004" cy="234942"/>
                  <a:chOff x="3717645" y="1687844"/>
                  <a:chExt cx="981004" cy="234942"/>
                </a:xfrm>
              </p:grpSpPr>
              <p:sp>
                <p:nvSpPr>
                  <p:cNvPr id="249" name="Rectangle 2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0" name="Trapezoid 2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1" name="Straight Connector 2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038600"/>
                  <a:ext cx="981004" cy="234942"/>
                  <a:chOff x="3717645" y="1687844"/>
                  <a:chExt cx="981004" cy="234942"/>
                </a:xfrm>
              </p:grpSpPr>
              <p:sp>
                <p:nvSpPr>
                  <p:cNvPr id="246" name="Rectangle 2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7" name="Trapezoid 2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8" name="Straight Connector 24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381500"/>
                  <a:ext cx="981004" cy="234942"/>
                  <a:chOff x="3717645" y="1687844"/>
                  <a:chExt cx="981004" cy="234942"/>
                </a:xfrm>
              </p:grpSpPr>
              <p:sp>
                <p:nvSpPr>
                  <p:cNvPr id="243" name="Rectangle 2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4" name="Trapezoid 2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5" name="Straight Connector 2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4712071"/>
                  <a:ext cx="981004" cy="234942"/>
                  <a:chOff x="3717645" y="1687844"/>
                  <a:chExt cx="981004" cy="234942"/>
                </a:xfrm>
              </p:grpSpPr>
              <p:sp>
                <p:nvSpPr>
                  <p:cNvPr id="240" name="Rectangle 2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1" name="Trapezoid 2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2" name="Straight Connector 24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5060958"/>
                  <a:ext cx="981004" cy="234942"/>
                  <a:chOff x="3717645" y="1687844"/>
                  <a:chExt cx="981004" cy="234942"/>
                </a:xfrm>
              </p:grpSpPr>
              <p:sp>
                <p:nvSpPr>
                  <p:cNvPr id="237" name="Rectangle 2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8" name="Trapezoid 2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9" name="Straight Connector 2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0" name="TextBox 22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7" name="TextBox 226"/>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5" name="TextBox 254"/>
          <p:cNvSpPr txBox="1"/>
          <p:nvPr/>
        </p:nvSpPr>
        <p:spPr>
          <a:xfrm>
            <a:off x="1790700" y="1667470"/>
            <a:ext cx="11163300" cy="923330"/>
          </a:xfrm>
          <a:prstGeom prst="rect">
            <a:avLst/>
          </a:prstGeom>
          <a:noFill/>
        </p:spPr>
        <p:txBody>
          <a:bodyPr wrap="square" rtlCol="0">
            <a:spAutoFit/>
          </a:bodyPr>
          <a:lstStyle/>
          <a:p>
            <a:r>
              <a:rPr lang="en-US" sz="2700" dirty="0" smtClean="0">
                <a:latin typeface="Seravek"/>
                <a:cs typeface="Seravek"/>
              </a:rPr>
              <a:t>Same performance as fixed-function chips, </a:t>
            </a:r>
            <a:r>
              <a:rPr lang="en-US" sz="2700" u="sng" dirty="0" smtClean="0">
                <a:latin typeface="Seravek"/>
                <a:cs typeface="Seravek"/>
              </a:rPr>
              <a:t>some</a:t>
            </a:r>
            <a:r>
              <a:rPr lang="en-US" sz="2700" i="1" dirty="0" smtClean="0">
                <a:latin typeface="Seravek"/>
                <a:cs typeface="Seravek"/>
              </a:rPr>
              <a:t> </a:t>
            </a:r>
            <a:r>
              <a:rPr lang="en-US" sz="2700" dirty="0" smtClean="0">
                <a:latin typeface="Seravek"/>
                <a:cs typeface="Seravek"/>
              </a:rPr>
              <a:t>programmability</a:t>
            </a:r>
          </a:p>
          <a:p>
            <a:r>
              <a:rPr lang="en-US" sz="2700" dirty="0" smtClean="0">
                <a:latin typeface="Seravek"/>
                <a:cs typeface="Seravek"/>
              </a:rPr>
              <a:t>E.g., </a:t>
            </a:r>
            <a:r>
              <a:rPr lang="en-US" sz="2700" dirty="0" err="1" smtClean="0">
                <a:latin typeface="Seravek"/>
                <a:cs typeface="Seravek"/>
              </a:rPr>
              <a:t>FlexPipe</a:t>
            </a:r>
            <a:r>
              <a:rPr lang="en-US" sz="2700" dirty="0" smtClean="0">
                <a:latin typeface="Seravek"/>
                <a:cs typeface="Seravek"/>
              </a:rPr>
              <a:t>, </a:t>
            </a:r>
            <a:r>
              <a:rPr lang="en-US" sz="2700" dirty="0" err="1" smtClean="0">
                <a:latin typeface="Seravek"/>
                <a:cs typeface="Seravek"/>
              </a:rPr>
              <a:t>Xpliant</a:t>
            </a:r>
            <a:r>
              <a:rPr lang="en-US" sz="2700" dirty="0" smtClean="0">
                <a:latin typeface="Seravek"/>
                <a:cs typeface="Seravek"/>
              </a:rPr>
              <a:t>, Tofino </a:t>
            </a:r>
            <a:endParaRPr lang="en-US" sz="2700" dirty="0">
              <a:latin typeface="Seravek"/>
              <a:cs typeface="Seravek"/>
            </a:endParaRPr>
          </a:p>
        </p:txBody>
      </p:sp>
    </p:spTree>
    <p:extLst>
      <p:ext uri="{BB962C8B-B14F-4D97-AF65-F5344CB8AC3E}">
        <p14:creationId xmlns:p14="http://schemas.microsoft.com/office/powerpoint/2010/main" val="194562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250"/>
                                  </p:stCondLst>
                                  <p:childTnLst>
                                    <p:set>
                                      <p:cBhvr>
                                        <p:cTn id="17" dur="1" fill="hold">
                                          <p:stCondLst>
                                            <p:cond delay="0"/>
                                          </p:stCondLst>
                                        </p:cTn>
                                        <p:tgtEl>
                                          <p:spTgt spid="13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nodeType="afterEffect">
                                  <p:stCondLst>
                                    <p:cond delay="250"/>
                                  </p:stCondLst>
                                  <p:childTnLst>
                                    <p:set>
                                      <p:cBhvr>
                                        <p:cTn id="20" dur="1" fill="hold">
                                          <p:stCondLst>
                                            <p:cond delay="0"/>
                                          </p:stCondLst>
                                        </p:cTn>
                                        <p:tgtEl>
                                          <p:spTgt spid="1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5"/>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250"/>
                                  </p:stCondLst>
                                  <p:childTnLst>
                                    <p:set>
                                      <p:cBhvr>
                                        <p:cTn id="27"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9809985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617083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73618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2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122237"/>
            <a:ext cx="11318735" cy="1325563"/>
          </a:xfrm>
        </p:spPr>
        <p:txBody>
          <a:bodyPr>
            <a:noAutofit/>
          </a:bodyPr>
          <a:lstStyle/>
          <a:p>
            <a:r>
              <a:rPr lang="en-US" sz="4400" dirty="0" smtClean="0"/>
              <a:t>Our work</a:t>
            </a:r>
            <a:endParaRPr lang="en-US" sz="4400" dirty="0"/>
          </a:p>
        </p:txBody>
      </p:sp>
      <p:grpSp>
        <p:nvGrpSpPr>
          <p:cNvPr id="132" name="Group 131"/>
          <p:cNvGrpSpPr/>
          <p:nvPr/>
        </p:nvGrpSpPr>
        <p:grpSpPr>
          <a:xfrm>
            <a:off x="673100" y="1849977"/>
            <a:ext cx="5001423" cy="3776418"/>
            <a:chOff x="673100" y="1849977"/>
            <a:chExt cx="5001423"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77970" y="1849977"/>
              <a:ext cx="4796553" cy="3776418"/>
            </a:xfrm>
            <a:prstGeom prst="rect">
              <a:avLst/>
            </a:prstGeom>
            <a:noFill/>
          </p:spPr>
          <p:txBody>
            <a:bodyPr wrap="square" rtlCol="0">
              <a:spAutoFit/>
            </a:bodyPr>
            <a:lstStyle/>
            <a:p>
              <a:pPr algn="ctr"/>
              <a:r>
                <a:rPr lang="en-US" sz="2400" smtClean="0">
                  <a:latin typeface="Seravek"/>
                  <a:cs typeface="Seravek"/>
                </a:rPr>
                <a:t>Packet transaction </a:t>
              </a:r>
              <a:r>
                <a:rPr lang="en-US" sz="2400" dirty="0" smtClean="0">
                  <a:latin typeface="Seravek"/>
                  <a:cs typeface="Seravek"/>
                </a:rPr>
                <a:t>in Domino</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grpSp>
        <p:nvGrpSpPr>
          <p:cNvPr id="7" name="Group 6"/>
          <p:cNvGrpSpPr/>
          <p:nvPr/>
        </p:nvGrpSpPr>
        <p:grpSpPr>
          <a:xfrm>
            <a:off x="6884467" y="1740503"/>
            <a:ext cx="4875732" cy="3678174"/>
            <a:chOff x="1589458" y="2722626"/>
            <a:chExt cx="4875732" cy="3678174"/>
          </a:xfrm>
        </p:grpSpPr>
        <p:grpSp>
          <p:nvGrpSpPr>
            <p:cNvPr id="8" name="Group 42"/>
            <p:cNvGrpSpPr/>
            <p:nvPr/>
          </p:nvGrpSpPr>
          <p:grpSpPr>
            <a:xfrm>
              <a:off x="1589458" y="4079159"/>
              <a:ext cx="4875732" cy="1192611"/>
              <a:chOff x="1707458" y="1778000"/>
              <a:chExt cx="4254836" cy="1181787"/>
            </a:xfrm>
          </p:grpSpPr>
          <p:cxnSp>
            <p:nvCxnSpPr>
              <p:cNvPr id="117" name="Straight Arrow Connector 11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9" name="Rectangle 8"/>
            <p:cNvSpPr/>
            <p:nvPr/>
          </p:nvSpPr>
          <p:spPr>
            <a:xfrm>
              <a:off x="3247847" y="3280685"/>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 name="Rectangle 9"/>
            <p:cNvSpPr/>
            <p:nvPr/>
          </p:nvSpPr>
          <p:spPr>
            <a:xfrm>
              <a:off x="1819001" y="327362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1" name="Straight Connector 10"/>
            <p:cNvCxnSpPr/>
            <p:nvPr/>
          </p:nvCxnSpPr>
          <p:spPr>
            <a:xfrm>
              <a:off x="6039165" y="37529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39165" y="56430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39165" y="44251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39165" y="49520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033903" y="3267797"/>
              <a:ext cx="1113765" cy="28248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 name="Group 15"/>
            <p:cNvGrpSpPr/>
            <p:nvPr/>
          </p:nvGrpSpPr>
          <p:grpSpPr>
            <a:xfrm>
              <a:off x="4480684" y="3579449"/>
              <a:ext cx="515971" cy="2169800"/>
              <a:chOff x="8534400" y="1981200"/>
              <a:chExt cx="595991" cy="2163589"/>
            </a:xfrm>
          </p:grpSpPr>
          <p:cxnSp>
            <p:nvCxnSpPr>
              <p:cNvPr id="114" name="Straight Connector 11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1742013" y="2722626"/>
              <a:ext cx="4514094" cy="3678174"/>
              <a:chOff x="1742013" y="2722626"/>
              <a:chExt cx="4514094" cy="3678174"/>
            </a:xfrm>
          </p:grpSpPr>
          <p:grpSp>
            <p:nvGrpSpPr>
              <p:cNvPr id="18" name="Group 17"/>
              <p:cNvGrpSpPr/>
              <p:nvPr/>
            </p:nvGrpSpPr>
            <p:grpSpPr>
              <a:xfrm>
                <a:off x="1742061" y="3050073"/>
                <a:ext cx="4484987" cy="191047"/>
                <a:chOff x="1866900" y="2628900"/>
                <a:chExt cx="4419600" cy="190500"/>
              </a:xfrm>
            </p:grpSpPr>
            <p:cxnSp>
              <p:nvCxnSpPr>
                <p:cNvPr id="111" name="Straight Connector 11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 name="TextBox 18"/>
              <p:cNvSpPr txBox="1"/>
              <p:nvPr/>
            </p:nvSpPr>
            <p:spPr>
              <a:xfrm>
                <a:off x="3190836" y="2722626"/>
                <a:ext cx="1483654" cy="439674"/>
              </a:xfrm>
              <a:prstGeom prst="rect">
                <a:avLst/>
              </a:prstGeom>
              <a:noFill/>
            </p:spPr>
            <p:txBody>
              <a:bodyPr wrap="square" lIns="130622" tIns="65311" rIns="130622" bIns="65311" rtlCol="0">
                <a:spAutoFit/>
              </a:bodyPr>
              <a:lstStyle/>
              <a:p>
                <a:pPr algn="ctr"/>
                <a:r>
                  <a:rPr lang="en-US" sz="2000" dirty="0" smtClean="0">
                    <a:latin typeface="Seravek"/>
                    <a:cs typeface="Seravek"/>
                  </a:rPr>
                  <a:t> pipeline</a:t>
                </a:r>
                <a:endParaRPr lang="en-US" sz="2000" dirty="0">
                  <a:latin typeface="Seravek"/>
                  <a:cs typeface="Seravek"/>
                </a:endParaRPr>
              </a:p>
            </p:txBody>
          </p:sp>
          <p:grpSp>
            <p:nvGrpSpPr>
              <p:cNvPr id="20" name="Group 19"/>
              <p:cNvGrpSpPr/>
              <p:nvPr/>
            </p:nvGrpSpPr>
            <p:grpSpPr>
              <a:xfrm>
                <a:off x="1742013" y="3268723"/>
                <a:ext cx="4514094" cy="3132077"/>
                <a:chOff x="1742013" y="3268723"/>
                <a:chExt cx="4514094" cy="3132077"/>
              </a:xfrm>
            </p:grpSpPr>
            <p:grpSp>
              <p:nvGrpSpPr>
                <p:cNvPr id="21" name="Group 20"/>
                <p:cNvGrpSpPr/>
                <p:nvPr/>
              </p:nvGrpSpPr>
              <p:grpSpPr>
                <a:xfrm>
                  <a:off x="1742013" y="3276600"/>
                  <a:ext cx="1305987" cy="3124200"/>
                  <a:chOff x="1742013" y="2971800"/>
                  <a:chExt cx="1305987" cy="3124200"/>
                </a:xfrm>
              </p:grpSpPr>
              <p:grpSp>
                <p:nvGrpSpPr>
                  <p:cNvPr id="82" name="Group 81"/>
                  <p:cNvGrpSpPr/>
                  <p:nvPr/>
                </p:nvGrpSpPr>
                <p:grpSpPr>
                  <a:xfrm>
                    <a:off x="1742013" y="2971800"/>
                    <a:ext cx="1305987" cy="2819400"/>
                    <a:chOff x="1742013" y="2971800"/>
                    <a:chExt cx="1305987" cy="2819400"/>
                  </a:xfrm>
                </p:grpSpPr>
                <p:sp>
                  <p:nvSpPr>
                    <p:cNvPr id="84" name="Rectangle 83"/>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5" name="Group 84"/>
                    <p:cNvGrpSpPr/>
                    <p:nvPr/>
                  </p:nvGrpSpPr>
                  <p:grpSpPr>
                    <a:xfrm>
                      <a:off x="1889935" y="3530971"/>
                      <a:ext cx="981004" cy="1917329"/>
                      <a:chOff x="1905000" y="3378571"/>
                      <a:chExt cx="981004" cy="1917329"/>
                    </a:xfrm>
                  </p:grpSpPr>
                  <p:grpSp>
                    <p:nvGrpSpPr>
                      <p:cNvPr id="87" name="Group 86"/>
                      <p:cNvGrpSpPr/>
                      <p:nvPr/>
                    </p:nvGrpSpPr>
                    <p:grpSpPr>
                      <a:xfrm>
                        <a:off x="1905000" y="3378571"/>
                        <a:ext cx="981004" cy="234942"/>
                        <a:chOff x="3717645" y="1687844"/>
                        <a:chExt cx="981004" cy="234942"/>
                      </a:xfrm>
                    </p:grpSpPr>
                    <p:sp>
                      <p:nvSpPr>
                        <p:cNvPr id="108" name="Rectangle 1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9" name="Trapezoid 1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0" name="Straight Connector 109"/>
                        <p:cNvCxnSpPr>
                          <a:stCxn id="108" idx="3"/>
                          <a:endCxn id="1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3709142"/>
                        <a:ext cx="981004" cy="234942"/>
                        <a:chOff x="3717645" y="1687844"/>
                        <a:chExt cx="981004" cy="234942"/>
                      </a:xfrm>
                    </p:grpSpPr>
                    <p:sp>
                      <p:nvSpPr>
                        <p:cNvPr id="105" name="Rectangle 1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6" name="Trapezoid 1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7" name="Straight Connector 106"/>
                        <p:cNvCxnSpPr>
                          <a:stCxn id="105" idx="3"/>
                          <a:endCxn id="1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038600"/>
                        <a:ext cx="981004" cy="234942"/>
                        <a:chOff x="3717645" y="1687844"/>
                        <a:chExt cx="981004" cy="234942"/>
                      </a:xfrm>
                    </p:grpSpPr>
                    <p:sp>
                      <p:nvSpPr>
                        <p:cNvPr id="102" name="Rectangle 1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3" name="Trapezoid 1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4" name="Straight Connector 103"/>
                        <p:cNvCxnSpPr>
                          <a:stCxn id="102" idx="3"/>
                          <a:endCxn id="1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4381500"/>
                        <a:ext cx="981004" cy="234942"/>
                        <a:chOff x="3717645" y="1687844"/>
                        <a:chExt cx="981004" cy="234942"/>
                      </a:xfrm>
                    </p:grpSpPr>
                    <p:sp>
                      <p:nvSpPr>
                        <p:cNvPr id="99" name="Rectangle 9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0" name="Trapezoid 9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1" name="Straight Connector 100"/>
                        <p:cNvCxnSpPr>
                          <a:stCxn id="99" idx="3"/>
                          <a:endCxn id="10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1905000" y="47120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1905000" y="5060958"/>
                        <a:ext cx="981004" cy="234942"/>
                        <a:chOff x="3717645" y="1687844"/>
                        <a:chExt cx="981004" cy="234942"/>
                      </a:xfrm>
                    </p:grpSpPr>
                    <p:sp>
                      <p:nvSpPr>
                        <p:cNvPr id="93" name="Rectangle 9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4" name="Trapezoid 9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5" name="Straight Connector 94"/>
                        <p:cNvCxnSpPr>
                          <a:stCxn id="93" idx="3"/>
                          <a:endCxn id="9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6" name="TextBox 8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83" name="TextBox 82"/>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22" name="Group 21"/>
                <p:cNvGrpSpPr/>
                <p:nvPr/>
              </p:nvGrpSpPr>
              <p:grpSpPr>
                <a:xfrm>
                  <a:off x="3162300" y="3276600"/>
                  <a:ext cx="1313752" cy="3124200"/>
                  <a:chOff x="3162300" y="2971800"/>
                  <a:chExt cx="1313752" cy="3124200"/>
                </a:xfrm>
              </p:grpSpPr>
              <p:grpSp>
                <p:nvGrpSpPr>
                  <p:cNvPr id="53" name="Group 52"/>
                  <p:cNvGrpSpPr/>
                  <p:nvPr/>
                </p:nvGrpSpPr>
                <p:grpSpPr>
                  <a:xfrm>
                    <a:off x="3162300" y="2971800"/>
                    <a:ext cx="1313752" cy="2819400"/>
                    <a:chOff x="1742013" y="2971800"/>
                    <a:chExt cx="1305987" cy="2819400"/>
                  </a:xfrm>
                </p:grpSpPr>
                <p:sp>
                  <p:nvSpPr>
                    <p:cNvPr id="55" name="Rectangle 54"/>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 name="Group 55"/>
                    <p:cNvGrpSpPr/>
                    <p:nvPr/>
                  </p:nvGrpSpPr>
                  <p:grpSpPr>
                    <a:xfrm>
                      <a:off x="1889935" y="3530971"/>
                      <a:ext cx="981004" cy="1917329"/>
                      <a:chOff x="1905000" y="3378571"/>
                      <a:chExt cx="981004" cy="1917329"/>
                    </a:xfrm>
                  </p:grpSpPr>
                  <p:grpSp>
                    <p:nvGrpSpPr>
                      <p:cNvPr id="58" name="Group 57"/>
                      <p:cNvGrpSpPr/>
                      <p:nvPr/>
                    </p:nvGrpSpPr>
                    <p:grpSpPr>
                      <a:xfrm>
                        <a:off x="1905000" y="3378571"/>
                        <a:ext cx="981004" cy="234942"/>
                        <a:chOff x="3717645" y="1687844"/>
                        <a:chExt cx="981004" cy="234942"/>
                      </a:xfrm>
                    </p:grpSpPr>
                    <p:sp>
                      <p:nvSpPr>
                        <p:cNvPr id="79" name="Rectangle 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80" name="Trapezoid 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81" name="Straight Connector 80"/>
                        <p:cNvCxnSpPr>
                          <a:stCxn id="79" idx="3"/>
                          <a:endCxn id="8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3709142"/>
                        <a:ext cx="981004" cy="234942"/>
                        <a:chOff x="3717645" y="1687844"/>
                        <a:chExt cx="981004" cy="234942"/>
                      </a:xfrm>
                    </p:grpSpPr>
                    <p:sp>
                      <p:nvSpPr>
                        <p:cNvPr id="76" name="Rectangle 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7" name="Trapezoid 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8" name="Straight Connector 77"/>
                        <p:cNvCxnSpPr>
                          <a:stCxn id="76" idx="3"/>
                          <a:endCxn id="7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038600"/>
                        <a:ext cx="981004" cy="234942"/>
                        <a:chOff x="3717645" y="1687844"/>
                        <a:chExt cx="981004" cy="234942"/>
                      </a:xfrm>
                    </p:grpSpPr>
                    <p:sp>
                      <p:nvSpPr>
                        <p:cNvPr id="73" name="Rectangle 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4" name="Trapezoid 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5" name="Straight Connector 74"/>
                        <p:cNvCxnSpPr>
                          <a:stCxn id="73" idx="3"/>
                          <a:endCxn id="7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381500"/>
                        <a:ext cx="981004" cy="234942"/>
                        <a:chOff x="3717645" y="1687844"/>
                        <a:chExt cx="981004" cy="234942"/>
                      </a:xfrm>
                    </p:grpSpPr>
                    <p:sp>
                      <p:nvSpPr>
                        <p:cNvPr id="70" name="Rectangle 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1" name="Trapezoid 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2" name="Straight Connector 71"/>
                        <p:cNvCxnSpPr>
                          <a:stCxn id="70" idx="3"/>
                          <a:endCxn id="7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4712071"/>
                        <a:ext cx="981004" cy="234942"/>
                        <a:chOff x="3717645" y="1687844"/>
                        <a:chExt cx="981004" cy="234942"/>
                      </a:xfrm>
                    </p:grpSpPr>
                    <p:sp>
                      <p:nvSpPr>
                        <p:cNvPr id="67" name="Rectangle 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8" name="Trapezoid 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9" name="Straight Connector 68"/>
                        <p:cNvCxnSpPr>
                          <a:stCxn id="67" idx="3"/>
                          <a:endCxn id="6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1905000" y="5060958"/>
                        <a:ext cx="981004" cy="234942"/>
                        <a:chOff x="3717645" y="1687844"/>
                        <a:chExt cx="981004" cy="234942"/>
                      </a:xfrm>
                    </p:grpSpPr>
                    <p:sp>
                      <p:nvSpPr>
                        <p:cNvPr id="64" name="Rectangle 6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5" name="Trapezoid 6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 name="Straight Connector 65"/>
                        <p:cNvCxnSpPr>
                          <a:stCxn id="64" idx="3"/>
                          <a:endCxn id="6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7" name="TextBox 56"/>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4" name="TextBox 53"/>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23" name="Group 22"/>
                <p:cNvGrpSpPr/>
                <p:nvPr/>
              </p:nvGrpSpPr>
              <p:grpSpPr>
                <a:xfrm>
                  <a:off x="4942355" y="3268723"/>
                  <a:ext cx="1313752" cy="3132077"/>
                  <a:chOff x="4942355" y="2963923"/>
                  <a:chExt cx="1313752" cy="3132077"/>
                </a:xfrm>
              </p:grpSpPr>
              <p:grpSp>
                <p:nvGrpSpPr>
                  <p:cNvPr id="24" name="Group 23"/>
                  <p:cNvGrpSpPr/>
                  <p:nvPr/>
                </p:nvGrpSpPr>
                <p:grpSpPr>
                  <a:xfrm>
                    <a:off x="4942355" y="2963923"/>
                    <a:ext cx="1313752" cy="2819400"/>
                    <a:chOff x="1742013" y="2971800"/>
                    <a:chExt cx="1305987" cy="2819400"/>
                  </a:xfrm>
                </p:grpSpPr>
                <p:sp>
                  <p:nvSpPr>
                    <p:cNvPr id="26" name="Rectangle 25"/>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7" name="Group 26"/>
                    <p:cNvGrpSpPr/>
                    <p:nvPr/>
                  </p:nvGrpSpPr>
                  <p:grpSpPr>
                    <a:xfrm>
                      <a:off x="1889935" y="3530971"/>
                      <a:ext cx="981004" cy="1917329"/>
                      <a:chOff x="1905000" y="3378571"/>
                      <a:chExt cx="981004" cy="1917329"/>
                    </a:xfrm>
                  </p:grpSpPr>
                  <p:grpSp>
                    <p:nvGrpSpPr>
                      <p:cNvPr id="29" name="Group 28"/>
                      <p:cNvGrpSpPr/>
                      <p:nvPr/>
                    </p:nvGrpSpPr>
                    <p:grpSpPr>
                      <a:xfrm>
                        <a:off x="1905000" y="3378571"/>
                        <a:ext cx="981004" cy="234942"/>
                        <a:chOff x="3717645" y="1687844"/>
                        <a:chExt cx="981004" cy="234942"/>
                      </a:xfrm>
                    </p:grpSpPr>
                    <p:sp>
                      <p:nvSpPr>
                        <p:cNvPr id="50" name="Rectangle 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1" name="Trapezoid 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2" name="Straight Connector 51"/>
                        <p:cNvCxnSpPr>
                          <a:stCxn id="50" idx="3"/>
                          <a:endCxn id="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1905000" y="3709142"/>
                        <a:ext cx="981004" cy="234942"/>
                        <a:chOff x="3717645" y="1687844"/>
                        <a:chExt cx="981004" cy="234942"/>
                      </a:xfrm>
                    </p:grpSpPr>
                    <p:sp>
                      <p:nvSpPr>
                        <p:cNvPr id="47" name="Rectangle 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8" name="Trapezoid 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9" name="Straight Connector 48"/>
                        <p:cNvCxnSpPr>
                          <a:stCxn id="47" idx="3"/>
                          <a:endCxn id="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1905000" y="4038600"/>
                        <a:ext cx="981004" cy="234942"/>
                        <a:chOff x="3717645" y="1687844"/>
                        <a:chExt cx="981004" cy="234942"/>
                      </a:xfrm>
                    </p:grpSpPr>
                    <p:sp>
                      <p:nvSpPr>
                        <p:cNvPr id="44" name="Rectangle 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5" name="Trapezoid 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 name="Straight Connector 45"/>
                        <p:cNvCxnSpPr>
                          <a:stCxn id="44" idx="3"/>
                          <a:endCxn id="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905000" y="4381500"/>
                        <a:ext cx="981004" cy="234942"/>
                        <a:chOff x="3717645" y="1687844"/>
                        <a:chExt cx="981004" cy="234942"/>
                      </a:xfrm>
                    </p:grpSpPr>
                    <p:sp>
                      <p:nvSpPr>
                        <p:cNvPr id="41" name="Rectangle 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2" name="Trapezoid 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 name="Straight Connector 42"/>
                        <p:cNvCxnSpPr>
                          <a:stCxn id="41" idx="3"/>
                          <a:endCxn id="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1905000" y="4712071"/>
                        <a:ext cx="981004" cy="234942"/>
                        <a:chOff x="3717645" y="1687844"/>
                        <a:chExt cx="981004" cy="234942"/>
                      </a:xfrm>
                    </p:grpSpPr>
                    <p:sp>
                      <p:nvSpPr>
                        <p:cNvPr id="38" name="Rectangle 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9" name="Trapezoid 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 name="Straight Connector 39"/>
                        <p:cNvCxnSpPr>
                          <a:stCxn id="38" idx="3"/>
                          <a:endCxn id="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1905000" y="5060958"/>
                        <a:ext cx="981004" cy="234942"/>
                        <a:chOff x="3717645" y="1687844"/>
                        <a:chExt cx="981004" cy="234942"/>
                      </a:xfrm>
                    </p:grpSpPr>
                    <p:sp>
                      <p:nvSpPr>
                        <p:cNvPr id="35" name="Rectangle 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6" name="Trapezoid 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7" name="Straight Connector 36"/>
                        <p:cNvCxnSpPr>
                          <a:stCxn id="35" idx="3"/>
                          <a:endCxn id="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8" name="TextBox 27"/>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 name="TextBox 24"/>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grpSp>
      </p:grpSp>
      <p:grpSp>
        <p:nvGrpSpPr>
          <p:cNvPr id="130" name="Group 129"/>
          <p:cNvGrpSpPr/>
          <p:nvPr/>
        </p:nvGrpSpPr>
        <p:grpSpPr>
          <a:xfrm>
            <a:off x="5648860" y="3475954"/>
            <a:ext cx="1294527" cy="776470"/>
            <a:chOff x="5780483" y="4443230"/>
            <a:chExt cx="1294527" cy="776470"/>
          </a:xfrm>
        </p:grpSpPr>
        <p:sp>
          <p:nvSpPr>
            <p:cNvPr id="128" name="TextBox 127"/>
            <p:cNvSpPr txBox="1"/>
            <p:nvPr/>
          </p:nvSpPr>
          <p:spPr>
            <a:xfrm>
              <a:off x="5780483" y="4443230"/>
              <a:ext cx="1294527" cy="439674"/>
            </a:xfrm>
            <a:prstGeom prst="rect">
              <a:avLst/>
            </a:prstGeom>
            <a:noFill/>
          </p:spPr>
          <p:txBody>
            <a:bodyPr wrap="none" lIns="130622" tIns="65311" rIns="130622" bIns="65311" rtlCol="0">
              <a:spAutoFit/>
            </a:bodyPr>
            <a:lstStyle/>
            <a:p>
              <a:r>
                <a:rPr lang="en-US" sz="2000" dirty="0" smtClean="0">
                  <a:latin typeface="Gadugi" charset="0"/>
                  <a:ea typeface="Gadugi" charset="0"/>
                  <a:cs typeface="Gadugi" charset="0"/>
                </a:rPr>
                <a:t>Compiler</a:t>
              </a:r>
              <a:endParaRPr lang="en-US" sz="2000" dirty="0">
                <a:latin typeface="Gadugi" charset="0"/>
                <a:ea typeface="Gadugi" charset="0"/>
                <a:cs typeface="Gadugi" charset="0"/>
              </a:endParaRPr>
            </a:p>
          </p:txBody>
        </p:sp>
        <p:sp>
          <p:nvSpPr>
            <p:cNvPr id="129" name="Right Arrow 128"/>
            <p:cNvSpPr/>
            <p:nvPr/>
          </p:nvSpPr>
          <p:spPr>
            <a:xfrm>
              <a:off x="6057900" y="48387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grpSp>
      <p:sp>
        <p:nvSpPr>
          <p:cNvPr id="131" name="Rounded Rectangle 130"/>
          <p:cNvSpPr/>
          <p:nvPr/>
        </p:nvSpPr>
        <p:spPr>
          <a:xfrm>
            <a:off x="578942" y="5537201"/>
            <a:ext cx="11034117"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Program in imperative DSL, compile to run at line-rate</a:t>
            </a:r>
          </a:p>
        </p:txBody>
      </p:sp>
    </p:spTree>
    <p:custDataLst>
      <p:tags r:id="rId1"/>
    </p:custDataLst>
    <p:extLst>
      <p:ext uri="{BB962C8B-B14F-4D97-AF65-F5344CB8AC3E}">
        <p14:creationId xmlns:p14="http://schemas.microsoft.com/office/powerpoint/2010/main" val="59626148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p>
          <a:p>
            <a:pPr lvl="1"/>
            <a:r>
              <a:rPr lang="en-US" dirty="0" smtClean="0"/>
              <a:t>Determines which algorithms run at line rate</a:t>
            </a:r>
            <a:endParaRPr lang="en-US" dirty="0">
              <a:latin typeface="Gadugi" panose="020B0502040204020203" pitchFamily="34" charset="0"/>
            </a:endParaRPr>
          </a:p>
        </p:txBody>
      </p:sp>
    </p:spTree>
    <p:extLst>
      <p:ext uri="{BB962C8B-B14F-4D97-AF65-F5344CB8AC3E}">
        <p14:creationId xmlns:p14="http://schemas.microsoft.com/office/powerpoint/2010/main" val="129936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 y="5911477"/>
            <a:ext cx="119253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Software vs. hardware routers</a:t>
            </a:r>
            <a:endParaRPr lang="en-US" dirty="0">
              <a:latin typeface="Gadugi" panose="020B0502040204020203" pitchFamily="34" charset="0"/>
            </a:endParaRPr>
          </a:p>
        </p:txBody>
      </p:sp>
      <p:sp>
        <p:nvSpPr>
          <p:cNvPr id="3" name="TextBox 2"/>
          <p:cNvSpPr txBox="1"/>
          <p:nvPr/>
        </p:nvSpPr>
        <p:spPr>
          <a:xfrm>
            <a:off x="217991" y="6015157"/>
            <a:ext cx="11897809" cy="477054"/>
          </a:xfrm>
          <a:prstGeom prst="rect">
            <a:avLst/>
          </a:prstGeom>
          <a:noFill/>
        </p:spPr>
        <p:txBody>
          <a:bodyPr wrap="none" rtlCol="0">
            <a:spAutoFit/>
          </a:bodyPr>
          <a:lstStyle/>
          <a:p>
            <a:r>
              <a:rPr lang="en-US" sz="2500" dirty="0">
                <a:latin typeface="Gadugi" panose="020B0502040204020203" pitchFamily="34" charset="0"/>
              </a:rPr>
              <a:t>S</a:t>
            </a:r>
            <a:r>
              <a:rPr lang="en-US" sz="2500" dirty="0" smtClean="0">
                <a:latin typeface="Gadugi" panose="020B0502040204020203" pitchFamily="34" charset="0"/>
              </a:rPr>
              <a:t>oftware routers (CPUs, NPUs, GPUs, multi-core, FPGA) lose 10—100x performance</a:t>
            </a:r>
          </a:p>
        </p:txBody>
      </p:sp>
      <p:graphicFrame>
        <p:nvGraphicFramePr>
          <p:cNvPr id="9" name="Chart 8"/>
          <p:cNvGraphicFramePr/>
          <p:nvPr>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849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p:bldSub>
          <a:bldChart bld="series"/>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3579470" y="4764054"/>
            <a:ext cx="5554980" cy="1627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3579470" y="3501833"/>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3571850" y="1883344"/>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3571850" y="1905729"/>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3571850" y="3546601"/>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3624994" y="4747817"/>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86" name="TextBox 85"/>
          <p:cNvSpPr txBox="1"/>
          <p:nvPr/>
        </p:nvSpPr>
        <p:spPr>
          <a:xfrm>
            <a:off x="3131887" y="1295400"/>
            <a:ext cx="5928226" cy="553998"/>
          </a:xfrm>
          <a:prstGeom prst="rect">
            <a:avLst/>
          </a:prstGeom>
          <a:noFill/>
        </p:spPr>
        <p:txBody>
          <a:bodyPr wrap="none" rtlCol="0">
            <a:spAutoFit/>
          </a:bodyPr>
          <a:lstStyle/>
          <a:p>
            <a:r>
              <a:rPr lang="en-US" sz="3000" dirty="0" smtClean="0">
                <a:latin typeface="Gadugi" panose="020B0502040204020203" pitchFamily="34" charset="0"/>
              </a:rPr>
              <a:t>Read/Write (R/W) (Bloom Filters)</a:t>
            </a:r>
            <a:endParaRPr lang="en-US" sz="3000" dirty="0">
              <a:latin typeface="Gadugi" panose="020B0502040204020203" pitchFamily="34" charset="0"/>
            </a:endParaRPr>
          </a:p>
        </p:txBody>
      </p:sp>
      <p:sp>
        <p:nvSpPr>
          <p:cNvPr id="87" name="TextBox 86"/>
          <p:cNvSpPr txBox="1"/>
          <p:nvPr/>
        </p:nvSpPr>
        <p:spPr>
          <a:xfrm>
            <a:off x="3131887" y="2899589"/>
            <a:ext cx="565731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 (Sketches)</a:t>
            </a:r>
            <a:endParaRPr lang="en-US" sz="3000" dirty="0">
              <a:latin typeface="Gadugi" panose="020B0502040204020203" pitchFamily="34" charset="0"/>
            </a:endParaRPr>
          </a:p>
        </p:txBody>
      </p:sp>
      <p:sp>
        <p:nvSpPr>
          <p:cNvPr id="88" name="TextBox 87"/>
          <p:cNvSpPr txBox="1"/>
          <p:nvPr/>
        </p:nvSpPr>
        <p:spPr>
          <a:xfrm>
            <a:off x="3131887" y="4193819"/>
            <a:ext cx="6973384"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 (RCP)</a:t>
            </a:r>
            <a:endParaRPr lang="en-US" sz="3000" dirty="0">
              <a:latin typeface="Gadugi" panose="020B0502040204020203" pitchFamily="34" charset="0"/>
            </a:endParaRPr>
          </a:p>
        </p:txBody>
      </p:sp>
      <p:sp>
        <p:nvSpPr>
          <p:cNvPr id="33" name="Title 3"/>
          <p:cNvSpPr>
            <a:spLocks noGrp="1"/>
          </p:cNvSpPr>
          <p:nvPr>
            <p:ph type="title"/>
          </p:nvPr>
        </p:nvSpPr>
        <p:spPr>
          <a:xfrm>
            <a:off x="606270" y="-152341"/>
            <a:ext cx="11014229" cy="1325563"/>
          </a:xfrm>
        </p:spPr>
        <p:txBody>
          <a:bodyPr/>
          <a:lstStyle/>
          <a:p>
            <a:r>
              <a:rPr lang="en-US" dirty="0" err="1" smtClean="0"/>
              <a:t>Stateful</a:t>
            </a:r>
            <a:r>
              <a:rPr lang="en-US" dirty="0" smtClean="0"/>
              <a:t> </a:t>
            </a:r>
            <a:r>
              <a:rPr lang="en-US" dirty="0"/>
              <a:t>a</a:t>
            </a:r>
            <a:r>
              <a:rPr lang="en-US" dirty="0" smtClean="0">
                <a:latin typeface="Gadugi" panose="020B0502040204020203" pitchFamily="34" charset="0"/>
              </a:rPr>
              <a:t>toms for programmable routers</a:t>
            </a:r>
            <a:endParaRPr lang="en-US" dirty="0">
              <a:latin typeface="Gadugi" panose="020B0502040204020203" pitchFamily="34" charset="0"/>
            </a:endParaRPr>
          </a:p>
        </p:txBody>
      </p:sp>
    </p:spTree>
    <p:extLst>
      <p:ext uri="{BB962C8B-B14F-4D97-AF65-F5344CB8AC3E}">
        <p14:creationId xmlns:p14="http://schemas.microsoft.com/office/powerpoint/2010/main" val="3265092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78" grpId="0"/>
      <p:bldP spid="79" grpId="0"/>
      <p:bldP spid="81" grpId="0"/>
      <p:bldP spid="86" grpId="0"/>
      <p:bldP spid="87" grpId="0"/>
      <p:bldP spid="8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Where do </a:t>
            </a:r>
            <a:r>
              <a:rPr lang="en-US" smtClean="0"/>
              <a:t>programmable </a:t>
            </a:r>
            <a:r>
              <a:rPr lang="en-US" smtClean="0"/>
              <a:t>switches</a:t>
            </a:r>
            <a:r>
              <a:rPr lang="en-US" smtClean="0"/>
              <a:t> </a:t>
            </a:r>
            <a:r>
              <a:rPr lang="en-US" dirty="0" smtClean="0"/>
              <a:t>fall short?</a:t>
            </a:r>
            <a:endParaRPr lang="en-US" dirty="0"/>
          </a:p>
        </p:txBody>
      </p:sp>
      <p:sp>
        <p:nvSpPr>
          <p:cNvPr id="3" name="Content Placeholder 2"/>
          <p:cNvSpPr>
            <a:spLocks noGrp="1"/>
          </p:cNvSpPr>
          <p:nvPr>
            <p:ph idx="1"/>
          </p:nvPr>
        </p:nvSpPr>
        <p:spPr>
          <a:xfrm>
            <a:off x="838200" y="1825625"/>
            <a:ext cx="10858500" cy="4351338"/>
          </a:xfrm>
        </p:spPr>
        <p:txBody>
          <a:bodyPr>
            <a:normAutofit/>
          </a:bodyPr>
          <a:lstStyle/>
          <a:p>
            <a:r>
              <a:rPr lang="en-US" dirty="0" smtClean="0"/>
              <a:t>Hard</a:t>
            </a:r>
            <a:r>
              <a:rPr lang="en-US" dirty="0" smtClean="0"/>
              <a:t> </a:t>
            </a:r>
            <a:r>
              <a:rPr lang="en-US" dirty="0" smtClean="0"/>
              <a:t>to program data-plane algorithms today</a:t>
            </a:r>
          </a:p>
          <a:p>
            <a:pPr lvl="1"/>
            <a:r>
              <a:rPr lang="en-US" dirty="0" smtClean="0"/>
              <a:t>Hardware </a:t>
            </a:r>
            <a:r>
              <a:rPr lang="en-US" dirty="0" smtClean="0"/>
              <a:t>good for stateless tasks (forwarding), not </a:t>
            </a:r>
            <a:r>
              <a:rPr lang="en-US" dirty="0" err="1" smtClean="0"/>
              <a:t>stateful</a:t>
            </a:r>
            <a:r>
              <a:rPr lang="en-US" dirty="0" smtClean="0"/>
              <a:t> </a:t>
            </a:r>
            <a:r>
              <a:rPr lang="en-US" dirty="0" smtClean="0"/>
              <a:t>ones</a:t>
            </a:r>
            <a:r>
              <a:rPr lang="en-US" dirty="0" smtClean="0"/>
              <a:t> </a:t>
            </a:r>
            <a:r>
              <a:rPr lang="en-US" dirty="0" smtClean="0"/>
              <a:t>(AQM)</a:t>
            </a:r>
          </a:p>
          <a:p>
            <a:pPr lvl="1"/>
            <a:r>
              <a:rPr lang="en-US" dirty="0" smtClean="0"/>
              <a:t>Low-level </a:t>
            </a:r>
            <a:r>
              <a:rPr lang="en-US" dirty="0" smtClean="0"/>
              <a:t>languages (P4, POF).</a:t>
            </a:r>
          </a:p>
          <a:p>
            <a:pPr lvl="1"/>
            <a:endParaRPr lang="en-US" dirty="0"/>
          </a:p>
          <a:p>
            <a:r>
              <a:rPr lang="en-US" dirty="0" smtClean="0"/>
              <a:t>Challenges</a:t>
            </a:r>
            <a:endParaRPr lang="en-US" dirty="0" smtClean="0"/>
          </a:p>
          <a:p>
            <a:pPr lvl="1"/>
            <a:r>
              <a:rPr lang="en-US" dirty="0" smtClean="0"/>
              <a:t>Can we program data-plane algorithms in a high-level language?</a:t>
            </a:r>
          </a:p>
          <a:p>
            <a:pPr lvl="1"/>
            <a:r>
              <a:rPr lang="en-US" dirty="0" smtClean="0"/>
              <a:t>Can we design a </a:t>
            </a:r>
            <a:r>
              <a:rPr lang="en-US" dirty="0" err="1" smtClean="0"/>
              <a:t>stateful</a:t>
            </a:r>
            <a:r>
              <a:rPr lang="en-US" dirty="0" smtClean="0"/>
              <a:t> instruction set supporting these algorithms?</a:t>
            </a:r>
          </a:p>
        </p:txBody>
      </p:sp>
    </p:spTree>
    <p:extLst>
      <p:ext uri="{BB962C8B-B14F-4D97-AF65-F5344CB8AC3E}">
        <p14:creationId xmlns:p14="http://schemas.microsoft.com/office/powerpoint/2010/main" val="143352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838200" y="1825625"/>
            <a:ext cx="11353800" cy="4351338"/>
          </a:xfrm>
        </p:spPr>
        <p:txBody>
          <a:bodyPr/>
          <a:lstStyle/>
          <a:p>
            <a:r>
              <a:rPr lang="en-US" dirty="0" smtClean="0"/>
              <a:t>Packet transaction: High-level abstraction for data-plane algorithms</a:t>
            </a:r>
          </a:p>
          <a:p>
            <a:pPr lvl="1"/>
            <a:r>
              <a:rPr lang="en-US" dirty="0" smtClean="0"/>
              <a:t>Examples of several algorithms as packet transactions</a:t>
            </a:r>
          </a:p>
          <a:p>
            <a:pPr lvl="1"/>
            <a:endParaRPr lang="en-US" dirty="0"/>
          </a:p>
          <a:p>
            <a:r>
              <a:rPr lang="en-US" dirty="0" smtClean="0"/>
              <a:t>Atoms: A representation for switch instruction sets</a:t>
            </a:r>
          </a:p>
          <a:p>
            <a:pPr lvl="1"/>
            <a:r>
              <a:rPr lang="en-US" dirty="0" smtClean="0"/>
              <a:t>Seven concrete </a:t>
            </a:r>
            <a:r>
              <a:rPr lang="en-US" dirty="0" err="1" smtClean="0"/>
              <a:t>stateful</a:t>
            </a:r>
            <a:r>
              <a:rPr lang="en-US" dirty="0" smtClean="0"/>
              <a:t> instructions</a:t>
            </a:r>
          </a:p>
          <a:p>
            <a:pPr lvl="1"/>
            <a:endParaRPr lang="en-US" dirty="0"/>
          </a:p>
          <a:p>
            <a:r>
              <a:rPr lang="en-US" dirty="0" smtClean="0"/>
              <a:t>Compiler from packet transactions to atoms</a:t>
            </a:r>
          </a:p>
          <a:p>
            <a:pPr lvl="1"/>
            <a:r>
              <a:rPr lang="en-US" dirty="0" smtClean="0"/>
              <a:t>Allows us to iteratively design switch instruction sets</a:t>
            </a:r>
          </a:p>
          <a:p>
            <a:pPr lvl="1"/>
            <a:endParaRPr lang="en-US" dirty="0" smtClean="0"/>
          </a:p>
          <a:p>
            <a:endParaRPr lang="en-US" dirty="0"/>
          </a:p>
          <a:p>
            <a:endParaRPr lang="en-US" dirty="0"/>
          </a:p>
        </p:txBody>
      </p:sp>
    </p:spTree>
    <p:extLst>
      <p:ext uri="{BB962C8B-B14F-4D97-AF65-F5344CB8AC3E}">
        <p14:creationId xmlns:p14="http://schemas.microsoft.com/office/powerpoint/2010/main" val="31673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40274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hood </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7</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1282617894"/>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518095872"/>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Typical requirement: 1 </a:t>
            </a:r>
            <a:r>
              <a:rPr lang="en-US" sz="3600" dirty="0" err="1" smtClean="0">
                <a:latin typeface="Seravek"/>
                <a:cs typeface="Seravek"/>
              </a:rPr>
              <a:t>pkt</a:t>
            </a:r>
            <a:r>
              <a:rPr lang="en-US" sz="3600" dirty="0" smtClean="0">
                <a:latin typeface="Seravek"/>
                <a:cs typeface="Seravek"/>
              </a:rPr>
              <a:t> / nanosecond</a:t>
            </a:r>
          </a:p>
        </p:txBody>
      </p:sp>
    </p:spTree>
    <p:custDataLst>
      <p:tags r:id="rId1"/>
    </p:custDataLst>
    <p:extLst>
      <p:ext uri="{BB962C8B-B14F-4D97-AF65-F5344CB8AC3E}">
        <p14:creationId xmlns:p14="http://schemas.microsoft.com/office/powerpoint/2010/main" val="105194433"/>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8|10.1|14.6|13.3"/>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9013</TotalTime>
  <Words>6653</Words>
  <Application>Microsoft Macintosh PowerPoint</Application>
  <PresentationFormat>Widescreen</PresentationFormat>
  <Paragraphs>987</Paragraphs>
  <Slides>48</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Calibri</vt:lpstr>
      <vt:lpstr>Gadugi</vt:lpstr>
      <vt:lpstr>Seravek</vt:lpstr>
      <vt:lpstr>Wingdings</vt:lpstr>
      <vt:lpstr>Arial</vt:lpstr>
      <vt:lpstr>Office Theme</vt:lpstr>
      <vt:lpstr>Packet Transactions: High-Level Programming for Line-Rate Switches</vt:lpstr>
      <vt:lpstr>Programmability at line rate</vt:lpstr>
      <vt:lpstr>Programmable switching chips</vt:lpstr>
      <vt:lpstr>Where do programmable switches fall short?</vt:lpstr>
      <vt:lpstr>Contributions</vt:lpstr>
      <vt:lpstr>Packet transactions</vt:lpstr>
      <vt:lpstr>Under the hood …</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Compiling packet transactions</vt:lpstr>
      <vt:lpstr>Designing programmable switches</vt:lpstr>
      <vt:lpstr>Demo</vt:lpstr>
      <vt:lpstr>Stateful atoms for programmable routers</vt:lpstr>
      <vt:lpstr>Expressiveness of packet transactions</vt:lpstr>
      <vt:lpstr>Compilation results</vt:lpstr>
      <vt:lpstr>Compilation results</vt:lpstr>
      <vt:lpstr>Modest cost for programmability</vt:lpstr>
      <vt:lpstr>Conclusion</vt:lpstr>
      <vt:lpstr>Backup slides</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Our work</vt:lpstr>
      <vt:lpstr>Stateless vs. stateful atoms</vt:lpstr>
      <vt:lpstr>Software vs. hardware routers</vt:lpstr>
      <vt:lpstr>Stateful atoms for programmable routers</vt:lpstr>
      <vt:lpstr>Language constraints on Domino</vt:lpstr>
      <vt:lpstr>Instruction mapping: bin packing</vt:lpstr>
      <vt:lpstr>The SKETCH algorithm</vt:lpstr>
      <vt:lpstr>Instruction mapping: the SKETCH algorithm</vt:lpstr>
      <vt:lpstr>Static Single-Assignment</vt:lpstr>
      <vt:lpstr>Expression Flattening</vt:lpstr>
      <vt:lpstr>Generating P4 code</vt:lpstr>
      <vt:lpstr>Relationship to prior compiler techniques</vt:lpstr>
      <vt:lpstr>Branch Removal</vt:lpstr>
      <vt:lpstr>Handling State Variables</vt:lpstr>
      <vt:lpstr>FAQ</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3705</cp:revision>
  <dcterms:created xsi:type="dcterms:W3CDTF">2015-11-20T07:11:46Z</dcterms:created>
  <dcterms:modified xsi:type="dcterms:W3CDTF">2016-08-22T20:57:47Z</dcterms:modified>
</cp:coreProperties>
</file>