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ppt/tags/tag5.xml" ContentType="application/vnd.openxmlformats-officedocument.presentationml.tags+xml"/>
  <Override PartName="/ppt/notesSlides/notesSlide3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4.xml" ContentType="application/vnd.openxmlformats-officedocument.presentationml.notesSlide+xml"/>
  <Override PartName="/ppt/tags/tag8.xml" ContentType="application/vnd.openxmlformats-officedocument.presentationml.tags+xml"/>
  <Override PartName="/ppt/notesSlides/notesSlide35.xml" ContentType="application/vnd.openxmlformats-officedocument.presentationml.notesSlide+xml"/>
  <Override PartName="/ppt/tags/tag9.xml" ContentType="application/vnd.openxmlformats-officedocument.presentationml.tags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0.xml" ContentType="application/vnd.openxmlformats-officedocument.presentationml.notesSlide+xml"/>
  <Override PartName="/ppt/tags/tag17.xml" ContentType="application/vnd.openxmlformats-officedocument.presentationml.tags+xml"/>
  <Override PartName="/ppt/notesSlides/notesSlide41.xml" ContentType="application/vnd.openxmlformats-officedocument.presentationml.notesSlide+xml"/>
  <Override PartName="/ppt/tags/tag18.xml" ContentType="application/vnd.openxmlformats-officedocument.presentationml.tags+xml"/>
  <Override PartName="/ppt/notesSlides/notesSlide42.xml" ContentType="application/vnd.openxmlformats-officedocument.presentationml.notesSlide+xml"/>
  <Override PartName="/ppt/tags/tag19.xml" ContentType="application/vnd.openxmlformats-officedocument.presentationml.tags+xml"/>
  <Override PartName="/ppt/notesSlides/notesSlide43.xml" ContentType="application/vnd.openxmlformats-officedocument.presentationml.notesSlide+xml"/>
  <Override PartName="/ppt/tags/tag20.xml" ContentType="application/vnd.openxmlformats-officedocument.presentationml.tags+xml"/>
  <Override PartName="/ppt/notesSlides/notesSlide44.xml" ContentType="application/vnd.openxmlformats-officedocument.presentationml.notesSlide+xml"/>
  <Override PartName="/ppt/tags/tag21.xml" ContentType="application/vnd.openxmlformats-officedocument.presentationml.tags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2.xml" ContentType="application/vnd.openxmlformats-officedocument.presentationml.tags+xml"/>
  <Override PartName="/ppt/notesSlides/notesSlide52.xml" ContentType="application/vnd.openxmlformats-officedocument.presentationml.notesSlide+xml"/>
  <Override PartName="/ppt/tags/tag23.xml" ContentType="application/vnd.openxmlformats-officedocument.presentationml.tags+xml"/>
  <Override PartName="/ppt/notesSlides/notesSlide53.xml" ContentType="application/vnd.openxmlformats-officedocument.presentationml.notesSlide+xml"/>
  <Override PartName="/ppt/tags/tag24.xml" ContentType="application/vnd.openxmlformats-officedocument.presentationml.tags+xml"/>
  <Override PartName="/ppt/notesSlides/notesSlide54.xml" ContentType="application/vnd.openxmlformats-officedocument.presentationml.notesSlide+xml"/>
  <Override PartName="/ppt/tags/tag25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453" r:id="rId3"/>
    <p:sldId id="454" r:id="rId4"/>
    <p:sldId id="451" r:id="rId5"/>
    <p:sldId id="420" r:id="rId6"/>
    <p:sldId id="460" r:id="rId7"/>
    <p:sldId id="465" r:id="rId8"/>
    <p:sldId id="468" r:id="rId9"/>
    <p:sldId id="467" r:id="rId10"/>
    <p:sldId id="504" r:id="rId11"/>
    <p:sldId id="470" r:id="rId12"/>
    <p:sldId id="500" r:id="rId13"/>
    <p:sldId id="501" r:id="rId14"/>
    <p:sldId id="502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5" r:id="rId28"/>
    <p:sldId id="486" r:id="rId29"/>
    <p:sldId id="487" r:id="rId30"/>
    <p:sldId id="489" r:id="rId31"/>
    <p:sldId id="490" r:id="rId32"/>
    <p:sldId id="491" r:id="rId33"/>
    <p:sldId id="492" r:id="rId34"/>
    <p:sldId id="424" r:id="rId35"/>
    <p:sldId id="430" r:id="rId36"/>
    <p:sldId id="429" r:id="rId37"/>
    <p:sldId id="434" r:id="rId38"/>
    <p:sldId id="505" r:id="rId39"/>
    <p:sldId id="506" r:id="rId40"/>
    <p:sldId id="507" r:id="rId41"/>
    <p:sldId id="439" r:id="rId42"/>
    <p:sldId id="440" r:id="rId43"/>
    <p:sldId id="444" r:id="rId44"/>
    <p:sldId id="445" r:id="rId45"/>
    <p:sldId id="356" r:id="rId46"/>
    <p:sldId id="311" r:id="rId47"/>
    <p:sldId id="312" r:id="rId48"/>
    <p:sldId id="377" r:id="rId49"/>
    <p:sldId id="381" r:id="rId50"/>
    <p:sldId id="313" r:id="rId51"/>
    <p:sldId id="449" r:id="rId52"/>
    <p:sldId id="350" r:id="rId53"/>
    <p:sldId id="494" r:id="rId54"/>
    <p:sldId id="495" r:id="rId55"/>
    <p:sldId id="496" r:id="rId56"/>
    <p:sldId id="497" r:id="rId57"/>
    <p:sldId id="498" r:id="rId58"/>
    <p:sldId id="499" r:id="rId59"/>
    <p:sldId id="455" r:id="rId60"/>
    <p:sldId id="456" r:id="rId61"/>
    <p:sldId id="457" r:id="rId62"/>
    <p:sldId id="471" r:id="rId63"/>
    <p:sldId id="461" r:id="rId64"/>
    <p:sldId id="466" r:id="rId65"/>
    <p:sldId id="493" r:id="rId66"/>
    <p:sldId id="50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D11"/>
    <a:srgbClr val="1FCA19"/>
    <a:srgbClr val="454545"/>
    <a:srgbClr val="99162D"/>
    <a:srgbClr val="5B9BD5"/>
    <a:srgbClr val="FF7E77"/>
    <a:srgbClr val="FF6666"/>
    <a:srgbClr val="A1B2DD"/>
    <a:srgbClr val="AEAEAE"/>
    <a:srgbClr val="213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7" autoAdjust="0"/>
    <p:restoredTop sz="72578" autoAdjust="0"/>
  </p:normalViewPr>
  <p:slideViewPr>
    <p:cSldViewPr snapToGrid="0" showGuides="1">
      <p:cViewPr varScale="1">
        <p:scale>
          <a:sx n="67" d="100"/>
          <a:sy n="67" d="100"/>
        </p:scale>
        <p:origin x="1260" y="72"/>
      </p:cViewPr>
      <p:guideLst>
        <p:guide orient="horz" pos="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3504" y="78"/>
      </p:cViewPr>
      <p:guideLst>
        <p:guide orient="horz" pos="2880"/>
        <p:guide pos="2160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Software router</c:v>
                </c:pt>
              </c:strCache>
            </c:strRef>
          </c:tx>
          <c:spPr>
            <a:ln w="63500" cap="rnd">
              <a:solidFill>
                <a:srgbClr val="0000FF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3366FF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988885118929199E-2"/>
                  <c:y val="6.2562771983825094E-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SNAP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(Active Packets)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31649331352155E-2"/>
                  <c:y val="6.8273659431002207E-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Click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(CPU)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33544711071592E-2"/>
                  <c:y val="7.3984546878179402E-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IXP 2400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(NPU)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8.7908207195178403E-2"/>
                  <c:y val="7.7944973216260496E-2"/>
                </c:manualLayout>
              </c:layout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RouteBricks</a:t>
                    </a:r>
                  </a:p>
                  <a:p>
                    <a:r>
                      <a:rPr lang="en-US" sz="180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7.8157904588392502E-2"/>
                  <c:y val="6.36788948696414E-2"/>
                </c:manualLayout>
              </c:layout>
              <c:tx>
                <c:rich>
                  <a:bodyPr/>
                  <a:lstStyle/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PacketShader </a:t>
                    </a:r>
                  </a:p>
                  <a:p>
                    <a:r>
                      <a:rPr lang="en-US" sz="180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(GPU)</a:t>
                    </a:r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690330309345247"/>
                      <c:h val="0.14436901015419934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3.41915626005613E-4"/>
                  <c:y val="7.5770795805976801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err="1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SoftNIC</a:t>
                    </a:r>
                    <a:endParaRPr lang="en-US" sz="1800" dirty="0" smtClean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r>
                      <a:rPr lang="en-US" sz="1800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(multi-core)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chemeClr val="bg2">
                        <a:lumMod val="50000"/>
                      </a:schemeClr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</c:v>
                </c:pt>
                <c:pt idx="1">
                  <c:v>0.17</c:v>
                </c:pt>
                <c:pt idx="2">
                  <c:v>4</c:v>
                </c:pt>
                <c:pt idx="5">
                  <c:v>35</c:v>
                </c:pt>
                <c:pt idx="6">
                  <c:v>40</c:v>
                </c:pt>
                <c:pt idx="7">
                  <c:v>100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Hardware router</c:v>
                </c:pt>
              </c:strCache>
            </c:strRef>
          </c:tx>
          <c:spPr>
            <a:ln w="63500" cap="rnd">
              <a:solidFill>
                <a:srgbClr val="99162D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rgbClr val="FF6666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Catalyst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23236116866971"/>
                  <c:y val="-6.1520422605671102E-2"/>
                </c:manualLayout>
              </c:layout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Broadcom</a:t>
                    </a:r>
                  </a:p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5670</a:t>
                    </a:r>
                    <a:endParaRPr lang="en-US" dirty="0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Scorpion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z="1800" smtClean="0">
                        <a:solidFill>
                          <a:srgbClr val="767171"/>
                        </a:solidFill>
                      </a:rPr>
                      <a:t>Trident</a:t>
                    </a:r>
                    <a:endParaRPr lang="en-US" dirty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800" dirty="0" smtClean="0">
                        <a:solidFill>
                          <a:srgbClr val="767171"/>
                        </a:solidFill>
                      </a:rPr>
                      <a:t>Tomahawk</a:t>
                    </a:r>
                    <a:endParaRPr lang="en-US" dirty="0" smtClean="0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800">
                    <a:solidFill>
                      <a:srgbClr val="767171"/>
                    </a:solidFill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1999</c:v>
                </c:pt>
                <c:pt idx="1">
                  <c:v>2000</c:v>
                </c:pt>
                <c:pt idx="2">
                  <c:v>2002</c:v>
                </c:pt>
                <c:pt idx="3">
                  <c:v>2004</c:v>
                </c:pt>
                <c:pt idx="4">
                  <c:v>2007</c:v>
                </c:pt>
                <c:pt idx="5">
                  <c:v>2009</c:v>
                </c:pt>
                <c:pt idx="6">
                  <c:v>2010</c:v>
                </c:pt>
                <c:pt idx="7">
                  <c:v>2014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32</c:v>
                </c:pt>
                <c:pt idx="3">
                  <c:v>80</c:v>
                </c:pt>
                <c:pt idx="4">
                  <c:v>240</c:v>
                </c:pt>
                <c:pt idx="6">
                  <c:v>640</c:v>
                </c:pt>
                <c:pt idx="7">
                  <c:v>3200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4327040"/>
        <c:axId val="254327432"/>
      </c:lineChart>
      <c:catAx>
        <c:axId val="254327040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4327432"/>
        <c:crosses val="autoZero"/>
        <c:auto val="1"/>
        <c:lblAlgn val="ctr"/>
        <c:lblOffset val="100"/>
        <c:noMultiLvlLbl val="0"/>
      </c:catAx>
      <c:valAx>
        <c:axId val="254327432"/>
        <c:scaling>
          <c:logBase val="10"/>
          <c:orientation val="minMax"/>
          <c:min val="0.0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>
                    <a:latin typeface="Seravek"/>
                    <a:cs typeface="Seravek"/>
                  </a:defRPr>
                </a:pPr>
                <a:r>
                  <a:rPr lang="en-US" sz="2000">
                    <a:latin typeface="Seravek"/>
                    <a:cs typeface="Seravek"/>
                  </a:rPr>
                  <a:t>Gbit/s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54327040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71148730686560102"/>
          <c:y val="0.59349593495935005"/>
          <c:w val="0.28851269313439898"/>
          <c:h val="0.18585771290783801"/>
        </c:manualLayout>
      </c:layout>
      <c:overlay val="1"/>
      <c:spPr>
        <a:noFill/>
        <a:ln>
          <a:noFill/>
        </a:ln>
        <a:effectLst/>
      </c:spPr>
      <c:txPr>
        <a:bodyPr rot="0" vert="horz"/>
        <a:lstStyle/>
        <a:p>
          <a:pPr>
            <a:defRPr sz="2000"/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05413-5940-E04D-95E6-65490C27F02D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628-251E-5845-916B-5071E5D7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B9F6-97F7-436C-AE99-7DC514F72812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9458-7AEF-4AD3-A567-0F1138006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1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having me here. I am Anirudh</a:t>
            </a:r>
            <a:r>
              <a:rPr lang="en-US" baseline="0" dirty="0" smtClean="0"/>
              <a:t> and I am a graduate student at MIT. I am going to be talking about work</a:t>
            </a:r>
          </a:p>
          <a:p>
            <a:r>
              <a:rPr lang="en-US" baseline="0" dirty="0" smtClean="0"/>
              <a:t>I have been doing over the past year on abstractions for programming network data-planes that run at line rate.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thing we do to simplify</a:t>
            </a:r>
            <a:r>
              <a:rPr lang="en-US" baseline="0" dirty="0" smtClean="0"/>
              <a:t> the Domino compiler is to restrict the language.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there are no loops because a loop with an unbounded iteration count cannot be run at line rate.</a:t>
            </a:r>
          </a:p>
          <a:p>
            <a:r>
              <a:rPr lang="en-US" baseline="0" dirty="0" smtClean="0"/>
              <a:t>This is because it isn’t clear how long it takes to process each packet and hence how long the packet</a:t>
            </a:r>
          </a:p>
          <a:p>
            <a:r>
              <a:rPr lang="en-US" baseline="0" dirty="0" smtClean="0"/>
              <a:t>Processing pipeline will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we forbid all loops, we also forbid unstructured control flow such as break and continue that</a:t>
            </a:r>
          </a:p>
          <a:p>
            <a:r>
              <a:rPr lang="en-US" baseline="0" dirty="0" smtClean="0"/>
              <a:t>let you break out of a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forbid pointers and heaps because all memory on these chips is statically allocated.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Through this talk, I ‘ll show you how these constraints simplify the Domino compiler.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3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2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Add figure</a:t>
            </a:r>
            <a:r>
              <a:rPr lang="en-US" baseline="0" dirty="0" smtClean="0"/>
              <a:t> or make this description a little more precise, a little less rambling.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Stress that this is what complicates the problem.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Atom: smallest unit of atomic state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22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a high level, the compiler</a:t>
            </a:r>
            <a:r>
              <a:rPr lang="en-US" baseline="0" dirty="0" smtClean="0"/>
              <a:t> has three parts that roughly correspond to the front, middle and back ends.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frontend maintains the same sequential code illusion that is presented to the programmer and converts it into a progressively more canonical form.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mid end carries out the important conceptual step of going from sequential to parallel code. It turns sequential code into a pipelined implementation while handling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back end is where the rubber meets the road. Here, we check whether the pipelined implementation can actually be mapped to circuits provided by the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9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Two big takeaways from preprocessing: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Write out state modifications in an explicit read-modify-write form.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Remove branches and replace them with conditional operators.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Jonathan’s question:</a:t>
            </a:r>
          </a:p>
          <a:p>
            <a:pPr marL="0" indent="0">
              <a:buNone/>
            </a:pPr>
            <a:r>
              <a:rPr lang="en-US" baseline="0" dirty="0" smtClean="0"/>
              <a:t>========================</a:t>
            </a:r>
          </a:p>
          <a:p>
            <a:pPr marL="0" indent="0">
              <a:buNone/>
            </a:pPr>
            <a:r>
              <a:rPr lang="en-US" baseline="0" dirty="0" smtClean="0"/>
              <a:t>Why is predication not wasteful? It doesn’t waste time because the two halves are done in parallel in hardware.</a:t>
            </a:r>
          </a:p>
          <a:p>
            <a:pPr marL="0" indent="0">
              <a:buNone/>
            </a:pPr>
            <a:r>
              <a:rPr lang="en-US" baseline="0" dirty="0" smtClean="0"/>
              <a:t>It doesn’t waste area and power because it’s negligible anyway.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====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preprossing</a:t>
            </a:r>
            <a:r>
              <a:rPr lang="en-US" baseline="0" dirty="0" smtClean="0"/>
              <a:t> stage is bunch of book-keeping tricks which make life easier on next stages</a:t>
            </a:r>
          </a:p>
          <a:p>
            <a:pPr marL="0" indent="0">
              <a:buNone/>
            </a:pPr>
            <a:r>
              <a:rPr lang="en-US" baseline="0" dirty="0" smtClean="0"/>
              <a:t>If else branches replaced by ternary operator </a:t>
            </a:r>
            <a:r>
              <a:rPr lang="en-US" baseline="0" dirty="0" smtClean="0">
                <a:sym typeface="Wingdings"/>
              </a:rPr>
              <a:t></a:t>
            </a:r>
            <a:r>
              <a:rPr lang="en-US" baseline="0" dirty="0" smtClean="0"/>
              <a:t> no branching, strictly straight-line code </a:t>
            </a:r>
          </a:p>
          <a:p>
            <a:pPr marL="0" indent="0">
              <a:buNone/>
            </a:pPr>
            <a:r>
              <a:rPr lang="en-US" baseline="0" dirty="0" smtClean="0"/>
              <a:t>Turn state variables into stylized from; only read from state, write to state </a:t>
            </a:r>
            <a:r>
              <a:rPr lang="en-US" baseline="0" dirty="0" smtClean="0">
                <a:sym typeface="Wingdings"/>
              </a:rPr>
              <a:t> makes it simpler to identify dependencies for state variables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r>
              <a:rPr lang="en-US" baseline="0" dirty="0" smtClean="0">
                <a:sym typeface="Wingdings"/>
              </a:rPr>
              <a:t>Two kinds of dependencies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within a packet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sym typeface="Wingdings"/>
              </a:rPr>
              <a:t>Dependencies across packets (through persistent state on the switch)</a:t>
            </a: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 smtClean="0">
              <a:sym typeface="Wingdings"/>
            </a:endParaRP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9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98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Read/After/Write</a:t>
            </a:r>
            <a:r>
              <a:rPr lang="en-US" baseline="0" dirty="0" smtClean="0"/>
              <a:t>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about other dependencies? To simplify the compiler, get rid of other types of dependencies by creating dummy variable (standard compiler technique: static single assignment 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94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 have flattened the code, let’s look at how we generate a pipeline from it.</a:t>
            </a:r>
          </a:p>
          <a:p>
            <a:r>
              <a:rPr lang="en-US" baseline="0" dirty="0" smtClean="0"/>
              <a:t>To start, we make a node corresponding to each statement in the program after flattening.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Rambling a bit too much here about bidirectional arrows.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Dependencies between fields of different packets through a state variable</a:t>
            </a:r>
          </a:p>
          <a:p>
            <a:r>
              <a:rPr lang="en-US" baseline="0" dirty="0" smtClean="0"/>
              <a:t>--</a:t>
            </a:r>
          </a:p>
          <a:p>
            <a:r>
              <a:rPr lang="en-US" baseline="0" dirty="0" smtClean="0"/>
              <a:t>Add double arrows between the two nodes that read and write to a state; the write to state has to happen after the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Forward arrow mean: read has to happen before the write for this packet</a:t>
            </a:r>
          </a:p>
          <a:p>
            <a:r>
              <a:rPr lang="en-US" baseline="0" dirty="0" smtClean="0"/>
              <a:t>Backward arrow means: the write has to happen before the read on the next packet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2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start, I should mention that this is joint work with an outstanding set of collaborators from</a:t>
            </a:r>
          </a:p>
          <a:p>
            <a:r>
              <a:rPr lang="en-US" baseline="0" dirty="0" smtClean="0"/>
              <a:t>MIT, Barefoot Networks, Cisco Systems, Microsoft Research, Stanford, and University of Washington.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I encourage you to interrupt me and ask questions as we go along.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1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Rambling here. Explain the bidirectional red arrows a bit more crisply.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Spend some time explaining the intuition behind strongly connected components.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some intuition</a:t>
            </a:r>
            <a:r>
              <a:rPr lang="en-US" baseline="0" dirty="0" smtClean="0"/>
              <a:t> for how the algorithm works, instead of just saying that this is the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===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Strongly connected component gets to the heart what operations have to happen atomically to respect all dependencies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8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point, we have a pipeline</a:t>
            </a:r>
            <a:r>
              <a:rPr lang="en-US" baseline="0" dirty="0" smtClean="0"/>
              <a:t> where each stage has some</a:t>
            </a:r>
          </a:p>
          <a:p>
            <a:r>
              <a:rPr lang="en-US" baseline="0" dirty="0" smtClean="0"/>
              <a:t>sequential code that executes within it, while all pipeline stages</a:t>
            </a:r>
          </a:p>
          <a:p>
            <a:r>
              <a:rPr lang="en-US" baseline="0" dirty="0" smtClean="0"/>
              <a:t>execute in parallel.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no idea whether those sequential code blocks can actually</a:t>
            </a:r>
          </a:p>
          <a:p>
            <a:r>
              <a:rPr lang="en-US" baseline="0" dirty="0" smtClean="0"/>
              <a:t>be run at line rate or not. In other words, we haven’t quite figured out</a:t>
            </a:r>
          </a:p>
          <a:p>
            <a:r>
              <a:rPr lang="en-US" baseline="0" dirty="0" smtClean="0"/>
              <a:t>if the sequential code block can or cannot be mapped to an instruction</a:t>
            </a:r>
          </a:p>
          <a:p>
            <a:r>
              <a:rPr lang="en-US" baseline="0" dirty="0" smtClean="0"/>
              <a:t>provided by the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3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WORK here.</a:t>
            </a:r>
          </a:p>
          <a:p>
            <a:endParaRPr lang="en-US" dirty="0" smtClean="0"/>
          </a:p>
          <a:p>
            <a:r>
              <a:rPr lang="en-US" dirty="0" smtClean="0"/>
              <a:t>Say that if the</a:t>
            </a:r>
            <a:r>
              <a:rPr lang="en-US" baseline="0" dirty="0" smtClean="0"/>
              <a:t> code is rejected here, we reject the code up top as well. This is important.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</a:t>
            </a:r>
          </a:p>
          <a:p>
            <a:r>
              <a:rPr lang="en-US" baseline="0" dirty="0" smtClean="0"/>
              <a:t>What we need to do is figure out how to go from these atomic components to the circuit – if you get a no answer, you just reject the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Express the circuit as an imperative program with holes to be filled </a:t>
            </a:r>
            <a:r>
              <a:rPr lang="en-US" baseline="0" dirty="0" smtClean="0">
                <a:sym typeface="Wingdings"/>
              </a:rPr>
              <a:t> this is called an implementation sketch. Figure out if there is some assignment of wholes to implement your code block. The search for holes 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This is called syntax-based synthesis. Specifically, we use the tool SKETCH to do the program synthesis. (underneath uses some kind of SAT solver)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27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aseline="0" dirty="0" smtClean="0"/>
              <a:t>Hari: Overall, elide details even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4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</a:t>
            </a:r>
            <a:r>
              <a:rPr lang="en-US" baseline="0" smtClean="0"/>
              <a:t>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0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Need to say that there is 300</a:t>
            </a:r>
            <a:r>
              <a:rPr lang="en-US" baseline="0" dirty="0" smtClean="0"/>
              <a:t> stateless + 300 of (one of the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) to form each target.</a:t>
            </a:r>
          </a:p>
          <a:p>
            <a:pPr lvl="1"/>
            <a:r>
              <a:rPr lang="en-US" baseline="0" dirty="0" smtClean="0"/>
              <a:t>REQUIRES WORK.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9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02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total overhead of less than 2% for </a:t>
            </a:r>
            <a:r>
              <a:rPr lang="en-US" dirty="0" err="1" smtClean="0"/>
              <a:t>stateful</a:t>
            </a:r>
            <a:r>
              <a:rPr lang="en-US" dirty="0" smtClean="0"/>
              <a:t> and stateless atoms</a:t>
            </a:r>
          </a:p>
          <a:p>
            <a:r>
              <a:rPr lang="en-US" dirty="0" smtClean="0"/>
              <a:t>Seem</a:t>
            </a:r>
            <a:r>
              <a:rPr lang="en-US" baseline="0" dirty="0" smtClean="0"/>
              <a:t> to be rambling a bit about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(remove this?)</a:t>
            </a:r>
          </a:p>
          <a:p>
            <a:r>
              <a:rPr lang="en-US" baseline="0" dirty="0" smtClean="0"/>
              <a:t>Or at least say what PRAW and </a:t>
            </a:r>
            <a:r>
              <a:rPr lang="en-US" baseline="0" dirty="0" err="1" smtClean="0"/>
              <a:t>IfElseRAW</a:t>
            </a:r>
            <a:r>
              <a:rPr lang="en-US" baseline="0" dirty="0" smtClean="0"/>
              <a:t>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4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</a:t>
            </a:r>
            <a:r>
              <a:rPr lang="en-US" baseline="0" dirty="0" smtClean="0"/>
              <a:t> define data-plane algorithm formally here …</a:t>
            </a:r>
          </a:p>
          <a:p>
            <a:endParaRPr lang="en-US" dirty="0" smtClean="0"/>
          </a:p>
          <a:p>
            <a:r>
              <a:rPr lang="en-US" dirty="0" smtClean="0"/>
              <a:t>So,</a:t>
            </a:r>
            <a:r>
              <a:rPr lang="en-US" baseline="0" dirty="0" smtClean="0"/>
              <a:t> the talk is about programmability at line-rate. Let’s break down each of those two parts.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I say programmable, I mean the ability to run a new data-plane algorithm (possibly something that we don’t know of today) on a switch.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by line rate, I mean switches that operate at the highest capacity supported by dedicated hardware at any given time. And line-rate is important, it implies that we can’t use a software switch or network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8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Takeaway: lines of code not much greater than the native form (simulation, software router)</a:t>
            </a:r>
          </a:p>
          <a:p>
            <a:r>
              <a:rPr lang="en-US" dirty="0" smtClean="0"/>
              <a:t>Stress that none of these have been programmed at line rate before. They have</a:t>
            </a:r>
            <a:r>
              <a:rPr lang="en-US" baseline="0" dirty="0" smtClean="0"/>
              <a:t> either been burnt into hardware or programmed into software routers.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4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Amy: Emphasize that this is MYYYY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So, it should make you wonder. Why is programmable scheduling hard?</a:t>
            </a: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all, new scheduling algorithms spring up every year.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problem is that, despite many years of work on programmable scheduling and hundreds of algorithms, there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 consensus on an abstraction to use for ALL scheduling algorithms.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in contrast to other aspects of the switch such as parsing, for which parse graphs are a good abstraction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forwarding, for which match-action tables are a good abstraction.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Conclude here by saying, “packet transactions are insufficient” and we invent a primitive that allows us to keep using packet transactions for this as well.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there is no abstraction, one approach is to throw up your hand and build an FPGA or CPU on the critical path.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this also isn’t feasible for line rate switches because you need to make decisions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are really looking for an abstraction that is simple enough that it can finish executing within a few clock cycles.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Packet transactions are insufficient. On the surface of it, scheduling operates on groups of packets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queues. Packet transactions on the other hand, operate one packet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brings me to the primary contribution of our work, an abstraction for programmable packet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Central to our abstraction is the observation that many scheduling algorithms determine the relative order of packet transmissions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 Put differently, the order of packets in the buffer will not change despite future packet arrivals.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Here are a few examples of scheduling algorithms that all determine packet transmission order at packet arrival.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Shortest Job First scheduling discipline orders packets by their flow size, which is known when packets are </a:t>
            </a:r>
            <a:r>
              <a:rPr lang="en-US" baseline="0" dirty="0" err="1" smtClean="0">
                <a:sym typeface="Wingdings" panose="05000000000000000000" pitchFamily="2" charset="2"/>
              </a:rPr>
              <a:t>enqueued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Earliest Deadline First scheduling discipline orders packets by the time remaining until their deadline.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And FCFS orders packets by packet arrival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naturally leads us to an abstraction for scheduling which is called a push-in first-out queue where packets are pushed into an arbitrary location based on a priority and </a:t>
            </a:r>
            <a:r>
              <a:rPr lang="en-US" baseline="0" dirty="0" err="1" smtClean="0">
                <a:sym typeface="Wingdings" panose="05000000000000000000" pitchFamily="2" charset="2"/>
              </a:rPr>
              <a:t>dequeued</a:t>
            </a:r>
            <a:r>
              <a:rPr lang="en-US" baseline="0" dirty="0" smtClean="0">
                <a:sym typeface="Wingdings" panose="05000000000000000000" pitchFamily="2" charset="2"/>
              </a:rPr>
              <a:t> from the head.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This concept was first proposed as a proof construct in a paper from the late 90s.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we are showing is that this construct is practically usable as a construct for </a:t>
            </a:r>
            <a:r>
              <a:rPr lang="en-US" baseline="0" dirty="0" err="1" smtClean="0">
                <a:sym typeface="Wingdings" panose="05000000000000000000" pitchFamily="2" charset="2"/>
              </a:rPr>
              <a:t>prog</a:t>
            </a:r>
            <a:r>
              <a:rPr lang="en-US" baseline="0" dirty="0" smtClean="0">
                <a:sym typeface="Wingdings" panose="05000000000000000000" pitchFamily="2" charset="2"/>
              </a:rPr>
              <a:t>. Scheduling.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The rest of this talk shows why PIFOs as an abstraction are expressive and why a PIFO is feasible at line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by reminding</a:t>
            </a:r>
            <a:r>
              <a:rPr lang="en-US" baseline="0" dirty="0" smtClean="0"/>
              <a:t> them that the reason this works is that the rank can be computed before </a:t>
            </a:r>
            <a:r>
              <a:rPr lang="en-US" baseline="0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27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Software platforms provide full programmability, but they have typically been between 10 and 100 times slower than dedicated hardware at any point in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943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 little more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9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PIFOs can be supported</a:t>
            </a:r>
            <a:r>
              <a:rPr lang="en-US" baseline="0" dirty="0" smtClean="0"/>
              <a:t> by modifying the dequeuer logic a little bit.</a:t>
            </a:r>
          </a:p>
          <a:p>
            <a:r>
              <a:rPr lang="en-US" baseline="0" dirty="0" smtClean="0"/>
              <a:t>Instead of </a:t>
            </a:r>
            <a:r>
              <a:rPr lang="en-US" baseline="0" dirty="0" err="1" smtClean="0"/>
              <a:t>dequeueing</a:t>
            </a:r>
            <a:r>
              <a:rPr lang="en-US" baseline="0" dirty="0" smtClean="0"/>
              <a:t> the head packet, we find the first packet for a particular logical PIFO (using an equality check + priority encoder), and then shift at that position.</a:t>
            </a:r>
          </a:p>
          <a:p>
            <a:r>
              <a:rPr lang="en-US" baseline="0" dirty="0" smtClean="0"/>
              <a:t>Make sure to mention logical PIFOs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0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8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determines clock rate and area overhead?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one or two slides on what affects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the 4% area overhead an example as opposed to the only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some scaling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6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Flesh out this slide.</a:t>
            </a:r>
          </a:p>
          <a:p>
            <a:r>
              <a:rPr lang="en-US" baseline="0" dirty="0" smtClean="0"/>
              <a:t>Stress that composed PIFOs can be used for more than just hierarchical scheduling.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Slightly better </a:t>
            </a:r>
            <a:r>
              <a:rPr lang="en-US" baseline="0" smtClean="0"/>
              <a:t>figure maybe?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natural question is whether a PIFO can handle</a:t>
            </a:r>
            <a:r>
              <a:rPr lang="en-US" dirty="0" smtClean="0"/>
              <a:t> non-work-conserving</a:t>
            </a:r>
            <a:r>
              <a:rPr lang="en-US" baseline="0" dirty="0" smtClean="0"/>
              <a:t> algorithms? </a:t>
            </a:r>
          </a:p>
          <a:p>
            <a:r>
              <a:rPr lang="en-US" baseline="0" dirty="0" smtClean="0"/>
              <a:t>So, our third example looks at Traffic Shaping, the most common of these non-work-conserving algorithms,</a:t>
            </a:r>
          </a:p>
          <a:p>
            <a:r>
              <a:rPr lang="en-US" baseline="0" dirty="0" smtClean="0"/>
              <a:t>whose goal is to limit a flow to a fixed absolute throughput regardless of its offered load and the offered load of other flows.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implement Traffic Shaping using PIFOs by computing a packet’s priority in the PIFO based on the wall-clock</a:t>
            </a:r>
          </a:p>
          <a:p>
            <a:r>
              <a:rPr lang="en-US" baseline="0" dirty="0" smtClean="0"/>
              <a:t>departure time of the packet when it is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a packet whenever its wall-clock time arrives.</a:t>
            </a:r>
          </a:p>
          <a:p>
            <a:endParaRPr lang="en-US" baseline="0" dirty="0" smtClean="0"/>
          </a:p>
          <a:p>
            <a:r>
              <a:rPr lang="en-US" dirty="0" smtClean="0"/>
              <a:t>A PIFO allows you</a:t>
            </a:r>
            <a:r>
              <a:rPr lang="en-US" baseline="0" dirty="0" smtClean="0"/>
              <a:t> to express anything where you can determine the transmission order when packets are </a:t>
            </a:r>
            <a:r>
              <a:rPr lang="en-US" baseline="0" dirty="0" err="1" smtClean="0"/>
              <a:t>enqueued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other words, anything where the relative order doesn’t change in the future.</a:t>
            </a:r>
          </a:p>
          <a:p>
            <a:r>
              <a:rPr lang="en-US" baseline="0" dirty="0" smtClean="0"/>
              <a:t>There are algorithms for which these are not true. In particular, hierarchical scheduling algorithms are a class of algorithms</a:t>
            </a:r>
          </a:p>
          <a:p>
            <a:r>
              <a:rPr lang="en-US" baseline="0" dirty="0" smtClean="0"/>
              <a:t>for which this is not true. Let’s consider one in particular.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64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transmission time at the switch</a:t>
            </a:r>
          </a:p>
          <a:p>
            <a:endParaRPr lang="en-US" dirty="0" smtClean="0"/>
          </a:p>
          <a:p>
            <a:r>
              <a:rPr lang="en-US" dirty="0" smtClean="0"/>
              <a:t>Too many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5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 am wary of writing SAT formulas</a:t>
            </a:r>
            <a:r>
              <a:rPr lang="en-US" baseline="0" dirty="0" smtClean="0"/>
              <a:t> and asserting logic conditions. It turns out there is a tool called SKETCH,  which takes programs and turns them automatically into Boolean functions and a QBF formula to check equality between the functions. (basically automate the steps above).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SKETCH is a tool that does this automatically for us, where </a:t>
            </a:r>
            <a:r>
              <a:rPr lang="en-US" dirty="0" err="1" smtClean="0"/>
              <a:t>codelets</a:t>
            </a:r>
            <a:r>
              <a:rPr lang="en-US" dirty="0" smtClean="0"/>
              <a:t> are SKETCH specs and templates are partial programs.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5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en-US" dirty="0" smtClean="0"/>
              <a:t>And so</a:t>
            </a:r>
            <a:r>
              <a:rPr lang="en-US" baseline="0" dirty="0" smtClean="0"/>
              <a:t> we’ve seen the development of programmable switching chips, which aim to provide programmability without compromising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sufficient to maintain forwarding performance (50 Kbit/s to 1 Mbit/s)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CPUs represent the peak</a:t>
            </a:r>
            <a:r>
              <a:rPr lang="en-US" baseline="0" dirty="0" smtClean="0"/>
              <a:t> of programmability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5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Moore’s law has shrunk combinational logic for programmability.</a:t>
            </a:r>
          </a:p>
          <a:p>
            <a:r>
              <a:rPr lang="en-US" dirty="0" smtClean="0"/>
              <a:t>It’s shrunk buffers as well, but usually that just means you increase buffers by a bit.</a:t>
            </a:r>
            <a:endParaRPr lang="en-US" dirty="0"/>
          </a:p>
          <a:p>
            <a:r>
              <a:rPr lang="en-US" dirty="0" smtClean="0"/>
              <a:t>TCAM</a:t>
            </a:r>
            <a:r>
              <a:rPr lang="en-US" baseline="0" dirty="0" smtClean="0"/>
              <a:t>, SRAM, and IO remain the biggest sources of area on a chip.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2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Packet transactions: High-level programming for the router pipeline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Push-In First-Out Queues: Programming the scheduler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Ok, so far, I have presented a higher-leve</a:t>
            </a:r>
            <a:r>
              <a:rPr lang="en-US" baseline="0" dirty="0" smtClean="0"/>
              <a:t>l abstraction for both the ingress and egress pipelines.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is great, but an important class of data-plane algorithms are still left 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And that’s scheduling. In the remaining half, I ‘ll present a design for a programmable scheduler.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Today’s packet schedulers allow you to pick from one of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a set of scheduling algorithms available on the switch. These include things like Deficit Round Robin, strict priority scheduling, and 2-level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Hierarchical scheduling. While a user can tune coefficients in these algorithms, she can’t change the core scheduling logic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must finish processing their inputs within the clock period, which at 1 GHz is 1 ns so that they are ready to process the next packet.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Say that it’s very deterministic, latency and throughput.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 sure to mention that atoms are the smallest unit of atomic packet processing.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REQUIRES WORK, stress the definition of atom 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In</a:t>
            </a:r>
            <a:r>
              <a:rPr lang="en-US" baseline="0" dirty="0" smtClean="0"/>
              <a:t> this talk, I’m going to discuss our work on two aspects of programmable switching chips.</a:t>
            </a:r>
          </a:p>
          <a:p>
            <a:pPr lvl="1"/>
            <a:endParaRPr lang="en-US" dirty="0" smtClean="0"/>
          </a:p>
          <a:p>
            <a:pPr marL="685800" lvl="1" indent="-228600">
              <a:buAutoNum type="arabicParenR"/>
            </a:pPr>
            <a:r>
              <a:rPr lang="en-US" dirty="0" smtClean="0"/>
              <a:t>Packet transactions,</a:t>
            </a:r>
            <a:r>
              <a:rPr lang="en-US" baseline="0" dirty="0" smtClean="0"/>
              <a:t> which is a</a:t>
            </a:r>
            <a:r>
              <a:rPr lang="en-US" dirty="0" smtClean="0"/>
              <a:t> high-level programming framework for expressing data-plane algorithms.</a:t>
            </a:r>
            <a:r>
              <a:rPr lang="en-US" baseline="0" dirty="0" smtClean="0"/>
              <a:t> </a:t>
            </a:r>
          </a:p>
          <a:p>
            <a:pPr marL="685800" lvl="1" indent="-228600">
              <a:buAutoNum type="arabicParenR"/>
            </a:pPr>
            <a:r>
              <a:rPr lang="en-US" dirty="0" smtClean="0"/>
              <a:t>A design for</a:t>
            </a:r>
            <a:r>
              <a:rPr lang="en-US" baseline="0" dirty="0" smtClean="0"/>
              <a:t> a</a:t>
            </a:r>
            <a:r>
              <a:rPr lang="en-US" dirty="0" smtClean="0"/>
              <a:t> programmable</a:t>
            </a:r>
            <a:r>
              <a:rPr lang="en-US" baseline="0" dirty="0" smtClean="0"/>
              <a:t> packet scheduler.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59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That leads us to the idea of packet transactions: a block of imperative code that is atomic and isolated from other such blocks.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What do I mean by that? The idea here is that the programmer programs to the illusion that there is exactly one packet in the system at any time.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When a packet comes in, a sequence of statements atomically updates fields in the packet and state on the switch. All field and state updates complete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aseline="0" dirty="0" smtClean="0">
                <a:sym typeface="Wingdings" panose="05000000000000000000" pitchFamily="2" charset="2"/>
              </a:rPr>
              <a:t>Before the next packet comes in.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315F8-E931-49D1-A989-C1759F952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A compiler then translates this into a pipelined implementation suitable for a programmable switch.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AD5C-8A76-6248-9CD8-0471611423E3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5FC9-86FE-9341-AE0C-EC8DA2E83547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247-56F6-0047-AB08-088A3BEC4B10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4242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rgbClr val="FFFFFF"/>
                </a:solidFill>
                <a:latin typeface="Seravek"/>
                <a:cs typeface="Serave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charset="2"/>
              <a:buChar char="§"/>
              <a:defRPr sz="3200">
                <a:latin typeface="Seravek"/>
                <a:cs typeface="Seravek"/>
              </a:defRPr>
            </a:lvl1pPr>
            <a:lvl2pPr marL="914400" indent="-457200">
              <a:lnSpc>
                <a:spcPct val="100000"/>
              </a:lnSpc>
              <a:buFont typeface="Lucida Grande"/>
              <a:buChar char="-"/>
              <a:defRPr sz="2800" baseline="0">
                <a:latin typeface="Seravek"/>
                <a:cs typeface="Seravek"/>
              </a:defRPr>
            </a:lvl2pPr>
            <a:lvl3pPr>
              <a:lnSpc>
                <a:spcPct val="100000"/>
              </a:lnSpc>
              <a:defRPr sz="2400">
                <a:latin typeface="Seravek"/>
                <a:cs typeface="Seravek"/>
              </a:defRPr>
            </a:lvl3pPr>
            <a:lvl4pPr>
              <a:lnSpc>
                <a:spcPct val="100000"/>
              </a:lnSpc>
              <a:defRPr sz="2000">
                <a:latin typeface="Seravek"/>
                <a:cs typeface="Seravek"/>
              </a:defRPr>
            </a:lvl4pPr>
            <a:lvl5pPr>
              <a:lnSpc>
                <a:spcPct val="100000"/>
              </a:lnSpc>
              <a:defRPr sz="2000">
                <a:latin typeface="Seravek"/>
                <a:cs typeface="Seravek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ECCC767A-B317-4346-B739-DFC5F6D9020D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5448022C-F4BC-4192-A392-BACAE19DF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MIT-logo-lightgray-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190500"/>
            <a:ext cx="876299" cy="4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119-E545-4A44-BE0B-664B09C8E857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0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D009-7E9D-7F48-9FDF-3AB76C9156D0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8BB47-8CD8-6C49-8B67-C38646FCF19B}" type="datetime1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BB5B-FC1E-774A-899E-97617A694EA0}" type="datetime1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B4E4-675E-6C4B-B599-2B6DDE7212E2}" type="datetime1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CF3E8-ECF7-7946-A75B-C0998E3FE638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D872-A541-AE4E-846A-E5BDBB13C0CE}" type="datetime1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F884-16A7-2344-B371-38257A5AF847}" type="datetime1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022C-F4BC-4192-A392-BACAE19D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/>
          <a:ea typeface="+mj-ea"/>
          <a:cs typeface="Verdan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12.05023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hyperlink" Target="http://arxiv.org/abs/1602.06045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" y="838200"/>
            <a:ext cx="115062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Line-Rate Routers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eravek"/>
                <a:cs typeface="Seravek"/>
              </a:rPr>
              <a:t>Mohammad Alizadeh</a:t>
            </a:r>
            <a:endParaRPr lang="en-US" sz="4000" dirty="0">
              <a:latin typeface="Seravek"/>
              <a:cs typeface="Seravek"/>
            </a:endParaRPr>
          </a:p>
        </p:txBody>
      </p:sp>
      <p:pic>
        <p:nvPicPr>
          <p:cNvPr id="12" name="Picture 11" descr="MIT-logo-with-spelling-office-red-gray-design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5230552"/>
            <a:ext cx="4591050" cy="138009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1"/>
    </mc:Choice>
    <mc:Fallback xmlns="">
      <p:transition xmlns:p14="http://schemas.microsoft.com/office/powerpoint/2010/main" spd="slow" advTm="189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Domino DSL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687050" cy="4778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subset of C, restricted for line-rate switch hardware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loops (for, while, do-while)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acket processing time must be deterministic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No unstructured control flow (break, continue, </a:t>
            </a:r>
            <a:r>
              <a:rPr lang="en-US" dirty="0" err="1" smtClean="0"/>
              <a:t>goto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No pointers, heaps</a:t>
            </a:r>
          </a:p>
          <a:p>
            <a:pPr lvl="1"/>
            <a:r>
              <a:rPr lang="en-US" dirty="0" smtClean="0"/>
              <a:t>Chip memory is statically allocated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4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1600200" y="1828800"/>
            <a:ext cx="8724900" cy="4510445"/>
            <a:chOff x="1600200" y="1447800"/>
            <a:chExt cx="8724900" cy="4510445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16681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2776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036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580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210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2569375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873276" y="1936467"/>
              <a:ext cx="8025679" cy="228411"/>
              <a:chOff x="1866900" y="2628900"/>
              <a:chExt cx="4419600" cy="1905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4469769" y="1447800"/>
              <a:ext cx="2654931" cy="56278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pipeline</a:t>
              </a:r>
              <a:endParaRPr lang="en-US" sz="2800" dirty="0">
                <a:latin typeface="Seravek"/>
                <a:cs typeface="Seravek"/>
              </a:endParaRP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2010957" y="2171700"/>
              <a:ext cx="1996514" cy="3786545"/>
              <a:chOff x="2010957" y="2552700"/>
              <a:chExt cx="1996514" cy="37865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7" name="Trapezoid 1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8" name="Straight Connector 107"/>
                  <p:cNvCxnSpPr>
                    <a:stCxn id="106" idx="3"/>
                    <a:endCxn id="1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4" name="Trapezoid 1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3"/>
                    <a:endCxn id="1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1" name="Trapezoid 10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" name="Straight Connector 101"/>
                  <p:cNvCxnSpPr>
                    <a:stCxn id="100" idx="3"/>
                    <a:endCxn id="10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8" name="Trapezoid 9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9" name="Straight Connector 98"/>
                  <p:cNvCxnSpPr>
                    <a:stCxn id="97" idx="3"/>
                    <a:endCxn id="9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5" name="Trapezoid 9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" name="Straight Connector 95"/>
                  <p:cNvCxnSpPr>
                    <a:stCxn id="94" idx="3"/>
                    <a:endCxn id="9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2" name="Trapezoid 9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3" name="Straight Connector 92"/>
                  <p:cNvCxnSpPr>
                    <a:stCxn id="91" idx="3"/>
                    <a:endCxn id="9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4" name="TextBox 83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586088" y="5939135"/>
                <a:ext cx="942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6863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0" name="Group 12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4" name="Rectangle 15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5" name="Trapezoid 15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6" name="Straight Connector 155"/>
                  <p:cNvCxnSpPr>
                    <a:stCxn id="154" idx="3"/>
                    <a:endCxn id="15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" name="Trapezoid 15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3" name="Straight Connector 152"/>
                  <p:cNvCxnSpPr>
                    <a:stCxn id="151" idx="3"/>
                    <a:endCxn id="15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9" name="Trapezoid 14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0" name="Straight Connector 149"/>
                  <p:cNvCxnSpPr>
                    <a:stCxn id="148" idx="3"/>
                    <a:endCxn id="14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" name="Trapezoid 14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7" name="Straight Connector 146"/>
                  <p:cNvCxnSpPr>
                    <a:stCxn id="145" idx="3"/>
                    <a:endCxn id="14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3" name="Trapezoid 14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4" name="Straight Connector 143"/>
                  <p:cNvCxnSpPr>
                    <a:stCxn id="142" idx="3"/>
                    <a:endCxn id="14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" name="Trapezoid 13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1" name="Straight Connector 140"/>
                  <p:cNvCxnSpPr>
                    <a:stCxn id="139" idx="3"/>
                    <a:endCxn id="14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1" name="TextBox 13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528567" y="5939135"/>
                <a:ext cx="97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7810500" y="2171700"/>
              <a:ext cx="1996514" cy="3786545"/>
              <a:chOff x="2010957" y="2552700"/>
              <a:chExt cx="1996514" cy="3786545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10957" y="2584742"/>
                <a:ext cx="1993032" cy="337736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021597" y="2588297"/>
                <a:ext cx="1985874" cy="337080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2137890" y="3048000"/>
                <a:ext cx="1755462" cy="2743199"/>
                <a:chOff x="1905000" y="3378571"/>
                <a:chExt cx="981004" cy="1917329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5" name="Trapezoid 1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6" name="Straight Connector 185"/>
                  <p:cNvCxnSpPr>
                    <a:stCxn id="184" idx="3"/>
                    <a:endCxn id="1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82" name="Trapezoid 1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3" name="Straight Connector 182"/>
                  <p:cNvCxnSpPr>
                    <a:stCxn id="181" idx="3"/>
                    <a:endCxn id="1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8" name="Rectangle 17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9" name="Trapezoid 17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80" name="Straight Connector 179"/>
                  <p:cNvCxnSpPr>
                    <a:stCxn id="178" idx="3"/>
                    <a:endCxn id="17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6" name="Trapezoid 1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7" name="Straight Connector 176"/>
                  <p:cNvCxnSpPr>
                    <a:stCxn id="175" idx="3"/>
                    <a:endCxn id="1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72" name="Rectangle 17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3" name="Trapezoid 17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4" name="Straight Connector 173"/>
                  <p:cNvCxnSpPr>
                    <a:stCxn id="172" idx="3"/>
                    <a:endCxn id="17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70" name="Trapezoid 16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71" name="Straight Connector 170"/>
                  <p:cNvCxnSpPr>
                    <a:stCxn id="169" idx="3"/>
                    <a:endCxn id="17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1" name="TextBox 160"/>
              <p:cNvSpPr txBox="1"/>
              <p:nvPr/>
            </p:nvSpPr>
            <p:spPr>
              <a:xfrm>
                <a:off x="2171659" y="2552700"/>
                <a:ext cx="1752642" cy="439674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20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452367" y="5939135"/>
                <a:ext cx="1082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16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8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1600200" y="3553365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315783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5417516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961509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4591383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3162300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873276" y="2317467"/>
            <a:ext cx="8025679" cy="228411"/>
            <a:chOff x="1866900" y="2628900"/>
            <a:chExt cx="4419600" cy="1905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69769" y="1828800"/>
            <a:ext cx="2654931" cy="562785"/>
          </a:xfrm>
          <a:prstGeom prst="rect">
            <a:avLst/>
          </a:prstGeom>
          <a:noFill/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sz="2800" dirty="0" smtClean="0">
                <a:latin typeface="Seravek"/>
                <a:cs typeface="Seravek"/>
              </a:rPr>
              <a:t>pipeline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0957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939135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939135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2584742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2588297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939135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162300"/>
            <a:ext cx="609600" cy="2743200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Packet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924300" y="3162300"/>
            <a:ext cx="609600" cy="2743200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952625" y="2711450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4" name="Group 333"/>
          <p:cNvGrpSpPr/>
          <p:nvPr/>
        </p:nvGrpSpPr>
        <p:grpSpPr>
          <a:xfrm>
            <a:off x="4629150" y="2708275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5695950" y="2549525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/>
          <p:cNvGrpSpPr/>
          <p:nvPr/>
        </p:nvGrpSpPr>
        <p:grpSpPr>
          <a:xfrm>
            <a:off x="7750175" y="2717800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2559050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009900" y="2562225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7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2.22222E-6 L 0.28438 2.22222E-6 " pathEditMode="relative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69011 -1.11111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2549525"/>
            <a:ext cx="8724900" cy="3789720"/>
            <a:chOff x="1600200" y="2549525"/>
            <a:chExt cx="8724900" cy="3789720"/>
          </a:xfrm>
        </p:grpSpPr>
        <p:grpSp>
          <p:nvGrpSpPr>
            <p:cNvPr id="6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2010957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1597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86088" y="5939135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863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6969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03910" y="5939135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10500" y="2584742"/>
              <a:ext cx="1993032" cy="33773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21140" y="2588297"/>
              <a:ext cx="1985874" cy="337080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251910" y="5939135"/>
              <a:ext cx="1082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16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34" name="Group 333"/>
            <p:cNvGrpSpPr/>
            <p:nvPr/>
          </p:nvGrpSpPr>
          <p:grpSpPr>
            <a:xfrm>
              <a:off x="4629150" y="2708275"/>
              <a:ext cx="1336675" cy="2971800"/>
              <a:chOff x="1936750" y="2698750"/>
              <a:chExt cx="1336675" cy="2971800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43" name="Straight Arrow Connector 342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Arrow Connector 345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Arrow Connector 346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Arrow Connector 347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37" name="TextBox 336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38" name="Group 337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39" name="Rectangle 338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0" name="Rectangle 339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49" name="Group 348"/>
            <p:cNvGrpSpPr/>
            <p:nvPr/>
          </p:nvGrpSpPr>
          <p:grpSpPr>
            <a:xfrm>
              <a:off x="5695950" y="2549525"/>
              <a:ext cx="990600" cy="3244850"/>
              <a:chOff x="8662554" y="2546350"/>
              <a:chExt cx="1305791" cy="3244850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54" name="Trapezoid 35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5" name="Trapezoid 35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56" name="Trapezoid 35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TextBox 357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51" name="Straight Arrow Connector 350"/>
              <p:cNvCxnSpPr>
                <a:stCxn id="35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9" name="Group 358"/>
            <p:cNvGrpSpPr/>
            <p:nvPr/>
          </p:nvGrpSpPr>
          <p:grpSpPr>
            <a:xfrm>
              <a:off x="7750175" y="2717800"/>
              <a:ext cx="1336675" cy="2971800"/>
              <a:chOff x="1936750" y="2698750"/>
              <a:chExt cx="1336675" cy="2971800"/>
            </a:xfrm>
          </p:grpSpPr>
          <p:grpSp>
            <p:nvGrpSpPr>
              <p:cNvPr id="360" name="Group 359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1" name="Group 360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62" name="TextBox 361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63" name="Group 362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64" name="Rectangle 363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Rectangle 364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67" name="Straight Connector 366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74" name="Group 373"/>
            <p:cNvGrpSpPr/>
            <p:nvPr/>
          </p:nvGrpSpPr>
          <p:grpSpPr>
            <a:xfrm>
              <a:off x="8816975" y="2559050"/>
              <a:ext cx="990600" cy="3244850"/>
              <a:chOff x="8662554" y="2546350"/>
              <a:chExt cx="1305791" cy="324485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8662554" y="2546350"/>
                <a:ext cx="1305791" cy="3244850"/>
                <a:chOff x="2871353" y="2541817"/>
                <a:chExt cx="1305791" cy="3244850"/>
              </a:xfrm>
            </p:grpSpPr>
            <p:sp>
              <p:nvSpPr>
                <p:cNvPr id="379" name="Trapezoid 378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0" name="Trapezoid 379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81" name="Trapezoid 380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TextBox 382"/>
                <p:cNvSpPr txBox="1"/>
                <p:nvPr/>
              </p:nvSpPr>
              <p:spPr>
                <a:xfrm>
                  <a:off x="2871353" y="2541817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376" name="Straight Arrow Connector 375"/>
              <p:cNvCxnSpPr>
                <a:stCxn id="381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952625" y="2711450"/>
              <a:ext cx="1336675" cy="2971800"/>
              <a:chOff x="1936750" y="2698750"/>
              <a:chExt cx="1336675" cy="2971800"/>
            </a:xfrm>
          </p:grpSpPr>
          <p:grpSp>
            <p:nvGrpSpPr>
              <p:cNvPr id="285" name="Group 284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286" name="Straight Arrow Connector 285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 301"/>
              <p:cNvGrpSpPr/>
              <p:nvPr/>
            </p:nvGrpSpPr>
            <p:grpSpPr>
              <a:xfrm>
                <a:off x="1936750" y="2698750"/>
                <a:ext cx="1028699" cy="2971800"/>
                <a:chOff x="1943100" y="2705100"/>
                <a:chExt cx="1028699" cy="2971800"/>
              </a:xfrm>
            </p:grpSpPr>
            <p:sp>
              <p:nvSpPr>
                <p:cNvPr id="303" name="TextBox 302"/>
                <p:cNvSpPr txBox="1"/>
                <p:nvPr/>
              </p:nvSpPr>
              <p:spPr>
                <a:xfrm>
                  <a:off x="1943100" y="2705100"/>
                  <a:ext cx="1028699" cy="388378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state</a:t>
                  </a:r>
                </a:p>
              </p:txBody>
            </p:sp>
            <p:grpSp>
              <p:nvGrpSpPr>
                <p:cNvPr id="304" name="Group 303"/>
                <p:cNvGrpSpPr/>
                <p:nvPr/>
              </p:nvGrpSpPr>
              <p:grpSpPr>
                <a:xfrm>
                  <a:off x="2168925" y="3238500"/>
                  <a:ext cx="577050" cy="2438400"/>
                  <a:chOff x="2168925" y="3238500"/>
                  <a:chExt cx="577050" cy="2438400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8925" y="3238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2168925" y="40005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2171700" y="5257800"/>
                    <a:ext cx="574275" cy="419100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2476500" y="4610100"/>
                    <a:ext cx="0" cy="495300"/>
                  </a:xfrm>
                  <a:prstGeom prst="line">
                    <a:avLst/>
                  </a:prstGeom>
                  <a:ln w="50800">
                    <a:solidFill>
                      <a:schemeClr val="accent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3009900" y="2562225"/>
              <a:ext cx="990600" cy="3228975"/>
              <a:chOff x="8662554" y="2562225"/>
              <a:chExt cx="1305791" cy="3228975"/>
            </a:xfrm>
          </p:grpSpPr>
          <p:grpSp>
            <p:nvGrpSpPr>
              <p:cNvPr id="237" name="Group 236"/>
              <p:cNvGrpSpPr/>
              <p:nvPr/>
            </p:nvGrpSpPr>
            <p:grpSpPr>
              <a:xfrm>
                <a:off x="8662554" y="2562225"/>
                <a:ext cx="1305791" cy="3228975"/>
                <a:chOff x="2871353" y="2557692"/>
                <a:chExt cx="1305791" cy="3228975"/>
              </a:xfrm>
            </p:grpSpPr>
            <p:sp>
              <p:nvSpPr>
                <p:cNvPr id="241" name="Trapezoid 24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2" name="Trapezoid 24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43" name="Trapezoid 24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/>
                <p:cNvSpPr txBox="1"/>
                <p:nvPr/>
              </p:nvSpPr>
              <p:spPr>
                <a:xfrm>
                  <a:off x="2871353" y="2557692"/>
                  <a:ext cx="1305791" cy="634599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dirty="0" smtClean="0">
                      <a:latin typeface="Seravek"/>
                      <a:cs typeface="Seravek"/>
                    </a:rPr>
                    <a:t>action unit</a:t>
                  </a:r>
                </a:p>
              </p:txBody>
            </p:sp>
          </p:grpSp>
          <p:cxnSp>
            <p:nvCxnSpPr>
              <p:cNvPr id="238" name="Straight Arrow Connector 237"/>
              <p:cNvCxnSpPr>
                <a:stCxn id="24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18519E-6 L 5.83333E-6 -0.12177 " pathEditMode="relative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machine model for line-rate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113477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Atom: </a:t>
            </a:r>
            <a:r>
              <a:rPr lang="en-US" dirty="0"/>
              <a:t>Smallest unit of atomic </a:t>
            </a:r>
            <a:r>
              <a:rPr lang="en-US" dirty="0" smtClean="0"/>
              <a:t>packet/state </a:t>
            </a:r>
            <a:r>
              <a:rPr lang="en-US" dirty="0"/>
              <a:t>update</a:t>
            </a:r>
          </a:p>
          <a:p>
            <a:r>
              <a:rPr lang="en-US" dirty="0"/>
              <a:t>A router’s atoms constitute its instruction set</a:t>
            </a:r>
          </a:p>
        </p:txBody>
      </p:sp>
      <p:grpSp>
        <p:nvGrpSpPr>
          <p:cNvPr id="6" name="Group 42"/>
          <p:cNvGrpSpPr/>
          <p:nvPr/>
        </p:nvGrpSpPr>
        <p:grpSpPr>
          <a:xfrm>
            <a:off x="1600200" y="2718340"/>
            <a:ext cx="8724900" cy="1425855"/>
            <a:chOff x="1707458" y="1778000"/>
            <a:chExt cx="4254836" cy="1181787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9562748" y="232281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562748" y="4582491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562748" y="3126484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62748" y="3756358"/>
            <a:ext cx="72233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896100" y="2327275"/>
            <a:ext cx="801124" cy="2594157"/>
            <a:chOff x="8534400" y="1981200"/>
            <a:chExt cx="595991" cy="2163589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508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010957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021597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86088" y="5104110"/>
            <a:ext cx="942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863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69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203910" y="5104110"/>
            <a:ext cx="97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2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810500" y="1749717"/>
            <a:ext cx="1993032" cy="3377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821140" y="1753272"/>
            <a:ext cx="1985874" cy="337080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251910" y="5104110"/>
            <a:ext cx="108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Stage 16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57400" y="2305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2057400" y="43434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4724400" y="2305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4724400" y="30480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4724400" y="43434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4" name="Group 333"/>
          <p:cNvGrpSpPr/>
          <p:nvPr/>
        </p:nvGrpSpPr>
        <p:grpSpPr>
          <a:xfrm>
            <a:off x="4629150" y="1873250"/>
            <a:ext cx="1336675" cy="2971800"/>
            <a:chOff x="1936750" y="2698750"/>
            <a:chExt cx="1336675" cy="2971800"/>
          </a:xfrm>
        </p:grpSpPr>
        <p:grpSp>
          <p:nvGrpSpPr>
            <p:cNvPr id="335" name="Group 33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43" name="Straight Arrow Connector 342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grpSp>
            <p:nvGrpSpPr>
              <p:cNvPr id="338" name="Group 337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39" name="Rectangle 338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TextBox 336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</p:grpSp>
      </p:grpSp>
      <p:grpSp>
        <p:nvGrpSpPr>
          <p:cNvPr id="349" name="Group 348"/>
          <p:cNvGrpSpPr/>
          <p:nvPr/>
        </p:nvGrpSpPr>
        <p:grpSpPr>
          <a:xfrm>
            <a:off x="5695950" y="1714500"/>
            <a:ext cx="990600" cy="3244850"/>
            <a:chOff x="8662554" y="2546350"/>
            <a:chExt cx="1305791" cy="3244850"/>
          </a:xfrm>
        </p:grpSpPr>
        <p:grpSp>
          <p:nvGrpSpPr>
            <p:cNvPr id="350" name="Group 349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54" name="Trapezoid 353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5" name="Trapezoid 354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56" name="Trapezoid 355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TextBox 357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51" name="Straight Arrow Connector 350"/>
            <p:cNvCxnSpPr>
              <a:stCxn id="356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ounded Rectangle 130"/>
          <p:cNvSpPr/>
          <p:nvPr/>
        </p:nvSpPr>
        <p:spPr>
          <a:xfrm>
            <a:off x="7883183" y="23241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7883183" y="30670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7883183" y="436245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9" name="Group 358"/>
          <p:cNvGrpSpPr/>
          <p:nvPr/>
        </p:nvGrpSpPr>
        <p:grpSpPr>
          <a:xfrm>
            <a:off x="7750175" y="1882775"/>
            <a:ext cx="1336675" cy="2971800"/>
            <a:chOff x="1936750" y="2698750"/>
            <a:chExt cx="1336675" cy="2971800"/>
          </a:xfrm>
        </p:grpSpPr>
        <p:grpSp>
          <p:nvGrpSpPr>
            <p:cNvPr id="360" name="Group 359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368" name="Straight Arrow Connector 367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1" name="Group 360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62" name="TextBox 361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64" name="Rectangle 363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4" name="Group 373"/>
          <p:cNvGrpSpPr/>
          <p:nvPr/>
        </p:nvGrpSpPr>
        <p:grpSpPr>
          <a:xfrm>
            <a:off x="8816975" y="1724025"/>
            <a:ext cx="990600" cy="3244850"/>
            <a:chOff x="8662554" y="2546350"/>
            <a:chExt cx="1305791" cy="3244850"/>
          </a:xfrm>
        </p:grpSpPr>
        <p:grpSp>
          <p:nvGrpSpPr>
            <p:cNvPr id="375" name="Group 374"/>
            <p:cNvGrpSpPr/>
            <p:nvPr/>
          </p:nvGrpSpPr>
          <p:grpSpPr>
            <a:xfrm>
              <a:off x="8662554" y="2546350"/>
              <a:ext cx="1305791" cy="3244850"/>
              <a:chOff x="2871353" y="2541817"/>
              <a:chExt cx="1305791" cy="3244850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0" name="Trapezoid 379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81" name="Trapezoid 380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2871353" y="2541817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376" name="Straight Arrow Connector 375"/>
            <p:cNvCxnSpPr>
              <a:stCxn id="381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ounded Rectangle 134"/>
          <p:cNvSpPr/>
          <p:nvPr/>
        </p:nvSpPr>
        <p:spPr>
          <a:xfrm>
            <a:off x="2057400" y="3048000"/>
            <a:ext cx="1905000" cy="647700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952625" y="1876425"/>
            <a:ext cx="1336675" cy="2971800"/>
            <a:chOff x="1936750" y="2698750"/>
            <a:chExt cx="1336675" cy="2971800"/>
          </a:xfrm>
        </p:grpSpPr>
        <p:grpSp>
          <p:nvGrpSpPr>
            <p:cNvPr id="285" name="Group 284"/>
            <p:cNvGrpSpPr/>
            <p:nvPr/>
          </p:nvGrpSpPr>
          <p:grpSpPr>
            <a:xfrm>
              <a:off x="2470150" y="3384550"/>
              <a:ext cx="803275" cy="2171700"/>
              <a:chOff x="2476500" y="3390900"/>
              <a:chExt cx="803275" cy="2171700"/>
            </a:xfrm>
          </p:grpSpPr>
          <p:cxnSp>
            <p:nvCxnSpPr>
              <p:cNvPr id="286" name="Straight Arrow Connector 285"/>
              <p:cNvCxnSpPr/>
              <p:nvPr/>
            </p:nvCxnSpPr>
            <p:spPr>
              <a:xfrm>
                <a:off x="2476500" y="35433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>
                <a:off x="2727326" y="33909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/>
              <p:nvPr/>
            </p:nvCxnSpPr>
            <p:spPr>
              <a:xfrm>
                <a:off x="2486025" y="4314825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/>
              <p:cNvCxnSpPr/>
              <p:nvPr/>
            </p:nvCxnSpPr>
            <p:spPr>
              <a:xfrm flipH="1">
                <a:off x="2736851" y="4162425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/>
              <p:cNvCxnSpPr/>
              <p:nvPr/>
            </p:nvCxnSpPr>
            <p:spPr>
              <a:xfrm>
                <a:off x="2495550" y="5562600"/>
                <a:ext cx="725215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/>
              <p:cNvCxnSpPr/>
              <p:nvPr/>
            </p:nvCxnSpPr>
            <p:spPr>
              <a:xfrm flipH="1">
                <a:off x="2746376" y="5410200"/>
                <a:ext cx="53339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1936750" y="2698750"/>
              <a:ext cx="1028699" cy="2971800"/>
              <a:chOff x="1943100" y="2705100"/>
              <a:chExt cx="1028699" cy="2971800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1943100" y="2705100"/>
                <a:ext cx="1028699" cy="388378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state</a:t>
                </a:r>
              </a:p>
            </p:txBody>
          </p:sp>
          <p:grpSp>
            <p:nvGrpSpPr>
              <p:cNvPr id="304" name="Group 303"/>
              <p:cNvGrpSpPr/>
              <p:nvPr/>
            </p:nvGrpSpPr>
            <p:grpSpPr>
              <a:xfrm>
                <a:off x="2168925" y="323850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36" name="Group 235"/>
          <p:cNvGrpSpPr/>
          <p:nvPr/>
        </p:nvGrpSpPr>
        <p:grpSpPr>
          <a:xfrm>
            <a:off x="3009900" y="1727200"/>
            <a:ext cx="990600" cy="3228975"/>
            <a:chOff x="8662554" y="2562225"/>
            <a:chExt cx="1305791" cy="3228975"/>
          </a:xfrm>
        </p:grpSpPr>
        <p:grpSp>
          <p:nvGrpSpPr>
            <p:cNvPr id="237" name="Group 236"/>
            <p:cNvGrpSpPr/>
            <p:nvPr/>
          </p:nvGrpSpPr>
          <p:grpSpPr>
            <a:xfrm>
              <a:off x="8662554" y="2562225"/>
              <a:ext cx="1305791" cy="3228975"/>
              <a:chOff x="2871353" y="2557692"/>
              <a:chExt cx="1305791" cy="3228975"/>
            </a:xfrm>
          </p:grpSpPr>
          <p:sp>
            <p:nvSpPr>
              <p:cNvPr id="241" name="Trapezoid 240"/>
              <p:cNvSpPr/>
              <p:nvPr/>
            </p:nvSpPr>
            <p:spPr>
              <a:xfrm rot="5400000">
                <a:off x="3205437" y="5098754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2" name="Trapezoid 241"/>
              <p:cNvSpPr/>
              <p:nvPr/>
            </p:nvSpPr>
            <p:spPr>
              <a:xfrm rot="5400000">
                <a:off x="3205443" y="38078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43" name="Trapezoid 242"/>
              <p:cNvSpPr/>
              <p:nvPr/>
            </p:nvSpPr>
            <p:spPr>
              <a:xfrm rot="5400000">
                <a:off x="3205442" y="3083986"/>
                <a:ext cx="606671" cy="769156"/>
              </a:xfrm>
              <a:prstGeom prst="trapezoi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22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244" name="Straight Connector 243"/>
              <p:cNvCxnSpPr/>
              <p:nvPr/>
            </p:nvCxnSpPr>
            <p:spPr>
              <a:xfrm>
                <a:off x="3505200" y="4610100"/>
                <a:ext cx="0" cy="495300"/>
              </a:xfrm>
              <a:prstGeom prst="line">
                <a:avLst/>
              </a:prstGeom>
              <a:ln w="50800">
                <a:solidFill>
                  <a:schemeClr val="accent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2871353" y="2557692"/>
                <a:ext cx="1305791" cy="634599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 smtClean="0">
                    <a:latin typeface="Seravek"/>
                    <a:cs typeface="Seravek"/>
                  </a:rPr>
                  <a:t>action unit</a:t>
                </a:r>
              </a:p>
            </p:txBody>
          </p:sp>
        </p:grpSp>
        <p:cxnSp>
          <p:nvCxnSpPr>
            <p:cNvPr id="238" name="Straight Arrow Connector 237"/>
            <p:cNvCxnSpPr>
              <a:stCxn id="243" idx="0"/>
            </p:cNvCxnSpPr>
            <p:nvPr/>
          </p:nvCxnSpPr>
          <p:spPr>
            <a:xfrm flipV="1">
              <a:off x="9684557" y="34671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1">
              <a:off x="9677400" y="41910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V="1">
              <a:off x="9677400" y="5486400"/>
              <a:ext cx="183343" cy="5998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/>
          <p:cNvGrpSpPr/>
          <p:nvPr/>
        </p:nvGrpSpPr>
        <p:grpSpPr>
          <a:xfrm>
            <a:off x="3826538" y="1650278"/>
            <a:ext cx="3691649" cy="2616200"/>
            <a:chOff x="3826538" y="1796798"/>
            <a:chExt cx="3691649" cy="2616200"/>
          </a:xfrm>
        </p:grpSpPr>
        <p:grpSp>
          <p:nvGrpSpPr>
            <p:cNvPr id="260" name="Group 259"/>
            <p:cNvGrpSpPr/>
            <p:nvPr/>
          </p:nvGrpSpPr>
          <p:grpSpPr>
            <a:xfrm>
              <a:off x="4622587" y="1796798"/>
              <a:ext cx="2895600" cy="2616200"/>
              <a:chOff x="2438400" y="2743200"/>
              <a:chExt cx="2895600" cy="26162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2438400" y="2743200"/>
                <a:ext cx="2895600" cy="2616200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2565400" y="2967124"/>
                <a:ext cx="2654300" cy="2277533"/>
                <a:chOff x="2565400" y="2933700"/>
                <a:chExt cx="2654300" cy="227753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314700" y="2933700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24300" y="2933700"/>
                  <a:ext cx="12954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constant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Trapezoid 137"/>
                <p:cNvSpPr/>
                <p:nvPr/>
              </p:nvSpPr>
              <p:spPr>
                <a:xfrm rot="10800000">
                  <a:off x="3390898" y="3594100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67100" y="3581402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Add</a:t>
                  </a:r>
                  <a:endParaRPr lang="en-US" dirty="0"/>
                </a:p>
              </p:txBody>
            </p:sp>
            <p:sp>
              <p:nvSpPr>
                <p:cNvPr id="140" name="Trapezoid 139"/>
                <p:cNvSpPr/>
                <p:nvPr/>
              </p:nvSpPr>
              <p:spPr>
                <a:xfrm rot="10800000">
                  <a:off x="4275667" y="3606798"/>
                  <a:ext cx="747483" cy="381001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351869" y="3618468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Sub</a:t>
                  </a:r>
                  <a:endParaRPr lang="en-US" dirty="0"/>
                </a:p>
              </p:txBody>
            </p:sp>
            <p:sp>
              <p:nvSpPr>
                <p:cNvPr id="143" name="Trapezoid 142"/>
                <p:cNvSpPr/>
                <p:nvPr/>
              </p:nvSpPr>
              <p:spPr>
                <a:xfrm rot="10800000">
                  <a:off x="3558224" y="4216400"/>
                  <a:ext cx="1318575" cy="419098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3619500" y="4254499"/>
                  <a:ext cx="12573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2-to-1 Mux</a:t>
                  </a:r>
                  <a:endParaRPr lang="en-US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4034364" y="4830233"/>
                  <a:ext cx="419100" cy="3810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565400" y="4254500"/>
                  <a:ext cx="800100" cy="342900"/>
                </a:xfrm>
                <a:prstGeom prst="rect">
                  <a:avLst/>
                </a:prstGeom>
                <a:solidFill>
                  <a:srgbClr val="FF7E77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choice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>
                  <a:stCxn id="7" idx="2"/>
                </p:cNvCxnSpPr>
                <p:nvPr/>
              </p:nvCxnSpPr>
              <p:spPr>
                <a:xfrm>
                  <a:off x="3524250" y="3314700"/>
                  <a:ext cx="171450" cy="2794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 flipH="1">
                  <a:off x="3928533" y="3276600"/>
                  <a:ext cx="262471" cy="3132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3738033" y="3318933"/>
                  <a:ext cx="719667" cy="28786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>
                  <a:stCxn id="137" idx="2"/>
                  <a:endCxn id="141" idx="0"/>
                </p:cNvCxnSpPr>
                <p:nvPr/>
              </p:nvCxnSpPr>
              <p:spPr>
                <a:xfrm>
                  <a:off x="4572000" y="3276600"/>
                  <a:ext cx="122769" cy="341868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>
                  <a:stCxn id="138" idx="0"/>
                </p:cNvCxnSpPr>
                <p:nvPr/>
              </p:nvCxnSpPr>
              <p:spPr>
                <a:xfrm>
                  <a:off x="3764639" y="3975101"/>
                  <a:ext cx="312061" cy="24129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>
                  <a:stCxn id="141" idx="2"/>
                </p:cNvCxnSpPr>
                <p:nvPr/>
              </p:nvCxnSpPr>
              <p:spPr>
                <a:xfrm flipH="1">
                  <a:off x="4483100" y="3987800"/>
                  <a:ext cx="211669" cy="22860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>
                  <a:stCxn id="144" idx="2"/>
                  <a:endCxn id="145" idx="0"/>
                </p:cNvCxnSpPr>
                <p:nvPr/>
              </p:nvCxnSpPr>
              <p:spPr>
                <a:xfrm flipH="1">
                  <a:off x="4243914" y="4623831"/>
                  <a:ext cx="4236" cy="206402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>
                  <a:stCxn id="146" idx="3"/>
                  <a:endCxn id="143" idx="3"/>
                </p:cNvCxnSpPr>
                <p:nvPr/>
              </p:nvCxnSpPr>
              <p:spPr>
                <a:xfrm flipV="1">
                  <a:off x="3365500" y="4425949"/>
                  <a:ext cx="245111" cy="1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4" name="Straight Connector 263"/>
            <p:cNvCxnSpPr/>
            <p:nvPr/>
          </p:nvCxnSpPr>
          <p:spPr>
            <a:xfrm flipV="1">
              <a:off x="3826538" y="1839653"/>
              <a:ext cx="1042120" cy="6186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875387" y="3093221"/>
              <a:ext cx="846723" cy="11558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5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vs.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Stateless operations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pkt.f4 </a:t>
            </a:r>
            <a:r>
              <a:rPr lang="en-US" dirty="0"/>
              <a:t>= </a:t>
            </a:r>
            <a:r>
              <a:rPr lang="en-US" dirty="0" smtClean="0"/>
              <a:t>pkt.f1 </a:t>
            </a:r>
            <a:r>
              <a:rPr lang="en-US" dirty="0"/>
              <a:t>+ </a:t>
            </a:r>
            <a:r>
              <a:rPr lang="en-US" dirty="0" smtClean="0"/>
              <a:t>pkt.f2 </a:t>
            </a:r>
            <a:r>
              <a:rPr lang="en-US" dirty="0"/>
              <a:t>– </a:t>
            </a:r>
            <a:r>
              <a:rPr lang="en-US" dirty="0" smtClean="0"/>
              <a:t>pkt.f3</a:t>
            </a:r>
            <a:endParaRPr lang="en-US" dirty="0"/>
          </a:p>
          <a:p>
            <a:pPr lvl="1"/>
            <a:r>
              <a:rPr lang="en-US" dirty="0" smtClean="0"/>
              <a:t>Can be easily pipelined into two stages</a:t>
            </a:r>
          </a:p>
          <a:p>
            <a:pPr lvl="1"/>
            <a:r>
              <a:rPr lang="en-US" dirty="0" smtClean="0"/>
              <a:t>Suffices to provide simple stateless atoms alone</a:t>
            </a:r>
          </a:p>
          <a:p>
            <a:endParaRPr lang="en-US" dirty="0" smtClean="0"/>
          </a:p>
          <a:p>
            <a:r>
              <a:rPr lang="en-US" dirty="0" err="1" smtClean="0"/>
              <a:t>Stateful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/>
              <a:t>E.g., x = x + 1</a:t>
            </a:r>
          </a:p>
          <a:p>
            <a:pPr lvl="1"/>
            <a:r>
              <a:rPr lang="en-US" dirty="0" smtClean="0"/>
              <a:t>Cannot be pipelined; needs an atomic </a:t>
            </a:r>
            <a:r>
              <a:rPr lang="en-US" dirty="0" err="1" smtClean="0"/>
              <a:t>read+modify+write</a:t>
            </a:r>
            <a:endParaRPr lang="en-US" dirty="0" smtClean="0"/>
          </a:p>
          <a:p>
            <a:pPr lvl="1"/>
            <a:r>
              <a:rPr lang="en-US" dirty="0" smtClean="0"/>
              <a:t>Explicitly design each </a:t>
            </a:r>
            <a:r>
              <a:rPr lang="en-US" dirty="0" err="1" smtClean="0"/>
              <a:t>stateful</a:t>
            </a:r>
            <a:r>
              <a:rPr lang="en-US" dirty="0" smtClean="0"/>
              <a:t> operation in </a:t>
            </a:r>
            <a:r>
              <a:rPr lang="en-US" dirty="0"/>
              <a:t>hardware </a:t>
            </a:r>
            <a:r>
              <a:rPr lang="en-US" dirty="0" smtClean="0"/>
              <a:t>for atomicity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590800"/>
            <a:ext cx="3086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Packet Transactions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820244" y="3108197"/>
            <a:ext cx="342900" cy="282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044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Preprocessing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49044" y="3541067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82985" y="3476733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Code Pipelining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725744" y="3541066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35885" y="3482124"/>
            <a:ext cx="27813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Instruction Mapping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9940785" y="3108196"/>
            <a:ext cx="381000" cy="3185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Seravek"/>
              <a:cs typeface="Serave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91600" y="2540913"/>
            <a:ext cx="304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Processing Pipeline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1044" y="4268279"/>
            <a:ext cx="3108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Simplify sequential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68626" y="4268279"/>
            <a:ext cx="3556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/>
                <a:cs typeface="Seravek"/>
              </a:rPr>
              <a:t>Sequential to parallel code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72500" y="4268279"/>
            <a:ext cx="3245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ravek"/>
                <a:cs typeface="Seravek"/>
              </a:rPr>
              <a:t>Respecting hardware constraints</a:t>
            </a:r>
            <a:endParaRPr lang="en-US" sz="2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8778" y="6134100"/>
            <a:ext cx="11201400" cy="556537"/>
            <a:chOff x="458778" y="91163"/>
            <a:chExt cx="11201400" cy="556537"/>
          </a:xfrm>
        </p:grpSpPr>
        <p:sp>
          <p:nvSpPr>
            <p:cNvPr id="5" name="Rounded Rectangle 4"/>
            <p:cNvSpPr/>
            <p:nvPr/>
          </p:nvSpPr>
          <p:spPr>
            <a:xfrm>
              <a:off x="8878878" y="91163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582978" y="184567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7773978" y="184566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9609" y="175191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8778" y="91163"/>
              <a:ext cx="2813538" cy="5373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7700" y="1828800"/>
            <a:ext cx="29193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i</a:t>
            </a:r>
            <a:r>
              <a:rPr lang="en-US" sz="3000" dirty="0" smtClean="0">
                <a:latin typeface="Seravek"/>
                <a:cs typeface="Seravek"/>
              </a:rPr>
              <a:t>f (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== 9):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1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e</a:t>
            </a:r>
            <a:r>
              <a:rPr lang="en-US" sz="3000" dirty="0" smtClean="0">
                <a:latin typeface="Seravek"/>
                <a:cs typeface="Seravek"/>
              </a:rPr>
              <a:t>lse :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Seravek"/>
                <a:cs typeface="Seravek"/>
              </a:rPr>
              <a:t> </a:t>
            </a:r>
            <a:r>
              <a:rPr lang="en-US" sz="3000" dirty="0" smtClean="0">
                <a:latin typeface="Seravek"/>
                <a:cs typeface="Seravek"/>
              </a:rPr>
              <a:t> </a:t>
            </a:r>
            <a:r>
              <a:rPr lang="en-US" sz="3000" dirty="0" err="1" smtClean="0">
                <a:latin typeface="Seravek"/>
                <a:cs typeface="Seravek"/>
              </a:rPr>
              <a:t>pkt.sample</a:t>
            </a:r>
            <a:r>
              <a:rPr lang="en-US" sz="3000" dirty="0" smtClean="0">
                <a:latin typeface="Seravek"/>
                <a:cs typeface="Seravek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sz="3000" dirty="0" smtClean="0">
                <a:latin typeface="Seravek"/>
                <a:cs typeface="Seravek"/>
              </a:rPr>
              <a:t>  </a:t>
            </a:r>
            <a:r>
              <a:rPr lang="en-US" sz="3000" dirty="0" smtClean="0">
                <a:solidFill>
                  <a:srgbClr val="FF0000"/>
                </a:solidFill>
                <a:latin typeface="Seravek"/>
                <a:cs typeface="Seravek"/>
              </a:rPr>
              <a:t>count++</a:t>
            </a:r>
            <a:endParaRPr lang="en-US" sz="3000" dirty="0" smtClean="0">
              <a:latin typeface="Seravek"/>
              <a:cs typeface="Serave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05300" y="2161054"/>
            <a:ext cx="7770737" cy="2862322"/>
            <a:chOff x="4305300" y="2161054"/>
            <a:chExt cx="7770737" cy="2862322"/>
          </a:xfrm>
        </p:grpSpPr>
        <p:sp>
          <p:nvSpPr>
            <p:cNvPr id="4" name="TextBox 3"/>
            <p:cNvSpPr txBox="1"/>
            <p:nvPr/>
          </p:nvSpPr>
          <p:spPr>
            <a:xfrm>
              <a:off x="5715000" y="2161054"/>
              <a:ext cx="6361037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pkt.old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== </a:t>
              </a:r>
              <a:r>
                <a:rPr lang="en-US" sz="3000" dirty="0" smtClean="0">
                  <a:latin typeface="Seravek"/>
                  <a:cs typeface="Seravek"/>
                </a:rPr>
                <a:t>9;</a:t>
              </a:r>
              <a:endParaRPr lang="en-US" sz="30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+ 1);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 err="1" smtClean="0">
                  <a:latin typeface="Seravek"/>
                  <a:cs typeface="Seravek"/>
                </a:rPr>
                <a:t>pkt.sample</a:t>
              </a:r>
              <a:r>
                <a:rPr lang="en-US" sz="3000" dirty="0" smtClean="0">
                  <a:latin typeface="Seravek"/>
                  <a:cs typeface="Seravek"/>
                </a:rPr>
                <a:t> = </a:t>
              </a:r>
              <a:r>
                <a:rPr lang="en-US" sz="3000" dirty="0" err="1" smtClean="0">
                  <a:latin typeface="Seravek"/>
                  <a:cs typeface="Seravek"/>
                </a:rPr>
                <a:t>pkt.tmp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</a:p>
            <a:p>
              <a:pPr>
                <a:lnSpc>
                  <a:spcPct val="120000"/>
                </a:lnSpc>
              </a:pPr>
              <a:r>
                <a:rPr lang="en-US" sz="30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dirty="0">
                  <a:latin typeface="Seravek"/>
                  <a:cs typeface="Seravek"/>
                </a:rPr>
                <a:t> = </a:t>
              </a:r>
              <a:r>
                <a:rPr lang="en-US" sz="3000" dirty="0" err="1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;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305300" y="333472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Create one node for each instruction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22" name="Rounded Rectangle 21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5" name="Rounded Rectangle 14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3" name="Rounded Rectangle 32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Packet field dependencies 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104900" y="2280196"/>
            <a:ext cx="6507153" cy="2825204"/>
            <a:chOff x="1104900" y="2280196"/>
            <a:chExt cx="6507153" cy="282520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983028" y="2280196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970971" y="3009900"/>
              <a:ext cx="2532" cy="3791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104900" y="3810000"/>
              <a:ext cx="1295400" cy="12954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5905500" y="2819400"/>
              <a:ext cx="1706553" cy="1695450"/>
            </a:xfrm>
            <a:custGeom>
              <a:avLst/>
              <a:gdLst>
                <a:gd name="connsiteX0" fmla="*/ 238125 w 1535211"/>
                <a:gd name="connsiteY0" fmla="*/ 0 h 1590675"/>
                <a:gd name="connsiteX1" fmla="*/ 1533525 w 1535211"/>
                <a:gd name="connsiteY1" fmla="*/ 609600 h 1590675"/>
                <a:gd name="connsiteX2" fmla="*/ 0 w 1535211"/>
                <a:gd name="connsiteY2" fmla="*/ 1590675 h 159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5211" h="1590675">
                  <a:moveTo>
                    <a:pt x="238125" y="0"/>
                  </a:moveTo>
                  <a:cubicBezTo>
                    <a:pt x="905668" y="172244"/>
                    <a:pt x="1573212" y="344488"/>
                    <a:pt x="1533525" y="609600"/>
                  </a:cubicBezTo>
                  <a:cubicBezTo>
                    <a:pt x="1493838" y="874712"/>
                    <a:pt x="193675" y="1411288"/>
                    <a:pt x="0" y="159067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5" name="Rounded Rectangle 54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1901" y="2019300"/>
            <a:ext cx="8229600" cy="3886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MIT: </a:t>
            </a:r>
            <a:r>
              <a:rPr lang="en-US" sz="2800" dirty="0" err="1"/>
              <a:t>S</a:t>
            </a:r>
            <a:r>
              <a:rPr lang="en-US" sz="2800" dirty="0" err="1" smtClean="0"/>
              <a:t>uvinay</a:t>
            </a:r>
            <a:r>
              <a:rPr lang="en-US" sz="2800" dirty="0" smtClean="0"/>
              <a:t> Subramanian,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/>
              <a:t>Hari</a:t>
            </a:r>
            <a:r>
              <a:rPr lang="en-US" sz="2800" dirty="0" smtClean="0"/>
              <a:t> </a:t>
            </a:r>
            <a:r>
              <a:rPr lang="en-US" sz="2800" dirty="0" err="1" smtClean="0"/>
              <a:t>Balakrishnan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Barefoot: </a:t>
            </a:r>
            <a:r>
              <a:rPr lang="en-US" sz="2800" dirty="0" err="1"/>
              <a:t>Changhoon</a:t>
            </a:r>
            <a:r>
              <a:rPr lang="en-US" sz="2800" dirty="0"/>
              <a:t> Kim, </a:t>
            </a:r>
            <a:r>
              <a:rPr lang="en-US" sz="2800" dirty="0" err="1"/>
              <a:t>Mihai</a:t>
            </a:r>
            <a:r>
              <a:rPr lang="en-US" sz="2800" dirty="0"/>
              <a:t> </a:t>
            </a:r>
            <a:r>
              <a:rPr lang="en-US" sz="2800" dirty="0" err="1"/>
              <a:t>Budiu</a:t>
            </a:r>
            <a:r>
              <a:rPr lang="en-US" sz="2800" dirty="0"/>
              <a:t>, </a:t>
            </a:r>
            <a:r>
              <a:rPr lang="en-US" sz="2800" dirty="0" err="1"/>
              <a:t>Anurag</a:t>
            </a:r>
            <a:r>
              <a:rPr lang="en-US" sz="2800" dirty="0"/>
              <a:t> </a:t>
            </a:r>
            <a:r>
              <a:rPr lang="en-US" sz="2800" dirty="0" err="1"/>
              <a:t>Agrawal</a:t>
            </a:r>
            <a:r>
              <a:rPr lang="en-US" sz="2800" dirty="0"/>
              <a:t>, Steve </a:t>
            </a:r>
            <a:r>
              <a:rPr lang="en-US" sz="2800" dirty="0" smtClean="0"/>
              <a:t>Licking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Cisco: </a:t>
            </a:r>
            <a:r>
              <a:rPr lang="en-US" sz="2800" dirty="0"/>
              <a:t>Da Chuang, </a:t>
            </a:r>
            <a:r>
              <a:rPr lang="en-US" sz="2800" dirty="0" err="1"/>
              <a:t>Sharad</a:t>
            </a:r>
            <a:r>
              <a:rPr lang="en-US" sz="2800" dirty="0"/>
              <a:t> </a:t>
            </a:r>
            <a:r>
              <a:rPr lang="en-US" sz="2800" dirty="0" err="1"/>
              <a:t>Chole</a:t>
            </a:r>
            <a:r>
              <a:rPr lang="en-US" sz="2800" dirty="0"/>
              <a:t>, Tom </a:t>
            </a:r>
            <a:r>
              <a:rPr lang="en-US" sz="2800" dirty="0" err="1" smtClean="0"/>
              <a:t>Edsall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Microsoft </a:t>
            </a:r>
            <a:r>
              <a:rPr lang="en-US" sz="2800" dirty="0">
                <a:solidFill>
                  <a:srgbClr val="3366FF"/>
                </a:solidFill>
              </a:rPr>
              <a:t>Research: </a:t>
            </a:r>
            <a:r>
              <a:rPr lang="en-US" sz="2800" dirty="0"/>
              <a:t>George </a:t>
            </a:r>
            <a:r>
              <a:rPr lang="en-US" sz="2800" dirty="0" smtClean="0"/>
              <a:t>Varghese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3366FF"/>
                </a:solidFill>
              </a:rPr>
              <a:t>Stanford: </a:t>
            </a:r>
            <a:r>
              <a:rPr lang="en-US" sz="2800" dirty="0" err="1" smtClean="0"/>
              <a:t>Sachin</a:t>
            </a:r>
            <a:r>
              <a:rPr lang="en-US" sz="2800" dirty="0" smtClean="0"/>
              <a:t> </a:t>
            </a:r>
            <a:r>
              <a:rPr lang="en-US" sz="2800" dirty="0" err="1" smtClean="0"/>
              <a:t>Katti</a:t>
            </a:r>
            <a:r>
              <a:rPr lang="en-US" sz="2800" dirty="0" smtClean="0"/>
              <a:t>, Nick </a:t>
            </a:r>
            <a:r>
              <a:rPr lang="en-US" sz="2800" dirty="0" err="1" smtClean="0"/>
              <a:t>McKeown</a:t>
            </a:r>
            <a:endParaRPr lang="en-US" sz="2800" dirty="0" smtClean="0"/>
          </a:p>
          <a:p>
            <a:r>
              <a:rPr lang="en-US" sz="2800" dirty="0">
                <a:solidFill>
                  <a:srgbClr val="3366FF"/>
                </a:solidFill>
              </a:rPr>
              <a:t>University of Washington: </a:t>
            </a:r>
            <a:r>
              <a:rPr lang="en-US" sz="2800" dirty="0"/>
              <a:t>Alvin Cheung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work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87145"/>
            <a:ext cx="2552700" cy="3246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100" y="54085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eravek"/>
                <a:cs typeface="Seravek"/>
              </a:rPr>
              <a:t>Anirudh</a:t>
            </a:r>
            <a:r>
              <a:rPr lang="en-US" sz="2800" dirty="0" smtClean="0">
                <a:latin typeface="Seravek"/>
                <a:cs typeface="Seravek"/>
              </a:rPr>
              <a:t> </a:t>
            </a:r>
            <a:r>
              <a:rPr lang="en-US" sz="2800" dirty="0" err="1" smtClean="0">
                <a:latin typeface="Seravek"/>
                <a:cs typeface="Seravek"/>
              </a:rPr>
              <a:t>Sivaraman</a:t>
            </a:r>
            <a:r>
              <a:rPr lang="en-US" sz="2800" dirty="0" smtClean="0">
                <a:latin typeface="Seravek"/>
                <a:cs typeface="Seravek"/>
              </a:rPr>
              <a:t> (MIT)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4"/>
    </mc:Choice>
    <mc:Fallback xmlns="">
      <p:transition xmlns:p14="http://schemas.microsoft.com/office/powerpoint/2010/main" spd="slow" advTm="2295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State dependencies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41" name="Rounded Rectangle 4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2" name="Right Arrow 4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5" name="Freeform 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Freeform 53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61" name="Rounded Rectangle 60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826650" y="4049883"/>
            <a:ext cx="4497950" cy="730725"/>
          </a:xfrm>
          <a:custGeom>
            <a:avLst/>
            <a:gdLst>
              <a:gd name="connsiteX0" fmla="*/ 0 w 4495800"/>
              <a:gd name="connsiteY0" fmla="*/ 363567 h 727133"/>
              <a:gd name="connsiteX1" fmla="*/ 2247900 w 4495800"/>
              <a:gd name="connsiteY1" fmla="*/ 0 h 727133"/>
              <a:gd name="connsiteX2" fmla="*/ 4495800 w 4495800"/>
              <a:gd name="connsiteY2" fmla="*/ 363567 h 727133"/>
              <a:gd name="connsiteX3" fmla="*/ 2247900 w 4495800"/>
              <a:gd name="connsiteY3" fmla="*/ 727134 h 727133"/>
              <a:gd name="connsiteX4" fmla="*/ 0 w 4495800"/>
              <a:gd name="connsiteY4" fmla="*/ 363567 h 727133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0 w 4495800"/>
              <a:gd name="connsiteY0" fmla="*/ 363567 h 727134"/>
              <a:gd name="connsiteX1" fmla="*/ 2247900 w 4495800"/>
              <a:gd name="connsiteY1" fmla="*/ 0 h 727134"/>
              <a:gd name="connsiteX2" fmla="*/ 4495800 w 4495800"/>
              <a:gd name="connsiteY2" fmla="*/ 363567 h 727134"/>
              <a:gd name="connsiteX3" fmla="*/ 2247900 w 4495800"/>
              <a:gd name="connsiteY3" fmla="*/ 727134 h 727134"/>
              <a:gd name="connsiteX4" fmla="*/ 0 w 4495800"/>
              <a:gd name="connsiteY4" fmla="*/ 363567 h 727134"/>
              <a:gd name="connsiteX0" fmla="*/ 144 w 4495944"/>
              <a:gd name="connsiteY0" fmla="*/ 363762 h 727524"/>
              <a:gd name="connsiteX1" fmla="*/ 2248044 w 4495944"/>
              <a:gd name="connsiteY1" fmla="*/ 195 h 727524"/>
              <a:gd name="connsiteX2" fmla="*/ 4495944 w 4495944"/>
              <a:gd name="connsiteY2" fmla="*/ 363762 h 727524"/>
              <a:gd name="connsiteX3" fmla="*/ 2248044 w 4495944"/>
              <a:gd name="connsiteY3" fmla="*/ 727329 h 727524"/>
              <a:gd name="connsiteX4" fmla="*/ 144 w 4495944"/>
              <a:gd name="connsiteY4" fmla="*/ 363762 h 727524"/>
              <a:gd name="connsiteX0" fmla="*/ 564 w 4496364"/>
              <a:gd name="connsiteY0" fmla="*/ 376647 h 753294"/>
              <a:gd name="connsiteX1" fmla="*/ 2248464 w 4496364"/>
              <a:gd name="connsiteY1" fmla="*/ 13080 h 753294"/>
              <a:gd name="connsiteX2" fmla="*/ 4496364 w 4496364"/>
              <a:gd name="connsiteY2" fmla="*/ 376647 h 753294"/>
              <a:gd name="connsiteX3" fmla="*/ 2248464 w 4496364"/>
              <a:gd name="connsiteY3" fmla="*/ 740214 h 753294"/>
              <a:gd name="connsiteX4" fmla="*/ 564 w 4496364"/>
              <a:gd name="connsiteY4" fmla="*/ 376647 h 753294"/>
              <a:gd name="connsiteX0" fmla="*/ 2150 w 4497950"/>
              <a:gd name="connsiteY0" fmla="*/ 365363 h 730725"/>
              <a:gd name="connsiteX1" fmla="*/ 2250050 w 4497950"/>
              <a:gd name="connsiteY1" fmla="*/ 1796 h 730725"/>
              <a:gd name="connsiteX2" fmla="*/ 4497950 w 4497950"/>
              <a:gd name="connsiteY2" fmla="*/ 365363 h 730725"/>
              <a:gd name="connsiteX3" fmla="*/ 2250050 w 4497950"/>
              <a:gd name="connsiteY3" fmla="*/ 728930 h 730725"/>
              <a:gd name="connsiteX4" fmla="*/ 2150 w 4497950"/>
              <a:gd name="connsiteY4" fmla="*/ 365363 h 73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7950" h="730725">
                <a:moveTo>
                  <a:pt x="2150" y="365363"/>
                </a:moveTo>
                <a:cubicBezTo>
                  <a:pt x="58595" y="-47096"/>
                  <a:pt x="1008569" y="1796"/>
                  <a:pt x="2250050" y="1796"/>
                </a:cubicBezTo>
                <a:cubicBezTo>
                  <a:pt x="3491531" y="1796"/>
                  <a:pt x="4483839" y="9348"/>
                  <a:pt x="4497950" y="365363"/>
                </a:cubicBezTo>
                <a:cubicBezTo>
                  <a:pt x="4497950" y="664934"/>
                  <a:pt x="3491531" y="728930"/>
                  <a:pt x="2250050" y="728930"/>
                </a:cubicBezTo>
                <a:cubicBezTo>
                  <a:pt x="1008569" y="728930"/>
                  <a:pt x="-54295" y="777822"/>
                  <a:pt x="2150" y="365363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25256" y="1523980"/>
            <a:ext cx="7973798" cy="4284551"/>
          </a:xfrm>
          <a:custGeom>
            <a:avLst/>
            <a:gdLst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805494 w 8290255"/>
              <a:gd name="connsiteY6" fmla="*/ 3277396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1494 w 8290255"/>
              <a:gd name="connsiteY0" fmla="*/ 743746 h 4584891"/>
              <a:gd name="connsiteX1" fmla="*/ 3186119 w 8290255"/>
              <a:gd name="connsiteY1" fmla="*/ 796 h 4584891"/>
              <a:gd name="connsiteX2" fmla="*/ 7434269 w 8290255"/>
              <a:gd name="connsiteY2" fmla="*/ 638971 h 4584891"/>
              <a:gd name="connsiteX3" fmla="*/ 7748594 w 8290255"/>
              <a:gd name="connsiteY3" fmla="*/ 2305846 h 4584891"/>
              <a:gd name="connsiteX4" fmla="*/ 1423994 w 8290255"/>
              <a:gd name="connsiteY4" fmla="*/ 2448721 h 4584891"/>
              <a:gd name="connsiteX5" fmla="*/ 2166944 w 8290255"/>
              <a:gd name="connsiteY5" fmla="*/ 3267871 h 4584891"/>
              <a:gd name="connsiteX6" fmla="*/ 5751082 w 8290255"/>
              <a:gd name="connsiteY6" fmla="*/ 3557340 h 4584891"/>
              <a:gd name="connsiteX7" fmla="*/ 4014794 w 8290255"/>
              <a:gd name="connsiteY7" fmla="*/ 4582321 h 4584891"/>
              <a:gd name="connsiteX8" fmla="*/ 347669 w 8290255"/>
              <a:gd name="connsiteY8" fmla="*/ 3525046 h 4584891"/>
              <a:gd name="connsiteX9" fmla="*/ 471494 w 8290255"/>
              <a:gd name="connsiteY9" fmla="*/ 743746 h 4584891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751756 w 8290929"/>
              <a:gd name="connsiteY6" fmla="*/ 3557340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472168 w 8290929"/>
              <a:gd name="connsiteY0" fmla="*/ 743746 h 4252047"/>
              <a:gd name="connsiteX1" fmla="*/ 3186793 w 8290929"/>
              <a:gd name="connsiteY1" fmla="*/ 796 h 4252047"/>
              <a:gd name="connsiteX2" fmla="*/ 7434943 w 8290929"/>
              <a:gd name="connsiteY2" fmla="*/ 638971 h 4252047"/>
              <a:gd name="connsiteX3" fmla="*/ 7749268 w 8290929"/>
              <a:gd name="connsiteY3" fmla="*/ 2305846 h 4252047"/>
              <a:gd name="connsiteX4" fmla="*/ 1424668 w 8290929"/>
              <a:gd name="connsiteY4" fmla="*/ 2448721 h 4252047"/>
              <a:gd name="connsiteX5" fmla="*/ 2167618 w 8290929"/>
              <a:gd name="connsiteY5" fmla="*/ 3267871 h 4252047"/>
              <a:gd name="connsiteX6" fmla="*/ 5534105 w 8290929"/>
              <a:gd name="connsiteY6" fmla="*/ 3445362 h 4252047"/>
              <a:gd name="connsiteX7" fmla="*/ 4015468 w 8290929"/>
              <a:gd name="connsiteY7" fmla="*/ 4246387 h 4252047"/>
              <a:gd name="connsiteX8" fmla="*/ 348343 w 8290929"/>
              <a:gd name="connsiteY8" fmla="*/ 3525046 h 4252047"/>
              <a:gd name="connsiteX9" fmla="*/ 472168 w 8290929"/>
              <a:gd name="connsiteY9" fmla="*/ 743746 h 4252047"/>
              <a:gd name="connsiteX0" fmla="*/ 361450 w 8180211"/>
              <a:gd name="connsiteY0" fmla="*/ 743746 h 4249953"/>
              <a:gd name="connsiteX1" fmla="*/ 3076075 w 8180211"/>
              <a:gd name="connsiteY1" fmla="*/ 796 h 4249953"/>
              <a:gd name="connsiteX2" fmla="*/ 7324225 w 8180211"/>
              <a:gd name="connsiteY2" fmla="*/ 638971 h 4249953"/>
              <a:gd name="connsiteX3" fmla="*/ 7638550 w 8180211"/>
              <a:gd name="connsiteY3" fmla="*/ 2305846 h 4249953"/>
              <a:gd name="connsiteX4" fmla="*/ 1313950 w 8180211"/>
              <a:gd name="connsiteY4" fmla="*/ 2448721 h 4249953"/>
              <a:gd name="connsiteX5" fmla="*/ 2056900 w 8180211"/>
              <a:gd name="connsiteY5" fmla="*/ 3267871 h 4249953"/>
              <a:gd name="connsiteX6" fmla="*/ 5423387 w 8180211"/>
              <a:gd name="connsiteY6" fmla="*/ 3445362 h 4249953"/>
              <a:gd name="connsiteX7" fmla="*/ 3904750 w 8180211"/>
              <a:gd name="connsiteY7" fmla="*/ 4246387 h 4249953"/>
              <a:gd name="connsiteX8" fmla="*/ 414467 w 8180211"/>
              <a:gd name="connsiteY8" fmla="*/ 3385074 h 4249953"/>
              <a:gd name="connsiteX9" fmla="*/ 361450 w 8180211"/>
              <a:gd name="connsiteY9" fmla="*/ 743746 h 4249953"/>
              <a:gd name="connsiteX0" fmla="*/ 361450 w 8046232"/>
              <a:gd name="connsiteY0" fmla="*/ 743746 h 4249953"/>
              <a:gd name="connsiteX1" fmla="*/ 3076075 w 8046232"/>
              <a:gd name="connsiteY1" fmla="*/ 796 h 4249953"/>
              <a:gd name="connsiteX2" fmla="*/ 6943337 w 8046232"/>
              <a:gd name="connsiteY2" fmla="*/ 638971 h 4249953"/>
              <a:gd name="connsiteX3" fmla="*/ 7638550 w 8046232"/>
              <a:gd name="connsiteY3" fmla="*/ 2305846 h 4249953"/>
              <a:gd name="connsiteX4" fmla="*/ 1313950 w 8046232"/>
              <a:gd name="connsiteY4" fmla="*/ 2448721 h 4249953"/>
              <a:gd name="connsiteX5" fmla="*/ 2056900 w 8046232"/>
              <a:gd name="connsiteY5" fmla="*/ 3267871 h 4249953"/>
              <a:gd name="connsiteX6" fmla="*/ 5423387 w 8046232"/>
              <a:gd name="connsiteY6" fmla="*/ 3445362 h 4249953"/>
              <a:gd name="connsiteX7" fmla="*/ 3904750 w 8046232"/>
              <a:gd name="connsiteY7" fmla="*/ 4246387 h 4249953"/>
              <a:gd name="connsiteX8" fmla="*/ 414467 w 8046232"/>
              <a:gd name="connsiteY8" fmla="*/ 3385074 h 4249953"/>
              <a:gd name="connsiteX9" fmla="*/ 361450 w 8046232"/>
              <a:gd name="connsiteY9" fmla="*/ 743746 h 4249953"/>
              <a:gd name="connsiteX0" fmla="*/ 361450 w 7686776"/>
              <a:gd name="connsiteY0" fmla="*/ 743765 h 4249972"/>
              <a:gd name="connsiteX1" fmla="*/ 3076075 w 7686776"/>
              <a:gd name="connsiteY1" fmla="*/ 815 h 4249972"/>
              <a:gd name="connsiteX2" fmla="*/ 6943337 w 7686776"/>
              <a:gd name="connsiteY2" fmla="*/ 638990 h 4249972"/>
              <a:gd name="connsiteX3" fmla="*/ 7162439 w 7686776"/>
              <a:gd name="connsiteY3" fmla="*/ 2347857 h 4249972"/>
              <a:gd name="connsiteX4" fmla="*/ 1313950 w 7686776"/>
              <a:gd name="connsiteY4" fmla="*/ 2448740 h 4249972"/>
              <a:gd name="connsiteX5" fmla="*/ 2056900 w 7686776"/>
              <a:gd name="connsiteY5" fmla="*/ 3267890 h 4249972"/>
              <a:gd name="connsiteX6" fmla="*/ 5423387 w 7686776"/>
              <a:gd name="connsiteY6" fmla="*/ 3445381 h 4249972"/>
              <a:gd name="connsiteX7" fmla="*/ 3904750 w 7686776"/>
              <a:gd name="connsiteY7" fmla="*/ 4246406 h 4249972"/>
              <a:gd name="connsiteX8" fmla="*/ 414467 w 7686776"/>
              <a:gd name="connsiteY8" fmla="*/ 3385093 h 4249972"/>
              <a:gd name="connsiteX9" fmla="*/ 361450 w 7686776"/>
              <a:gd name="connsiteY9" fmla="*/ 743765 h 424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86776" h="4249972">
                <a:moveTo>
                  <a:pt x="361450" y="743765"/>
                </a:moveTo>
                <a:cubicBezTo>
                  <a:pt x="805051" y="179719"/>
                  <a:pt x="1979094" y="18277"/>
                  <a:pt x="3076075" y="815"/>
                </a:cubicBezTo>
                <a:cubicBezTo>
                  <a:pt x="4173056" y="-16647"/>
                  <a:pt x="6262276" y="247816"/>
                  <a:pt x="6943337" y="638990"/>
                </a:cubicBezTo>
                <a:cubicBezTo>
                  <a:pt x="7624398" y="1030164"/>
                  <a:pt x="8100670" y="2046232"/>
                  <a:pt x="7162439" y="2347857"/>
                </a:cubicBezTo>
                <a:cubicBezTo>
                  <a:pt x="6224208" y="2649482"/>
                  <a:pt x="2164873" y="2295401"/>
                  <a:pt x="1313950" y="2448740"/>
                </a:cubicBezTo>
                <a:cubicBezTo>
                  <a:pt x="463027" y="2602079"/>
                  <a:pt x="1371994" y="3101783"/>
                  <a:pt x="2056900" y="3267890"/>
                </a:cubicBezTo>
                <a:cubicBezTo>
                  <a:pt x="2741806" y="3433997"/>
                  <a:pt x="5115412" y="3282295"/>
                  <a:pt x="5423387" y="3445381"/>
                </a:cubicBezTo>
                <a:cubicBezTo>
                  <a:pt x="5731362" y="3608467"/>
                  <a:pt x="4814388" y="4205131"/>
                  <a:pt x="3904750" y="4246406"/>
                </a:cubicBezTo>
                <a:cubicBezTo>
                  <a:pt x="2995112" y="4287681"/>
                  <a:pt x="1005017" y="3968866"/>
                  <a:pt x="414467" y="3385093"/>
                </a:cubicBezTo>
                <a:cubicBezTo>
                  <a:pt x="-176083" y="2801320"/>
                  <a:pt x="-82151" y="1307811"/>
                  <a:pt x="361450" y="743765"/>
                </a:cubicBezTo>
                <a:close/>
              </a:path>
            </a:pathLst>
          </a:custGeom>
          <a:solidFill>
            <a:srgbClr val="00B0F0">
              <a:alpha val="29000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34" name="Rounded Rectangle 33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Right Arrow 36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Strongly connected components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10708" y="2017217"/>
            <a:ext cx="7401345" cy="3316783"/>
            <a:chOff x="210708" y="2017217"/>
            <a:chExt cx="7401345" cy="3316783"/>
          </a:xfrm>
        </p:grpSpPr>
        <p:sp>
          <p:nvSpPr>
            <p:cNvPr id="45" name="Freeform 44"/>
            <p:cNvSpPr/>
            <p:nvPr/>
          </p:nvSpPr>
          <p:spPr>
            <a:xfrm>
              <a:off x="354001" y="2171700"/>
              <a:ext cx="2198699" cy="3003209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400400 w 2400400"/>
                <a:gd name="connsiteY0" fmla="*/ 0 h 3047674"/>
                <a:gd name="connsiteX1" fmla="*/ 100 w 2400400"/>
                <a:gd name="connsiteY1" fmla="*/ 1295400 h 3047674"/>
                <a:gd name="connsiteX2" fmla="*/ 2249408 w 2400400"/>
                <a:gd name="connsiteY2" fmla="*/ 3047674 h 304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0400" h="3047674">
                  <a:moveTo>
                    <a:pt x="2400400" y="0"/>
                  </a:moveTo>
                  <a:cubicBezTo>
                    <a:pt x="1208981" y="381794"/>
                    <a:pt x="17562" y="763588"/>
                    <a:pt x="100" y="1295400"/>
                  </a:cubicBezTo>
                  <a:cubicBezTo>
                    <a:pt x="-17362" y="1827212"/>
                    <a:pt x="2249408" y="3047674"/>
                    <a:pt x="2249408" y="304767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10708" y="2017217"/>
              <a:ext cx="2380092" cy="3316783"/>
            </a:xfrm>
            <a:custGeom>
              <a:avLst/>
              <a:gdLst>
                <a:gd name="connsiteX0" fmla="*/ 2400398 w 2400398"/>
                <a:gd name="connsiteY0" fmla="*/ 0 h 3190875"/>
                <a:gd name="connsiteX1" fmla="*/ 98 w 2400398"/>
                <a:gd name="connsiteY1" fmla="*/ 1295400 h 3190875"/>
                <a:gd name="connsiteX2" fmla="*/ 2295623 w 2400398"/>
                <a:gd name="connsiteY2" fmla="*/ 3190875 h 3190875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80 w 2674880"/>
                <a:gd name="connsiteY0" fmla="*/ 0 h 3112103"/>
                <a:gd name="connsiteX1" fmla="*/ 98 w 2674880"/>
                <a:gd name="connsiteY1" fmla="*/ 1216628 h 3112103"/>
                <a:gd name="connsiteX2" fmla="*/ 2295623 w 2674880"/>
                <a:gd name="connsiteY2" fmla="*/ 3112103 h 3112103"/>
                <a:gd name="connsiteX0" fmla="*/ 2674874 w 2674874"/>
                <a:gd name="connsiteY0" fmla="*/ 0 h 3085846"/>
                <a:gd name="connsiteX1" fmla="*/ 92 w 2674874"/>
                <a:gd name="connsiteY1" fmla="*/ 1216628 h 3085846"/>
                <a:gd name="connsiteX2" fmla="*/ 2473224 w 2674874"/>
                <a:gd name="connsiteY2" fmla="*/ 3085846 h 3085846"/>
                <a:gd name="connsiteX0" fmla="*/ 2723309 w 2723309"/>
                <a:gd name="connsiteY0" fmla="*/ 0 h 3085846"/>
                <a:gd name="connsiteX1" fmla="*/ 89 w 2723309"/>
                <a:gd name="connsiteY1" fmla="*/ 1347914 h 3085846"/>
                <a:gd name="connsiteX2" fmla="*/ 2521659 w 2723309"/>
                <a:gd name="connsiteY2" fmla="*/ 3085846 h 308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3309" h="3085846">
                  <a:moveTo>
                    <a:pt x="2723309" y="0"/>
                  </a:moveTo>
                  <a:cubicBezTo>
                    <a:pt x="1402722" y="224252"/>
                    <a:pt x="17551" y="816102"/>
                    <a:pt x="89" y="1347914"/>
                  </a:cubicBezTo>
                  <a:cubicBezTo>
                    <a:pt x="-17373" y="1879726"/>
                    <a:pt x="2521659" y="3085846"/>
                    <a:pt x="2521659" y="3085846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04900" y="2280196"/>
              <a:ext cx="6507153" cy="2825204"/>
              <a:chOff x="1104900" y="2280196"/>
              <a:chExt cx="6507153" cy="28252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3983028" y="2280196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3970971" y="3009900"/>
                <a:ext cx="2532" cy="379129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104900" y="3810000"/>
                <a:ext cx="1295400" cy="129540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Freeform 51"/>
              <p:cNvSpPr/>
              <p:nvPr/>
            </p:nvSpPr>
            <p:spPr>
              <a:xfrm>
                <a:off x="5905500" y="2819400"/>
                <a:ext cx="1706553" cy="1695450"/>
              </a:xfrm>
              <a:custGeom>
                <a:avLst/>
                <a:gdLst>
                  <a:gd name="connsiteX0" fmla="*/ 238125 w 1535211"/>
                  <a:gd name="connsiteY0" fmla="*/ 0 h 1590675"/>
                  <a:gd name="connsiteX1" fmla="*/ 1533525 w 1535211"/>
                  <a:gd name="connsiteY1" fmla="*/ 609600 h 1590675"/>
                  <a:gd name="connsiteX2" fmla="*/ 0 w 1535211"/>
                  <a:gd name="connsiteY2" fmla="*/ 1590675 h 159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35211" h="1590675">
                    <a:moveTo>
                      <a:pt x="238125" y="0"/>
                    </a:moveTo>
                    <a:cubicBezTo>
                      <a:pt x="905668" y="172244"/>
                      <a:pt x="1573212" y="344488"/>
                      <a:pt x="1533525" y="609600"/>
                    </a:cubicBezTo>
                    <a:cubicBezTo>
                      <a:pt x="1493838" y="874712"/>
                      <a:pt x="193675" y="1411288"/>
                      <a:pt x="0" y="159067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811992" y="1928140"/>
            <a:ext cx="6342072" cy="3482060"/>
            <a:chOff x="-3240793" y="1321446"/>
            <a:chExt cx="10623211" cy="4017762"/>
          </a:xfrm>
        </p:grpSpPr>
        <p:sp>
          <p:nvSpPr>
            <p:cNvPr id="59" name="Rounded Rectangle 58"/>
            <p:cNvSpPr/>
            <p:nvPr/>
          </p:nvSpPr>
          <p:spPr>
            <a:xfrm>
              <a:off x="-322398" y="1321446"/>
              <a:ext cx="4786420" cy="4047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endParaRPr lang="en-US" sz="3000" kern="0" dirty="0">
                <a:solidFill>
                  <a:srgbClr val="FF0000"/>
                </a:solidFill>
                <a:latin typeface="Seravek"/>
                <a:cs typeface="Seravek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606902" y="2163686"/>
              <a:ext cx="7363912" cy="4326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pkt.old</a:t>
              </a:r>
              <a:r>
                <a:rPr lang="en-US" sz="3000" kern="0" dirty="0" smtClean="0">
                  <a:latin typeface="Seravek"/>
                  <a:cs typeface="Seravek"/>
                </a:rPr>
                <a:t> == 9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-3240793" y="3020808"/>
              <a:ext cx="10623211" cy="4759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dirty="0" smtClean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dirty="0" err="1" smtClean="0">
                  <a:latin typeface="Seravek"/>
                  <a:cs typeface="Seravek"/>
                </a:rPr>
                <a:t>pkt.new</a:t>
              </a:r>
              <a:r>
                <a:rPr lang="en-US" sz="3000" dirty="0" smtClean="0">
                  <a:latin typeface="Seravek"/>
                  <a:cs typeface="Seravek"/>
                </a:rPr>
                <a:t> </a:t>
              </a:r>
              <a:r>
                <a:rPr lang="en-US" sz="3000" dirty="0">
                  <a:latin typeface="Seravek"/>
                  <a:cs typeface="Seravek"/>
                </a:rPr>
                <a:t>= </a:t>
              </a:r>
              <a:r>
                <a:rPr lang="en-US" sz="3000" dirty="0" err="1">
                  <a:latin typeface="Seravek"/>
                  <a:cs typeface="Seravek"/>
                </a:rPr>
                <a:t>pkt.tmp</a:t>
              </a:r>
              <a:r>
                <a:rPr lang="en-US" sz="3000" dirty="0">
                  <a:latin typeface="Seravek"/>
                  <a:cs typeface="Seravek"/>
                </a:rPr>
                <a:t> ? 0 </a:t>
              </a:r>
              <a:r>
                <a:rPr lang="en-US" sz="3000" dirty="0" smtClean="0">
                  <a:latin typeface="Seravek"/>
                  <a:cs typeface="Seravek"/>
                </a:rPr>
                <a:t>: (</a:t>
              </a:r>
              <a:r>
                <a:rPr lang="en-US" sz="3000" dirty="0" err="1">
                  <a:latin typeface="Seravek"/>
                  <a:cs typeface="Seravek"/>
                </a:rPr>
                <a:t>pkt.old</a:t>
              </a:r>
              <a:r>
                <a:rPr lang="en-US" sz="3000" dirty="0">
                  <a:latin typeface="Seravek"/>
                  <a:cs typeface="Seravek"/>
                </a:rPr>
                <a:t> + 1</a:t>
              </a:r>
              <a:r>
                <a:rPr lang="en-US" sz="3000" dirty="0" smtClean="0">
                  <a:latin typeface="Seravek"/>
                  <a:cs typeface="Seravek"/>
                </a:rPr>
                <a:t>)</a:t>
              </a:r>
              <a:endParaRPr lang="en-US" sz="3000" dirty="0">
                <a:latin typeface="Seravek"/>
                <a:cs typeface="Seravek"/>
              </a:endParaRPr>
            </a:p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-1178131" y="3956636"/>
              <a:ext cx="6497887" cy="5311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err="1" smtClean="0">
                  <a:latin typeface="Seravek"/>
                  <a:cs typeface="Seravek"/>
                </a:rPr>
                <a:t>pkt.sample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pkt.tmp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-523987" y="4932048"/>
              <a:ext cx="5189599" cy="40716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5393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3000" kern="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3000" kern="0" dirty="0" smtClean="0">
                  <a:latin typeface="Seravek"/>
                  <a:cs typeface="Seravek"/>
                </a:rPr>
                <a:t> = </a:t>
              </a:r>
              <a:r>
                <a:rPr lang="en-US" sz="3000" kern="0" dirty="0" err="1" smtClean="0">
                  <a:latin typeface="Seravek"/>
                  <a:cs typeface="Seravek"/>
                </a:rPr>
                <a:t>pkt.new</a:t>
              </a:r>
              <a:endParaRPr lang="en-US" sz="3000" kern="0" dirty="0"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54277" y="2247900"/>
            <a:ext cx="2857500" cy="3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latin typeface="Seravek"/>
                <a:cs typeface="Seravek"/>
              </a:rPr>
              <a:t> =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endParaRPr lang="en-US" sz="3000" kern="0" dirty="0">
              <a:solidFill>
                <a:srgbClr val="FF0000"/>
              </a:solidFill>
              <a:latin typeface="Seravek"/>
              <a:cs typeface="Seravek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58556" y="2603830"/>
            <a:ext cx="4396266" cy="3749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== 9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11991" y="2971800"/>
            <a:ext cx="6342072" cy="4124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dirty="0" smtClean="0">
              <a:solidFill>
                <a:schemeClr val="bg1"/>
              </a:solidFill>
              <a:latin typeface="Seravek"/>
              <a:cs typeface="Seravek"/>
            </a:endParaRP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 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? 0 </a:t>
            </a:r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: (</a:t>
            </a:r>
            <a:r>
              <a:rPr lang="en-US" sz="3000" dirty="0" err="1">
                <a:solidFill>
                  <a:srgbClr val="000000"/>
                </a:solidFill>
                <a:latin typeface="Seravek"/>
                <a:cs typeface="Seravek"/>
              </a:rPr>
              <a:t>pkt.old</a:t>
            </a:r>
            <a:r>
              <a:rPr lang="en-US" sz="3000" dirty="0">
                <a:solidFill>
                  <a:srgbClr val="000000"/>
                </a:solidFill>
                <a:latin typeface="Seravek"/>
                <a:cs typeface="Seravek"/>
              </a:rPr>
              <a:t> + 1);</a:t>
            </a:r>
          </a:p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US" sz="3000" kern="0" dirty="0">
              <a:solidFill>
                <a:prstClr val="white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43404" y="4538495"/>
            <a:ext cx="3879248" cy="460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pkt.sample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 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pkt.tmp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364079" y="3401730"/>
            <a:ext cx="3098198" cy="3528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53934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3000" kern="0" dirty="0" smtClean="0">
                <a:solidFill>
                  <a:srgbClr val="FF0000"/>
                </a:solidFill>
                <a:latin typeface="Seravek"/>
                <a:cs typeface="Seravek"/>
              </a:rPr>
              <a:t>count</a:t>
            </a:r>
            <a:r>
              <a:rPr lang="en-US" sz="3000" kern="0" dirty="0" smtClean="0">
                <a:solidFill>
                  <a:prstClr val="white"/>
                </a:solidFill>
                <a:latin typeface="Seravek"/>
                <a:cs typeface="Seravek"/>
              </a:rPr>
              <a:t> </a:t>
            </a:r>
            <a:r>
              <a:rPr lang="en-US" sz="3000" kern="0" dirty="0" smtClean="0">
                <a:solidFill>
                  <a:srgbClr val="000000"/>
                </a:solidFill>
                <a:latin typeface="Seravek"/>
                <a:cs typeface="Seravek"/>
              </a:rPr>
              <a:t>= </a:t>
            </a:r>
            <a:r>
              <a:rPr lang="en-US" sz="3000" kern="0" dirty="0" err="1" smtClean="0">
                <a:solidFill>
                  <a:srgbClr val="000000"/>
                </a:solidFill>
                <a:latin typeface="Seravek"/>
                <a:cs typeface="Seravek"/>
              </a:rPr>
              <a:t>pkt.new</a:t>
            </a:r>
            <a:endParaRPr lang="en-US" sz="3000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56689" y="3759396"/>
            <a:ext cx="0" cy="7050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Condensed DAG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8" name="Rounded Rectangle 27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Pipelining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21" name="Rounded Rectangle 20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289" y="188367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Preprocessing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408734" y="2857500"/>
            <a:ext cx="2754566" cy="1371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eravek"/>
                <a:cs typeface="Seravek"/>
              </a:rPr>
              <a:t>Code pipelining</a:t>
            </a:r>
            <a:endParaRPr lang="en-US" sz="2400" dirty="0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62" name="Group 61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65" name="Freeform 64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67" name="Freeform 66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63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64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14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8778" y="6135624"/>
            <a:ext cx="11201400" cy="556537"/>
            <a:chOff x="458778" y="104339"/>
            <a:chExt cx="11201400" cy="556537"/>
          </a:xfrm>
        </p:grpSpPr>
        <p:sp>
          <p:nvSpPr>
            <p:cNvPr id="130" name="Rounded Rectangle 129"/>
            <p:cNvSpPr/>
            <p:nvPr/>
          </p:nvSpPr>
          <p:spPr>
            <a:xfrm>
              <a:off x="8878878" y="104339"/>
              <a:ext cx="2781300" cy="533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3582978" y="197743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87878" y="104339"/>
              <a:ext cx="2781300" cy="5215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3" name="Right Arrow 132"/>
            <p:cNvSpPr/>
            <p:nvPr/>
          </p:nvSpPr>
          <p:spPr>
            <a:xfrm>
              <a:off x="7773978" y="197742"/>
              <a:ext cx="800100" cy="46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669609" y="188367"/>
              <a:ext cx="299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Sequential to parallel code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069378" y="180459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Hardware constraints</a:t>
              </a:r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58778" y="104339"/>
              <a:ext cx="2813538" cy="5373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adugi" panose="020B0502040204020203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07289" y="188367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dugi" panose="020B0502040204020203" pitchFamily="34" charset="0"/>
                </a:rPr>
                <a:t>Canonicalization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0249" y="3646746"/>
            <a:ext cx="5910780" cy="2523417"/>
            <a:chOff x="1600200" y="2935372"/>
            <a:chExt cx="8724900" cy="3601463"/>
          </a:xfrm>
        </p:grpSpPr>
        <p:grpSp>
          <p:nvGrpSpPr>
            <p:cNvPr id="25" name="Group 42"/>
            <p:cNvGrpSpPr/>
            <p:nvPr/>
          </p:nvGrpSpPr>
          <p:grpSpPr>
            <a:xfrm>
              <a:off x="1600200" y="3553365"/>
              <a:ext cx="8724900" cy="1425855"/>
              <a:chOff x="1707458" y="1778000"/>
              <a:chExt cx="4254836" cy="118178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9562748" y="315783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62748" y="5417516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562748" y="3961509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562748" y="4591383"/>
              <a:ext cx="72233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896100" y="3162300"/>
              <a:ext cx="801124" cy="2594157"/>
              <a:chOff x="8534400" y="1981200"/>
              <a:chExt cx="595991" cy="2163589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/>
            <p:cNvSpPr/>
            <p:nvPr/>
          </p:nvSpPr>
          <p:spPr>
            <a:xfrm>
              <a:off x="2010957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21597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86088" y="5939135"/>
              <a:ext cx="1402334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86301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96940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03910" y="5939135"/>
              <a:ext cx="1448652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10499" y="2935372"/>
              <a:ext cx="1993033" cy="30267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21141" y="2935372"/>
              <a:ext cx="1985874" cy="3023727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51910" y="5939135"/>
              <a:ext cx="1606670" cy="5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854975" y="3241675"/>
              <a:ext cx="1110850" cy="2438400"/>
              <a:chOff x="2162575" y="3232150"/>
              <a:chExt cx="1110850" cy="2438400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48"/>
            <p:cNvGrpSpPr/>
            <p:nvPr/>
          </p:nvGrpSpPr>
          <p:grpSpPr>
            <a:xfrm>
              <a:off x="5887759" y="3172936"/>
              <a:ext cx="722589" cy="2621439"/>
              <a:chOff x="8915396" y="3169761"/>
              <a:chExt cx="952504" cy="2621439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104" name="Trapezoid 103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5" name="Trapezoid 104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06" name="Trapezoid 105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Straight Arrow Connector 100"/>
              <p:cNvCxnSpPr>
                <a:stCxn id="106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7976000" y="3251200"/>
              <a:ext cx="1110850" cy="2438400"/>
              <a:chOff x="2162575" y="3232150"/>
              <a:chExt cx="1110850" cy="2438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/>
            <p:cNvGrpSpPr/>
            <p:nvPr/>
          </p:nvGrpSpPr>
          <p:grpSpPr>
            <a:xfrm>
              <a:off x="9008784" y="3182461"/>
              <a:ext cx="722589" cy="2621439"/>
              <a:chOff x="8915396" y="3169761"/>
              <a:chExt cx="952504" cy="2621439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81" name="Trapezoid 80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/>
              <p:cNvCxnSpPr>
                <a:stCxn id="83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2178450" y="3244850"/>
              <a:ext cx="1110850" cy="2438400"/>
              <a:chOff x="2162575" y="3232150"/>
              <a:chExt cx="1110850" cy="24384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470150" y="3384550"/>
                <a:ext cx="803275" cy="2171700"/>
                <a:chOff x="2476500" y="3390900"/>
                <a:chExt cx="803275" cy="2171700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2476500" y="35433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2727326" y="33909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2486025" y="431482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2736851" y="4162425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2495550" y="5562600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2746376" y="5410200"/>
                  <a:ext cx="533399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2162575" y="3232150"/>
                <a:ext cx="577050" cy="2438400"/>
                <a:chOff x="2168925" y="3238500"/>
                <a:chExt cx="577050" cy="2438400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2168925" y="3238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168925" y="40005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2171700" y="5257800"/>
                  <a:ext cx="574275" cy="4191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1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24765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3201709" y="3169761"/>
              <a:ext cx="722589" cy="2621439"/>
              <a:chOff x="8915396" y="3169761"/>
              <a:chExt cx="952504" cy="2621439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15396" y="3169761"/>
                <a:ext cx="769162" cy="2621439"/>
                <a:chOff x="3124195" y="3165228"/>
                <a:chExt cx="769162" cy="2621439"/>
              </a:xfrm>
            </p:grpSpPr>
            <p:sp>
              <p:nvSpPr>
                <p:cNvPr id="58" name="Trapezoid 57"/>
                <p:cNvSpPr/>
                <p:nvPr/>
              </p:nvSpPr>
              <p:spPr>
                <a:xfrm rot="5400000">
                  <a:off x="3205437" y="5098754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 rot="5400000">
                  <a:off x="3205443" y="38078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 rot="5400000">
                  <a:off x="3205442" y="3083986"/>
                  <a:ext cx="606671" cy="769156"/>
                </a:xfrm>
                <a:prstGeom prst="trapezoid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505200" y="4610100"/>
                  <a:ext cx="0" cy="495300"/>
                </a:xfrm>
                <a:prstGeom prst="line">
                  <a:avLst/>
                </a:prstGeom>
                <a:ln w="50800">
                  <a:solidFill>
                    <a:schemeClr val="accent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/>
              <p:cNvCxnSpPr>
                <a:stCxn id="60" idx="0"/>
              </p:cNvCxnSpPr>
              <p:nvPr/>
            </p:nvCxnSpPr>
            <p:spPr>
              <a:xfrm flipV="1">
                <a:off x="9684557" y="34671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9677400" y="41910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9677400" y="5486400"/>
                <a:ext cx="183343" cy="5998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Freeform 18"/>
          <p:cNvSpPr/>
          <p:nvPr/>
        </p:nvSpPr>
        <p:spPr>
          <a:xfrm flipH="1">
            <a:off x="7429500" y="3200401"/>
            <a:ext cx="972599" cy="609147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>
            <a:off x="4686299" y="3505200"/>
            <a:ext cx="1957221" cy="320628"/>
          </a:xfrm>
          <a:custGeom>
            <a:avLst/>
            <a:gdLst>
              <a:gd name="connsiteX0" fmla="*/ 95250 w 95250"/>
              <a:gd name="connsiteY0" fmla="*/ 0 h 628650"/>
              <a:gd name="connsiteX1" fmla="*/ 0 w 95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0" h="628650">
                <a:moveTo>
                  <a:pt x="95250" y="0"/>
                </a:moveTo>
                <a:lnTo>
                  <a:pt x="0" y="628650"/>
                </a:ln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601274" y="1371600"/>
            <a:ext cx="7018726" cy="2433484"/>
            <a:chOff x="5058974" y="1943100"/>
            <a:chExt cx="7018726" cy="2433484"/>
          </a:xfrm>
        </p:grpSpPr>
        <p:grpSp>
          <p:nvGrpSpPr>
            <p:cNvPr id="145" name="Group 144"/>
            <p:cNvGrpSpPr/>
            <p:nvPr/>
          </p:nvGrpSpPr>
          <p:grpSpPr>
            <a:xfrm>
              <a:off x="5058974" y="1943100"/>
              <a:ext cx="7018726" cy="2433484"/>
              <a:chOff x="-1800105" y="1921050"/>
              <a:chExt cx="8098521" cy="3410241"/>
            </a:xfrm>
          </p:grpSpPr>
          <p:sp>
            <p:nvSpPr>
              <p:cNvPr id="148" name="Freeform 147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49" name="Freeform 148"/>
              <p:cNvSpPr/>
              <p:nvPr/>
            </p:nvSpPr>
            <p:spPr>
              <a:xfrm>
                <a:off x="-1800105" y="2954456"/>
                <a:ext cx="4836862" cy="2376835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50" name="Freeform 149"/>
              <p:cNvSpPr/>
              <p:nvPr/>
            </p:nvSpPr>
            <p:spPr>
              <a:xfrm rot="5400000" flipV="1">
                <a:off x="3007045" y="4085048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46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47" name="TextBox 405"/>
            <p:cNvSpPr txBox="1"/>
            <p:nvPr/>
          </p:nvSpPr>
          <p:spPr>
            <a:xfrm>
              <a:off x="6553200" y="2286000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9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7553552" y="1699789"/>
            <a:ext cx="3795796" cy="3429535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Seravek"/>
              <a:cs typeface="Serave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0033" y="3724743"/>
            <a:ext cx="1048837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choice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21636" y="3730623"/>
            <a:ext cx="1048838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Add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mapping: example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5069" y="3286723"/>
            <a:ext cx="38147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* x doesn’t map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5069" y="2743200"/>
            <a:ext cx="48759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/>
                <a:cs typeface="Seravek"/>
              </a:rPr>
              <a:t>x = x + </a:t>
            </a:r>
            <a:r>
              <a:rPr lang="en-US" sz="3200" dirty="0">
                <a:latin typeface="Seravek"/>
                <a:cs typeface="Seravek"/>
              </a:rPr>
              <a:t>1</a:t>
            </a:r>
            <a:r>
              <a:rPr lang="en-US" sz="3200" dirty="0" smtClean="0">
                <a:latin typeface="Seravek"/>
                <a:cs typeface="Seravek"/>
              </a:rPr>
              <a:t> maps to this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399" y="5452140"/>
            <a:ext cx="1097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dirty="0" smtClean="0">
                <a:latin typeface="Seravek"/>
                <a:cs typeface="Seravek"/>
              </a:rPr>
              <a:t>We use the SKETCH program synthesis tool to check if a code block maps to an atom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02277" y="1993327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1395" y="199332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constant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Trapezoid 17"/>
          <p:cNvSpPr/>
          <p:nvPr/>
        </p:nvSpPr>
        <p:spPr>
          <a:xfrm rot="10800000">
            <a:off x="8802167" y="2859035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8341" y="287494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Add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0" name="Trapezoid 19"/>
          <p:cNvSpPr/>
          <p:nvPr/>
        </p:nvSpPr>
        <p:spPr>
          <a:xfrm rot="10800000">
            <a:off x="9961996" y="2875681"/>
            <a:ext cx="979864" cy="499448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61888" y="2890979"/>
            <a:ext cx="899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 Sub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2" name="Trapezoid 21"/>
          <p:cNvSpPr/>
          <p:nvPr/>
        </p:nvSpPr>
        <p:spPr>
          <a:xfrm rot="10800000">
            <a:off x="9021513" y="3674798"/>
            <a:ext cx="1728498" cy="549389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endParaRPr lang="en-US" sz="28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01838" y="3724742"/>
            <a:ext cx="1648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/>
                <a:cs typeface="Seravek"/>
              </a:rPr>
              <a:t>2-to-1 Mux</a:t>
            </a:r>
            <a:endParaRPr lang="en-US" sz="2400" dirty="0">
              <a:latin typeface="Seravek"/>
              <a:cs typeface="Serave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45678" y="4479462"/>
            <a:ext cx="549392" cy="499447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ravek"/>
                <a:cs typeface="Seravek"/>
              </a:rPr>
              <a:t>X</a:t>
            </a:r>
            <a:endParaRPr lang="en-US" sz="2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cxnSp>
        <p:nvCxnSpPr>
          <p:cNvPr id="28" name="Straight Arrow Connector 27"/>
          <p:cNvCxnSpPr>
            <a:stCxn id="16" idx="2"/>
          </p:cNvCxnSpPr>
          <p:nvPr/>
        </p:nvCxnSpPr>
        <p:spPr>
          <a:xfrm>
            <a:off x="8976978" y="2492774"/>
            <a:ext cx="224751" cy="366261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506946" y="2442829"/>
            <a:ext cx="344069" cy="410657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57221" y="2498323"/>
            <a:ext cx="943400" cy="37736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1" idx="0"/>
          </p:cNvCxnSpPr>
          <p:nvPr/>
        </p:nvCxnSpPr>
        <p:spPr>
          <a:xfrm>
            <a:off x="10350458" y="2442829"/>
            <a:ext cx="160934" cy="448149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</p:cNvCxnSpPr>
          <p:nvPr/>
        </p:nvCxnSpPr>
        <p:spPr>
          <a:xfrm>
            <a:off x="9292100" y="3358483"/>
            <a:ext cx="409075" cy="31631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2"/>
          </p:cNvCxnSpPr>
          <p:nvPr/>
        </p:nvCxnSpPr>
        <p:spPr>
          <a:xfrm flipH="1">
            <a:off x="10233919" y="3352644"/>
            <a:ext cx="277475" cy="32215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24" idx="0"/>
          </p:cNvCxnSpPr>
          <p:nvPr/>
        </p:nvCxnSpPr>
        <p:spPr>
          <a:xfrm flipH="1">
            <a:off x="9920372" y="4186407"/>
            <a:ext cx="5553" cy="29305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507248" y="1999207"/>
            <a:ext cx="1698119" cy="44950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Seravek"/>
                <a:cs typeface="Seravek"/>
              </a:rPr>
              <a:t>1</a:t>
            </a:r>
            <a:endParaRPr lang="en-US" sz="2400" b="1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05" grpId="0"/>
      <p:bldP spid="27" grpId="0"/>
      <p:bldP spid="8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062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Expressiveness: </a:t>
            </a:r>
            <a:r>
              <a:rPr lang="en-US" dirty="0" smtClean="0"/>
              <a:t>Can we program real algorithms </a:t>
            </a:r>
            <a:r>
              <a:rPr lang="en-US" dirty="0"/>
              <a:t>using packet </a:t>
            </a:r>
            <a:r>
              <a:rPr lang="en-US" dirty="0" smtClean="0"/>
              <a:t>transactions?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Feasibility: </a:t>
            </a:r>
            <a:r>
              <a:rPr lang="en-US" dirty="0" smtClean="0"/>
              <a:t>Can we design compiler targets with small area overheads?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Compilation: </a:t>
            </a:r>
            <a:r>
              <a:rPr lang="en-US" dirty="0" smtClean="0"/>
              <a:t>Can the algorithms be compiled to the targets?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Expressiveness of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31872"/>
              </p:ext>
            </p:extLst>
          </p:nvPr>
        </p:nvGraphicFramePr>
        <p:xfrm>
          <a:off x="1943099" y="1684021"/>
          <a:ext cx="8420101" cy="5059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29000"/>
                <a:gridCol w="1755429"/>
                <a:gridCol w="3235672"/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800" b="0" dirty="0">
                        <a:solidFill>
                          <a:schemeClr val="bg1"/>
                        </a:solidFill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latin typeface="Seravek"/>
                          <a:cs typeface="Seravek"/>
                        </a:rPr>
                        <a:t>Auto-generated P4</a:t>
                      </a:r>
                      <a:r>
                        <a:rPr lang="en-US" sz="2800" b="0" baseline="0" dirty="0" smtClean="0">
                          <a:latin typeface="Seravek"/>
                          <a:cs typeface="Seravek"/>
                        </a:rPr>
                        <a:t> LOC</a:t>
                      </a:r>
                      <a:endParaRPr lang="en-US" sz="2800" b="0" dirty="0">
                        <a:latin typeface="Seravek"/>
                        <a:cs typeface="Serave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104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192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4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4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107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70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95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147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89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ravek"/>
                          <a:cs typeface="Seravek"/>
                        </a:rPr>
                        <a:t>271</a:t>
                      </a:r>
                      <a:endParaRPr lang="en-US" sz="24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086600" y="1543050"/>
            <a:ext cx="3352800" cy="529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5875" y="3175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 both stateless and </a:t>
            </a:r>
            <a:r>
              <a:rPr lang="en-US" dirty="0" err="1" smtClean="0"/>
              <a:t>stateful</a:t>
            </a:r>
            <a:r>
              <a:rPr lang="en-US" dirty="0" smtClean="0"/>
              <a:t> atoms</a:t>
            </a:r>
          </a:p>
          <a:p>
            <a:pPr lvl="1"/>
            <a:r>
              <a:rPr lang="en-US" dirty="0" smtClean="0"/>
              <a:t>Stateless: easy because stateless operations can be pipelined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: determines which algorithms can run at line rate</a:t>
            </a:r>
          </a:p>
          <a:p>
            <a:endParaRPr lang="en-US" dirty="0" smtClean="0"/>
          </a:p>
          <a:p>
            <a:r>
              <a:rPr lang="en-US" dirty="0" smtClean="0"/>
              <a:t>1 GHz clock frequency</a:t>
            </a:r>
          </a:p>
          <a:p>
            <a:pPr lvl="1"/>
            <a:r>
              <a:rPr lang="en-US" dirty="0" smtClean="0"/>
              <a:t>300 each for </a:t>
            </a:r>
            <a:r>
              <a:rPr lang="en-US" dirty="0" err="1" smtClean="0"/>
              <a:t>stateful</a:t>
            </a:r>
            <a:r>
              <a:rPr lang="en-US" dirty="0" smtClean="0"/>
              <a:t>, stateless atoms (10 atoms per stage, 30 stages)</a:t>
            </a:r>
          </a:p>
          <a:p>
            <a:endParaRPr lang="en-US" dirty="0" smtClean="0"/>
          </a:p>
          <a:p>
            <a:r>
              <a:rPr lang="en-US" dirty="0" smtClean="0"/>
              <a:t>Synthesize atoms to 32-nm transistor library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stimate area overhead relative to 200 sq. mm chip.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compiler targets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84"/>
          <p:cNvSpPr/>
          <p:nvPr/>
        </p:nvSpPr>
        <p:spPr>
          <a:xfrm>
            <a:off x="6400800" y="4968605"/>
            <a:ext cx="5554980" cy="16607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423464" y="3801724"/>
            <a:ext cx="4259580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415844" y="2602378"/>
            <a:ext cx="3084499" cy="52182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9485" y="2667000"/>
            <a:ext cx="4457700" cy="2476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885" y="2819400"/>
            <a:ext cx="502451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pkt.f3 =(pkt.f1 | constant)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OP</a:t>
            </a:r>
          </a:p>
          <a:p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            (pkt.f2 | constant);</a:t>
            </a:r>
          </a:p>
          <a:p>
            <a:r>
              <a:rPr lang="en-US" sz="2500" dirty="0" smtClean="0">
                <a:latin typeface="Seravek"/>
                <a:cs typeface="Seravek"/>
              </a:rPr>
              <a:t>where</a:t>
            </a:r>
          </a:p>
          <a:p>
            <a:r>
              <a:rPr lang="en-US" sz="2500" dirty="0" smtClean="0">
                <a:latin typeface="Seravek"/>
                <a:cs typeface="Seravek"/>
              </a:rPr>
              <a:t>OP = {+, -, AND, OR, &gt; ,&lt;, ...}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415844" y="2598789"/>
            <a:ext cx="30844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= (</a:t>
            </a:r>
            <a:r>
              <a:rPr lang="en-US" sz="2500" dirty="0" err="1" smtClean="0">
                <a:latin typeface="Seravek"/>
                <a:cs typeface="Seravek"/>
              </a:rPr>
              <a:t>pkt.f</a:t>
            </a:r>
            <a:r>
              <a:rPr lang="en-US" sz="2500" dirty="0" smtClean="0">
                <a:latin typeface="Seravek"/>
                <a:cs typeface="Seravek"/>
              </a:rPr>
              <a:t> | constant);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15844" y="3866346"/>
            <a:ext cx="5024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Seravek"/>
                <a:cs typeface="Seravek"/>
              </a:rPr>
              <a:t>x </a:t>
            </a:r>
            <a:r>
              <a:rPr lang="en-US" sz="2500" dirty="0">
                <a:latin typeface="Seravek"/>
                <a:cs typeface="Seravek"/>
              </a:rPr>
              <a:t>= </a:t>
            </a:r>
            <a:r>
              <a:rPr lang="en-US" sz="2500" dirty="0" smtClean="0">
                <a:latin typeface="Seravek"/>
                <a:cs typeface="Seravek"/>
              </a:rPr>
              <a:t>(x | 0) </a:t>
            </a:r>
            <a:r>
              <a:rPr lang="en-US" sz="2500" dirty="0">
                <a:latin typeface="Seravek"/>
                <a:cs typeface="Seravek"/>
              </a:rPr>
              <a:t>+ (</a:t>
            </a:r>
            <a:r>
              <a:rPr lang="en-US" sz="2500" dirty="0" err="1">
                <a:latin typeface="Seravek"/>
                <a:cs typeface="Seravek"/>
              </a:rPr>
              <a:t>pkt.f</a:t>
            </a:r>
            <a:r>
              <a:rPr lang="en-US" sz="2500" dirty="0">
                <a:latin typeface="Seravek"/>
                <a:cs typeface="Seravek"/>
              </a:rPr>
              <a:t> |</a:t>
            </a:r>
            <a:r>
              <a:rPr lang="en-US" sz="2500" dirty="0" smtClean="0">
                <a:latin typeface="Seravek"/>
                <a:cs typeface="Seravek"/>
              </a:rPr>
              <a:t> </a:t>
            </a:r>
            <a:r>
              <a:rPr lang="en-US" sz="2500" dirty="0">
                <a:latin typeface="Seravek"/>
                <a:cs typeface="Seravek"/>
              </a:rPr>
              <a:t>constant</a:t>
            </a:r>
            <a:r>
              <a:rPr lang="en-US" sz="2500" dirty="0" smtClean="0">
                <a:latin typeface="Seravek"/>
                <a:cs typeface="Seravek"/>
              </a:rPr>
              <a:t>);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400800" y="4998184"/>
            <a:ext cx="60314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Gadugi" panose="020B0502040204020203" pitchFamily="34" charset="0"/>
              </a:rPr>
              <a:t>if (predicate(x, pkt.f1, pkt.f2))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  x </a:t>
            </a:r>
            <a:r>
              <a:rPr lang="en-US" sz="2500" dirty="0">
                <a:latin typeface="Gadugi" panose="020B0502040204020203" pitchFamily="34" charset="0"/>
              </a:rPr>
              <a:t>= </a:t>
            </a:r>
            <a:r>
              <a:rPr lang="en-US" sz="2500" dirty="0" smtClean="0">
                <a:latin typeface="Gadugi" panose="020B0502040204020203" pitchFamily="34" charset="0"/>
              </a:rPr>
              <a:t>(x | 0) + </a:t>
            </a:r>
            <a:r>
              <a:rPr lang="en-US" sz="2500" dirty="0">
                <a:latin typeface="Gadugi" panose="020B0502040204020203" pitchFamily="34" charset="0"/>
              </a:rPr>
              <a:t>(</a:t>
            </a:r>
            <a:r>
              <a:rPr lang="en-US" sz="2500" dirty="0" smtClean="0">
                <a:latin typeface="Gadugi" panose="020B0502040204020203" pitchFamily="34" charset="0"/>
              </a:rPr>
              <a:t>pkt.f1 | pkt.f2 | constant);</a:t>
            </a:r>
          </a:p>
          <a:p>
            <a:r>
              <a:rPr lang="en-US" sz="2500" dirty="0" smtClean="0">
                <a:latin typeface="Gadugi" panose="020B0502040204020203" pitchFamily="34" charset="0"/>
              </a:rPr>
              <a:t>else:</a:t>
            </a:r>
          </a:p>
          <a:p>
            <a:r>
              <a:rPr lang="en-US" sz="2500" dirty="0">
                <a:latin typeface="Gadugi" panose="020B0502040204020203" pitchFamily="34" charset="0"/>
              </a:rPr>
              <a:t> </a:t>
            </a:r>
            <a:r>
              <a:rPr lang="en-US" sz="2500" dirty="0" smtClean="0">
                <a:latin typeface="Gadugi" panose="020B0502040204020203" pitchFamily="34" charset="0"/>
              </a:rPr>
              <a:t> x = x</a:t>
            </a:r>
            <a:endParaRPr lang="en-US" sz="2500" dirty="0">
              <a:latin typeface="Gadug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35126" y="2105680"/>
            <a:ext cx="2973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Read/Write (R/W)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135125" y="3278504"/>
            <a:ext cx="352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134100" y="4438712"/>
            <a:ext cx="5405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Predicated </a:t>
            </a:r>
            <a:r>
              <a:rPr lang="en-US" sz="2800" dirty="0" err="1" smtClean="0">
                <a:latin typeface="Seravek"/>
                <a:cs typeface="Seravek"/>
              </a:rPr>
              <a:t>ReadAddWrite</a:t>
            </a:r>
            <a:r>
              <a:rPr lang="en-US" sz="2800" dirty="0" smtClean="0">
                <a:latin typeface="Seravek"/>
                <a:cs typeface="Seravek"/>
              </a:rPr>
              <a:t> (PRAW)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62483" y="3288189"/>
            <a:ext cx="5668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>
                <a:latin typeface="Seravek"/>
                <a:cs typeface="Seravek"/>
              </a:rPr>
              <a:t>+</a:t>
            </a:r>
            <a:endParaRPr lang="en-US" sz="5000" b="1" dirty="0">
              <a:latin typeface="Seravek"/>
              <a:cs typeface="Seravek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1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2" grpId="0" animBg="1"/>
      <p:bldP spid="8" grpId="0" animBg="1"/>
      <p:bldP spid="3" grpId="0"/>
      <p:bldP spid="78" grpId="0"/>
      <p:bldP spid="79" grpId="0"/>
      <p:bldP spid="81" grpId="0"/>
      <p:bldP spid="86" grpId="0"/>
      <p:bldP spid="87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Programmable: </a:t>
            </a:r>
            <a:r>
              <a:rPr lang="en-US" dirty="0" smtClean="0"/>
              <a:t>Can we express new data-plane algorithms?</a:t>
            </a:r>
          </a:p>
          <a:p>
            <a:pPr lvl="1"/>
            <a:r>
              <a:rPr lang="en-US" dirty="0" smtClean="0"/>
              <a:t>Active queue management</a:t>
            </a:r>
          </a:p>
          <a:p>
            <a:pPr lvl="1"/>
            <a:r>
              <a:rPr lang="en-US" dirty="0" smtClean="0"/>
              <a:t>Congestion control </a:t>
            </a:r>
          </a:p>
          <a:p>
            <a:pPr lvl="1"/>
            <a:r>
              <a:rPr lang="en-US" dirty="0" smtClean="0"/>
              <a:t>Measurement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oad balancing</a:t>
            </a:r>
          </a:p>
          <a:p>
            <a:pPr lvl="1"/>
            <a:r>
              <a:rPr lang="en-US" dirty="0" smtClean="0"/>
              <a:t>Packet scheduling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Line-rate: </a:t>
            </a:r>
            <a:r>
              <a:rPr lang="en-US" dirty="0" smtClean="0"/>
              <a:t>Highest capacity supported by dedicated hardware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at Line-Rate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24599" y="2590800"/>
            <a:ext cx="5562601" cy="2095500"/>
            <a:chOff x="6134099" y="2324100"/>
            <a:chExt cx="5562601" cy="2095500"/>
          </a:xfrm>
        </p:grpSpPr>
        <p:sp>
          <p:nvSpPr>
            <p:cNvPr id="4" name="Right Brace 3"/>
            <p:cNvSpPr/>
            <p:nvPr/>
          </p:nvSpPr>
          <p:spPr>
            <a:xfrm>
              <a:off x="6134099" y="2324100"/>
              <a:ext cx="434915" cy="2095500"/>
            </a:xfrm>
            <a:prstGeom prst="rightBrace">
              <a:avLst/>
            </a:prstGeom>
            <a:ln w="38100">
              <a:solidFill>
                <a:srgbClr val="99162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9900" y="3048000"/>
              <a:ext cx="4876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 smtClean="0">
                  <a:solidFill>
                    <a:srgbClr val="99162D"/>
                  </a:solidFill>
                  <a:latin typeface="Seravek"/>
                  <a:cs typeface="Seravek"/>
                </a:rPr>
                <a:t>Stateful</a:t>
              </a:r>
              <a:r>
                <a:rPr lang="en-US" sz="3000" dirty="0" smtClean="0">
                  <a:solidFill>
                    <a:srgbClr val="99162D"/>
                  </a:solidFill>
                  <a:latin typeface="Seravek"/>
                  <a:cs typeface="Seravek"/>
                </a:rPr>
                <a:t> algorithms</a:t>
              </a:r>
              <a:endParaRPr lang="en-US" sz="3000" dirty="0">
                <a:solidFill>
                  <a:srgbClr val="99162D"/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used in targets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3927"/>
              </p:ext>
            </p:extLst>
          </p:nvPr>
        </p:nvGraphicFramePr>
        <p:xfrm>
          <a:off x="5864071" y="2180590"/>
          <a:ext cx="6023128" cy="46049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6804"/>
                <a:gridCol w="3176625"/>
                <a:gridCol w="1409699"/>
              </a:tblGrid>
              <a:tr h="68389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Atom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Description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ravek"/>
                          <a:cs typeface="Seravek"/>
                        </a:rPr>
                        <a:t>Overhead</a:t>
                      </a:r>
                      <a:endParaRPr lang="en-US" sz="20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 or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state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5562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Read, add, and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write back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0.07%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Predicated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version of 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0.13%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2 RAWs, one each when a predicate is true or false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0.16%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IfElseRAW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with a </a:t>
                      </a:r>
                      <a:r>
                        <a:rPr lang="en-US" sz="1800" dirty="0" err="1" smtClean="0">
                          <a:latin typeface="Seravek"/>
                          <a:cs typeface="Seravek"/>
                        </a:rPr>
                        <a:t>stateful</a:t>
                      </a:r>
                      <a:r>
                        <a:rPr lang="en-US" sz="1800" dirty="0" smtClean="0">
                          <a:latin typeface="Seravek"/>
                          <a:cs typeface="Seravek"/>
                        </a:rPr>
                        <a:t> subtraction capability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0.24%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4-way predication (nests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 2 </a:t>
                      </a:r>
                      <a:r>
                        <a:rPr lang="en-US" sz="1800" baseline="0" dirty="0" err="1" smtClean="0">
                          <a:latin typeface="Seravek"/>
                          <a:cs typeface="Seravek"/>
                        </a:rPr>
                        <a:t>IfElseRAWs</a:t>
                      </a:r>
                      <a:r>
                        <a:rPr lang="en-US" sz="1800" baseline="0" dirty="0" smtClean="0">
                          <a:latin typeface="Seravek"/>
                          <a:cs typeface="Seravek"/>
                        </a:rPr>
                        <a:t>)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0.58%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291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ravek"/>
                          <a:cs typeface="Seravek"/>
                        </a:rPr>
                        <a:t>Update a pair of state variables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Seravek"/>
                          <a:cs typeface="Seravek"/>
                        </a:rPr>
                        <a:t>0.96%</a:t>
                      </a:r>
                      <a:endParaRPr lang="en-US" sz="18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45035" y="1541502"/>
            <a:ext cx="1669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smtClean="0">
                <a:latin typeface="Seravek"/>
                <a:cs typeface="Seravek"/>
              </a:rPr>
              <a:t>Stateless</a:t>
            </a:r>
            <a:endParaRPr lang="en-US" sz="3000" u="sng" dirty="0">
              <a:latin typeface="Seravek"/>
              <a:cs typeface="Seravek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09485" y="2667000"/>
            <a:ext cx="5329315" cy="2476500"/>
            <a:chOff x="309485" y="2667000"/>
            <a:chExt cx="5329315" cy="2476500"/>
          </a:xfrm>
        </p:grpSpPr>
        <p:sp>
          <p:nvSpPr>
            <p:cNvPr id="27" name="Rounded Rectangle 26"/>
            <p:cNvSpPr/>
            <p:nvPr/>
          </p:nvSpPr>
          <p:spPr>
            <a:xfrm>
              <a:off x="309485" y="2667000"/>
              <a:ext cx="4457700" cy="2476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885" y="2819400"/>
              <a:ext cx="5024515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latin typeface="Seravek"/>
                  <a:cs typeface="Seravek"/>
                </a:rPr>
                <a:t>pkt.f3 =(pkt.f1 | constant)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OP</a:t>
              </a:r>
            </a:p>
            <a:p>
              <a:r>
                <a:rPr lang="en-US" sz="2500" dirty="0">
                  <a:latin typeface="Seravek"/>
                  <a:cs typeface="Seravek"/>
                </a:rPr>
                <a:t> </a:t>
              </a:r>
              <a:r>
                <a:rPr lang="en-US" sz="2500" dirty="0" smtClean="0">
                  <a:latin typeface="Seravek"/>
                  <a:cs typeface="Seravek"/>
                </a:rPr>
                <a:t>            (pkt.f2 | constant);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where</a:t>
              </a:r>
            </a:p>
            <a:p>
              <a:r>
                <a:rPr lang="en-US" sz="2500" dirty="0" smtClean="0">
                  <a:latin typeface="Seravek"/>
                  <a:cs typeface="Seravek"/>
                </a:rPr>
                <a:t>OP = {+, -, AND, OR, &gt; ,&lt;, ...}</a:t>
              </a:r>
              <a:endParaRPr lang="en-US" sz="2500" dirty="0">
                <a:latin typeface="Seravek"/>
                <a:cs typeface="Seravek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71983" y="3288189"/>
              <a:ext cx="56681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0" b="1" dirty="0" smtClean="0">
                  <a:latin typeface="Seravek"/>
                  <a:cs typeface="Seravek"/>
                </a:rPr>
                <a:t>+</a:t>
              </a:r>
              <a:endParaRPr lang="en-US" sz="5000" b="1" dirty="0">
                <a:latin typeface="Seravek"/>
                <a:cs typeface="Seravek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01300" y="1943100"/>
            <a:ext cx="1866900" cy="4914900"/>
            <a:chOff x="10325100" y="1732002"/>
            <a:chExt cx="1866900" cy="4914900"/>
          </a:xfrm>
        </p:grpSpPr>
        <p:sp>
          <p:nvSpPr>
            <p:cNvPr id="41" name="Rectangle 40"/>
            <p:cNvSpPr/>
            <p:nvPr/>
          </p:nvSpPr>
          <p:spPr>
            <a:xfrm>
              <a:off x="10363200" y="1732002"/>
              <a:ext cx="1828800" cy="491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1239500" y="3048000"/>
              <a:ext cx="0" cy="22860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387814" y="2113002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Least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325100" y="5499437"/>
              <a:ext cx="1689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Most</a:t>
              </a:r>
            </a:p>
            <a:p>
              <a:pPr algn="ctr"/>
              <a:r>
                <a:rPr lang="en-US" sz="2400" dirty="0" smtClean="0">
                  <a:latin typeface="Gadugi" panose="020B0502040204020203" pitchFamily="34" charset="0"/>
                </a:rPr>
                <a:t>Expressive</a:t>
              </a:r>
              <a:endParaRPr lang="en-US" sz="2400" dirty="0">
                <a:latin typeface="Gadugi" panose="020B0502040204020203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90700" y="2209800"/>
            <a:ext cx="1571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ravek"/>
                <a:cs typeface="Seravek"/>
              </a:rPr>
              <a:t>(0.22%)</a:t>
            </a:r>
            <a:endParaRPr lang="en-US" sz="2800" dirty="0">
              <a:latin typeface="Seravek"/>
              <a:cs typeface="Seravek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06936" y="1465302"/>
            <a:ext cx="1508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 dirty="0" err="1" smtClean="0">
                <a:latin typeface="Seravek"/>
                <a:cs typeface="Seravek"/>
              </a:rPr>
              <a:t>Stateful</a:t>
            </a:r>
            <a:endParaRPr lang="en-US" sz="3000" u="sng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4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packet transactions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66542"/>
              </p:ext>
            </p:extLst>
          </p:nvPr>
        </p:nvGraphicFramePr>
        <p:xfrm>
          <a:off x="838199" y="1752600"/>
          <a:ext cx="10820401" cy="4663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07220"/>
                <a:gridCol w="939922"/>
                <a:gridCol w="1444059"/>
                <a:gridCol w="2618715"/>
                <a:gridCol w="2410485"/>
              </a:tblGrid>
              <a:tr h="58707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Algorithm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LOC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Stages</a:t>
                      </a:r>
                    </a:p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(max 30)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Max.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atoms/stage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(max 10)</a:t>
                      </a:r>
                      <a:endParaRPr lang="en-US" sz="2400" b="0" dirty="0" smtClean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Seravek"/>
                          <a:cs typeface="Seravek"/>
                        </a:rPr>
                        <a:t>Min.</a:t>
                      </a:r>
                      <a:r>
                        <a:rPr lang="en-US" sz="2400" b="0" baseline="0" dirty="0" smtClean="0">
                          <a:latin typeface="Seravek"/>
                          <a:cs typeface="Seravek"/>
                        </a:rPr>
                        <a:t> Atom Required</a:t>
                      </a:r>
                      <a:endParaRPr lang="en-US" sz="2400" b="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Bloom filter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R/W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Heavy hitter detection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10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Rate-Control</a:t>
                      </a:r>
                      <a:r>
                        <a:rPr lang="en-US" sz="2200" baseline="0" dirty="0" smtClean="0">
                          <a:latin typeface="Seravek"/>
                          <a:cs typeface="Seravek"/>
                        </a:rPr>
                        <a:t> 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Protocol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Flowlet</a:t>
                      </a:r>
                      <a:r>
                        <a:rPr lang="en-US" sz="2200" dirty="0" smtClean="0">
                          <a:latin typeface="Seravek"/>
                          <a:cs typeface="Seravek"/>
                        </a:rPr>
                        <a:t> switching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Sampled </a:t>
                      </a:r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NetFlow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18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IfElseRAW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HULL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Sub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Adaptive Virtual Queue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36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Nested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CONGA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4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Seravek"/>
                          <a:cs typeface="Seravek"/>
                        </a:rPr>
                        <a:t>Pairs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3582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Seravek"/>
                          <a:cs typeface="Seravek"/>
                        </a:rPr>
                        <a:t>CoDel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57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15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Seravek"/>
                          <a:cs typeface="Seravek"/>
                        </a:rPr>
                        <a:t>3</a:t>
                      </a:r>
                      <a:endParaRPr lang="en-US" sz="2200" dirty="0"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rgbClr val="FF0000"/>
                          </a:solidFill>
                          <a:latin typeface="Seravek"/>
                          <a:cs typeface="Seravek"/>
                        </a:rPr>
                        <a:t>Doesn’t map</a:t>
                      </a:r>
                      <a:endParaRPr lang="en-US" sz="2200" b="1" dirty="0">
                        <a:solidFill>
                          <a:srgbClr val="FF0000"/>
                        </a:solidFill>
                        <a:latin typeface="Seravek"/>
                        <a:cs typeface="Seravek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>
          <a:xfrm>
            <a:off x="190500" y="62865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9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Programmable Packet Scheduling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72" name="Title 3"/>
          <p:cNvSpPr txBox="1">
            <a:spLocks/>
          </p:cNvSpPr>
          <p:nvPr/>
        </p:nvSpPr>
        <p:spPr>
          <a:xfrm>
            <a:off x="419100" y="76200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rgbClr val="FFFFFF"/>
                </a:solidFill>
                <a:latin typeface="Seravek"/>
                <a:ea typeface="+mj-ea"/>
                <a:cs typeface="Seravek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6200" y="1485900"/>
            <a:ext cx="12039600" cy="4038600"/>
            <a:chOff x="76200" y="2362200"/>
            <a:chExt cx="12039600" cy="4038600"/>
          </a:xfrm>
        </p:grpSpPr>
        <p:cxnSp>
          <p:nvCxnSpPr>
            <p:cNvPr id="315" name="Straight Connector 314"/>
            <p:cNvCxnSpPr/>
            <p:nvPr/>
          </p:nvCxnSpPr>
          <p:spPr>
            <a:xfrm>
              <a:off x="6039165" y="3752972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0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79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7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200" y="2660640"/>
              <a:ext cx="12039600" cy="3625860"/>
              <a:chOff x="76200" y="2393940"/>
              <a:chExt cx="12039600" cy="362586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591047" y="2802830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76200" y="23939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480684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/>
                <p:cNvGrpSpPr/>
                <p:nvPr/>
              </p:nvGrpSpPr>
              <p:grpSpPr>
                <a:xfrm>
                  <a:off x="9203812" y="3579449"/>
                  <a:ext cx="515971" cy="216979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76200" y="2660640"/>
                  <a:ext cx="12039600" cy="3625860"/>
                  <a:chOff x="76200" y="2660640"/>
                  <a:chExt cx="12039600" cy="3625860"/>
                </a:xfrm>
              </p:grpSpPr>
              <p:grpSp>
                <p:nvGrpSpPr>
                  <p:cNvPr id="267" name="Group 42"/>
                  <p:cNvGrpSpPr/>
                  <p:nvPr/>
                </p:nvGrpSpPr>
                <p:grpSpPr>
                  <a:xfrm>
                    <a:off x="1589457" y="4079158"/>
                    <a:ext cx="4875732" cy="1192610"/>
                    <a:chOff x="1707458" y="1778000"/>
                    <a:chExt cx="4254836" cy="1181787"/>
                  </a:xfrm>
                </p:grpSpPr>
                <p:cxnSp>
                  <p:nvCxnSpPr>
                    <p:cNvPr id="268" name="Straight Arrow Connector 267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Arrow Connector 268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Arrow Connector 269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Arrow Connector 270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Arrow Connector 271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Arrow Connector 272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Arrow Connector 273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Arrow Connector 274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Arrow Connector 275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Arrow Connector 276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9" name="Right Arrow 278"/>
                  <p:cNvSpPr/>
                  <p:nvPr/>
                </p:nvSpPr>
                <p:spPr>
                  <a:xfrm>
                    <a:off x="147389" y="4484457"/>
                    <a:ext cx="396032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6200" y="4156680"/>
                    <a:ext cx="47102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2" name="Right Arrow 291"/>
                  <p:cNvSpPr/>
                  <p:nvPr/>
                </p:nvSpPr>
                <p:spPr>
                  <a:xfrm>
                    <a:off x="11556526" y="4567850"/>
                    <a:ext cx="463237" cy="37484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11438459" y="4221749"/>
                    <a:ext cx="677341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Out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647700" y="2667984"/>
                    <a:ext cx="916049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62" name="Group 42"/>
                  <p:cNvGrpSpPr/>
                  <p:nvPr/>
                </p:nvGrpSpPr>
                <p:grpSpPr>
                  <a:xfrm>
                    <a:off x="7741431" y="4102364"/>
                    <a:ext cx="3367506" cy="1192610"/>
                    <a:chOff x="1707458" y="1778000"/>
                    <a:chExt cx="4254836" cy="1181787"/>
                  </a:xfrm>
                </p:grpSpPr>
                <p:cxnSp>
                  <p:nvCxnSpPr>
                    <p:cNvPr id="363" name="Straight Arrow Connector 362"/>
                    <p:cNvCxnSpPr/>
                    <p:nvPr/>
                  </p:nvCxnSpPr>
                  <p:spPr>
                    <a:xfrm>
                      <a:off x="1707458" y="177800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Straight Arrow Connector 363"/>
                    <p:cNvCxnSpPr/>
                    <p:nvPr/>
                  </p:nvCxnSpPr>
                  <p:spPr>
                    <a:xfrm>
                      <a:off x="1707458" y="190581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Straight Arrow Connector 364"/>
                    <p:cNvCxnSpPr/>
                    <p:nvPr/>
                  </p:nvCxnSpPr>
                  <p:spPr>
                    <a:xfrm>
                      <a:off x="1707458" y="203363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Arrow Connector 365"/>
                    <p:cNvCxnSpPr/>
                    <p:nvPr/>
                  </p:nvCxnSpPr>
                  <p:spPr>
                    <a:xfrm>
                      <a:off x="1707458" y="216145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Arrow Connector 366"/>
                    <p:cNvCxnSpPr/>
                    <p:nvPr/>
                  </p:nvCxnSpPr>
                  <p:spPr>
                    <a:xfrm>
                      <a:off x="1707458" y="228927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Arrow Connector 367"/>
                    <p:cNvCxnSpPr/>
                    <p:nvPr/>
                  </p:nvCxnSpPr>
                  <p:spPr>
                    <a:xfrm>
                      <a:off x="1707458" y="2417090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Straight Arrow Connector 368"/>
                    <p:cNvCxnSpPr/>
                    <p:nvPr/>
                  </p:nvCxnSpPr>
                  <p:spPr>
                    <a:xfrm>
                      <a:off x="1707458" y="2544908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Straight Arrow Connector 369"/>
                    <p:cNvCxnSpPr/>
                    <p:nvPr/>
                  </p:nvCxnSpPr>
                  <p:spPr>
                    <a:xfrm>
                      <a:off x="1707458" y="2672726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Arrow Connector 370"/>
                    <p:cNvCxnSpPr/>
                    <p:nvPr/>
                  </p:nvCxnSpPr>
                  <p:spPr>
                    <a:xfrm>
                      <a:off x="1707458" y="2800544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Straight Arrow Connector 371"/>
                    <p:cNvCxnSpPr/>
                    <p:nvPr/>
                  </p:nvCxnSpPr>
                  <p:spPr>
                    <a:xfrm>
                      <a:off x="1707458" y="2928362"/>
                      <a:ext cx="4254836" cy="31425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3" name="Rectangle 372"/>
                  <p:cNvSpPr/>
                  <p:nvPr/>
                </p:nvSpPr>
                <p:spPr>
                  <a:xfrm>
                    <a:off x="11142470" y="3068478"/>
                    <a:ext cx="326008" cy="3209586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374" name="TextBox 373"/>
                  <p:cNvSpPr txBox="1"/>
                  <p:nvPr/>
                </p:nvSpPr>
                <p:spPr>
                  <a:xfrm>
                    <a:off x="10826474" y="2660640"/>
                    <a:ext cx="1209953" cy="41007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err="1">
                        <a:latin typeface="Seravek"/>
                        <a:cs typeface="Seravek"/>
                      </a:rPr>
                      <a:t>D</a:t>
                    </a:r>
                    <a:r>
                      <a:rPr lang="en-US" dirty="0" err="1" smtClean="0">
                        <a:latin typeface="Seravek"/>
                        <a:cs typeface="Seravek"/>
                      </a:rPr>
                      <a:t>eparser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742061" y="3050075"/>
                    <a:ext cx="4484987" cy="191047"/>
                    <a:chOff x="1866900" y="2628900"/>
                    <a:chExt cx="4419600" cy="190500"/>
                  </a:xfrm>
                </p:grpSpPr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8669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Straight Connector 382"/>
                    <p:cNvCxnSpPr/>
                    <p:nvPr/>
                  </p:nvCxnSpPr>
                  <p:spPr>
                    <a:xfrm>
                      <a:off x="6286500" y="2628900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Straight Connector 383"/>
                    <p:cNvCxnSpPr/>
                    <p:nvPr/>
                  </p:nvCxnSpPr>
                  <p:spPr>
                    <a:xfrm flipH="1">
                      <a:off x="1866900" y="2729063"/>
                      <a:ext cx="4419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86" name="TextBox 385"/>
                  <p:cNvSpPr txBox="1"/>
                  <p:nvPr/>
                </p:nvSpPr>
                <p:spPr>
                  <a:xfrm>
                    <a:off x="3012146" y="2706192"/>
                    <a:ext cx="1859687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Ingress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7930541" y="3038371"/>
                    <a:ext cx="3016451" cy="191047"/>
                    <a:chOff x="1920389" y="2693432"/>
                    <a:chExt cx="4419600" cy="190500"/>
                  </a:xfrm>
                </p:grpSpPr>
                <p:cxnSp>
                  <p:nvCxnSpPr>
                    <p:cNvPr id="388" name="Straight Connector 387"/>
                    <p:cNvCxnSpPr/>
                    <p:nvPr/>
                  </p:nvCxnSpPr>
                  <p:spPr>
                    <a:xfrm>
                      <a:off x="19203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/>
                    <p:cNvCxnSpPr/>
                    <p:nvPr/>
                  </p:nvCxnSpPr>
                  <p:spPr>
                    <a:xfrm>
                      <a:off x="6339989" y="2693432"/>
                      <a:ext cx="0" cy="1905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/>
                    <p:cNvCxnSpPr/>
                    <p:nvPr/>
                  </p:nvCxnSpPr>
                  <p:spPr>
                    <a:xfrm flipH="1">
                      <a:off x="1920389" y="2793595"/>
                      <a:ext cx="4419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1" name="TextBox 390"/>
                  <p:cNvSpPr txBox="1"/>
                  <p:nvPr/>
                </p:nvSpPr>
                <p:spPr>
                  <a:xfrm>
                    <a:off x="8565584" y="2694490"/>
                    <a:ext cx="1786108" cy="410070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Egress pipeline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591875" y="3048000"/>
                    <a:ext cx="1148394" cy="3238500"/>
                    <a:chOff x="591875" y="2743200"/>
                    <a:chExt cx="1148394" cy="3238500"/>
                  </a:xfrm>
                </p:grpSpPr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591875" y="2743200"/>
                      <a:ext cx="1008325" cy="3238500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20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09600" y="3390900"/>
                      <a:ext cx="1130669" cy="1816899"/>
                      <a:chOff x="1791929" y="5127627"/>
                      <a:chExt cx="1754721" cy="2101858"/>
                    </a:xfrm>
                  </p:grpSpPr>
                  <p:sp>
                    <p:nvSpPr>
                      <p:cNvPr id="89" name="Connector 88"/>
                      <p:cNvSpPr/>
                      <p:nvPr/>
                    </p:nvSpPr>
                    <p:spPr>
                      <a:xfrm>
                        <a:off x="1862224" y="5127627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0" name="Connector 89"/>
                      <p:cNvSpPr/>
                      <p:nvPr/>
                    </p:nvSpPr>
                    <p:spPr>
                      <a:xfrm>
                        <a:off x="2647164" y="5130027"/>
                        <a:ext cx="622979" cy="548071"/>
                      </a:xfrm>
                      <a:prstGeom prst="flowChartConnector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1" name="Connector 90"/>
                      <p:cNvSpPr/>
                      <p:nvPr/>
                    </p:nvSpPr>
                    <p:spPr>
                      <a:xfrm>
                        <a:off x="1860190" y="5921033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D92A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2" name="Connector 91"/>
                      <p:cNvSpPr/>
                      <p:nvPr/>
                    </p:nvSpPr>
                    <p:spPr>
                      <a:xfrm>
                        <a:off x="2647165" y="5965072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3366FF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3" name="Connector 92"/>
                      <p:cNvSpPr/>
                      <p:nvPr/>
                    </p:nvSpPr>
                    <p:spPr>
                      <a:xfrm>
                        <a:off x="1877496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5CFF37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sp>
                    <p:nvSpPr>
                      <p:cNvPr id="94" name="Connector 93"/>
                      <p:cNvSpPr/>
                      <p:nvPr/>
                    </p:nvSpPr>
                    <p:spPr>
                      <a:xfrm>
                        <a:off x="2647165" y="6681414"/>
                        <a:ext cx="563851" cy="548071"/>
                      </a:xfrm>
                      <a:prstGeom prst="flowChartConnector">
                        <a:avLst/>
                      </a:prstGeom>
                      <a:solidFill>
                        <a:srgbClr val="FF0D13"/>
                      </a:solidFill>
                      <a:ln>
                        <a:solidFill>
                          <a:srgbClr val="FF66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  <p:cxnSp>
                    <p:nvCxnSpPr>
                      <p:cNvPr id="95" name="Straight Arrow Connector 94"/>
                      <p:cNvCxnSpPr>
                        <a:stCxn id="89" idx="6"/>
                        <a:endCxn id="90" idx="2"/>
                      </p:cNvCxnSpPr>
                      <p:nvPr/>
                    </p:nvCxnSpPr>
                    <p:spPr>
                      <a:xfrm>
                        <a:off x="2426075" y="5401663"/>
                        <a:ext cx="221090" cy="240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/>
                      <p:cNvCxnSpPr>
                        <a:stCxn id="90" idx="3"/>
                        <a:endCxn id="91" idx="7"/>
                      </p:cNvCxnSpPr>
                      <p:nvPr/>
                    </p:nvCxnSpPr>
                    <p:spPr>
                      <a:xfrm flipH="1">
                        <a:off x="2341468" y="5597835"/>
                        <a:ext cx="396930" cy="403462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Arrow Connector 96"/>
                      <p:cNvCxnSpPr>
                        <a:stCxn id="89" idx="4"/>
                        <a:endCxn id="91" idx="0"/>
                      </p:cNvCxnSpPr>
                      <p:nvPr/>
                    </p:nvCxnSpPr>
                    <p:spPr>
                      <a:xfrm flipH="1">
                        <a:off x="2142116" y="5675698"/>
                        <a:ext cx="2034" cy="245335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/>
                      <p:cNvCxnSpPr>
                        <a:stCxn id="89" idx="5"/>
                        <a:endCxn id="92" idx="1"/>
                      </p:cNvCxnSpPr>
                      <p:nvPr/>
                    </p:nvCxnSpPr>
                    <p:spPr>
                      <a:xfrm>
                        <a:off x="2343501" y="5595435"/>
                        <a:ext cx="386237" cy="449901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/>
                      <p:cNvCxnSpPr>
                        <a:stCxn id="91" idx="4"/>
                        <a:endCxn id="93" idx="0"/>
                      </p:cNvCxnSpPr>
                      <p:nvPr/>
                    </p:nvCxnSpPr>
                    <p:spPr>
                      <a:xfrm>
                        <a:off x="2142116" y="6469104"/>
                        <a:ext cx="17306" cy="212310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/>
                      <p:cNvCxnSpPr>
                        <a:stCxn id="91" idx="5"/>
                        <a:endCxn id="94" idx="1"/>
                      </p:cNvCxnSpPr>
                      <p:nvPr/>
                    </p:nvCxnSpPr>
                    <p:spPr>
                      <a:xfrm>
                        <a:off x="2341467" y="6388840"/>
                        <a:ext cx="388272" cy="372837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>
                        <a:stCxn id="92" idx="3"/>
                        <a:endCxn id="93" idx="7"/>
                      </p:cNvCxnSpPr>
                      <p:nvPr/>
                    </p:nvCxnSpPr>
                    <p:spPr>
                      <a:xfrm flipH="1">
                        <a:off x="2358774" y="6432880"/>
                        <a:ext cx="370964" cy="328798"/>
                      </a:xfrm>
                      <a:prstGeom prst="straightConnector1">
                        <a:avLst/>
                      </a:prstGeom>
                      <a:ln w="9525" cmpd="sng">
                        <a:solidFill>
                          <a:srgbClr val="FF6600"/>
                        </a:solidFill>
                        <a:tailEnd type="triangle" w="sm" len="sm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1851058" y="6776143"/>
                        <a:ext cx="684628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TCP</a:t>
                        </a:r>
                      </a:p>
                    </p:txBody>
                  </p:sp>
                  <p:sp>
                    <p:nvSpPr>
                      <p:cNvPr id="104" name="TextBox 103"/>
                      <p:cNvSpPr txBox="1"/>
                      <p:nvPr/>
                    </p:nvSpPr>
                    <p:spPr>
                      <a:xfrm>
                        <a:off x="2560601" y="6809947"/>
                        <a:ext cx="751577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New</a:t>
                        </a:r>
                      </a:p>
                    </p:txBody>
                  </p: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1791929" y="6026902"/>
                        <a:ext cx="716704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IPv4</a:t>
                        </a:r>
                      </a:p>
                    </p:txBody>
                  </p:sp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86769" y="6073463"/>
                        <a:ext cx="724432" cy="2996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IPv6</a:t>
                        </a:r>
                      </a:p>
                    </p:txBody>
                  </p:sp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2541464" y="5240125"/>
                        <a:ext cx="1005186" cy="3183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2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VLAN</a:t>
                        </a:r>
                      </a:p>
                    </p:txBody>
                  </p:sp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1791929" y="5210053"/>
                        <a:ext cx="691427" cy="3329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defTabSz="566900"/>
                        <a:r>
                          <a:rPr lang="en-US" sz="1400" dirty="0">
                            <a:solidFill>
                              <a:srgbClr val="000000"/>
                            </a:solidFill>
                            <a:latin typeface="Seravek"/>
                            <a:cs typeface="Seravek"/>
                          </a:rPr>
                          <a:t>Eth</a:t>
                        </a:r>
                        <a:endPara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0" name="Group 19"/>
            <p:cNvGrpSpPr/>
            <p:nvPr/>
          </p:nvGrpSpPr>
          <p:grpSpPr>
            <a:xfrm>
              <a:off x="1742013" y="3273626"/>
              <a:ext cx="1305987" cy="3127174"/>
              <a:chOff x="1742013" y="3273626"/>
              <a:chExt cx="1305987" cy="3127174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819001" y="32736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742013" y="3276600"/>
                <a:ext cx="1305987" cy="3124200"/>
                <a:chOff x="1742013" y="2971800"/>
                <a:chExt cx="1305987" cy="312420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742013" y="2971800"/>
                  <a:ext cx="1305987" cy="2819400"/>
                  <a:chOff x="1742013" y="2971800"/>
                  <a:chExt cx="1305987" cy="2819400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" name="Group 2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3" name="Trapezoid 19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194" name="Straight Connector 193"/>
                      <p:cNvCxnSpPr>
                        <a:stCxn id="192" idx="3"/>
                        <a:endCxn id="19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7" name="Group 196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199" name="Trapezoid 19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0" name="Straight Connector 199"/>
                      <p:cNvCxnSpPr>
                        <a:stCxn id="198" idx="3"/>
                        <a:endCxn id="19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3" name="Trapezoid 20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4" name="Straight Connector 203"/>
                      <p:cNvCxnSpPr>
                        <a:stCxn id="202" idx="3"/>
                        <a:endCxn id="20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5" name="Group 204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07" name="Trapezoid 2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08" name="Straight Connector 207"/>
                      <p:cNvCxnSpPr>
                        <a:stCxn id="206" idx="3"/>
                        <a:endCxn id="2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1" name="Trapezoid 21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12" name="Straight Connector 211"/>
                      <p:cNvCxnSpPr>
                        <a:stCxn id="210" idx="3"/>
                        <a:endCxn id="21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7" name="Group 216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19" name="Trapezoid 2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20" name="Straight Connector 219"/>
                      <p:cNvCxnSpPr>
                        <a:stCxn id="218" idx="3"/>
                        <a:endCxn id="2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1954802" y="5725608"/>
                  <a:ext cx="902699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3162300" y="3276600"/>
              <a:ext cx="1313752" cy="3124200"/>
              <a:chOff x="3162300" y="3276600"/>
              <a:chExt cx="1313752" cy="31242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3247846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162300" y="3276600"/>
                <a:ext cx="1313752" cy="3124200"/>
                <a:chOff x="3162300" y="2971800"/>
                <a:chExt cx="1313752" cy="3124200"/>
              </a:xfrm>
            </p:grpSpPr>
            <p:grpSp>
              <p:nvGrpSpPr>
                <p:cNvPr id="230" name="Group 229"/>
                <p:cNvGrpSpPr/>
                <p:nvPr/>
              </p:nvGrpSpPr>
              <p:grpSpPr>
                <a:xfrm>
                  <a:off x="3162300" y="2971800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232" name="Group 231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234" name="Group 233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5" name="Rectangle 25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6" name="Trapezoid 25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7" name="Straight Connector 256"/>
                      <p:cNvCxnSpPr>
                        <a:stCxn id="255" idx="3"/>
                        <a:endCxn id="25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5" name="Group 234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52" name="Rectangle 2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3" name="Trapezoid 25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4" name="Straight Connector 253"/>
                      <p:cNvCxnSpPr>
                        <a:stCxn id="252" idx="3"/>
                        <a:endCxn id="25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6" name="Group 235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9" name="Rectangle 24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50" name="Trapezoid 24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51" name="Straight Connector 250"/>
                      <p:cNvCxnSpPr>
                        <a:stCxn id="249" idx="3"/>
                        <a:endCxn id="25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7" name="Group 236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6" name="Rectangle 2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7" name="Trapezoid 2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8" name="Straight Connector 247"/>
                      <p:cNvCxnSpPr>
                        <a:stCxn id="246" idx="3"/>
                        <a:endCxn id="2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8" name="Group 237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3" name="Rectangle 2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4" name="Trapezoid 2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5" name="Straight Connector 244"/>
                      <p:cNvCxnSpPr>
                        <a:stCxn id="243" idx="3"/>
                        <a:endCxn id="2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39" name="Group 238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240" name="Rectangle 2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241" name="Trapezoid 2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242" name="Straight Connector 241"/>
                      <p:cNvCxnSpPr>
                        <a:stCxn id="240" idx="3"/>
                        <a:endCxn id="2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0" name="TextBox 449"/>
                <p:cNvSpPr txBox="1"/>
                <p:nvPr/>
              </p:nvSpPr>
              <p:spPr>
                <a:xfrm>
                  <a:off x="3369357" y="5725608"/>
                  <a:ext cx="93251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2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4942355" y="3267797"/>
              <a:ext cx="1313752" cy="3133003"/>
              <a:chOff x="4942355" y="3267797"/>
              <a:chExt cx="1313752" cy="3133003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5033903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42355" y="3268723"/>
                <a:ext cx="1313752" cy="3132077"/>
                <a:chOff x="4942355" y="2963923"/>
                <a:chExt cx="1313752" cy="3132077"/>
              </a:xfrm>
            </p:grpSpPr>
            <p:grpSp>
              <p:nvGrpSpPr>
                <p:cNvPr id="322" name="Group 321"/>
                <p:cNvGrpSpPr/>
                <p:nvPr/>
              </p:nvGrpSpPr>
              <p:grpSpPr>
                <a:xfrm>
                  <a:off x="4942355" y="2963923"/>
                  <a:ext cx="1313752" cy="2819400"/>
                  <a:chOff x="1742013" y="2971800"/>
                  <a:chExt cx="1305987" cy="2819400"/>
                </a:xfrm>
              </p:grpSpPr>
              <p:sp>
                <p:nvSpPr>
                  <p:cNvPr id="324" name="Rectangle 323"/>
                  <p:cNvSpPr/>
                  <p:nvPr/>
                </p:nvSpPr>
                <p:spPr>
                  <a:xfrm>
                    <a:off x="1824947" y="2971800"/>
                    <a:ext cx="1109765" cy="28194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25" name="Group 32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27" name="Group 32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85" name="Trapezoid 38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92" name="Straight Connector 391"/>
                      <p:cNvCxnSpPr>
                        <a:stCxn id="352" idx="3"/>
                        <a:endCxn id="38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8" name="Group 32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7" name="Trapezoid 3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8" name="Straight Connector 347"/>
                      <p:cNvCxnSpPr>
                        <a:stCxn id="346" idx="3"/>
                        <a:endCxn id="3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4" name="Trapezoid 3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5" name="Straight Connector 344"/>
                      <p:cNvCxnSpPr>
                        <a:stCxn id="343" idx="3"/>
                        <a:endCxn id="3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41" name="Trapezoid 3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42" name="Straight Connector 341"/>
                      <p:cNvCxnSpPr>
                        <a:stCxn id="340" idx="3"/>
                        <a:endCxn id="3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1" name="Group 33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7" name="Trapezoid 33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8" name="Straight Connector 337"/>
                      <p:cNvCxnSpPr>
                        <a:stCxn id="336" idx="3"/>
                        <a:endCxn id="33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2" name="Group 33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34" name="Trapezoid 33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35" name="Straight Connector 334"/>
                      <p:cNvCxnSpPr>
                        <a:stCxn id="333" idx="3"/>
                        <a:endCxn id="33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1" name="TextBox 450"/>
                <p:cNvSpPr txBox="1"/>
                <p:nvPr/>
              </p:nvSpPr>
              <p:spPr>
                <a:xfrm>
                  <a:off x="5076034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7886700" y="3276600"/>
              <a:ext cx="1317109" cy="3124200"/>
              <a:chOff x="7886700" y="3276600"/>
              <a:chExt cx="1317109" cy="31242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7970974" y="32806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6700" y="3276600"/>
                <a:ext cx="1317109" cy="3124200"/>
                <a:chOff x="7886700" y="2971800"/>
                <a:chExt cx="1317109" cy="3124200"/>
              </a:xfrm>
            </p:grpSpPr>
            <p:grpSp>
              <p:nvGrpSpPr>
                <p:cNvPr id="393" name="Group 392"/>
                <p:cNvGrpSpPr/>
                <p:nvPr/>
              </p:nvGrpSpPr>
              <p:grpSpPr>
                <a:xfrm>
                  <a:off x="7886700" y="2971800"/>
                  <a:ext cx="1313752" cy="2832100"/>
                  <a:chOff x="1742013" y="2971800"/>
                  <a:chExt cx="1305987" cy="2832100"/>
                </a:xfrm>
              </p:grpSpPr>
              <p:sp>
                <p:nvSpPr>
                  <p:cNvPr id="394" name="Rectangle 393"/>
                  <p:cNvSpPr/>
                  <p:nvPr/>
                </p:nvSpPr>
                <p:spPr>
                  <a:xfrm>
                    <a:off x="1824947" y="2971800"/>
                    <a:ext cx="1109765" cy="2832100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395" name="Group 394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397" name="Group 396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8" name="Rectangle 417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9" name="Trapezoid 418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20" name="Straight Connector 419"/>
                      <p:cNvCxnSpPr>
                        <a:stCxn id="418" idx="3"/>
                        <a:endCxn id="419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8" name="Group 397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5" name="Rectangle 414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6" name="Trapezoid 415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7" name="Straight Connector 416"/>
                      <p:cNvCxnSpPr>
                        <a:stCxn id="415" idx="3"/>
                        <a:endCxn id="416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99" name="Group 398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12" name="Rectangle 411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3" name="Trapezoid 412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4" name="Straight Connector 413"/>
                      <p:cNvCxnSpPr>
                        <a:stCxn id="412" idx="3"/>
                        <a:endCxn id="413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0" name="Group 399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9" name="Rectangle 408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10" name="Trapezoid 409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11" name="Straight Connector 410"/>
                      <p:cNvCxnSpPr>
                        <a:stCxn id="409" idx="3"/>
                        <a:endCxn id="410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1" name="Group 400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7" name="Trapezoid 40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8" name="Straight Connector 407"/>
                      <p:cNvCxnSpPr>
                        <a:stCxn id="406" idx="3"/>
                        <a:endCxn id="40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02" name="Group 401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04" name="Trapezoid 40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05" name="Straight Connector 404"/>
                      <p:cNvCxnSpPr>
                        <a:stCxn id="403" idx="3"/>
                        <a:endCxn id="40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96" name="TextBox 395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2" name="TextBox 451"/>
                <p:cNvSpPr txBox="1"/>
                <p:nvPr/>
              </p:nvSpPr>
              <p:spPr>
                <a:xfrm>
                  <a:off x="8092485" y="5725608"/>
                  <a:ext cx="1111324" cy="370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9673536" y="3263899"/>
              <a:ext cx="1313752" cy="3136901"/>
              <a:chOff x="9673536" y="3263899"/>
              <a:chExt cx="1313752" cy="3136901"/>
            </a:xfrm>
          </p:grpSpPr>
          <p:sp>
            <p:nvSpPr>
              <p:cNvPr id="288" name="Rectangle 287"/>
              <p:cNvSpPr/>
              <p:nvPr/>
            </p:nvSpPr>
            <p:spPr>
              <a:xfrm>
                <a:off x="9757031" y="32677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9673536" y="3263899"/>
                <a:ext cx="1313752" cy="3136901"/>
                <a:chOff x="9673536" y="2959099"/>
                <a:chExt cx="1313752" cy="3136901"/>
              </a:xfrm>
            </p:grpSpPr>
            <p:grpSp>
              <p:nvGrpSpPr>
                <p:cNvPr id="421" name="Group 420"/>
                <p:cNvGrpSpPr/>
                <p:nvPr/>
              </p:nvGrpSpPr>
              <p:grpSpPr>
                <a:xfrm>
                  <a:off x="9673536" y="2959099"/>
                  <a:ext cx="1313752" cy="2827867"/>
                  <a:chOff x="1742013" y="2971799"/>
                  <a:chExt cx="1305987" cy="2827867"/>
                </a:xfrm>
              </p:grpSpPr>
              <p:sp>
                <p:nvSpPr>
                  <p:cNvPr id="422" name="Rectangle 421"/>
                  <p:cNvSpPr/>
                  <p:nvPr/>
                </p:nvSpPr>
                <p:spPr>
                  <a:xfrm>
                    <a:off x="1824947" y="2971799"/>
                    <a:ext cx="1109765" cy="2827867"/>
                  </a:xfrm>
                  <a:prstGeom prst="rect">
                    <a:avLst/>
                  </a:prstGeom>
                  <a:solidFill>
                    <a:srgbClr val="FFFFFF">
                      <a:alpha val="70000"/>
                    </a:srgbClr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grpSp>
                <p:nvGrpSpPr>
                  <p:cNvPr id="423" name="Group 422"/>
                  <p:cNvGrpSpPr/>
                  <p:nvPr/>
                </p:nvGrpSpPr>
                <p:grpSpPr>
                  <a:xfrm>
                    <a:off x="1889935" y="3530971"/>
                    <a:ext cx="981004" cy="1917329"/>
                    <a:chOff x="1905000" y="3378571"/>
                    <a:chExt cx="981004" cy="1917329"/>
                  </a:xfrm>
                </p:grpSpPr>
                <p:grpSp>
                  <p:nvGrpSpPr>
                    <p:cNvPr id="425" name="Group 424"/>
                    <p:cNvGrpSpPr/>
                    <p:nvPr/>
                  </p:nvGrpSpPr>
                  <p:grpSpPr>
                    <a:xfrm>
                      <a:off x="1905000" y="33785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6" name="Rectangle 445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1200" dirty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7" name="Trapezoid 446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 dirty="0" smtClean="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8" name="Straight Connector 447"/>
                      <p:cNvCxnSpPr>
                        <a:stCxn id="446" idx="3"/>
                        <a:endCxn id="447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6" name="Group 425"/>
                    <p:cNvGrpSpPr/>
                    <p:nvPr/>
                  </p:nvGrpSpPr>
                  <p:grpSpPr>
                    <a:xfrm>
                      <a:off x="1905000" y="3709142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3" name="Rectangle 442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4" name="Trapezoid 443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5" name="Straight Connector 444"/>
                      <p:cNvCxnSpPr>
                        <a:stCxn id="443" idx="3"/>
                        <a:endCxn id="444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7" name="Group 426"/>
                    <p:cNvGrpSpPr/>
                    <p:nvPr/>
                  </p:nvGrpSpPr>
                  <p:grpSpPr>
                    <a:xfrm>
                      <a:off x="1905000" y="40386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40" name="Rectangle 439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41" name="Trapezoid 440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42" name="Straight Connector 441"/>
                      <p:cNvCxnSpPr>
                        <a:stCxn id="440" idx="3"/>
                        <a:endCxn id="441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8" name="Group 427"/>
                    <p:cNvGrpSpPr/>
                    <p:nvPr/>
                  </p:nvGrpSpPr>
                  <p:grpSpPr>
                    <a:xfrm>
                      <a:off x="1905000" y="4381500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7" name="Rectangle 436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8" name="Trapezoid 437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9" name="Straight Connector 438"/>
                      <p:cNvCxnSpPr>
                        <a:stCxn id="437" idx="3"/>
                        <a:endCxn id="438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29" name="Group 428"/>
                    <p:cNvGrpSpPr/>
                    <p:nvPr/>
                  </p:nvGrpSpPr>
                  <p:grpSpPr>
                    <a:xfrm>
                      <a:off x="1905000" y="4712071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4" name="Rectangle 433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5" name="Trapezoid 434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6" name="Straight Connector 435"/>
                      <p:cNvCxnSpPr>
                        <a:stCxn id="434" idx="3"/>
                        <a:endCxn id="435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30" name="Group 429"/>
                    <p:cNvGrpSpPr/>
                    <p:nvPr/>
                  </p:nvGrpSpPr>
                  <p:grpSpPr>
                    <a:xfrm>
                      <a:off x="1905000" y="5060958"/>
                      <a:ext cx="981004" cy="234942"/>
                      <a:chOff x="3717645" y="1687844"/>
                      <a:chExt cx="981004" cy="234942"/>
                    </a:xfrm>
                  </p:grpSpPr>
                  <p:sp>
                    <p:nvSpPr>
                      <p:cNvPr id="431" name="Rectangle 430"/>
                      <p:cNvSpPr/>
                      <p:nvPr/>
                    </p:nvSpPr>
                    <p:spPr>
                      <a:xfrm>
                        <a:off x="3717645" y="1687844"/>
                        <a:ext cx="673040" cy="23494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432" name="Trapezoid 431"/>
                      <p:cNvSpPr/>
                      <p:nvPr/>
                    </p:nvSpPr>
                    <p:spPr>
                      <a:xfrm rot="5400000">
                        <a:off x="4465293" y="1686259"/>
                        <a:ext cx="231771" cy="234941"/>
                      </a:xfrm>
                      <a:prstGeom prst="trapezoid">
                        <a:avLst/>
                      </a:prstGeom>
                      <a:solidFill>
                        <a:srgbClr val="FFFFFF"/>
                      </a:solidFill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 defTabSz="566900"/>
                        <a:endParaRPr lang="en-US" sz="2200">
                          <a:solidFill>
                            <a:srgbClr val="000000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433" name="Straight Connector 432"/>
                      <p:cNvCxnSpPr>
                        <a:stCxn id="431" idx="3"/>
                        <a:endCxn id="432" idx="2"/>
                      </p:cNvCxnSpPr>
                      <p:nvPr/>
                    </p:nvCxnSpPr>
                    <p:spPr>
                      <a:xfrm flipV="1">
                        <a:off x="4390685" y="1803730"/>
                        <a:ext cx="73023" cy="1585"/>
                      </a:xfrm>
                      <a:prstGeom prst="line">
                        <a:avLst/>
                      </a:prstGeom>
                      <a:ln w="12700" cmpd="sng"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24" name="TextBox 423"/>
                  <p:cNvSpPr txBox="1"/>
                  <p:nvPr/>
                </p:nvSpPr>
                <p:spPr>
                  <a:xfrm>
                    <a:off x="1742013" y="3157859"/>
                    <a:ext cx="1305987" cy="347341"/>
                  </a:xfrm>
                  <a:prstGeom prst="rect">
                    <a:avLst/>
                  </a:prstGeom>
                  <a:noFill/>
                </p:spPr>
                <p:txBody>
                  <a:bodyPr wrap="none" lIns="130622" tIns="65311" rIns="130622" bIns="65311" rtlCol="0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000000"/>
                        </a:solidFill>
                        <a:latin typeface="Seravek"/>
                        <a:cs typeface="Seravek"/>
                      </a:rPr>
                      <a:t>match/action</a:t>
                    </a:r>
                    <a:endPara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453" name="TextBox 452"/>
                <p:cNvSpPr txBox="1"/>
                <p:nvPr/>
              </p:nvSpPr>
              <p:spPr>
                <a:xfrm>
                  <a:off x="9801562" y="5725608"/>
                  <a:ext cx="1029544" cy="370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Stage 16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6504879" y="2362200"/>
              <a:ext cx="1230395" cy="3918097"/>
              <a:chOff x="6504879" y="2362200"/>
              <a:chExt cx="1230395" cy="3918097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6504879" y="3070711"/>
                <a:ext cx="1230395" cy="3209586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91" name="TextBox 290"/>
              <p:cNvSpPr txBox="1"/>
              <p:nvPr/>
            </p:nvSpPr>
            <p:spPr>
              <a:xfrm>
                <a:off x="6515100" y="2362200"/>
                <a:ext cx="1219200" cy="685895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90" name="Group 289"/>
          <p:cNvGrpSpPr/>
          <p:nvPr/>
        </p:nvGrpSpPr>
        <p:grpSpPr>
          <a:xfrm>
            <a:off x="6502400" y="2190750"/>
            <a:ext cx="1231900" cy="3219450"/>
            <a:chOff x="6502400" y="2762250"/>
            <a:chExt cx="1231900" cy="3219450"/>
          </a:xfrm>
        </p:grpSpPr>
        <p:sp>
          <p:nvSpPr>
            <p:cNvPr id="294" name="Rectangle 29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96" name="Rounded Rectangle 295"/>
          <p:cNvSpPr/>
          <p:nvPr/>
        </p:nvSpPr>
        <p:spPr>
          <a:xfrm>
            <a:off x="1104900" y="56007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programmable scheduling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Decades of scheduling algorithms, but no consensus on abstractions for scheduling; </a:t>
            </a:r>
            <a:r>
              <a:rPr lang="en-US" dirty="0"/>
              <a:t>i</a:t>
            </a:r>
            <a:r>
              <a:rPr lang="en-US" dirty="0" smtClean="0"/>
              <a:t>n contrast to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arse graphs for parsing</a:t>
            </a:r>
          </a:p>
          <a:p>
            <a:pPr lvl="1"/>
            <a:r>
              <a:rPr lang="en-US" dirty="0" smtClean="0"/>
              <a:t>Match-action tables for forwarding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The scheduler has very tight timing requirements</a:t>
            </a:r>
          </a:p>
          <a:p>
            <a:pPr lvl="1"/>
            <a:r>
              <a:rPr lang="en-US" dirty="0" smtClean="0"/>
              <a:t>One decision per clock cycle is typical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66800" y="55245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Need expressive abstraction that can be implemented </a:t>
            </a:r>
          </a:p>
          <a:p>
            <a:pPr algn="ctr"/>
            <a:r>
              <a:rPr lang="en-US" sz="3200" dirty="0" smtClean="0">
                <a:latin typeface="Seravek"/>
                <a:cs typeface="Seravek"/>
              </a:rPr>
              <a:t>at line rate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37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51"/>
    </mc:Choice>
    <mc:Fallback xmlns="">
      <p:transition xmlns:p14="http://schemas.microsoft.com/office/powerpoint/2010/main" spd="slow" advTm="906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268" t="11739" r="5193" b="10479"/>
          <a:stretch/>
        </p:blipFill>
        <p:spPr>
          <a:xfrm>
            <a:off x="7658100" y="1828800"/>
            <a:ext cx="4381500" cy="2886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</a:t>
            </a:r>
            <a:r>
              <a:rPr lang="en-US" dirty="0" smtClean="0"/>
              <a:t>scheduler </a:t>
            </a:r>
            <a:r>
              <a:rPr lang="en-US" dirty="0"/>
              <a:t>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727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It decides</a:t>
            </a:r>
          </a:p>
          <a:p>
            <a:r>
              <a:rPr lang="en-US" dirty="0" smtClean="0"/>
              <a:t>In what </a:t>
            </a:r>
            <a:r>
              <a:rPr lang="en-US" b="1" dirty="0" smtClean="0">
                <a:solidFill>
                  <a:srgbClr val="901028"/>
                </a:solidFill>
              </a:rPr>
              <a:t>order</a:t>
            </a:r>
            <a:r>
              <a:rPr lang="en-US" dirty="0" smtClean="0"/>
              <a:t> are packets sent</a:t>
            </a:r>
          </a:p>
          <a:p>
            <a:pPr lvl="1"/>
            <a:r>
              <a:rPr lang="en-US" dirty="0" smtClean="0"/>
              <a:t>e.g., FCFS, priorities, weighted fair-</a:t>
            </a:r>
            <a:r>
              <a:rPr lang="en-US" dirty="0" err="1" smtClean="0"/>
              <a:t>queueing</a:t>
            </a:r>
            <a:endParaRPr lang="en-US" dirty="0" smtClean="0"/>
          </a:p>
          <a:p>
            <a:r>
              <a:rPr lang="en-US" dirty="0" smtClean="0"/>
              <a:t>At what </a:t>
            </a:r>
            <a:r>
              <a:rPr lang="en-US" b="1" dirty="0" smtClean="0">
                <a:solidFill>
                  <a:srgbClr val="901028"/>
                </a:solidFill>
              </a:rPr>
              <a:t>time</a:t>
            </a:r>
            <a:r>
              <a:rPr lang="en-US" b="1" dirty="0" smtClean="0"/>
              <a:t> </a:t>
            </a:r>
            <a:r>
              <a:rPr lang="en-US" dirty="0" smtClean="0"/>
              <a:t>are packets sent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Token bucket shaping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Key observation</a:t>
            </a:r>
          </a:p>
          <a:p>
            <a:r>
              <a:rPr lang="en-US" dirty="0"/>
              <a:t>In many </a:t>
            </a:r>
            <a:r>
              <a:rPr lang="en-US" dirty="0" smtClean="0"/>
              <a:t>algorithms, the scheduling order/time can be determined on </a:t>
            </a:r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smtClean="0"/>
              <a:t>i.e.</a:t>
            </a:r>
            <a:r>
              <a:rPr lang="en-US" dirty="0"/>
              <a:t>, </a:t>
            </a:r>
            <a:r>
              <a:rPr lang="en-US" dirty="0" smtClean="0"/>
              <a:t>relative order of buffered packets does </a:t>
            </a:r>
            <a:r>
              <a:rPr lang="en-US" dirty="0"/>
              <a:t>not </a:t>
            </a:r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84"/>
    </mc:Choice>
    <mc:Fallback xmlns="">
      <p:transition xmlns:p14="http://schemas.microsoft.com/office/powerpoint/2010/main" spd="slow" advTm="848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Push-In First-Out Queue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2708275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ackets are pushed into an </a:t>
            </a:r>
            <a:r>
              <a:rPr lang="en-US" dirty="0"/>
              <a:t>arbitrary </a:t>
            </a:r>
            <a:r>
              <a:rPr lang="en-US" dirty="0" smtClean="0"/>
              <a:t>location based on a </a:t>
            </a:r>
            <a:r>
              <a:rPr lang="en-US" b="1" dirty="0" smtClean="0">
                <a:solidFill>
                  <a:srgbClr val="901028"/>
                </a:solidFill>
              </a:rPr>
              <a:t>rank</a:t>
            </a:r>
            <a:r>
              <a:rPr lang="en-US" b="1" dirty="0" smtClean="0"/>
              <a:t> </a:t>
            </a:r>
            <a:r>
              <a:rPr lang="en-US" dirty="0" smtClean="0"/>
              <a:t>number, and </a:t>
            </a:r>
            <a:r>
              <a:rPr lang="en-US" dirty="0" err="1" smtClean="0"/>
              <a:t>dequeued</a:t>
            </a:r>
            <a:r>
              <a:rPr lang="en-US" dirty="0" smtClean="0"/>
              <a:t> from the head</a:t>
            </a:r>
          </a:p>
          <a:p>
            <a:pPr lvl="1"/>
            <a:r>
              <a:rPr lang="en-US" dirty="0" smtClean="0"/>
              <a:t>First used as a proof construct by Chuang et. al. in the 90s</a:t>
            </a:r>
          </a:p>
          <a:p>
            <a:pPr lvl="1"/>
            <a:r>
              <a:rPr lang="en-US" dirty="0" smtClean="0"/>
              <a:t>Also a powerful construct for programmable scheduling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923633" y="5445729"/>
            <a:ext cx="6511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3695700" y="5033638"/>
            <a:ext cx="4198072" cy="824185"/>
            <a:chOff x="931333" y="903111"/>
            <a:chExt cx="1495778" cy="31326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9" name="Rectangle 8"/>
          <p:cNvSpPr/>
          <p:nvPr/>
        </p:nvSpPr>
        <p:spPr>
          <a:xfrm>
            <a:off x="7419999" y="5067230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67103" y="5070081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5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1205" y="5074057"/>
            <a:ext cx="425795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08157" y="5069518"/>
            <a:ext cx="425795" cy="75242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4681" y="5074057"/>
            <a:ext cx="425795" cy="752423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9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2806" y="5071204"/>
            <a:ext cx="477894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10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56367" y="5071204"/>
            <a:ext cx="487133" cy="752423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13</a:t>
            </a:r>
            <a:endParaRPr lang="en-US" sz="2000" kern="0" dirty="0">
              <a:latin typeface="Seravek"/>
              <a:cs typeface="Serave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69805" y="4191000"/>
            <a:ext cx="425795" cy="75242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Seravek"/>
                <a:cs typeface="Seravek"/>
              </a:rPr>
              <a:t>8</a:t>
            </a:r>
            <a:endParaRPr lang="en-US" kern="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2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67"/>
    </mc:Choice>
    <mc:Fallback xmlns="">
      <p:transition xmlns:p14="http://schemas.microsoft.com/office/powerpoint/2010/main" spd="slow" advTm="59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75 0 " pathEditMode="relative" ptsTypes="AA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093 L 0.29376 0.0009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63 0.00092 L 0.29363 0.12879 " pathEditMode="relative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9" grpId="0" animBg="1"/>
      <p:bldP spid="19" grpId="1" animBg="1"/>
      <p:bldP spid="19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program the scheduler, program the rank computation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49780" y="2667000"/>
            <a:ext cx="3512820" cy="3433465"/>
            <a:chOff x="2049780" y="2548235"/>
            <a:chExt cx="3512820" cy="343346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9780" y="3054350"/>
              <a:ext cx="3512820" cy="292735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286000" y="25482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Rank Computation</a:t>
              </a:r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5600700" y="4347865"/>
            <a:ext cx="723900" cy="3429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247900" y="6019800"/>
            <a:ext cx="7277100" cy="466130"/>
            <a:chOff x="2209800" y="5901035"/>
            <a:chExt cx="7277100" cy="466130"/>
          </a:xfrm>
        </p:grpSpPr>
        <p:sp>
          <p:nvSpPr>
            <p:cNvPr id="51" name="TextBox 50"/>
            <p:cNvSpPr txBox="1"/>
            <p:nvPr/>
          </p:nvSpPr>
          <p:spPr>
            <a:xfrm>
              <a:off x="2209800" y="5905500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(programmable)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38900" y="5901035"/>
              <a:ext cx="304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(fixed logic)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397161" y="2667000"/>
            <a:ext cx="3204039" cy="3311111"/>
            <a:chOff x="6397161" y="2548235"/>
            <a:chExt cx="3204039" cy="3311111"/>
          </a:xfrm>
        </p:grpSpPr>
        <p:grpSp>
          <p:nvGrpSpPr>
            <p:cNvPr id="45" name="Group 44"/>
            <p:cNvGrpSpPr/>
            <p:nvPr/>
          </p:nvGrpSpPr>
          <p:grpSpPr>
            <a:xfrm>
              <a:off x="6397161" y="2548235"/>
              <a:ext cx="3204039" cy="3311111"/>
              <a:chOff x="6397161" y="2548235"/>
              <a:chExt cx="3204039" cy="331111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6397161" y="3124200"/>
                <a:ext cx="3204039" cy="2735146"/>
                <a:chOff x="6431622" y="3360854"/>
                <a:chExt cx="3204039" cy="273514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6431622" y="3360854"/>
                  <a:ext cx="3204039" cy="273514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8" name="Straight Connector 27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29" name="Straight Connector 28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4246332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sz="2000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sz="2000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sz="2000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25" name="Straight Arrow Connector 24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sz="2000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sz="2000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44" name="TextBox 43"/>
              <p:cNvSpPr txBox="1"/>
              <p:nvPr/>
            </p:nvSpPr>
            <p:spPr>
              <a:xfrm>
                <a:off x="6438900" y="2548235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9029700" y="4686300"/>
              <a:ext cx="304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56" name="TextBox 55"/>
          <p:cNvSpPr txBox="1"/>
          <p:nvPr/>
        </p:nvSpPr>
        <p:spPr>
          <a:xfrm>
            <a:off x="2628900" y="3776365"/>
            <a:ext cx="236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ravek"/>
                <a:cs typeface="Seravek"/>
              </a:rPr>
              <a:t>f = flow(</a:t>
            </a:r>
            <a:r>
              <a:rPr lang="en-US" sz="2000" dirty="0" err="1" smtClean="0">
                <a:latin typeface="Seravek"/>
                <a:cs typeface="Seravek"/>
              </a:rPr>
              <a:t>pkt</a:t>
            </a:r>
            <a:r>
              <a:rPr lang="en-US" sz="2000" dirty="0" smtClean="0">
                <a:latin typeface="Seravek"/>
                <a:cs typeface="Seravek"/>
              </a:rPr>
              <a:t>) </a:t>
            </a:r>
          </a:p>
          <a:p>
            <a:r>
              <a:rPr lang="en-US" sz="2000" dirty="0" err="1" smtClean="0">
                <a:latin typeface="Seravek"/>
                <a:cs typeface="Seravek"/>
              </a:rPr>
              <a:t>p.tmp</a:t>
            </a:r>
            <a:r>
              <a:rPr lang="en-US" sz="2000" dirty="0" smtClean="0">
                <a:latin typeface="Seravek"/>
                <a:cs typeface="Seravek"/>
              </a:rPr>
              <a:t> = T[f] + </a:t>
            </a:r>
            <a:r>
              <a:rPr lang="en-US" sz="2000" dirty="0" err="1" smtClean="0">
                <a:latin typeface="Seravek"/>
                <a:cs typeface="Seravek"/>
              </a:rPr>
              <a:t>p.len</a:t>
            </a:r>
            <a:endParaRPr lang="en-US" sz="2000" dirty="0" smtClean="0">
              <a:latin typeface="Seravek"/>
              <a:cs typeface="Seravek"/>
            </a:endParaRPr>
          </a:p>
          <a:p>
            <a:r>
              <a:rPr lang="is-IS" sz="2000" dirty="0" smtClean="0">
                <a:latin typeface="Seravek"/>
                <a:cs typeface="Seravek"/>
              </a:rPr>
              <a:t>…</a:t>
            </a:r>
          </a:p>
          <a:p>
            <a:r>
              <a:rPr lang="is-IS" sz="2000" dirty="0" smtClean="0">
                <a:latin typeface="Seravek"/>
                <a:cs typeface="Seravek"/>
              </a:rPr>
              <a:t>...</a:t>
            </a:r>
          </a:p>
          <a:p>
            <a:r>
              <a:rPr lang="is-IS" sz="2000" b="1" dirty="0" smtClean="0">
                <a:latin typeface="Seravek"/>
                <a:cs typeface="Seravek"/>
              </a:rPr>
              <a:t>p.rank = 2 * p.tmp 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1333500" y="4038600"/>
            <a:ext cx="1108175" cy="701811"/>
            <a:chOff x="3848100" y="5977174"/>
            <a:chExt cx="1108175" cy="701811"/>
          </a:xfrm>
        </p:grpSpPr>
        <p:grpSp>
          <p:nvGrpSpPr>
            <p:cNvPr id="59" name="Group 58"/>
            <p:cNvGrpSpPr/>
            <p:nvPr/>
          </p:nvGrpSpPr>
          <p:grpSpPr>
            <a:xfrm>
              <a:off x="3848100" y="5977174"/>
              <a:ext cx="1108175" cy="701811"/>
              <a:chOff x="3848100" y="5977174"/>
              <a:chExt cx="1108175" cy="701811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000499" y="6362700"/>
                <a:ext cx="955776" cy="316285"/>
                <a:chOff x="1594855" y="903111"/>
                <a:chExt cx="832256" cy="313268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594855" y="903111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594855" y="1216378"/>
                  <a:ext cx="832256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62" name="Rectangle 61"/>
              <p:cNvSpPr/>
              <p:nvPr/>
            </p:nvSpPr>
            <p:spPr>
              <a:xfrm>
                <a:off x="4774463" y="6375591"/>
                <a:ext cx="163401" cy="288746"/>
              </a:xfrm>
              <a:prstGeom prst="rect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38803" y="6378211"/>
                <a:ext cx="163401" cy="288746"/>
              </a:xfrm>
              <a:prstGeom prst="rect">
                <a:avLst/>
              </a:prstGeom>
              <a:solidFill>
                <a:srgbClr val="9BBB59">
                  <a:lumMod val="60000"/>
                  <a:lumOff val="40000"/>
                </a:srgb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424539" y="6376469"/>
                <a:ext cx="163401" cy="288746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848100" y="6122857"/>
                <a:ext cx="51502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4358247" y="6114996"/>
                <a:ext cx="0" cy="36717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headEnd type="arrow"/>
                <a:tailEnd type="none"/>
              </a:ln>
              <a:effectLst/>
            </p:spPr>
          </p:cxnSp>
          <p:sp>
            <p:nvSpPr>
              <p:cNvPr id="67" name="Rectangle 66"/>
              <p:cNvSpPr/>
              <p:nvPr/>
            </p:nvSpPr>
            <p:spPr>
              <a:xfrm>
                <a:off x="4055386" y="5977174"/>
                <a:ext cx="163401" cy="288746"/>
              </a:xfrm>
              <a:prstGeom prst="rect">
                <a:avLst/>
              </a:prstGeom>
              <a:solidFill>
                <a:srgbClr val="FF6666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en-US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4600575" y="6378575"/>
              <a:ext cx="163401" cy="288746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0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5"/>
    </mc:Choice>
    <mc:Fallback xmlns="">
      <p:transition xmlns:p14="http://schemas.microsoft.com/office/powerpoint/2010/main" spd="slow" advTm="75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892295" y="3086100"/>
            <a:ext cx="4165609" cy="2673350"/>
            <a:chOff x="6079535" y="3009901"/>
            <a:chExt cx="771409" cy="2673350"/>
          </a:xfrm>
        </p:grpSpPr>
        <p:pic>
          <p:nvPicPr>
            <p:cNvPr id="481" name="Picture 48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9535" y="3009901"/>
              <a:ext cx="771409" cy="2673350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6215944" y="3808394"/>
              <a:ext cx="5009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Seravek"/>
                  <a:cs typeface="Seravek"/>
                </a:rPr>
                <a:t>Rank Computation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6504879" y="2057400"/>
            <a:ext cx="1230395" cy="3918097"/>
            <a:chOff x="6504879" y="2057400"/>
            <a:chExt cx="1230395" cy="3918097"/>
          </a:xfrm>
        </p:grpSpPr>
        <p:sp>
          <p:nvSpPr>
            <p:cNvPr id="488" name="TextBox 487"/>
            <p:cNvSpPr txBox="1"/>
            <p:nvPr/>
          </p:nvSpPr>
          <p:spPr>
            <a:xfrm>
              <a:off x="6515100" y="2057400"/>
              <a:ext cx="1219200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490" name="Group 48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523" name="Freeform 52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24" name="Straight Connector 52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8" name="Rectangle 52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9" name="Straight Arrow Connector 52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30" name="Straight Arrow Connector 52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1" name="Group 490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515" name="Freeform 5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16" name="Straight Connector 5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Rectangle 5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1" name="Straight Arrow Connector 5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22" name="Straight Arrow Connector 5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2" name="Group 491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507" name="Freeform 5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8" name="Straight Connector 5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" name="Rectangle 5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3" name="Straight Arrow Connector 5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14" name="Straight Arrow Connector 5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93" name="Group 492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99" name="Freeform 4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500" name="Straight Connector 4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4" name="Rectangle 5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5" name="Straight Arrow Connector 5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506" name="Straight Arrow Connector 5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94" name="Straight Arrow Connector 493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5" name="Straight Arrow Connector 49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6" name="Straight Arrow Connector 49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97" name="Straight Arrow Connector 49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02400" y="276860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419100" y="122237"/>
            <a:ext cx="10515600" cy="1325563"/>
          </a:xfrm>
        </p:spPr>
        <p:txBody>
          <a:bodyPr/>
          <a:lstStyle/>
          <a:p>
            <a:r>
              <a:rPr lang="en-US" dirty="0" smtClean="0"/>
              <a:t>A programmable scheduler</a:t>
            </a:r>
            <a:endParaRPr lang="en-US" dirty="0"/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533400" y="6092825"/>
            <a:ext cx="11925300" cy="765175"/>
          </a:xfrm>
        </p:spPr>
        <p:txBody>
          <a:bodyPr>
            <a:noAutofit/>
          </a:bodyPr>
          <a:lstStyle/>
          <a:p>
            <a:r>
              <a:rPr lang="en-US" sz="2800" dirty="0" smtClean="0"/>
              <a:t>Rank computation expressed in P4, or compiled to P4 using Domino DSL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8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17"/>
    </mc:Choice>
    <mc:Fallback xmlns="">
      <p:transition xmlns:p14="http://schemas.microsoft.com/office/powerpoint/2010/main" spd="slow" advTm="57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" grpId="0" animBg="1"/>
      <p:bldP spid="1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Weighted Fair Queuing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353" name="Rectangle 352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306" name="Freeform 30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Arrow Connector 31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321" name="Straight Arrow Connector 32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323" name="Group 32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376" name="Freeform 3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78" name="Straight Connector 37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Rectangle 45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1" name="Straight Arrow Connector 46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62" name="Straight Arrow Connector 46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63" name="Group 4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464" name="Freeform 46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Rectangle 46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0" name="Straight Arrow Connector 46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71" name="Straight Arrow Connector 47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472" name="Group 471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474" name="Straight Connector 473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8" name="Rectangle 477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9" name="Straight Arrow Connector 478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480" name="Straight Arrow Connector 479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482" name="Straight Arrow Connector 481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3" name="Straight Arrow Connector 482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4" name="Straight Arrow Connector 483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485" name="Straight Arrow Connector 484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733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819317"/>
            <a:ext cx="35433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= max(T[f].finish,                	                      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virtual_time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)</a:t>
            </a: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T[f].finish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+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/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>
                <a:solidFill>
                  <a:prstClr val="black"/>
                </a:solidFill>
                <a:latin typeface="Seravek"/>
                <a:cs typeface="Seravek"/>
              </a:rPr>
              <a:t>p.start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00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08"/>
    </mc:Choice>
    <mc:Fallback xmlns="">
      <p:transition xmlns:p14="http://schemas.microsoft.com/office/powerpoint/2010/main" spd="slow" advTm="36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programmability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8123773"/>
              </p:ext>
            </p:extLst>
          </p:nvPr>
        </p:nvGraphicFramePr>
        <p:xfrm>
          <a:off x="762000" y="1676400"/>
          <a:ext cx="10274433" cy="468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98500" y="5562600"/>
            <a:ext cx="109728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10—100X gap between hardware and software routers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Token bucket shaping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267" name="Group 42"/>
          <p:cNvGrpSpPr/>
          <p:nvPr/>
        </p:nvGrpSpPr>
        <p:grpSpPr>
          <a:xfrm>
            <a:off x="1589457" y="3774358"/>
            <a:ext cx="4875732" cy="1192610"/>
            <a:chOff x="1707458" y="1778000"/>
            <a:chExt cx="4254836" cy="1181787"/>
          </a:xfrm>
        </p:grpSpPr>
        <p:cxnSp>
          <p:nvCxnSpPr>
            <p:cNvPr id="268" name="Straight Arrow Connector 267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ight Arrow 278"/>
          <p:cNvSpPr/>
          <p:nvPr/>
        </p:nvSpPr>
        <p:spPr>
          <a:xfrm>
            <a:off x="147389" y="4179657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6200" y="3851880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2630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3916949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3247846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1819001" y="2968826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591047" y="2758526"/>
            <a:ext cx="992254" cy="321697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647700" y="2363184"/>
            <a:ext cx="916049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Parser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4481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3382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1203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6472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5033903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0684" y="3274649"/>
            <a:ext cx="515971" cy="2169799"/>
            <a:chOff x="8534400" y="1981200"/>
            <a:chExt cx="595991" cy="2163589"/>
          </a:xfrm>
        </p:grpSpPr>
        <p:cxnSp>
          <p:nvCxnSpPr>
            <p:cNvPr id="349" name="Straight Connector 348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/>
          <p:cNvCxnSpPr/>
          <p:nvPr/>
        </p:nvCxnSpPr>
        <p:spPr>
          <a:xfrm>
            <a:off x="11434124" y="3415470"/>
            <a:ext cx="0" cy="299321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2" name="Group 42"/>
          <p:cNvGrpSpPr/>
          <p:nvPr/>
        </p:nvGrpSpPr>
        <p:grpSpPr>
          <a:xfrm>
            <a:off x="7741431" y="37975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70" y="2763678"/>
            <a:ext cx="326008" cy="3209586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3558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4" y="2975885"/>
            <a:ext cx="1113765" cy="28248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31" y="2962997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2" y="3274649"/>
            <a:ext cx="515971" cy="2169799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42061" y="2745275"/>
            <a:ext cx="4484987" cy="191047"/>
            <a:chOff x="1866900" y="2628900"/>
            <a:chExt cx="4419600" cy="190500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8669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286500" y="2628900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 flipH="1">
              <a:off x="1866900" y="2729063"/>
              <a:ext cx="441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/>
          <p:cNvSpPr txBox="1"/>
          <p:nvPr/>
        </p:nvSpPr>
        <p:spPr>
          <a:xfrm>
            <a:off x="3012146" y="2401392"/>
            <a:ext cx="1859687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7930541" y="2733571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389690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295" y="3086100"/>
            <a:ext cx="4165609" cy="2667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7900" y="3733800"/>
            <a:ext cx="36195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tokens = min(tokens +           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         </a:t>
            </a: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rate * (now – last), burst)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now +                                 </a:t>
            </a:r>
          </a:p>
          <a:p>
            <a:pPr defTabSz="457200">
              <a:defRPr/>
            </a:pPr>
            <a:r>
              <a:rPr lang="en-US" sz="1700" kern="0" dirty="0">
                <a:solidFill>
                  <a:prstClr val="black"/>
                </a:solidFill>
                <a:latin typeface="Seravek"/>
                <a:cs typeface="Seravek"/>
              </a:rPr>
              <a:t> 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        max( (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p.len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– tokens) / rate, 0)</a:t>
            </a:r>
          </a:p>
          <a:p>
            <a:pPr marL="342900" indent="-342900" defTabSz="457200">
              <a:buFont typeface="+mj-lt"/>
              <a:buAutoNum type="arabicPeriod" startAt="3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last = now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  <a:p>
            <a:pPr marL="342900" indent="-342900" defTabSz="457200">
              <a:buFontTx/>
              <a:buAutoNum type="arabicPeriod" startAt="3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p.send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666997" y="3295590"/>
            <a:ext cx="2705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Rank Computation 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6504879" y="2765911"/>
            <a:ext cx="1230395" cy="3209586"/>
            <a:chOff x="6504879" y="2765911"/>
            <a:chExt cx="1230395" cy="3209586"/>
          </a:xfrm>
        </p:grpSpPr>
        <p:sp>
          <p:nvSpPr>
            <p:cNvPr id="112" name="Rectangle 111"/>
            <p:cNvSpPr/>
            <p:nvPr/>
          </p:nvSpPr>
          <p:spPr>
            <a:xfrm>
              <a:off x="6504879" y="2765911"/>
              <a:ext cx="1230395" cy="32095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6835234" y="3238500"/>
              <a:ext cx="594266" cy="457200"/>
              <a:chOff x="5899150" y="6019800"/>
              <a:chExt cx="594266" cy="457200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40" name="Freeform 139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41" name="Straight Connector 140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Arrow Connector 145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47" name="Straight Arrow Connector 146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7" name="Group 116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32" name="Freeform 131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9" name="Straight Arrow Connector 138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118" name="Group 117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25" name="Straight Connector 12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 12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srgbClr val="AEAEAE"/>
                </a:bgClr>
              </a:patt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Arrow Connector 12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119" name="Straight Arrow Connector 118"/>
            <p:cNvCxnSpPr/>
            <p:nvPr/>
          </p:nvCxnSpPr>
          <p:spPr>
            <a:xfrm flipH="1">
              <a:off x="7429500" y="35433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56" name="TextBox 155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9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62"/>
    </mc:Choice>
    <mc:Fallback xmlns="">
      <p:transition xmlns:p14="http://schemas.microsoft.com/office/powerpoint/2010/main" spd="slow" advTm="3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354" name="Group 353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355" name="Group 354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359" name="Rectangle 358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360" name="Group 359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361" name="Group 360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392" name="Group 39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398" name="Straight Connector 39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399" name="Straight Connector 39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400" name="Straight Connector 39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4" name="Rectangle 39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96" name="Straight Arrow Connector 39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397" name="Straight Arrow Connector 39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385" name="Rectangle 384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358" name="TextBox 357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356" name="Straight Arrow Connector 355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grpSp>
        <p:nvGrpSpPr>
          <p:cNvPr id="601" name="Group 600"/>
          <p:cNvGrpSpPr/>
          <p:nvPr/>
        </p:nvGrpSpPr>
        <p:grpSpPr>
          <a:xfrm>
            <a:off x="0" y="1549133"/>
            <a:ext cx="12115800" cy="4426364"/>
            <a:chOff x="0" y="1549133"/>
            <a:chExt cx="12115800" cy="4426364"/>
          </a:xfrm>
        </p:grpSpPr>
        <p:pic>
          <p:nvPicPr>
            <p:cNvPr id="602" name="Picture 6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549133"/>
              <a:ext cx="1752600" cy="834853"/>
            </a:xfrm>
            <a:prstGeom prst="rect">
              <a:avLst/>
            </a:prstGeom>
          </p:spPr>
        </p:pic>
        <p:grpSp>
          <p:nvGrpSpPr>
            <p:cNvPr id="603" name="Group 602"/>
            <p:cNvGrpSpPr/>
            <p:nvPr/>
          </p:nvGrpSpPr>
          <p:grpSpPr>
            <a:xfrm>
              <a:off x="76200" y="2355840"/>
              <a:ext cx="12039600" cy="3619657"/>
              <a:chOff x="76200" y="2355840"/>
              <a:chExt cx="12039600" cy="3619657"/>
            </a:xfrm>
          </p:grpSpPr>
          <p:grpSp>
            <p:nvGrpSpPr>
              <p:cNvPr id="604" name="Group 42"/>
              <p:cNvGrpSpPr/>
              <p:nvPr/>
            </p:nvGrpSpPr>
            <p:grpSpPr>
              <a:xfrm>
                <a:off x="1589457" y="3774358"/>
                <a:ext cx="4875732" cy="1192610"/>
                <a:chOff x="1707458" y="1778000"/>
                <a:chExt cx="4254836" cy="1181787"/>
              </a:xfrm>
            </p:grpSpPr>
            <p:cxnSp>
              <p:nvCxnSpPr>
                <p:cNvPr id="696" name="Straight Arrow Connector 695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Arrow Connector 696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8" name="Straight Arrow Connector 697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Straight Arrow Connector 698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Straight Arrow Connector 699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Straight Arrow Connector 700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Straight Arrow Connector 701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Straight Arrow Connector 702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Straight Arrow Connector 703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Straight Arrow Connector 704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5" name="Right Arrow 604"/>
              <p:cNvSpPr/>
              <p:nvPr/>
            </p:nvSpPr>
            <p:spPr>
              <a:xfrm>
                <a:off x="147389" y="4179657"/>
                <a:ext cx="396032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76200" y="3851880"/>
                <a:ext cx="47102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7" name="Right Arrow 606"/>
              <p:cNvSpPr/>
              <p:nvPr/>
            </p:nvSpPr>
            <p:spPr>
              <a:xfrm>
                <a:off x="11556526" y="4263050"/>
                <a:ext cx="463237" cy="37484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11438459" y="3916949"/>
                <a:ext cx="677341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09" name="Rectangle 608"/>
              <p:cNvSpPr/>
              <p:nvPr/>
            </p:nvSpPr>
            <p:spPr>
              <a:xfrm>
                <a:off x="3247846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0" name="Rectangle 609"/>
              <p:cNvSpPr/>
              <p:nvPr/>
            </p:nvSpPr>
            <p:spPr>
              <a:xfrm>
                <a:off x="1819001" y="2968826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11" name="Rectangle 610"/>
              <p:cNvSpPr/>
              <p:nvPr/>
            </p:nvSpPr>
            <p:spPr>
              <a:xfrm>
                <a:off x="591047" y="2758526"/>
                <a:ext cx="992254" cy="321697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12" name="TextBox 611"/>
              <p:cNvSpPr txBox="1"/>
              <p:nvPr/>
            </p:nvSpPr>
            <p:spPr>
              <a:xfrm>
                <a:off x="647700" y="2363184"/>
                <a:ext cx="916049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6039165" y="3448172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6039165" y="533820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6039165" y="4120379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6039165" y="4647217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Rectangle 616"/>
              <p:cNvSpPr/>
              <p:nvPr/>
            </p:nvSpPr>
            <p:spPr>
              <a:xfrm>
                <a:off x="5033903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18" name="Group 617"/>
              <p:cNvGrpSpPr/>
              <p:nvPr/>
            </p:nvGrpSpPr>
            <p:grpSpPr>
              <a:xfrm>
                <a:off x="4480684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Straight Connector 693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9" name="Straight Connector 618"/>
              <p:cNvCxnSpPr/>
              <p:nvPr/>
            </p:nvCxnSpPr>
            <p:spPr>
              <a:xfrm>
                <a:off x="11434124" y="3415470"/>
                <a:ext cx="0" cy="299321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Group 42"/>
              <p:cNvGrpSpPr/>
              <p:nvPr/>
            </p:nvGrpSpPr>
            <p:grpSpPr>
              <a:xfrm>
                <a:off x="7741431" y="3797564"/>
                <a:ext cx="3367506" cy="1192610"/>
                <a:chOff x="1707458" y="1778000"/>
                <a:chExt cx="4254836" cy="1181787"/>
              </a:xfrm>
            </p:grpSpPr>
            <p:cxnSp>
              <p:nvCxnSpPr>
                <p:cNvPr id="683" name="Straight Arrow Connector 68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Arrow Connector 68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Arrow Connector 68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Arrow Connector 68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Arrow Connector 68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Arrow Connector 68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Arrow Connector 68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Arrow Connector 69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Arrow Connector 69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1" name="Rectangle 620"/>
              <p:cNvSpPr/>
              <p:nvPr/>
            </p:nvSpPr>
            <p:spPr>
              <a:xfrm>
                <a:off x="11142470" y="2763678"/>
                <a:ext cx="326008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2" name="TextBox 621"/>
              <p:cNvSpPr txBox="1"/>
              <p:nvPr/>
            </p:nvSpPr>
            <p:spPr>
              <a:xfrm>
                <a:off x="10826474" y="2355840"/>
                <a:ext cx="1209953" cy="41007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23" name="Rectangle 622"/>
              <p:cNvSpPr/>
              <p:nvPr/>
            </p:nvSpPr>
            <p:spPr>
              <a:xfrm>
                <a:off x="7970974" y="2975885"/>
                <a:ext cx="1113765" cy="28248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624" name="Rectangle 623"/>
              <p:cNvSpPr/>
              <p:nvPr/>
            </p:nvSpPr>
            <p:spPr>
              <a:xfrm>
                <a:off x="9757031" y="2962997"/>
                <a:ext cx="1113765" cy="28248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625" name="Group 624"/>
              <p:cNvGrpSpPr/>
              <p:nvPr/>
            </p:nvGrpSpPr>
            <p:grpSpPr>
              <a:xfrm>
                <a:off x="9203812" y="32746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6" name="Group 625"/>
              <p:cNvGrpSpPr/>
              <p:nvPr/>
            </p:nvGrpSpPr>
            <p:grpSpPr>
              <a:xfrm>
                <a:off x="1742061" y="2745275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7" name="TextBox 626"/>
              <p:cNvSpPr txBox="1"/>
              <p:nvPr/>
            </p:nvSpPr>
            <p:spPr>
              <a:xfrm>
                <a:off x="3012146" y="2401392"/>
                <a:ext cx="1859687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7930541" y="2733571"/>
                <a:ext cx="3016451" cy="191047"/>
                <a:chOff x="1920389" y="2693432"/>
                <a:chExt cx="4419600" cy="190500"/>
              </a:xfrm>
            </p:grpSpPr>
            <p:cxnSp>
              <p:nvCxnSpPr>
                <p:cNvPr id="674" name="Straight Connector 673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9" name="TextBox 628"/>
              <p:cNvSpPr txBox="1"/>
              <p:nvPr/>
            </p:nvSpPr>
            <p:spPr>
              <a:xfrm>
                <a:off x="8565584" y="2389690"/>
                <a:ext cx="1786108" cy="410070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630" name="Group 629"/>
              <p:cNvGrpSpPr/>
              <p:nvPr/>
            </p:nvGrpSpPr>
            <p:grpSpPr>
              <a:xfrm>
                <a:off x="6504879" y="2765911"/>
                <a:ext cx="1230395" cy="3209586"/>
                <a:chOff x="6504879" y="2765911"/>
                <a:chExt cx="1230395" cy="3209586"/>
              </a:xfrm>
            </p:grpSpPr>
            <p:sp>
              <p:nvSpPr>
                <p:cNvPr id="632" name="Rectangle 631"/>
                <p:cNvSpPr/>
                <p:nvPr/>
              </p:nvSpPr>
              <p:spPr>
                <a:xfrm>
                  <a:off x="6504879" y="2765911"/>
                  <a:ext cx="1230395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633" name="Group 632"/>
                <p:cNvGrpSpPr/>
                <p:nvPr/>
              </p:nvGrpSpPr>
              <p:grpSpPr>
                <a:xfrm>
                  <a:off x="6835234" y="32385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66" name="Freeform 66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9" name="Straight Connector 66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0" name="Straight Connector 66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1" name="Rectangle 67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2" name="Straight Arrow Connector 67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73" name="Straight Arrow Connector 67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4" name="Group 6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8" name="Freeform 65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9" name="Straight Connector 65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0" name="Straight Connector 65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Connector 66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Arrow Connector 66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65" name="Straight Arrow Connector 66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5" name="Group 6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50" name="Freeform 64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6" name="Straight Arrow Connector 65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57" name="Straight Arrow Connector 65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636" name="Group 6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42" name="Freeform 64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3" name="Straight Connector 64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prstClr val="black"/>
                    </a:fgClr>
                    <a:bgClr>
                      <a:srgbClr val="AEAEAE"/>
                    </a:bgClr>
                  </a:patt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8" name="Straight Arrow Connector 64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649" name="Straight Arrow Connector 64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37" name="Straight Arrow Connector 636"/>
                <p:cNvCxnSpPr/>
                <p:nvPr/>
              </p:nvCxnSpPr>
              <p:spPr>
                <a:xfrm flipH="1">
                  <a:off x="7429500" y="35433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8" name="Straight Arrow Connector 637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39" name="Straight Arrow Connector 638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40" name="Straight Arrow Connector 639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6400800" y="2057305"/>
            <a:ext cx="1409700" cy="685895"/>
          </a:xfrm>
          <a:prstGeom prst="rect">
            <a:avLst/>
          </a:prstGeom>
          <a:solidFill>
            <a:schemeClr val="bg1"/>
          </a:solidFill>
        </p:spPr>
        <p:txBody>
          <a:bodyPr wrap="square" lIns="130622" tIns="65311" rIns="130622" bIns="65311" rtlCol="0">
            <a:spAutoFit/>
          </a:bodyPr>
          <a:lstStyle/>
          <a:p>
            <a:pPr algn="ctr"/>
            <a:r>
              <a:rPr lang="en-US" dirty="0" smtClean="0">
                <a:latin typeface="Seravek"/>
                <a:cs typeface="Seravek"/>
              </a:rPr>
              <a:t>PIFO Scheduler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95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17"/>
    </mc:Choice>
    <mc:Fallback xmlns="">
      <p:transition xmlns:p14="http://schemas.microsoft.com/office/powerpoint/2010/main" spd="slow" advTm="13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0E-6 5.55556E-6 L 0.18438 0.18936 " pathEditMode="relative" ptsTypes="AA">
                                      <p:cBhvr>
                                        <p:cTn id="8" dur="5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0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pFabric</a:t>
            </a:r>
            <a:r>
              <a:rPr lang="en-US" dirty="0" smtClean="0"/>
              <a:t> (SRPT)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20135" y="5105308"/>
            <a:ext cx="5811559" cy="1104992"/>
            <a:chOff x="1820135" y="5105308"/>
            <a:chExt cx="5811559" cy="1104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135" y="5105308"/>
              <a:ext cx="1104992" cy="110499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3086100" y="5562600"/>
              <a:ext cx="4545594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605274" cy="1005971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914400" y="3058802"/>
            <a:ext cx="3139531" cy="2014848"/>
            <a:chOff x="762000" y="2814289"/>
            <a:chExt cx="3520531" cy="2259361"/>
          </a:xfrm>
        </p:grpSpPr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2814289"/>
              <a:ext cx="3520531" cy="2259361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1142997" y="3028890"/>
              <a:ext cx="2705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ravek"/>
                  <a:cs typeface="Seravek"/>
                </a:rPr>
                <a:t>Rank Computation </a:t>
              </a:r>
              <a:endParaRPr lang="en-US" sz="2000" dirty="0">
                <a:latin typeface="Seravek"/>
                <a:cs typeface="Seravek"/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1257300" y="3695700"/>
            <a:ext cx="24765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buFontTx/>
              <a:buAutoNum type="arabicPeriod"/>
              <a:defRPr/>
            </a:pP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f = flow(p)</a:t>
            </a:r>
          </a:p>
          <a:p>
            <a:pPr marL="342900" indent="-342900" defTabSz="457200">
              <a:buFont typeface="+mj-lt"/>
              <a:buAutoNum type="arabicPeriod" startAt="2"/>
              <a:defRPr/>
            </a:pP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p.rank</a:t>
            </a:r>
            <a:r>
              <a:rPr lang="en-US" sz="1700" kern="0" dirty="0" smtClean="0">
                <a:solidFill>
                  <a:prstClr val="black"/>
                </a:solidFill>
                <a:latin typeface="Seravek"/>
                <a:cs typeface="Seravek"/>
              </a:rPr>
              <a:t> = </a:t>
            </a:r>
            <a:r>
              <a:rPr lang="en-US" sz="1700" kern="0" dirty="0" err="1" smtClean="0">
                <a:solidFill>
                  <a:prstClr val="black"/>
                </a:solidFill>
                <a:latin typeface="Seravek"/>
                <a:cs typeface="Seravek"/>
              </a:rPr>
              <a:t>f.rem_size</a:t>
            </a:r>
            <a:endParaRPr lang="en-US" sz="1700" kern="0" dirty="0">
              <a:solidFill>
                <a:prstClr val="black"/>
              </a:solidFill>
              <a:latin typeface="Seravek"/>
              <a:cs typeface="Seravek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6934200" y="2933700"/>
            <a:ext cx="2743200" cy="2227150"/>
            <a:chOff x="6397161" y="2935733"/>
            <a:chExt cx="3204039" cy="2601297"/>
          </a:xfrm>
        </p:grpSpPr>
        <p:grpSp>
          <p:nvGrpSpPr>
            <p:cNvPr id="154" name="Group 153"/>
            <p:cNvGrpSpPr/>
            <p:nvPr/>
          </p:nvGrpSpPr>
          <p:grpSpPr>
            <a:xfrm>
              <a:off x="6397161" y="2935733"/>
              <a:ext cx="3204039" cy="2601297"/>
              <a:chOff x="6397161" y="2935733"/>
              <a:chExt cx="3204039" cy="2601297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6397161" y="3462120"/>
                <a:ext cx="3204039" cy="2074910"/>
                <a:chOff x="6431622" y="3698774"/>
                <a:chExt cx="3204039" cy="207491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6431622" y="3698774"/>
                  <a:ext cx="3204039" cy="207491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159" name="Group 158"/>
                <p:cNvGrpSpPr/>
                <p:nvPr/>
              </p:nvGrpSpPr>
              <p:grpSpPr>
                <a:xfrm>
                  <a:off x="6892503" y="4038600"/>
                  <a:ext cx="2175291" cy="1228293"/>
                  <a:chOff x="3906054" y="6114996"/>
                  <a:chExt cx="1050221" cy="56399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906054" y="6114996"/>
                    <a:ext cx="1050221" cy="563990"/>
                    <a:chOff x="3906054" y="6114996"/>
                    <a:chExt cx="1050221" cy="563990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4000499" y="6358104"/>
                      <a:ext cx="955776" cy="320882"/>
                      <a:chOff x="1594855" y="898558"/>
                      <a:chExt cx="832256" cy="317821"/>
                    </a:xfrm>
                  </p:grpSpPr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1594855" y="89855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69" name="Straight Connector 168"/>
                      <p:cNvCxnSpPr/>
                      <p:nvPr/>
                    </p:nvCxnSpPr>
                    <p:spPr>
                      <a:xfrm>
                        <a:off x="1594855" y="1216378"/>
                        <a:ext cx="832256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V="1">
                        <a:off x="2427111" y="903111"/>
                        <a:ext cx="0" cy="313268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4774463" y="6375591"/>
                      <a:ext cx="163401" cy="288746"/>
                    </a:xfrm>
                    <a:prstGeom prst="rect">
                      <a:avLst/>
                    </a:prstGeom>
                    <a:solidFill>
                      <a:srgbClr val="F79646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2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4238407" y="6378211"/>
                      <a:ext cx="163401" cy="288746"/>
                    </a:xfrm>
                    <a:prstGeom prst="rect">
                      <a:avLst/>
                    </a:prstGeom>
                    <a:solidFill>
                      <a:srgbClr val="9BBB59">
                        <a:lumMod val="60000"/>
                        <a:lumOff val="40000"/>
                      </a:srgbClr>
                    </a:solidFill>
                    <a:ln w="9525" cap="flat" cmpd="sng" algn="ctr">
                      <a:solidFill>
                        <a:sysClr val="windowText" lastClr="000000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latin typeface="Seravek"/>
                          <a:cs typeface="Seravek"/>
                        </a:rPr>
                        <a:t>9</a:t>
                      </a:r>
                      <a:endParaRPr lang="en-US" kern="0" dirty="0"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4424539" y="6376469"/>
                      <a:ext cx="163401" cy="288746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 defTabSz="457200">
                        <a:defRPr/>
                      </a:pPr>
                      <a:r>
                        <a:rPr lang="en-US" kern="0" dirty="0" smtClean="0">
                          <a:solidFill>
                            <a:schemeClr val="tx1"/>
                          </a:solidFill>
                          <a:latin typeface="Seravek"/>
                          <a:cs typeface="Seravek"/>
                        </a:rPr>
                        <a:t>8</a:t>
                      </a:r>
                      <a:endParaRPr lang="en-US" kern="0" dirty="0">
                        <a:solidFill>
                          <a:schemeClr val="tx1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166" name="Straight Arrow Connector 165"/>
                    <p:cNvCxnSpPr/>
                    <p:nvPr/>
                  </p:nvCxnSpPr>
                  <p:spPr>
                    <a:xfrm flipH="1">
                      <a:off x="3906054" y="6122857"/>
                      <a:ext cx="515025" cy="0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tailEnd type="none"/>
                    </a:ln>
                    <a:effectLst/>
                  </p:spPr>
                </p:cxnSp>
                <p:cxnSp>
                  <p:nvCxnSpPr>
                    <p:cNvPr id="167" name="Straight Arrow Connector 166"/>
                    <p:cNvCxnSpPr/>
                    <p:nvPr/>
                  </p:nvCxnSpPr>
                  <p:spPr>
                    <a:xfrm flipV="1">
                      <a:off x="4414905" y="6114996"/>
                      <a:ext cx="0" cy="253677"/>
                    </a:xfrm>
                    <a:prstGeom prst="straightConnector1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triangle" w="lg" len="lg"/>
                      <a:tailEnd type="none"/>
                    </a:ln>
                    <a:effectLst/>
                  </p:spPr>
                </p:cxnSp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4600575" y="6378575"/>
                    <a:ext cx="163401" cy="288746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5</a:t>
                    </a:r>
                    <a:endParaRPr lang="en-US" kern="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6469978" y="2935733"/>
                <a:ext cx="3048000" cy="63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PIFO Scheduler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9029699" y="4686300"/>
              <a:ext cx="449611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tailEnd type="arrow" w="lg" len="lg"/>
            </a:ln>
            <a:effectLst/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55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83"/>
    </mc:Choice>
    <mc:Fallback xmlns="">
      <p:transition xmlns:p14="http://schemas.microsoft.com/office/powerpoint/2010/main" spd="slow" advTm="406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a single PIFO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0625130" y="3929045"/>
            <a:ext cx="609504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tailEnd type="arrow" w="lg" len="lg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667500" y="3543300"/>
            <a:ext cx="3929678" cy="771493"/>
            <a:chOff x="931333" y="903111"/>
            <a:chExt cx="1495778" cy="313268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7" name="Rectangle 36"/>
          <p:cNvSpPr/>
          <p:nvPr/>
        </p:nvSpPr>
        <p:spPr>
          <a:xfrm>
            <a:off x="10153695" y="357474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300149" y="3576886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435714" y="3581135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x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003367" y="3577413"/>
            <a:ext cx="2124959" cy="708040"/>
            <a:chOff x="2178933" y="5549120"/>
            <a:chExt cx="2124959" cy="708040"/>
          </a:xfrm>
        </p:grpSpPr>
        <p:sp>
          <p:nvSpPr>
            <p:cNvPr id="38" name="Rectangle 37"/>
            <p:cNvSpPr/>
            <p:nvPr/>
          </p:nvSpPr>
          <p:spPr>
            <a:xfrm>
              <a:off x="3905320" y="5549120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1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7978" y="5552842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2</a:t>
              </a:r>
              <a:endParaRPr lang="en-US" sz="2000" kern="0" dirty="0">
                <a:latin typeface="Seravek"/>
                <a:cs typeface="Seravek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8933" y="5550171"/>
              <a:ext cx="398572" cy="704318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sz="2000" kern="0" dirty="0" smtClean="0">
                  <a:latin typeface="Seravek"/>
                  <a:cs typeface="Seravek"/>
                </a:rPr>
                <a:t>b</a:t>
              </a:r>
              <a:r>
                <a:rPr lang="en-US" sz="2000" kern="0" baseline="-25000" dirty="0" smtClean="0">
                  <a:latin typeface="Seravek"/>
                  <a:cs typeface="Seravek"/>
                </a:rPr>
                <a:t>3</a:t>
              </a:r>
              <a:endParaRPr lang="en-US" sz="2000" kern="0" baseline="-25000" dirty="0">
                <a:latin typeface="Seravek"/>
                <a:cs typeface="Seravek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566749" y="3578464"/>
            <a:ext cx="398572" cy="704318"/>
          </a:xfrm>
          <a:prstGeom prst="rect">
            <a:avLst/>
          </a:prstGeom>
          <a:solidFill>
            <a:srgbClr val="A1B2DD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>
                <a:latin typeface="Seravek"/>
                <a:cs typeface="Seravek"/>
              </a:rPr>
              <a:t>y</a:t>
            </a:r>
            <a:r>
              <a:rPr lang="en-US" sz="2000" kern="0" baseline="-25000" dirty="0" smtClean="0">
                <a:latin typeface="Seravek"/>
                <a:cs typeface="Seravek"/>
              </a:rPr>
              <a:t>2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5532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51" name="Group 50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endCxn id="72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457200" y="5372100"/>
            <a:ext cx="1120140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ravek"/>
                <a:cs typeface="Seravek"/>
              </a:rPr>
              <a:t>H</a:t>
            </a:r>
            <a:r>
              <a:rPr lang="en-US" sz="3200" dirty="0" smtClean="0">
                <a:latin typeface="Seravek"/>
                <a:cs typeface="Seravek"/>
              </a:rPr>
              <a:t>ierarchical scheduling algorithms need hierarchy of PIFOs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44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4"/>
    </mc:Choice>
    <mc:Fallback xmlns="">
      <p:transition xmlns:p14="http://schemas.microsoft.com/office/powerpoint/2010/main" spd="slow" advTm="90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4.16667E-7 -0.1201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35E-6 1.75382E-6 L 0.25996 1.75382E-6 " pathEditMode="relative" ptsTypes="AA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2014 L -0.07057 -0.120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57 -0.12014 L -0.07057 -0.0011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4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6 -2.06849E-6 L 0.25996 0.2327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3" grpId="0" animBg="1"/>
      <p:bldP spid="49" grpId="0" animBg="1"/>
      <p:bldP spid="49" grpId="1" animBg="1"/>
      <p:bldP spid="49" grpId="2" animBg="1"/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7033957" y="4493642"/>
            <a:ext cx="987248" cy="640812"/>
            <a:chOff x="7033957" y="4493642"/>
            <a:chExt cx="987248" cy="640812"/>
          </a:xfrm>
        </p:grpSpPr>
        <p:sp>
          <p:nvSpPr>
            <p:cNvPr id="100" name="Rectangle 99"/>
            <p:cNvSpPr/>
            <p:nvPr/>
          </p:nvSpPr>
          <p:spPr>
            <a:xfrm>
              <a:off x="7706946" y="4493642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 smtClean="0">
                  <a:latin typeface="Seravek"/>
                  <a:cs typeface="Seravek"/>
                </a:rPr>
                <a:t>1</a:t>
              </a:r>
              <a:endParaRPr lang="en-US" kern="0" baseline="-25000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33957" y="4495583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3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372684" y="4496061"/>
              <a:ext cx="314259" cy="638393"/>
            </a:xfrm>
            <a:prstGeom prst="rect">
              <a:avLst/>
            </a:prstGeom>
            <a:solidFill>
              <a:srgbClr val="FF6666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US" kern="0" dirty="0" smtClean="0">
                  <a:latin typeface="Seravek"/>
                  <a:cs typeface="Seravek"/>
                </a:rPr>
                <a:t>b</a:t>
              </a:r>
              <a:r>
                <a:rPr lang="en-US" kern="0" baseline="-25000" dirty="0">
                  <a:latin typeface="Seravek"/>
                  <a:cs typeface="Seravek"/>
                </a:rPr>
                <a:t>2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705791" y="4492625"/>
            <a:ext cx="314259" cy="638393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 smtClean="0">
                <a:latin typeface="Seravek"/>
                <a:cs typeface="Seravek"/>
              </a:rPr>
              <a:t>a</a:t>
            </a:r>
            <a:r>
              <a:rPr lang="en-US" kern="0" baseline="-25000" dirty="0" smtClean="0">
                <a:latin typeface="Seravek"/>
                <a:cs typeface="Seravek"/>
              </a:rPr>
              <a:t>1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PIFOs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723900" y="1938635"/>
            <a:ext cx="4457700" cy="2938164"/>
            <a:chOff x="723900" y="1900535"/>
            <a:chExt cx="4457700" cy="2938164"/>
          </a:xfrm>
        </p:grpSpPr>
        <p:grpSp>
          <p:nvGrpSpPr>
            <p:cNvPr id="30" name="Group 29"/>
            <p:cNvGrpSpPr/>
            <p:nvPr/>
          </p:nvGrpSpPr>
          <p:grpSpPr>
            <a:xfrm>
              <a:off x="843390" y="2400301"/>
              <a:ext cx="4021552" cy="2438398"/>
              <a:chOff x="854974" y="2324100"/>
              <a:chExt cx="4021552" cy="243839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854974" y="2743197"/>
                <a:ext cx="4021552" cy="2019301"/>
                <a:chOff x="2406219" y="2948058"/>
                <a:chExt cx="2740012" cy="137581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3048001" y="2948059"/>
                  <a:ext cx="665352" cy="558511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3713353" y="2948058"/>
                  <a:ext cx="599824" cy="574188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27813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048000" y="3506569"/>
                  <a:ext cx="266700" cy="342900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endCxn id="15" idx="0"/>
                </p:cNvCxnSpPr>
                <p:nvPr/>
              </p:nvCxnSpPr>
              <p:spPr>
                <a:xfrm flipH="1">
                  <a:off x="4049061" y="3548206"/>
                  <a:ext cx="282368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313178" y="3522247"/>
                  <a:ext cx="257997" cy="327223"/>
                </a:xfrm>
                <a:prstGeom prst="line">
                  <a:avLst/>
                </a:prstGeom>
                <a:ln w="38100">
                  <a:solidFill>
                    <a:srgbClr val="AEAEA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2406219" y="3207645"/>
                  <a:ext cx="774564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Red (0.5)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332980" y="3241556"/>
                  <a:ext cx="813251" cy="251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Blue (0.5)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06517" y="3875429"/>
                  <a:ext cx="560831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a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0.99)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102654" y="3882574"/>
                  <a:ext cx="546047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b</a:t>
                  </a:r>
                </a:p>
                <a:p>
                  <a:pPr algn="ctr"/>
                  <a:r>
                    <a:rPr lang="en-US" b="1" dirty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FF6666"/>
                      </a:solidFill>
                      <a:latin typeface="Seravek"/>
                      <a:cs typeface="Seravek"/>
                    </a:rPr>
                    <a:t>0.01)</a:t>
                  </a:r>
                  <a:endParaRPr lang="en-US" b="1" dirty="0">
                    <a:solidFill>
                      <a:srgbClr val="FF6666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815433" y="3875429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x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390462" y="3883507"/>
                  <a:ext cx="467255" cy="440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y</a:t>
                  </a:r>
                </a:p>
                <a:p>
                  <a:pPr algn="ctr"/>
                  <a:r>
                    <a:rPr lang="en-US" b="1" dirty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(</a:t>
                  </a:r>
                  <a:r>
                    <a:rPr lang="en-US" b="1" dirty="0" smtClean="0">
                      <a:solidFill>
                        <a:srgbClr val="3366FF"/>
                      </a:solidFill>
                      <a:latin typeface="Seravek"/>
                      <a:cs typeface="Seravek"/>
                    </a:rPr>
                    <a:t>0.5)</a:t>
                  </a:r>
                  <a:endParaRPr lang="en-US" b="1" dirty="0">
                    <a:solidFill>
                      <a:srgbClr val="3366FF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476499" y="2324100"/>
                <a:ext cx="63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Seravek"/>
                    <a:cs typeface="Seravek"/>
                  </a:rPr>
                  <a:t>root</a:t>
                </a:r>
                <a:endParaRPr lang="en-US" b="1" dirty="0">
                  <a:latin typeface="Seravek"/>
                  <a:cs typeface="Seravek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335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67000" y="2705100"/>
                <a:ext cx="190500" cy="1905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14500" y="3505200"/>
                <a:ext cx="190500" cy="190500"/>
              </a:xfrm>
              <a:prstGeom prst="rect">
                <a:avLst/>
              </a:prstGeom>
              <a:solidFill>
                <a:srgbClr val="FF6666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43300" y="3505200"/>
                <a:ext cx="190500" cy="190500"/>
              </a:xfrm>
              <a:prstGeom prst="rect">
                <a:avLst/>
              </a:prstGeom>
              <a:solidFill>
                <a:srgbClr val="A1B2DD"/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133600" y="4000500"/>
                <a:ext cx="152400" cy="152400"/>
              </a:xfrm>
              <a:prstGeom prst="ellipse">
                <a:avLst/>
              </a:prstGeom>
              <a:solidFill>
                <a:srgbClr val="FF6666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200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962400" y="4000500"/>
                <a:ext cx="152400" cy="152400"/>
              </a:xfrm>
              <a:prstGeom prst="ellipse">
                <a:avLst/>
              </a:prstGeom>
              <a:solidFill>
                <a:srgbClr val="A1B2DD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723900" y="1900535"/>
              <a:ext cx="4457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Seravek"/>
                  <a:cs typeface="Seravek"/>
                </a:rPr>
                <a:t>Hierarchical Packet Fair Queuing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943600" y="1745159"/>
            <a:ext cx="6133608" cy="4243982"/>
            <a:chOff x="5943600" y="1745159"/>
            <a:chExt cx="6133608" cy="4243982"/>
          </a:xfrm>
        </p:grpSpPr>
        <p:grpSp>
          <p:nvGrpSpPr>
            <p:cNvPr id="126" name="Group 125"/>
            <p:cNvGrpSpPr/>
            <p:nvPr/>
          </p:nvGrpSpPr>
          <p:grpSpPr>
            <a:xfrm>
              <a:off x="5943600" y="4465141"/>
              <a:ext cx="2609604" cy="1524000"/>
              <a:chOff x="5943600" y="4465141"/>
              <a:chExt cx="2609604" cy="152400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6452795" y="4465141"/>
                <a:ext cx="1603820" cy="699280"/>
                <a:chOff x="1652854" y="903111"/>
                <a:chExt cx="774257" cy="313268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652854" y="903111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652854" y="1216378"/>
                  <a:ext cx="774257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  <p:cxnSp>
              <p:nvCxnSpPr>
                <p:cNvPr id="107" name="Straight Connector 106"/>
                <p:cNvCxnSpPr/>
                <p:nvPr/>
              </p:nvCxnSpPr>
              <p:spPr>
                <a:xfrm flipV="1">
                  <a:off x="2427111" y="903111"/>
                  <a:ext cx="0" cy="313268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943600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PIFO-Red</a:t>
                </a:r>
              </a:p>
              <a:p>
                <a:pPr algn="ctr"/>
                <a:r>
                  <a:rPr lang="en-US" sz="2200" b="1" dirty="0" smtClean="0">
                    <a:solidFill>
                      <a:srgbClr val="FF6666"/>
                    </a:solidFill>
                    <a:latin typeface="Seravek"/>
                    <a:cs typeface="Seravek"/>
                  </a:rPr>
                  <a:t>(WFQ on a &amp; b)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410696" y="1745159"/>
              <a:ext cx="4666512" cy="4243982"/>
              <a:chOff x="7410696" y="1745159"/>
              <a:chExt cx="4666512" cy="424398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486405" y="2636341"/>
                <a:ext cx="2856211" cy="699280"/>
                <a:chOff x="6553200" y="5528487"/>
                <a:chExt cx="3622511" cy="77149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553200" y="5528487"/>
                  <a:ext cx="3622511" cy="771493"/>
                  <a:chOff x="1048252" y="903111"/>
                  <a:chExt cx="1378859" cy="313268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062754" y="903111"/>
                    <a:ext cx="1364357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1048252" y="1216378"/>
                    <a:ext cx="1378859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0" name="Rectangle 69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014247" y="5566322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7581900" y="5562600"/>
                  <a:ext cx="2124959" cy="708040"/>
                  <a:chOff x="2178933" y="5549120"/>
                  <a:chExt cx="2124959" cy="708040"/>
                </a:xfrm>
              </p:grpSpPr>
              <p:sp>
                <p:nvSpPr>
                  <p:cNvPr id="74" name="Rectangle 73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75" name="Rectangle 74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</a:p>
                </p:txBody>
              </p:sp>
              <p:sp>
                <p:nvSpPr>
                  <p:cNvPr id="76" name="Rectangle 75"/>
                  <p:cNvSpPr/>
                  <p:nvPr/>
                </p:nvSpPr>
                <p:spPr>
                  <a:xfrm>
                    <a:off x="2178933" y="5550171"/>
                    <a:ext cx="398572" cy="704318"/>
                  </a:xfrm>
                  <a:prstGeom prst="rect">
                    <a:avLst/>
                  </a:prstGeom>
                  <a:solidFill>
                    <a:srgbClr val="FF6666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>
                        <a:latin typeface="Seravek"/>
                        <a:cs typeface="Seravek"/>
                      </a:rPr>
                      <a:t>R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  <p:sp>
              <p:nvSpPr>
                <p:cNvPr id="77" name="Rectangle 76"/>
                <p:cNvSpPr/>
                <p:nvPr/>
              </p:nvSpPr>
              <p:spPr>
                <a:xfrm>
                  <a:off x="7145282" y="556365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>
                      <a:latin typeface="Seravek"/>
                      <a:cs typeface="Seravek"/>
                    </a:rPr>
                    <a:t>B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7410696" y="1745159"/>
                <a:ext cx="30668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PIFO-root </a:t>
                </a:r>
              </a:p>
              <a:p>
                <a:pPr algn="ctr"/>
                <a:r>
                  <a:rPr lang="en-US" sz="2200" dirty="0" smtClean="0">
                    <a:latin typeface="Seravek"/>
                    <a:cs typeface="Seravek"/>
                  </a:rPr>
                  <a:t>(WFQ on Red &amp; Blue)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772404" y="4451661"/>
                <a:ext cx="1751312" cy="699280"/>
                <a:chOff x="7954536" y="5528487"/>
                <a:chExt cx="2221176" cy="77149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954536" y="5528487"/>
                  <a:ext cx="2221176" cy="771493"/>
                  <a:chOff x="1581651" y="903111"/>
                  <a:chExt cx="845460" cy="313268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581651" y="903111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1581651" y="1216378"/>
                    <a:ext cx="845460" cy="0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 flipV="1">
                    <a:off x="2427111" y="903111"/>
                    <a:ext cx="0" cy="313268"/>
                  </a:xfrm>
                  <a:prstGeom prst="line">
                    <a:avLst/>
                  </a:prstGeom>
                  <a:noFill/>
                  <a:ln w="254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4" name="Rectangle 83"/>
                <p:cNvSpPr/>
                <p:nvPr/>
              </p:nvSpPr>
              <p:spPr>
                <a:xfrm>
                  <a:off x="9732228" y="5559931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1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8878682" y="5562073"/>
                  <a:ext cx="398572" cy="704318"/>
                </a:xfrm>
                <a:prstGeom prst="rect">
                  <a:avLst/>
                </a:prstGeom>
                <a:solidFill>
                  <a:srgbClr val="A1B2DD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kern="0" dirty="0" smtClean="0">
                      <a:latin typeface="Seravek"/>
                      <a:cs typeface="Seravek"/>
                    </a:rPr>
                    <a:t>x</a:t>
                  </a:r>
                  <a:r>
                    <a:rPr lang="en-US" kern="0" baseline="-25000" dirty="0" smtClean="0">
                      <a:latin typeface="Seravek"/>
                      <a:cs typeface="Seravek"/>
                    </a:rPr>
                    <a:t>2</a:t>
                  </a:r>
                  <a:endParaRPr lang="en-US" kern="0" baseline="-25000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8450945" y="5562600"/>
                  <a:ext cx="1255914" cy="708040"/>
                  <a:chOff x="3047978" y="5549120"/>
                  <a:chExt cx="1255914" cy="708040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3905320" y="5549120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1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047978" y="5552842"/>
                    <a:ext cx="398572" cy="704318"/>
                  </a:xfrm>
                  <a:prstGeom prst="rect">
                    <a:avLst/>
                  </a:prstGeom>
                  <a:solidFill>
                    <a:srgbClr val="A1B2D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US" kern="0" dirty="0" smtClean="0">
                        <a:latin typeface="Seravek"/>
                        <a:cs typeface="Seravek"/>
                      </a:rPr>
                      <a:t>y</a:t>
                    </a:r>
                    <a:r>
                      <a:rPr lang="en-US" kern="0" baseline="-25000" dirty="0" smtClean="0">
                        <a:latin typeface="Seravek"/>
                        <a:cs typeface="Seravek"/>
                      </a:rPr>
                      <a:t>2</a:t>
                    </a:r>
                    <a:endParaRPr lang="en-US" kern="0" baseline="-25000" dirty="0">
                      <a:latin typeface="Seravek"/>
                      <a:cs typeface="Seravek"/>
                    </a:endParaRPr>
                  </a:p>
                </p:txBody>
              </p:sp>
            </p:grpSp>
          </p:grpSp>
          <p:cxnSp>
            <p:nvCxnSpPr>
              <p:cNvPr id="110" name="Straight Connector 109"/>
              <p:cNvCxnSpPr>
                <a:stCxn id="75" idx="2"/>
              </p:cNvCxnSpPr>
              <p:nvPr/>
            </p:nvCxnSpPr>
            <p:spPr>
              <a:xfrm>
                <a:off x="9139834" y="3309027"/>
                <a:ext cx="1661270" cy="111801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75" idx="2"/>
                <a:endCxn id="103" idx="0"/>
              </p:cNvCxnSpPr>
              <p:nvPr/>
            </p:nvCxnSpPr>
            <p:spPr>
              <a:xfrm flipH="1">
                <a:off x="7529814" y="3309027"/>
                <a:ext cx="1610020" cy="1187034"/>
              </a:xfrm>
              <a:prstGeom prst="line">
                <a:avLst/>
              </a:prstGeom>
              <a:ln w="38100">
                <a:solidFill>
                  <a:srgbClr val="AEAEA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9467604" y="5219700"/>
                <a:ext cx="260960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PIFO-Blue</a:t>
                </a:r>
              </a:p>
              <a:p>
                <a:pPr algn="ctr"/>
                <a:r>
                  <a:rPr lang="en-US" sz="2200" b="1" dirty="0" smtClean="0">
                    <a:solidFill>
                      <a:srgbClr val="3366FF"/>
                    </a:solidFill>
                    <a:latin typeface="Seravek"/>
                    <a:cs typeface="Seravek"/>
                  </a:rPr>
                  <a:t>(WFQ on x &amp; y)</a:t>
                </a:r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1981200"/>
            <a:ext cx="398572" cy="704318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000" kern="0" dirty="0" smtClean="0">
                <a:latin typeface="Seravek"/>
                <a:cs typeface="Seravek"/>
              </a:rPr>
              <a:t>a</a:t>
            </a:r>
            <a:r>
              <a:rPr lang="en-US" sz="2000" kern="0" baseline="-25000" dirty="0" smtClean="0">
                <a:latin typeface="Seravek"/>
                <a:cs typeface="Seravek"/>
              </a:rPr>
              <a:t>1</a:t>
            </a:r>
            <a:endParaRPr lang="en-US" sz="2000" kern="0" baseline="-25000" dirty="0">
              <a:latin typeface="Seravek"/>
              <a:cs typeface="Seravek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610541" y="2667000"/>
            <a:ext cx="314259" cy="638392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latin typeface="Seravek"/>
                <a:cs typeface="Seravek"/>
              </a:rPr>
              <a:t>R</a:t>
            </a:r>
            <a:endParaRPr lang="en-US" kern="0" baseline="-25000" dirty="0">
              <a:latin typeface="Seravek"/>
              <a:cs typeface="Seravek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40"/>
    </mc:Choice>
    <mc:Fallback xmlns="">
      <p:transition xmlns:p14="http://schemas.microsoft.com/office/powerpoint/2010/main" spd="slow" advTm="62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2568E-6 3.95187E-6 L 0.1275 0.365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9" y="1825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-0.02813 -1.85185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2E-6 -1.63775E-6 L 0.11671 0.092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6" y="46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4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2" grpId="0" animBg="1"/>
      <p:bldP spid="122" grpId="1" animBg="1"/>
      <p:bldP spid="122" grpId="2" animBg="1"/>
      <p:bldP spid="131" grpId="0" animBg="1"/>
      <p:bldP spid="131" grpId="1" animBg="1"/>
      <p:bldP spid="131" grpId="2" animBg="1"/>
      <p:bldP spid="1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of PIFOs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Fine-grained priorities: shortest-flow first, earliest deadline first, service-curve EDF</a:t>
            </a:r>
          </a:p>
          <a:p>
            <a:r>
              <a:rPr lang="en-US" dirty="0" smtClean="0"/>
              <a:t>Hierarchical scheduling: HPFQ, Class-Based Queuing</a:t>
            </a:r>
          </a:p>
          <a:p>
            <a:r>
              <a:rPr lang="en-US" dirty="0" smtClean="0"/>
              <a:t>Non-work-conserving algorithms: Token buckets, Stop-And-Go, Rate Controlled Service Disciplines</a:t>
            </a:r>
          </a:p>
          <a:p>
            <a:r>
              <a:rPr lang="en-US" dirty="0" smtClean="0"/>
              <a:t>Least Slack Time First</a:t>
            </a:r>
          </a:p>
          <a:p>
            <a:r>
              <a:rPr lang="en-US" dirty="0" smtClean="0"/>
              <a:t>Service Curve Earliest Deadline First</a:t>
            </a:r>
          </a:p>
          <a:p>
            <a:r>
              <a:rPr lang="en-US" dirty="0" smtClean="0"/>
              <a:t>Minimum and maximum rate limits on 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18"/>
    </mc:Choice>
    <mc:Fallback xmlns="">
      <p:transition xmlns:p14="http://schemas.microsoft.com/office/powerpoint/2010/main" spd="slow" advTm="31718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PIFO in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Performance requirements, based on standard single-chip shared-memory switch (e.g., Broadcom Trident)</a:t>
            </a:r>
          </a:p>
          <a:p>
            <a:pPr lvl="1"/>
            <a:r>
              <a:rPr lang="en-US" dirty="0" smtClean="0"/>
              <a:t>1 GHz pipeline</a:t>
            </a:r>
          </a:p>
          <a:p>
            <a:pPr lvl="1"/>
            <a:r>
              <a:rPr lang="en-US" dirty="0" smtClean="0"/>
              <a:t>1K flows/physical queues</a:t>
            </a:r>
          </a:p>
          <a:p>
            <a:pPr lvl="1"/>
            <a:r>
              <a:rPr lang="en-US" dirty="0" smtClean="0"/>
              <a:t>60K packets  (12 MB packet buffer, 200 byte cell)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Naive solution: flat, sorted array, doesn’t scale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Scalable solution: use fact that ranks increase within a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59"/>
    </mc:Choice>
    <mc:Fallback xmlns="">
      <p:transition xmlns:p14="http://schemas.microsoft.com/office/powerpoint/2010/main" spd="slow" advTm="79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443704" y="2895600"/>
            <a:ext cx="1889262" cy="1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3975" y="3492935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8108" y="2897964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453975" y="2895600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048501" y="1857579"/>
            <a:ext cx="18668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Seravek"/>
                <a:cs typeface="Seravek"/>
              </a:rPr>
              <a:t>Rank</a:t>
            </a:r>
            <a:r>
              <a:rPr lang="en-US" sz="2500" dirty="0">
                <a:latin typeface="Seravek"/>
                <a:cs typeface="Seravek"/>
              </a:rPr>
              <a:t> </a:t>
            </a:r>
            <a:r>
              <a:rPr lang="en-US" sz="2500" dirty="0" smtClean="0">
                <a:latin typeface="Seravek"/>
                <a:cs typeface="Seravek"/>
              </a:rPr>
              <a:t>Store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(SRAM)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37119" y="1885146"/>
            <a:ext cx="2958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Seravek"/>
                <a:cs typeface="Seravek"/>
              </a:rPr>
              <a:t>Flow </a:t>
            </a:r>
            <a:r>
              <a:rPr lang="en-US" sz="2500" dirty="0" smtClean="0">
                <a:latin typeface="Seravek"/>
                <a:cs typeface="Seravek"/>
              </a:rPr>
              <a:t>Scheduler</a:t>
            </a:r>
          </a:p>
          <a:p>
            <a:pPr algn="ctr"/>
            <a:r>
              <a:rPr lang="en-US" sz="2500" dirty="0" smtClean="0">
                <a:latin typeface="Seravek"/>
                <a:cs typeface="Seravek"/>
              </a:rPr>
              <a:t>(flip-flops)</a:t>
            </a:r>
            <a:endParaRPr lang="en-US" sz="2500" dirty="0">
              <a:latin typeface="Seravek"/>
              <a:cs typeface="Seravek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88502" y="2902530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A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083814" y="3456528"/>
            <a:ext cx="241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B</a:t>
            </a:r>
          </a:p>
        </p:txBody>
      </p:sp>
      <p:cxnSp>
        <p:nvCxnSpPr>
          <p:cNvPr id="140" name="Straight Arrow Connector 139"/>
          <p:cNvCxnSpPr/>
          <p:nvPr/>
        </p:nvCxnSpPr>
        <p:spPr>
          <a:xfrm flipH="1" flipV="1">
            <a:off x="1143774" y="4032551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42900" y="29116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Dequeue</a:t>
            </a:r>
            <a:endParaRPr lang="en-US" sz="2000" dirty="0">
              <a:latin typeface="Seravek"/>
              <a:cs typeface="Seravek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H="1" flipV="1">
            <a:off x="10036655" y="4027317"/>
            <a:ext cx="494526" cy="22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33269" y="2873514"/>
            <a:ext cx="1221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latin typeface="Seravek"/>
              <a:cs typeface="Seravek"/>
            </a:endParaRPr>
          </a:p>
          <a:p>
            <a:r>
              <a:rPr lang="en-US" sz="2000" dirty="0" err="1" smtClean="0">
                <a:latin typeface="Seravek"/>
                <a:cs typeface="Seravek"/>
              </a:rPr>
              <a:t>Enqueue</a:t>
            </a:r>
            <a:endParaRPr lang="en-US" sz="2000" dirty="0">
              <a:latin typeface="Seravek"/>
              <a:cs typeface="Seravek"/>
            </a:endParaRPr>
          </a:p>
        </p:txBody>
      </p:sp>
      <p:sp>
        <p:nvSpPr>
          <p:cNvPr id="145" name="Rounded Rectangle 144"/>
          <p:cNvSpPr/>
          <p:nvPr/>
        </p:nvSpPr>
        <p:spPr>
          <a:xfrm>
            <a:off x="1638301" y="1828800"/>
            <a:ext cx="7353300" cy="358140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53489" y="3644403"/>
            <a:ext cx="953905" cy="851397"/>
            <a:chOff x="1866900" y="3377703"/>
            <a:chExt cx="953905" cy="851397"/>
          </a:xfrm>
        </p:grpSpPr>
        <p:sp>
          <p:nvSpPr>
            <p:cNvPr id="125" name="Rounded Rectangle 124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109" name="Straight Connector 108"/>
            <p:cNvCxnSpPr>
              <a:stCxn id="125" idx="0"/>
              <a:endCxn id="125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0</a:t>
              </a:r>
              <a:endParaRPr lang="en-US" sz="3000" dirty="0">
                <a:latin typeface="Seravek"/>
                <a:cs typeface="Seravek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0454" y="3644403"/>
            <a:ext cx="953905" cy="851397"/>
            <a:chOff x="3037683" y="3377703"/>
            <a:chExt cx="953905" cy="851397"/>
          </a:xfrm>
        </p:grpSpPr>
        <p:sp>
          <p:nvSpPr>
            <p:cNvPr id="70" name="Rounded Rectangle 69"/>
            <p:cNvSpPr/>
            <p:nvPr/>
          </p:nvSpPr>
          <p:spPr>
            <a:xfrm>
              <a:off x="3037683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71" name="Straight Connector 70"/>
            <p:cNvCxnSpPr>
              <a:stCxn id="70" idx="0"/>
              <a:endCxn id="70" idx="2"/>
            </p:cNvCxnSpPr>
            <p:nvPr/>
          </p:nvCxnSpPr>
          <p:spPr>
            <a:xfrm>
              <a:off x="3514636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07347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latin typeface="Seravek"/>
                  <a:cs typeface="Seravek"/>
                </a:rPr>
                <a:t>B</a:t>
              </a:r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40103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315714" y="3655986"/>
            <a:ext cx="953905" cy="851397"/>
            <a:chOff x="4305469" y="3377703"/>
            <a:chExt cx="953905" cy="851397"/>
          </a:xfrm>
        </p:grpSpPr>
        <p:sp>
          <p:nvSpPr>
            <p:cNvPr id="81" name="Rounded Rectangle 80"/>
            <p:cNvSpPr/>
            <p:nvPr/>
          </p:nvSpPr>
          <p:spPr>
            <a:xfrm>
              <a:off x="4305469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82" name="Straight Connector 81"/>
            <p:cNvCxnSpPr>
              <a:stCxn id="81" idx="0"/>
              <a:endCxn id="81" idx="2"/>
            </p:cNvCxnSpPr>
            <p:nvPr/>
          </p:nvCxnSpPr>
          <p:spPr>
            <a:xfrm>
              <a:off x="4782422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4341265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C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07889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3</a:t>
              </a:r>
            </a:p>
          </p:txBody>
        </p:sp>
      </p:grpSp>
      <p:cxnSp>
        <p:nvCxnSpPr>
          <p:cNvPr id="85" name="Straight Connector 84"/>
          <p:cNvCxnSpPr/>
          <p:nvPr/>
        </p:nvCxnSpPr>
        <p:spPr>
          <a:xfrm>
            <a:off x="7436694" y="4010526"/>
            <a:ext cx="18892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43704" y="4574114"/>
            <a:ext cx="19288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076333" y="4020116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46184" y="3492934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42288" y="4020116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7857827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67168" y="2897439"/>
            <a:ext cx="3295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65244" y="3492409"/>
            <a:ext cx="3314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4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1348" y="4019591"/>
            <a:ext cx="335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5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8305800" y="2917011"/>
            <a:ext cx="0" cy="1678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10761024" y="3644403"/>
            <a:ext cx="953905" cy="8513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98" name="Straight Connector 97"/>
          <p:cNvCxnSpPr>
            <a:stCxn id="97" idx="0"/>
            <a:endCxn id="97" idx="2"/>
          </p:cNvCxnSpPr>
          <p:nvPr/>
        </p:nvCxnSpPr>
        <p:spPr>
          <a:xfrm>
            <a:off x="11237977" y="3644403"/>
            <a:ext cx="0" cy="8513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96820" y="3792131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263443" y="3792131"/>
            <a:ext cx="357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Seravek"/>
                <a:cs typeface="Seravek"/>
              </a:rPr>
              <a:t>6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759938" y="3655986"/>
            <a:ext cx="953905" cy="851397"/>
            <a:chOff x="10666595" y="637480"/>
            <a:chExt cx="953905" cy="851397"/>
          </a:xfrm>
        </p:grpSpPr>
        <p:sp>
          <p:nvSpPr>
            <p:cNvPr id="51" name="Rounded Rectangle 50"/>
            <p:cNvSpPr/>
            <p:nvPr/>
          </p:nvSpPr>
          <p:spPr>
            <a:xfrm>
              <a:off x="10666595" y="637480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11143548" y="637480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702391" y="785208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169014" y="785208"/>
              <a:ext cx="35705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89837" y="2370414"/>
            <a:ext cx="953905" cy="851397"/>
            <a:chOff x="1866900" y="3377703"/>
            <a:chExt cx="953905" cy="851397"/>
          </a:xfrm>
        </p:grpSpPr>
        <p:sp>
          <p:nvSpPr>
            <p:cNvPr id="63" name="Rounded Rectangle 62"/>
            <p:cNvSpPr/>
            <p:nvPr/>
          </p:nvSpPr>
          <p:spPr>
            <a:xfrm>
              <a:off x="1866900" y="3377703"/>
              <a:ext cx="953905" cy="851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cxnSp>
          <p:nvCxnSpPr>
            <p:cNvPr id="64" name="Straight Connector 63"/>
            <p:cNvCxnSpPr>
              <a:stCxn id="63" idx="0"/>
              <a:endCxn id="63" idx="2"/>
            </p:cNvCxnSpPr>
            <p:nvPr/>
          </p:nvCxnSpPr>
          <p:spPr>
            <a:xfrm>
              <a:off x="2343853" y="3377703"/>
              <a:ext cx="0" cy="851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02696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9320" y="3525431"/>
              <a:ext cx="2391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Seravek"/>
                  <a:cs typeface="Seravek"/>
                </a:rPr>
                <a:t>2</a:t>
              </a:r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7453975" y="5066774"/>
            <a:ext cx="1928896" cy="5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53976" y="4572000"/>
            <a:ext cx="3990" cy="5006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57826" y="4582438"/>
            <a:ext cx="2" cy="484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305799" y="4584385"/>
            <a:ext cx="1" cy="482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076332" y="4521087"/>
            <a:ext cx="239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D</a:t>
            </a:r>
            <a:endParaRPr lang="en-US" sz="3000" dirty="0">
              <a:latin typeface="Seravek"/>
              <a:cs typeface="Seravek"/>
            </a:endParaRPr>
          </a:p>
        </p:txBody>
      </p:sp>
      <p:cxnSp>
        <p:nvCxnSpPr>
          <p:cNvPr id="10" name="Straight Arrow Connector 9"/>
          <p:cNvCxnSpPr>
            <a:stCxn id="106" idx="1"/>
            <a:endCxn id="63" idx="3"/>
          </p:cNvCxnSpPr>
          <p:nvPr/>
        </p:nvCxnSpPr>
        <p:spPr>
          <a:xfrm flipH="1" flipV="1">
            <a:off x="5843742" y="2796113"/>
            <a:ext cx="1244760" cy="3834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flipH="1">
            <a:off x="4085119" y="2796113"/>
            <a:ext cx="804718" cy="1273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838200" y="5524500"/>
            <a:ext cx="10515600" cy="1295401"/>
          </a:xfrm>
        </p:spPr>
        <p:txBody>
          <a:bodyPr>
            <a:norm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enqueue</a:t>
            </a:r>
            <a:r>
              <a:rPr lang="en-US" dirty="0" smtClean="0"/>
              <a:t> + 1 </a:t>
            </a:r>
            <a:r>
              <a:rPr lang="en-US" dirty="0" err="1" smtClean="0"/>
              <a:t>dequeue</a:t>
            </a:r>
            <a:r>
              <a:rPr lang="en-US" dirty="0" smtClean="0"/>
              <a:t> per clock cycle</a:t>
            </a:r>
          </a:p>
          <a:p>
            <a:r>
              <a:rPr lang="en-US" dirty="0" smtClean="0"/>
              <a:t>Can be shared among multiple logical PIFOs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7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63"/>
    </mc:Choice>
    <mc:Fallback xmlns="">
      <p:transition xmlns:p14="http://schemas.microsoft.com/office/powerpoint/2010/main" spd="slow" advTm="109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85185E-6 L -0.23841 0.03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27" y="17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42473 -0.0018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-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32 3.7037E-7 L -0.14532 0.00023 " pathEditMode="relative" rAng="0" ptsTypes="AA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1.11111E-6 L -0.03632 0.0007 " pathEditMode="relative" rAng="0" ptsTypes="AA">
                                      <p:cBhvr>
                                        <p:cTn id="50" dur="1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-0.09752 -0.0002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-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 L -0.15079 0.18588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26" y="983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9" grpId="0"/>
      <p:bldP spid="99" grpId="1"/>
      <p:bldP spid="100" grpId="0"/>
      <p:bldP spid="100" grpId="1"/>
      <p:bldP spid="6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block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38600" y="2095500"/>
            <a:ext cx="4191000" cy="2286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724400" y="4152900"/>
            <a:ext cx="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48100" y="4772561"/>
            <a:ext cx="1790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Enqueue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PIFO,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 rank,</a:t>
            </a:r>
            <a:r>
              <a:rPr lang="en-US" sz="2000" dirty="0">
                <a:latin typeface="Seravek"/>
                <a:cs typeface="Seravek"/>
              </a:rPr>
              <a:t> </a:t>
            </a:r>
            <a:r>
              <a:rPr lang="en-US" sz="2000" dirty="0" smtClean="0">
                <a:latin typeface="Seravek"/>
                <a:cs typeface="Seravek"/>
              </a:rPr>
              <a:t>flow)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505700" y="4152900"/>
            <a:ext cx="0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29400" y="4800600"/>
            <a:ext cx="179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latin typeface="Seravek"/>
              <a:cs typeface="Seravek"/>
            </a:endParaRPr>
          </a:p>
          <a:p>
            <a:pPr algn="ctr"/>
            <a:r>
              <a:rPr lang="en-US" sz="2000" dirty="0" err="1" smtClean="0">
                <a:latin typeface="Seravek"/>
                <a:cs typeface="Seravek"/>
              </a:rPr>
              <a:t>Dequeue</a:t>
            </a:r>
            <a:r>
              <a:rPr lang="en-US" sz="2000" dirty="0" smtClean="0">
                <a:latin typeface="Seravek"/>
                <a:cs typeface="Seravek"/>
              </a:rPr>
              <a:t>:</a:t>
            </a:r>
          </a:p>
          <a:p>
            <a:pPr algn="ctr"/>
            <a:r>
              <a:rPr lang="en-US" sz="2000" dirty="0" smtClean="0">
                <a:latin typeface="Seravek"/>
                <a:cs typeface="Seravek"/>
              </a:rPr>
              <a:t>(logical PIFO)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962400" y="4800600"/>
            <a:ext cx="1600200" cy="153406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762500"/>
            <a:ext cx="1600200" cy="16002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410200" y="2400300"/>
            <a:ext cx="769918" cy="1676400"/>
            <a:chOff x="6819900" y="3848100"/>
            <a:chExt cx="769918" cy="1676400"/>
          </a:xfrm>
        </p:grpSpPr>
        <p:grpSp>
          <p:nvGrpSpPr>
            <p:cNvPr id="62" name="Group 61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91" name="Straight Arrow Connector 90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3" name="Group 62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76" name="Freeform 75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65" name="Straight Arrow Connector 64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6286500" y="2400300"/>
            <a:ext cx="769918" cy="1676400"/>
            <a:chOff x="6819900" y="3848100"/>
            <a:chExt cx="769918" cy="1676400"/>
          </a:xfrm>
        </p:grpSpPr>
        <p:grpSp>
          <p:nvGrpSpPr>
            <p:cNvPr id="93" name="Group 92"/>
            <p:cNvGrpSpPr/>
            <p:nvPr/>
          </p:nvGrpSpPr>
          <p:grpSpPr>
            <a:xfrm>
              <a:off x="6835234" y="3848100"/>
              <a:ext cx="594266" cy="457200"/>
              <a:chOff x="5899150" y="6019800"/>
              <a:chExt cx="594266" cy="457200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6819900" y="4457700"/>
              <a:ext cx="594266" cy="457200"/>
              <a:chOff x="5899150" y="6019800"/>
              <a:chExt cx="594266" cy="457200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grpSp>
          <p:nvGrpSpPr>
            <p:cNvPr id="95" name="Group 94"/>
            <p:cNvGrpSpPr/>
            <p:nvPr/>
          </p:nvGrpSpPr>
          <p:grpSpPr>
            <a:xfrm>
              <a:off x="6819900" y="5067300"/>
              <a:ext cx="594266" cy="457200"/>
              <a:chOff x="5899150" y="6019800"/>
              <a:chExt cx="594266" cy="457200"/>
            </a:xfrm>
          </p:grpSpPr>
          <p:sp>
            <p:nvSpPr>
              <p:cNvPr id="99" name="Freeform 98"/>
              <p:cNvSpPr/>
              <p:nvPr/>
            </p:nvSpPr>
            <p:spPr>
              <a:xfrm>
                <a:off x="5943600" y="6172200"/>
                <a:ext cx="549816" cy="299321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>
                <a:off x="6370851" y="6176434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264833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181725" y="6177679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067425" y="6172200"/>
                <a:ext cx="0" cy="299321"/>
              </a:xfrm>
              <a:prstGeom prst="line">
                <a:avLst/>
              </a:prstGeom>
              <a:ln w="1905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/>
              <p:cNvSpPr/>
              <p:nvPr/>
            </p:nvSpPr>
            <p:spPr>
              <a:xfrm>
                <a:off x="6191250" y="6179607"/>
                <a:ext cx="63500" cy="279401"/>
              </a:xfrm>
              <a:prstGeom prst="rect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5899150" y="6019800"/>
                <a:ext cx="32452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6218797" y="6019800"/>
                <a:ext cx="0" cy="156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headEnd type="triangle" w="med" len="med"/>
                <a:tailEnd type="none"/>
              </a:ln>
              <a:effectLst/>
            </p:spPr>
          </p:cxnSp>
        </p:grpSp>
        <p:cxnSp>
          <p:nvCxnSpPr>
            <p:cNvPr id="96" name="Straight Arrow Connector 95"/>
            <p:cNvCxnSpPr/>
            <p:nvPr/>
          </p:nvCxnSpPr>
          <p:spPr>
            <a:xfrm flipH="1">
              <a:off x="7429500" y="41529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H="1">
              <a:off x="7407275" y="476250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>
            <a:xfrm flipH="1">
              <a:off x="7410450" y="5378450"/>
              <a:ext cx="160318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headEnd type="arrow" w="sm" len="sm"/>
              <a:tailEnd type="none"/>
            </a:ln>
            <a:effectLst/>
          </p:spPr>
        </p:cxnSp>
      </p:grpSp>
      <p:sp>
        <p:nvSpPr>
          <p:cNvPr id="195" name="Trapezoid 194"/>
          <p:cNvSpPr/>
          <p:nvPr/>
        </p:nvSpPr>
        <p:spPr>
          <a:xfrm rot="5400000">
            <a:off x="3965442" y="2936742"/>
            <a:ext cx="1719935" cy="636181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78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0"/>
    </mc:Choice>
    <mc:Fallback xmlns="">
      <p:transition xmlns:p14="http://schemas.microsoft.com/office/powerpoint/2010/main" spd="slow" advTm="22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PIFO mesh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57700" y="1614055"/>
            <a:ext cx="3048000" cy="2538845"/>
            <a:chOff x="4457700" y="1614055"/>
            <a:chExt cx="3048000" cy="2538845"/>
          </a:xfrm>
        </p:grpSpPr>
        <p:grpSp>
          <p:nvGrpSpPr>
            <p:cNvPr id="9" name="Group 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9" name="Freeform 7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Rectangle 8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Arrow Connector 8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71" name="Freeform 70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8" name="Straight Arrow Connector 77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63" name="Freeform 62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 67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49" name="Freeform 48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Rectangle 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Arrow Connector 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4" name="Freeform 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</p:grpSp>
        <p:grpSp>
          <p:nvGrpSpPr>
            <p:cNvPr id="87" name="Group 86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8496300" y="4090555"/>
            <a:ext cx="3048000" cy="2538845"/>
            <a:chOff x="4457700" y="1614055"/>
            <a:chExt cx="3048000" cy="2538845"/>
          </a:xfrm>
        </p:grpSpPr>
        <p:grpSp>
          <p:nvGrpSpPr>
            <p:cNvPr id="93" name="Group 92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164" name="Straight Arrow Connector 163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166" name="TextBox 165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34" name="Group 13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56" name="Freeform 15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57" name="Straight Connector 15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Arrow Connector 16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63" name="Straight Arrow Connector 16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5" name="Group 13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8" name="Freeform 14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4" name="Straight Arrow Connector 15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55" name="Straight Arrow Connector 15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40" name="Freeform 13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41" name="Straight Connector 14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Arrow Connector 14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47" name="Straight Arrow Connector 14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37" name="Straight Arrow Connector 13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8" name="Straight Arrow Connector 13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02" name="Group 101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26" name="Freeform 12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2" name="Straight Arrow Connector 13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33" name="Straight Arrow Connector 13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8" name="Freeform 117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25" name="Straight Arrow Connector 124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10" name="Freeform 109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Arrow Connector 115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07" name="Straight Arrow Connector 106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8" name="Straight Arrow Connector 107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03" name="Trapezoid 102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8" name="Group 167"/>
          <p:cNvGrpSpPr/>
          <p:nvPr/>
        </p:nvGrpSpPr>
        <p:grpSpPr>
          <a:xfrm>
            <a:off x="533400" y="4114800"/>
            <a:ext cx="3048000" cy="2538845"/>
            <a:chOff x="4457700" y="1614055"/>
            <a:chExt cx="3048000" cy="2538845"/>
          </a:xfrm>
        </p:grpSpPr>
        <p:grpSp>
          <p:nvGrpSpPr>
            <p:cNvPr id="169" name="Group 168"/>
            <p:cNvGrpSpPr/>
            <p:nvPr/>
          </p:nvGrpSpPr>
          <p:grpSpPr>
            <a:xfrm>
              <a:off x="5295900" y="3276600"/>
              <a:ext cx="838200" cy="876300"/>
              <a:chOff x="5295900" y="3276600"/>
              <a:chExt cx="838200" cy="876300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Group 240"/>
              <p:cNvGrpSpPr/>
              <p:nvPr/>
            </p:nvGrpSpPr>
            <p:grpSpPr>
              <a:xfrm>
                <a:off x="5295900" y="3390900"/>
                <a:ext cx="838200" cy="762000"/>
                <a:chOff x="5295900" y="3657600"/>
                <a:chExt cx="838200" cy="762000"/>
              </a:xfrm>
            </p:grpSpPr>
            <p:sp>
              <p:nvSpPr>
                <p:cNvPr id="242" name="TextBox 241"/>
                <p:cNvSpPr txBox="1"/>
                <p:nvPr/>
              </p:nvSpPr>
              <p:spPr>
                <a:xfrm>
                  <a:off x="52959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Enq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243" name="Rounded Rectangle 242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/>
            <p:cNvGrpSpPr/>
            <p:nvPr/>
          </p:nvGrpSpPr>
          <p:grpSpPr>
            <a:xfrm>
              <a:off x="4457700" y="1614055"/>
              <a:ext cx="3048000" cy="1662545"/>
              <a:chOff x="-762000" y="2781300"/>
              <a:chExt cx="41910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-762000" y="2781300"/>
                <a:ext cx="4191000" cy="2286000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096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210" name="Group 20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32" name="Freeform 23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33" name="Straight Connector 23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7" name="Rectangle 23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Arrow Connector 23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9" name="Straight Arrow Connector 23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24" name="Freeform 22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25" name="Straight Connector 22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31" name="Straight Arrow Connector 23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16" name="Freeform 21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17" name="Straight Connector 21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22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2" name="Straight Arrow Connector 22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213" name="Straight Arrow Connector 21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4" name="Straight Arrow Connector 21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grpSp>
            <p:nvGrpSpPr>
              <p:cNvPr id="178" name="Group 177"/>
              <p:cNvGrpSpPr/>
              <p:nvPr/>
            </p:nvGrpSpPr>
            <p:grpSpPr>
              <a:xfrm>
                <a:off x="1485900" y="3086100"/>
                <a:ext cx="769918" cy="1676400"/>
                <a:chOff x="6819900" y="3848100"/>
                <a:chExt cx="769918" cy="16764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6835234" y="38481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202" name="Freeform 201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03" name="Straight Connector 202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8" name="Straight Arrow Connector 207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9" name="Straight Arrow Connector 208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6819900" y="44577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94" name="Freeform 193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95" name="Straight Connector 194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0" name="Straight Arrow Connector 199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201" name="Straight Arrow Connector 200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6819900" y="5067300"/>
                  <a:ext cx="594266" cy="457200"/>
                  <a:chOff x="5899150" y="6019800"/>
                  <a:chExt cx="594266" cy="457200"/>
                </a:xfrm>
              </p:grpSpPr>
              <p:sp>
                <p:nvSpPr>
                  <p:cNvPr id="186" name="Freeform 185"/>
                  <p:cNvSpPr/>
                  <p:nvPr/>
                </p:nvSpPr>
                <p:spPr>
                  <a:xfrm>
                    <a:off x="5943600" y="6172200"/>
                    <a:ext cx="549816" cy="299321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187" name="Straight Connector 186"/>
                  <p:cNvCxnSpPr/>
                  <p:nvPr/>
                </p:nvCxnSpPr>
                <p:spPr>
                  <a:xfrm>
                    <a:off x="6370851" y="6176434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6264833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>
                    <a:off x="6181725" y="6177679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067425" y="6172200"/>
                    <a:ext cx="0" cy="299321"/>
                  </a:xfrm>
                  <a:prstGeom prst="line">
                    <a:avLst/>
                  </a:prstGeom>
                  <a:ln w="19050" cmpd="sng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1" name="Rectangle 190"/>
                  <p:cNvSpPr/>
                  <p:nvPr/>
                </p:nvSpPr>
                <p:spPr>
                  <a:xfrm>
                    <a:off x="6191250" y="6179607"/>
                    <a:ext cx="63500" cy="279401"/>
                  </a:xfrm>
                  <a:prstGeom prst="rect">
                    <a:avLst/>
                  </a:prstGeom>
                  <a:pattFill prst="wdUpDiag">
                    <a:fgClr>
                      <a:schemeClr val="accent1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>
                    <a:off x="5899150" y="6019800"/>
                    <a:ext cx="324526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tailEnd type="none"/>
                  </a:ln>
                  <a:effectLst/>
                </p:spPr>
              </p:cxnSp>
              <p:cxnSp>
                <p:nvCxnSpPr>
                  <p:cNvPr id="193" name="Straight Arrow Connector 192"/>
                  <p:cNvCxnSpPr/>
                  <p:nvPr/>
                </p:nvCxnSpPr>
                <p:spPr>
                  <a:xfrm flipV="1">
                    <a:off x="6218797" y="6019800"/>
                    <a:ext cx="0" cy="156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chemeClr val="accent1">
                        <a:lumMod val="75000"/>
                      </a:schemeClr>
                    </a:solidFill>
                    <a:prstDash val="solid"/>
                    <a:headEnd type="triangle" w="med" len="med"/>
                    <a:tailEnd type="none"/>
                  </a:ln>
                  <a:effectLst/>
                </p:spPr>
              </p:cxnSp>
            </p:grpSp>
            <p:cxnSp>
              <p:nvCxnSpPr>
                <p:cNvPr id="183" name="Straight Arrow Connector 182"/>
                <p:cNvCxnSpPr/>
                <p:nvPr/>
              </p:nvCxnSpPr>
              <p:spPr>
                <a:xfrm flipH="1">
                  <a:off x="7429500" y="41529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4" name="Straight Arrow Connector 183"/>
                <p:cNvCxnSpPr/>
                <p:nvPr/>
              </p:nvCxnSpPr>
              <p:spPr>
                <a:xfrm flipH="1">
                  <a:off x="7407275" y="476250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  <p:cxnSp>
              <p:nvCxnSpPr>
                <p:cNvPr id="185" name="Straight Arrow Connector 184"/>
                <p:cNvCxnSpPr/>
                <p:nvPr/>
              </p:nvCxnSpPr>
              <p:spPr>
                <a:xfrm flipH="1">
                  <a:off x="7410450" y="5378450"/>
                  <a:ext cx="160318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headEnd type="arrow" w="sm" len="sm"/>
                  <a:tailEnd type="none"/>
                </a:ln>
                <a:effectLst/>
              </p:spPr>
            </p:cxnSp>
          </p:grpSp>
          <p:sp>
            <p:nvSpPr>
              <p:cNvPr id="179" name="Trapezoid 178"/>
              <p:cNvSpPr/>
              <p:nvPr/>
            </p:nvSpPr>
            <p:spPr>
              <a:xfrm rot="5400000">
                <a:off x="-846677" y="3660642"/>
                <a:ext cx="1719935" cy="559980"/>
              </a:xfrm>
              <a:prstGeom prst="trapezoid">
                <a:avLst/>
              </a:prstGeom>
              <a:solidFill>
                <a:srgbClr val="FF7E77"/>
              </a:solidFill>
              <a:ln>
                <a:solidFill>
                  <a:srgbClr val="EC401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r>
                  <a:rPr lang="en-US" sz="2200" dirty="0" smtClean="0">
                    <a:solidFill>
                      <a:schemeClr val="bg1"/>
                    </a:solidFill>
                    <a:latin typeface="Seravek"/>
                    <a:cs typeface="Seravek"/>
                  </a:rPr>
                  <a:t>ALU</a:t>
                </a: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6134100" y="3276600"/>
              <a:ext cx="838200" cy="876300"/>
              <a:chOff x="5257800" y="3276600"/>
              <a:chExt cx="838200" cy="876300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 flipV="1">
                <a:off x="5562600" y="3276600"/>
                <a:ext cx="0" cy="41910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/>
            </p:nvGrpSpPr>
            <p:grpSpPr>
              <a:xfrm>
                <a:off x="5257800" y="3390900"/>
                <a:ext cx="838200" cy="762000"/>
                <a:chOff x="5257800" y="3657600"/>
                <a:chExt cx="838200" cy="762000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5257800" y="3657600"/>
                  <a:ext cx="838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2000" dirty="0" smtClean="0">
                    <a:latin typeface="Gadugi" panose="020B0502040204020203" pitchFamily="34" charset="0"/>
                  </a:endParaRPr>
                </a:p>
                <a:p>
                  <a:r>
                    <a:rPr lang="en-US" sz="2000" dirty="0" err="1" smtClean="0">
                      <a:latin typeface="Gadugi" panose="020B0502040204020203" pitchFamily="34" charset="0"/>
                    </a:rPr>
                    <a:t>Deq</a:t>
                  </a:r>
                  <a:endParaRPr lang="en-US" sz="2000" dirty="0" smtClean="0">
                    <a:latin typeface="Gadugi" panose="020B0502040204020203" pitchFamily="34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5295900" y="3962400"/>
                  <a:ext cx="571500" cy="457200"/>
                </a:xfrm>
                <a:prstGeom prst="roundRect">
                  <a:avLst/>
                </a:prstGeom>
                <a:solidFill>
                  <a:schemeClr val="accent6">
                    <a:alpha val="5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244" name="Straight Arrow Connector 243"/>
          <p:cNvCxnSpPr>
            <a:stCxn id="176" idx="3"/>
            <a:endCxn id="100" idx="1"/>
          </p:cNvCxnSpPr>
          <p:nvPr/>
        </p:nvCxnSpPr>
        <p:spPr>
          <a:xfrm flipV="1">
            <a:off x="3581400" y="4921828"/>
            <a:ext cx="4914900" cy="24245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4" idx="3"/>
          </p:cNvCxnSpPr>
          <p:nvPr/>
        </p:nvCxnSpPr>
        <p:spPr>
          <a:xfrm>
            <a:off x="7505700" y="2445328"/>
            <a:ext cx="1866900" cy="1631372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4" idx="1"/>
          </p:cNvCxnSpPr>
          <p:nvPr/>
        </p:nvCxnSpPr>
        <p:spPr>
          <a:xfrm flipH="1">
            <a:off x="2732496" y="2445328"/>
            <a:ext cx="1725204" cy="1672358"/>
          </a:xfrm>
          <a:prstGeom prst="straightConnector1">
            <a:avLst/>
          </a:prstGeom>
          <a:ln w="889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6743700" y="17145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5" name="Trapezoid 264"/>
          <p:cNvSpPr/>
          <p:nvPr/>
        </p:nvSpPr>
        <p:spPr>
          <a:xfrm rot="5400000">
            <a:off x="4428740" y="2250602"/>
            <a:ext cx="1250861" cy="407258"/>
          </a:xfrm>
          <a:prstGeom prst="trapezoid">
            <a:avLst/>
          </a:prstGeom>
          <a:solidFill>
            <a:srgbClr val="FF7E77"/>
          </a:solidFill>
          <a:ln>
            <a:solidFill>
              <a:srgbClr val="EC401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ALU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10782300" y="41910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819400" y="4229100"/>
            <a:ext cx="609600" cy="1443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Next-hop lookup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49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95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4"/>
    </mc:Choice>
    <mc:Fallback xmlns="">
      <p:transition xmlns:p14="http://schemas.microsoft.com/office/powerpoint/2010/main" spd="slow" advTm="34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6" grpId="0" animBg="1"/>
      <p:bldP spid="2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752600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362199"/>
            <a:ext cx="12039600" cy="3918098"/>
            <a:chOff x="305881" y="1942992"/>
            <a:chExt cx="11557242" cy="3906888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2"/>
              <a:ext cx="11557242" cy="3906888"/>
              <a:chOff x="229680" y="1655716"/>
              <a:chExt cx="11557244" cy="3906884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399994" y="1655716"/>
                <a:ext cx="1245860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30480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32766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32766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32687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0700" y="1790700"/>
            <a:ext cx="11163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>
                <a:latin typeface="Seravek"/>
                <a:cs typeface="Seravek"/>
              </a:rPr>
              <a:t>Same performance as fixed-function chips, </a:t>
            </a:r>
            <a:r>
              <a:rPr lang="en-US" sz="2700" u="sng" dirty="0" smtClean="0">
                <a:latin typeface="Seravek"/>
                <a:cs typeface="Seravek"/>
              </a:rPr>
              <a:t>some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r>
              <a:rPr lang="en-US" sz="2700" dirty="0" smtClean="0">
                <a:latin typeface="Seravek"/>
                <a:cs typeface="Seravek"/>
              </a:rPr>
              <a:t>programmability</a:t>
            </a:r>
            <a:r>
              <a:rPr lang="en-US" sz="2700" i="1" dirty="0" smtClean="0">
                <a:latin typeface="Seravek"/>
                <a:cs typeface="Seravek"/>
              </a:rPr>
              <a:t> </a:t>
            </a:r>
            <a:endParaRPr lang="en-US" sz="2700" dirty="0">
              <a:latin typeface="Seravek"/>
              <a:cs typeface="Seravek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1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 smtClean="0"/>
              <a:t>The Rank store is just a bank of FIFOs (stable hardware IP)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Flow scheduler for 1K flows meets timing at 1GHz on 16-nm transistor library</a:t>
            </a:r>
          </a:p>
          <a:p>
            <a:pPr lvl="1"/>
            <a:r>
              <a:rPr lang="en-US" dirty="0" smtClean="0"/>
              <a:t> Continues to meet timing until 2048 flows, fails timing at 4096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E.g., </a:t>
            </a:r>
            <a:r>
              <a:rPr lang="en-US" dirty="0" smtClean="0"/>
              <a:t>&lt; 4</a:t>
            </a:r>
            <a:r>
              <a:rPr lang="en-US" dirty="0"/>
              <a:t>% area overhead </a:t>
            </a:r>
            <a:r>
              <a:rPr lang="en-US" dirty="0" smtClean="0"/>
              <a:t>for 5</a:t>
            </a:r>
            <a:r>
              <a:rPr lang="en-US" dirty="0"/>
              <a:t>-block PIFO </a:t>
            </a:r>
            <a:r>
              <a:rPr lang="en-US" dirty="0" smtClean="0"/>
              <a:t>mesh</a:t>
            </a:r>
          </a:p>
          <a:p>
            <a:pPr lvl="1"/>
            <a:r>
              <a:rPr lang="en-US" dirty="0" smtClean="0"/>
              <a:t>About 7 mm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67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9"/>
    </mc:Choice>
    <mc:Fallback xmlns="">
      <p:transition xmlns:p14="http://schemas.microsoft.com/office/powerpoint/2010/main" spd="slow" advTm="5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Packet transactions: High-level programming of data-plane algorithms</a:t>
            </a:r>
          </a:p>
          <a:p>
            <a:pPr lvl="1"/>
            <a:r>
              <a:rPr lang="en-US" dirty="0" smtClean="0"/>
              <a:t>Familiar abstraction</a:t>
            </a:r>
          </a:p>
          <a:p>
            <a:pPr lvl="1"/>
            <a:r>
              <a:rPr lang="en-US" dirty="0" smtClean="0"/>
              <a:t>Atoms </a:t>
            </a:r>
            <a:r>
              <a:rPr lang="en-US" dirty="0"/>
              <a:t>formalize computational capabilities of line-rate </a:t>
            </a:r>
            <a:r>
              <a:rPr lang="en-US" dirty="0" smtClean="0"/>
              <a:t>switches</a:t>
            </a:r>
          </a:p>
          <a:p>
            <a:pPr lvl="1"/>
            <a:r>
              <a:rPr lang="en-US" dirty="0"/>
              <a:t>All-or-nothing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endParaRPr lang="en-US" sz="1900" dirty="0" smtClean="0"/>
          </a:p>
          <a:p>
            <a:r>
              <a:rPr lang="en-US" dirty="0" smtClean="0"/>
              <a:t>PIFO is a promising abstraction for packet scheduling</a:t>
            </a:r>
          </a:p>
          <a:p>
            <a:pPr lvl="1"/>
            <a:r>
              <a:rPr lang="en-US" dirty="0" smtClean="0"/>
              <a:t>Can express a wide range of algorithms</a:t>
            </a:r>
          </a:p>
          <a:p>
            <a:pPr lvl="1"/>
            <a:r>
              <a:rPr lang="en-US" dirty="0" smtClean="0"/>
              <a:t>Can be implemented at line rate with modest overhead</a:t>
            </a:r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dirty="0" smtClean="0"/>
              <a:t>Preprints </a:t>
            </a:r>
            <a:r>
              <a:rPr lang="en-US"/>
              <a:t>of </a:t>
            </a:r>
            <a:r>
              <a:rPr lang="en-US" smtClean="0"/>
              <a:t>papers </a:t>
            </a:r>
            <a:r>
              <a:rPr lang="en-US" dirty="0"/>
              <a:t>appearing at SIGCOMM </a:t>
            </a:r>
            <a:r>
              <a:rPr lang="en-US" dirty="0" smtClean="0"/>
              <a:t>2016:</a:t>
            </a:r>
          </a:p>
          <a:p>
            <a:pPr lvl="1"/>
            <a:r>
              <a:rPr lang="en-US" dirty="0">
                <a:hlinkClick r:id="rId3"/>
              </a:rPr>
              <a:t>http://arxiv.org/abs/1512.05023</a:t>
            </a:r>
            <a:r>
              <a:rPr lang="en-US" dirty="0"/>
              <a:t> (Packet transactions)</a:t>
            </a:r>
          </a:p>
          <a:p>
            <a:pPr lvl="1"/>
            <a:r>
              <a:rPr lang="en-US" dirty="0">
                <a:hlinkClick r:id="rId4"/>
              </a:rPr>
              <a:t>http://arxiv.org/abs/1602.06045</a:t>
            </a:r>
            <a:r>
              <a:rPr lang="en-US" dirty="0"/>
              <a:t> (PIFOs)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7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82"/>
    </mc:Choice>
    <mc:Fallback xmlns="">
      <p:transition xmlns:p14="http://schemas.microsoft.com/office/powerpoint/2010/main" spd="slow" advTm="50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nstruction-set design for programmable routers</a:t>
            </a:r>
          </a:p>
          <a:p>
            <a:endParaRPr lang="en-US" dirty="0"/>
          </a:p>
          <a:p>
            <a:r>
              <a:rPr lang="en-US" dirty="0" smtClean="0"/>
              <a:t>Approximate semantics for packet transactions</a:t>
            </a:r>
          </a:p>
          <a:p>
            <a:endParaRPr lang="en-US" dirty="0"/>
          </a:p>
          <a:p>
            <a:r>
              <a:rPr lang="en-US" dirty="0" smtClean="0"/>
              <a:t>Sharing memory between pipeline stages</a:t>
            </a:r>
          </a:p>
          <a:p>
            <a:endParaRPr lang="en-US" dirty="0"/>
          </a:p>
          <a:p>
            <a:r>
              <a:rPr lang="en-US" dirty="0" smtClean="0"/>
              <a:t>Programmable 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23128"/>
            <a:ext cx="10210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Composing PIFOs: min. rate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Minimum rate guarantees: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Provide each flow a guaranteed</a:t>
            </a:r>
          </a:p>
          <a:p>
            <a:pPr marL="0" indent="0">
              <a:buNone/>
            </a:pPr>
            <a:r>
              <a:rPr lang="en-US" dirty="0" smtClean="0"/>
              <a:t>rate provided the sum of these</a:t>
            </a:r>
          </a:p>
          <a:p>
            <a:pPr marL="0" indent="0">
              <a:buNone/>
            </a:pPr>
            <a:r>
              <a:rPr lang="en-US" dirty="0" smtClean="0"/>
              <a:t>guarantees  is below capacity.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9296401" y="3843236"/>
            <a:ext cx="996505" cy="316285"/>
            <a:chOff x="1559390" y="903111"/>
            <a:chExt cx="867721" cy="31326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88" name="Rectangle 87"/>
          <p:cNvSpPr/>
          <p:nvPr/>
        </p:nvSpPr>
        <p:spPr>
          <a:xfrm>
            <a:off x="10108294" y="3857221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919617" y="3858747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982609" y="385692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353301" y="3834074"/>
            <a:ext cx="996505" cy="316285"/>
            <a:chOff x="1559390" y="903111"/>
            <a:chExt cx="867721" cy="313268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8167992" y="3846965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806040" y="3852720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8381463" y="2876605"/>
            <a:ext cx="996505" cy="316285"/>
            <a:chOff x="1559390" y="903111"/>
            <a:chExt cx="867721" cy="313268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1559390" y="903111"/>
              <a:ext cx="867721" cy="1276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>
            <a:xfrm flipV="1">
              <a:off x="1559390" y="1216378"/>
              <a:ext cx="867721" cy="1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34" name="Rectangle 133"/>
          <p:cNvSpPr/>
          <p:nvPr/>
        </p:nvSpPr>
        <p:spPr>
          <a:xfrm>
            <a:off x="9196154" y="2889496"/>
            <a:ext cx="163401" cy="28874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22353" y="2890590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8671092" y="2892116"/>
            <a:ext cx="163401" cy="28874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8846230" y="2890374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492061" y="2892116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 flipH="1">
            <a:off x="8221724" y="3235813"/>
            <a:ext cx="665352" cy="558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8887076" y="3235812"/>
            <a:ext cx="599824" cy="5741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096000" y="2744148"/>
            <a:ext cx="2329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PIFO-Root</a:t>
            </a:r>
            <a:endParaRPr lang="en-US" dirty="0">
              <a:latin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</a:rPr>
              <a:t>Prioritize flows under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min. rate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81801" y="4219576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PIFO-A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A)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724901" y="423047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PIFO-B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(FIFO for flow B)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 flipH="1">
            <a:off x="77298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 flipH="1">
            <a:off x="9867901" y="381000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7920340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10039351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4" name="TextBox 153"/>
          <p:cNvSpPr txBox="1"/>
          <p:nvPr/>
        </p:nvSpPr>
        <p:spPr>
          <a:xfrm flipH="1">
            <a:off x="8106667" y="3803610"/>
            <a:ext cx="2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420100" y="2846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600818" y="2843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766351" y="28470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956909" y="28464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131084" y="28453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650536" y="1740856"/>
            <a:ext cx="3198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dugi" panose="020B0502040204020203" pitchFamily="34" charset="0"/>
              </a:rPr>
              <a:t>Composing PIFOs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1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123" grpId="0" animBg="1"/>
      <p:bldP spid="127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2" grpId="0"/>
      <p:bldP spid="143" grpId="0"/>
      <p:bldP spid="144" grpId="0"/>
      <p:bldP spid="145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6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Shaping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39118" y="3589257"/>
            <a:ext cx="3257691" cy="112163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rtlCol="0" anchor="ctr"/>
          <a:lstStyle/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1. update tokens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2.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 now +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                    (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p.len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- tokens) / rate;</a:t>
            </a:r>
          </a:p>
          <a:p>
            <a:pPr defTabSz="457200">
              <a:defRPr/>
            </a:pP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3. 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p.prio</a:t>
            </a:r>
            <a:r>
              <a:rPr lang="en-US" sz="1500" b="1" kern="0" dirty="0">
                <a:solidFill>
                  <a:prstClr val="black"/>
                </a:solidFill>
                <a:latin typeface="Gadugi" panose="020B0502040204020203" pitchFamily="34" charset="0"/>
              </a:rPr>
              <a:t> =</a:t>
            </a:r>
            <a:r>
              <a:rPr lang="en-US" sz="1500" b="1" kern="0" dirty="0" err="1">
                <a:solidFill>
                  <a:prstClr val="black"/>
                </a:solidFill>
                <a:latin typeface="Gadugi" panose="020B0502040204020203" pitchFamily="34" charset="0"/>
              </a:rPr>
              <a:t>p.send</a:t>
            </a:r>
            <a:endParaRPr lang="en-US" sz="1500" b="1" kern="0" dirty="0">
              <a:solidFill>
                <a:prstClr val="black"/>
              </a:solidFill>
              <a:latin typeface="Gadugi" panose="020B0502040204020203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37" name="Straight Arrow Connector 36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42" name="Rectangle 41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886201" y="3316637"/>
            <a:ext cx="34494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16456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3467100" y="3034880"/>
            <a:ext cx="6324601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25128" y="5410200"/>
            <a:ext cx="48040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7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LSTF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248304" y="4097534"/>
            <a:ext cx="291142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sp>
        <p:nvSpPr>
          <p:cNvPr id="117" name="Rectangle 116"/>
          <p:cNvSpPr/>
          <p:nvPr/>
        </p:nvSpPr>
        <p:spPr>
          <a:xfrm>
            <a:off x="5468281" y="35433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Add transmission delay to slack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9370360" y="4097534"/>
            <a:ext cx="24987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arrow"/>
          </a:ln>
          <a:effectLst/>
        </p:spPr>
      </p:cxnSp>
      <p:grpSp>
        <p:nvGrpSpPr>
          <p:cNvPr id="119" name="Group 118"/>
          <p:cNvGrpSpPr/>
          <p:nvPr/>
        </p:nvGrpSpPr>
        <p:grpSpPr>
          <a:xfrm>
            <a:off x="7641125" y="3939392"/>
            <a:ext cx="1717776" cy="316285"/>
            <a:chOff x="931333" y="903111"/>
            <a:chExt cx="1495778" cy="313268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931333" y="903111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>
            <a:xfrm>
              <a:off x="931333" y="1216378"/>
              <a:ext cx="1495778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>
            <a:xfrm flipV="1">
              <a:off x="2427111" y="903111"/>
              <a:ext cx="0" cy="313268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123" name="Rectangle 122"/>
          <p:cNvSpPr/>
          <p:nvPr/>
        </p:nvSpPr>
        <p:spPr>
          <a:xfrm>
            <a:off x="9177088" y="395228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003287" y="3953377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541428" y="3954903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827164" y="3953161"/>
            <a:ext cx="163401" cy="2887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362397" y="3954903"/>
            <a:ext cx="163401" cy="288746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85150" y="3953808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06152" y="3953808"/>
            <a:ext cx="163401" cy="288746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7535815" y="3694308"/>
            <a:ext cx="0" cy="410216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1" name="Straight Arrow Connector 130"/>
          <p:cNvCxnSpPr/>
          <p:nvPr/>
        </p:nvCxnSpPr>
        <p:spPr>
          <a:xfrm flipH="1">
            <a:off x="7528554" y="3699549"/>
            <a:ext cx="1237195" cy="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none"/>
          </a:ln>
          <a:effectLst/>
        </p:spPr>
      </p:cxnSp>
      <p:cxnSp>
        <p:nvCxnSpPr>
          <p:cNvPr id="132" name="Straight Arrow Connector 131"/>
          <p:cNvCxnSpPr/>
          <p:nvPr/>
        </p:nvCxnSpPr>
        <p:spPr>
          <a:xfrm flipV="1">
            <a:off x="8760872" y="3691688"/>
            <a:ext cx="0" cy="367179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headEnd type="arrow"/>
            <a:tailEnd type="non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7423823" y="4311143"/>
            <a:ext cx="2240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Push-In-First-Out (PIFO) Queue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458011" y="3553866"/>
            <a:ext cx="163401" cy="288746"/>
          </a:xfrm>
          <a:prstGeom prst="rect">
            <a:avLst/>
          </a:prstGeom>
          <a:solidFill>
            <a:srgbClr val="FF6666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7482814" y="3317964"/>
            <a:ext cx="2181922" cy="16350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142078" y="300990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Scheduler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334000" y="3316637"/>
            <a:ext cx="2001676" cy="16363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627170" y="30099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</a:rPr>
              <a:t>Ingress Pipeline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5235309" y="3034880"/>
            <a:ext cx="4518292" cy="207836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347220" y="3581401"/>
            <a:ext cx="1758180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Decrement wait time in queue from slack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589524" y="3581401"/>
            <a:ext cx="1687077" cy="109250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Initialize slack</a:t>
            </a:r>
          </a:p>
          <a:p>
            <a:pPr algn="ctr" defTabSz="457200">
              <a:defRPr/>
            </a:pPr>
            <a:r>
              <a:rPr lang="en-US" kern="0" dirty="0">
                <a:solidFill>
                  <a:prstClr val="black"/>
                </a:solidFill>
                <a:latin typeface="Gadugi" panose="020B0502040204020203" pitchFamily="34" charset="0"/>
              </a:rPr>
              <a:t>values</a:t>
            </a: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35" y="5105308"/>
            <a:ext cx="1104992" cy="110499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21" y="5114972"/>
            <a:ext cx="1371516" cy="859483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26" y="5113248"/>
            <a:ext cx="1371516" cy="859483"/>
          </a:xfrm>
          <a:prstGeom prst="rect">
            <a:avLst/>
          </a:prstGeom>
        </p:spPr>
      </p:pic>
      <p:cxnSp>
        <p:nvCxnSpPr>
          <p:cNvPr id="145" name="Straight Connector 144"/>
          <p:cNvCxnSpPr/>
          <p:nvPr/>
        </p:nvCxnSpPr>
        <p:spPr>
          <a:xfrm>
            <a:off x="2925127" y="5410200"/>
            <a:ext cx="697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762500" y="5410200"/>
            <a:ext cx="29834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mapping: 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each </a:t>
            </a:r>
            <a:r>
              <a:rPr lang="en-US" dirty="0" err="1" smtClean="0"/>
              <a:t>codelet</a:t>
            </a:r>
            <a:r>
              <a:rPr lang="en-US" dirty="0" smtClean="0"/>
              <a:t> to an atom template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codelet</a:t>
            </a:r>
            <a:r>
              <a:rPr lang="en-US" dirty="0" smtClean="0"/>
              <a:t> and template both to functions of bit vectors</a:t>
            </a:r>
          </a:p>
          <a:p>
            <a:r>
              <a:rPr lang="en-US" dirty="0" smtClean="0"/>
              <a:t>Q: Does there exist a template </a:t>
            </a:r>
            <a:r>
              <a:rPr lang="en-US" dirty="0" err="1" smtClean="0"/>
              <a:t>config</a:t>
            </a:r>
            <a:r>
              <a:rPr lang="en-US" dirty="0"/>
              <a:t>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for all inputs,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dirty="0" err="1" smtClean="0"/>
              <a:t>codelet</a:t>
            </a:r>
            <a:r>
              <a:rPr lang="en-US" dirty="0" smtClean="0"/>
              <a:t> and template functions agree?</a:t>
            </a:r>
          </a:p>
          <a:p>
            <a:r>
              <a:rPr lang="en-US" dirty="0" smtClean="0"/>
              <a:t>Quantified </a:t>
            </a:r>
            <a:r>
              <a:rPr lang="en-US" dirty="0" err="1" smtClean="0"/>
              <a:t>boolean</a:t>
            </a:r>
            <a:r>
              <a:rPr lang="en-US" dirty="0" smtClean="0"/>
              <a:t> satisfiability (QBF) problem</a:t>
            </a:r>
          </a:p>
          <a:p>
            <a:r>
              <a:rPr lang="en-US" dirty="0" smtClean="0"/>
              <a:t>Use the SKETCH program synthesis tool to automate it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878878" y="104339"/>
            <a:ext cx="2781300" cy="533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82978" y="197743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87878" y="104339"/>
            <a:ext cx="2781300" cy="52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773978" y="197742"/>
            <a:ext cx="800100" cy="463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9609" y="188367"/>
            <a:ext cx="299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Sequential to parallel code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378" y="180459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Hardware constraints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8778" y="104339"/>
            <a:ext cx="2813538" cy="53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7289" y="18836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panose="020B0502040204020203" pitchFamily="34" charset="0"/>
              </a:rPr>
              <a:t>Canonicalization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Does predication require you to do twice the amount of work (for both the if and the else branch)?</a:t>
            </a:r>
          </a:p>
          <a:p>
            <a:pPr lvl="1"/>
            <a:r>
              <a:rPr lang="en-US" dirty="0" smtClean="0"/>
              <a:t>Yes, but it’s done in parallel, so it doesn’t affect timing.</a:t>
            </a:r>
          </a:p>
          <a:p>
            <a:pPr lvl="1"/>
            <a:r>
              <a:rPr lang="en-US" dirty="0" smtClean="0"/>
              <a:t>The additional area overhead is negligible.</a:t>
            </a:r>
            <a:endParaRPr lang="en-US" dirty="0"/>
          </a:p>
          <a:p>
            <a:r>
              <a:rPr lang="en-US" dirty="0" smtClean="0"/>
              <a:t>What do you do when code doesn’t map?</a:t>
            </a:r>
          </a:p>
          <a:p>
            <a:pPr lvl="1"/>
            <a:r>
              <a:rPr lang="en-US" dirty="0" smtClean="0"/>
              <a:t>We reject it and the programmer retries</a:t>
            </a:r>
            <a:endParaRPr lang="en-US" dirty="0"/>
          </a:p>
          <a:p>
            <a:r>
              <a:rPr lang="en-US" dirty="0" smtClean="0"/>
              <a:t>Why can’t you give better diagnostics?</a:t>
            </a:r>
          </a:p>
          <a:p>
            <a:pPr lvl="1"/>
            <a:r>
              <a:rPr lang="en-US" dirty="0" smtClean="0"/>
              <a:t>It’s hard to say why a SAT solver says </a:t>
            </a:r>
            <a:r>
              <a:rPr lang="en-US" dirty="0" err="1" smtClean="0"/>
              <a:t>unsatisfiable</a:t>
            </a:r>
            <a:r>
              <a:rPr lang="en-US" dirty="0" smtClean="0"/>
              <a:t>, which is at the heart of these issues.</a:t>
            </a:r>
            <a:endParaRPr lang="en-US" dirty="0"/>
          </a:p>
          <a:p>
            <a:r>
              <a:rPr lang="en-US" dirty="0" smtClean="0"/>
              <a:t>Approximating square root.</a:t>
            </a:r>
          </a:p>
          <a:p>
            <a:pPr lvl="1"/>
            <a:r>
              <a:rPr lang="en-US" dirty="0" smtClean="0"/>
              <a:t>Approximation is a good next step, especially for algorithms that are ok with sampling.</a:t>
            </a:r>
            <a:endParaRPr lang="en-US" dirty="0"/>
          </a:p>
          <a:p>
            <a:r>
              <a:rPr lang="en-US" dirty="0" smtClean="0"/>
              <a:t>How do you handle wrap arounds in the PIFO?</a:t>
            </a:r>
          </a:p>
          <a:p>
            <a:pPr lvl="1"/>
            <a:r>
              <a:rPr lang="en-US" dirty="0" smtClean="0"/>
              <a:t>We don’t right now.</a:t>
            </a:r>
          </a:p>
          <a:p>
            <a:r>
              <a:rPr lang="en-US" dirty="0" smtClean="0"/>
              <a:t>Is the compiler optimal?</a:t>
            </a:r>
          </a:p>
          <a:p>
            <a:pPr lvl="1"/>
            <a:r>
              <a:rPr lang="en-US" dirty="0" smtClean="0"/>
              <a:t>No, it’s only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 for programmable routers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routers (late 60s to mid 90s) built out of commodity CPUs</a:t>
            </a:r>
          </a:p>
          <a:p>
            <a:pPr lvl="1"/>
            <a:r>
              <a:rPr lang="en-US" dirty="0" smtClean="0"/>
              <a:t>IMPs (1969): Honeywell DDP-516</a:t>
            </a:r>
          </a:p>
          <a:p>
            <a:pPr lvl="1"/>
            <a:r>
              <a:rPr lang="en-US" dirty="0" err="1" smtClean="0"/>
              <a:t>Fuzzball</a:t>
            </a:r>
            <a:r>
              <a:rPr lang="en-US" dirty="0" smtClean="0"/>
              <a:t> (1971): DEC LSI-11</a:t>
            </a:r>
          </a:p>
          <a:p>
            <a:pPr lvl="1"/>
            <a:r>
              <a:rPr lang="en-US" dirty="0" smtClean="0"/>
              <a:t>Stanford multiprotocol router (1981): DEC PDP 11</a:t>
            </a:r>
          </a:p>
          <a:p>
            <a:pPr lvl="1"/>
            <a:r>
              <a:rPr lang="en-US" dirty="0" err="1"/>
              <a:t>Proteon</a:t>
            </a:r>
            <a:r>
              <a:rPr lang="en-US" dirty="0"/>
              <a:t> / MIT C gateway (1980s): DEC MicroVAX </a:t>
            </a:r>
            <a:r>
              <a:rPr lang="en-US" dirty="0" smtClean="0"/>
              <a:t>II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5" name="Straight Connector 314"/>
          <p:cNvCxnSpPr/>
          <p:nvPr/>
        </p:nvCxnSpPr>
        <p:spPr>
          <a:xfrm>
            <a:off x="6039165" y="3752972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6039165" y="564300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6039165" y="4425179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6039165" y="4952017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200" y="2660640"/>
            <a:ext cx="12039600" cy="3625860"/>
            <a:chOff x="76200" y="2393940"/>
            <a:chExt cx="12039600" cy="3625860"/>
          </a:xfrm>
        </p:grpSpPr>
        <p:sp>
          <p:nvSpPr>
            <p:cNvPr id="313" name="Rectangle 312"/>
            <p:cNvSpPr/>
            <p:nvPr/>
          </p:nvSpPr>
          <p:spPr>
            <a:xfrm>
              <a:off x="591047" y="2802830"/>
              <a:ext cx="992254" cy="321697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6200" y="2393940"/>
              <a:ext cx="12039600" cy="3625860"/>
              <a:chOff x="76200" y="2660640"/>
              <a:chExt cx="12039600" cy="362586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480684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9203812" y="3579449"/>
                <a:ext cx="515971" cy="216979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76200" y="2660640"/>
                <a:ext cx="12039600" cy="3625860"/>
                <a:chOff x="76200" y="2660640"/>
                <a:chExt cx="12039600" cy="3625860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589457" y="4079158"/>
                  <a:ext cx="4875732" cy="1192610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147389" y="4484457"/>
                  <a:ext cx="396032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76200" y="4156680"/>
                  <a:ext cx="47102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556526" y="4567850"/>
                  <a:ext cx="463237" cy="374842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438459" y="4221749"/>
                  <a:ext cx="677341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647700" y="2667984"/>
                  <a:ext cx="916049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62" name="Group 42"/>
                <p:cNvGrpSpPr/>
                <p:nvPr/>
              </p:nvGrpSpPr>
              <p:grpSpPr>
                <a:xfrm>
                  <a:off x="7741431" y="4102364"/>
                  <a:ext cx="3367506" cy="1192610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1142470" y="3068478"/>
                  <a:ext cx="326008" cy="3209586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826474" y="2660640"/>
                  <a:ext cx="1209953" cy="41007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71" name="Group 70"/>
                <p:cNvGrpSpPr/>
                <p:nvPr/>
              </p:nvGrpSpPr>
              <p:grpSpPr>
                <a:xfrm>
                  <a:off x="1742061" y="3050075"/>
                  <a:ext cx="4484987" cy="191047"/>
                  <a:chOff x="1866900" y="2628900"/>
                  <a:chExt cx="4419600" cy="190500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18669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Straight Connector 382"/>
                  <p:cNvCxnSpPr/>
                  <p:nvPr/>
                </p:nvCxnSpPr>
                <p:spPr>
                  <a:xfrm>
                    <a:off x="6286500" y="2628900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/>
                  <p:cNvCxnSpPr/>
                  <p:nvPr/>
                </p:nvCxnSpPr>
                <p:spPr>
                  <a:xfrm flipH="1">
                    <a:off x="1866900" y="2729063"/>
                    <a:ext cx="4419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6" name="TextBox 385"/>
                <p:cNvSpPr txBox="1"/>
                <p:nvPr/>
              </p:nvSpPr>
              <p:spPr>
                <a:xfrm>
                  <a:off x="3012146" y="2706192"/>
                  <a:ext cx="1859687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87" name="Group 386"/>
                <p:cNvGrpSpPr/>
                <p:nvPr/>
              </p:nvGrpSpPr>
              <p:grpSpPr>
                <a:xfrm>
                  <a:off x="7930541" y="3038371"/>
                  <a:ext cx="3016451" cy="191047"/>
                  <a:chOff x="1920389" y="2693432"/>
                  <a:chExt cx="4419600" cy="190500"/>
                </a:xfrm>
              </p:grpSpPr>
              <p:cxnSp>
                <p:nvCxnSpPr>
                  <p:cNvPr id="388" name="Straight Connector 387"/>
                  <p:cNvCxnSpPr/>
                  <p:nvPr/>
                </p:nvCxnSpPr>
                <p:spPr>
                  <a:xfrm>
                    <a:off x="19203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Straight Connector 388"/>
                  <p:cNvCxnSpPr/>
                  <p:nvPr/>
                </p:nvCxnSpPr>
                <p:spPr>
                  <a:xfrm>
                    <a:off x="6339989" y="2693432"/>
                    <a:ext cx="0" cy="1905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/>
                  <p:cNvCxnSpPr/>
                  <p:nvPr/>
                </p:nvCxnSpPr>
                <p:spPr>
                  <a:xfrm flipH="1">
                    <a:off x="1920389" y="2793595"/>
                    <a:ext cx="441959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1" name="TextBox 390"/>
                <p:cNvSpPr txBox="1"/>
                <p:nvPr/>
              </p:nvSpPr>
              <p:spPr>
                <a:xfrm>
                  <a:off x="8565584" y="2694490"/>
                  <a:ext cx="1786108" cy="410070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Egress pipeline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591875" y="3048000"/>
                  <a:ext cx="1148394" cy="3238500"/>
                  <a:chOff x="591875" y="2743200"/>
                  <a:chExt cx="1148394" cy="3238500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591875" y="2743200"/>
                    <a:ext cx="1008325" cy="3238500"/>
                  </a:xfrm>
                  <a:prstGeom prst="rect">
                    <a:avLst/>
                  </a:prstGeom>
                  <a:solidFill>
                    <a:srgbClr val="FFFFFF">
                      <a:alpha val="80000"/>
                    </a:srgb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>
                      <a:solidFill>
                        <a:schemeClr val="tx1"/>
                      </a:solidFill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09600" y="3390900"/>
                    <a:ext cx="1130669" cy="1816899"/>
                    <a:chOff x="1791929" y="5127627"/>
                    <a:chExt cx="1754721" cy="2101858"/>
                  </a:xfrm>
                </p:grpSpPr>
                <p:sp>
                  <p:nvSpPr>
                    <p:cNvPr id="89" name="Connector 88"/>
                    <p:cNvSpPr/>
                    <p:nvPr/>
                  </p:nvSpPr>
                  <p:spPr>
                    <a:xfrm>
                      <a:off x="1862224" y="5127627"/>
                      <a:ext cx="563851" cy="548071"/>
                    </a:xfrm>
                    <a:prstGeom prst="flowChartConnector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0" name="Connector 89"/>
                    <p:cNvSpPr/>
                    <p:nvPr/>
                  </p:nvSpPr>
                  <p:spPr>
                    <a:xfrm>
                      <a:off x="2647164" y="5130027"/>
                      <a:ext cx="622979" cy="548071"/>
                    </a:xfrm>
                    <a:prstGeom prst="flowChartConnector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1" name="Connector 90"/>
                    <p:cNvSpPr/>
                    <p:nvPr/>
                  </p:nvSpPr>
                  <p:spPr>
                    <a:xfrm>
                      <a:off x="1860190" y="5921033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D92A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2" name="Connector 91"/>
                    <p:cNvSpPr/>
                    <p:nvPr/>
                  </p:nvSpPr>
                  <p:spPr>
                    <a:xfrm>
                      <a:off x="2647165" y="5965072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3366FF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3" name="Connector 92"/>
                    <p:cNvSpPr/>
                    <p:nvPr/>
                  </p:nvSpPr>
                  <p:spPr>
                    <a:xfrm>
                      <a:off x="1877496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5CFF37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sp>
                  <p:nvSpPr>
                    <p:cNvPr id="94" name="Connector 93"/>
                    <p:cNvSpPr/>
                    <p:nvPr/>
                  </p:nvSpPr>
                  <p:spPr>
                    <a:xfrm>
                      <a:off x="2647165" y="6681414"/>
                      <a:ext cx="563851" cy="548071"/>
                    </a:xfrm>
                    <a:prstGeom prst="flowChartConnector">
                      <a:avLst/>
                    </a:prstGeom>
                    <a:solidFill>
                      <a:srgbClr val="FF0D13"/>
                    </a:solidFill>
                    <a:ln>
                      <a:solidFill>
                        <a:srgbClr val="FF66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95" name="Straight Arrow Connector 94"/>
                    <p:cNvCxnSpPr>
                      <a:stCxn id="89" idx="6"/>
                      <a:endCxn id="90" idx="2"/>
                    </p:cNvCxnSpPr>
                    <p:nvPr/>
                  </p:nvCxnSpPr>
                  <p:spPr>
                    <a:xfrm>
                      <a:off x="2426075" y="5401663"/>
                      <a:ext cx="221090" cy="240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Arrow Connector 95"/>
                    <p:cNvCxnSpPr>
                      <a:stCxn id="90" idx="3"/>
                      <a:endCxn id="91" idx="7"/>
                    </p:cNvCxnSpPr>
                    <p:nvPr/>
                  </p:nvCxnSpPr>
                  <p:spPr>
                    <a:xfrm flipH="1">
                      <a:off x="2341468" y="5597835"/>
                      <a:ext cx="396930" cy="403462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Arrow Connector 96"/>
                    <p:cNvCxnSpPr>
                      <a:stCxn id="89" idx="4"/>
                      <a:endCxn id="91" idx="0"/>
                    </p:cNvCxnSpPr>
                    <p:nvPr/>
                  </p:nvCxnSpPr>
                  <p:spPr>
                    <a:xfrm flipH="1">
                      <a:off x="2142116" y="5675698"/>
                      <a:ext cx="2034" cy="245335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Arrow Connector 97"/>
                    <p:cNvCxnSpPr>
                      <a:stCxn id="89" idx="5"/>
                      <a:endCxn id="92" idx="1"/>
                    </p:cNvCxnSpPr>
                    <p:nvPr/>
                  </p:nvCxnSpPr>
                  <p:spPr>
                    <a:xfrm>
                      <a:off x="2343501" y="5595435"/>
                      <a:ext cx="386237" cy="449901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>
                      <a:stCxn id="91" idx="4"/>
                      <a:endCxn id="93" idx="0"/>
                    </p:cNvCxnSpPr>
                    <p:nvPr/>
                  </p:nvCxnSpPr>
                  <p:spPr>
                    <a:xfrm>
                      <a:off x="2142116" y="6469104"/>
                      <a:ext cx="17306" cy="212310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Arrow Connector 100"/>
                    <p:cNvCxnSpPr>
                      <a:stCxn id="91" idx="5"/>
                      <a:endCxn id="94" idx="1"/>
                    </p:cNvCxnSpPr>
                    <p:nvPr/>
                  </p:nvCxnSpPr>
                  <p:spPr>
                    <a:xfrm>
                      <a:off x="2341467" y="6388840"/>
                      <a:ext cx="388272" cy="372837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Arrow Connector 101"/>
                    <p:cNvCxnSpPr>
                      <a:stCxn id="92" idx="3"/>
                      <a:endCxn id="93" idx="7"/>
                    </p:cNvCxnSpPr>
                    <p:nvPr/>
                  </p:nvCxnSpPr>
                  <p:spPr>
                    <a:xfrm flipH="1">
                      <a:off x="2358774" y="6432880"/>
                      <a:ext cx="370964" cy="328798"/>
                    </a:xfrm>
                    <a:prstGeom prst="straightConnector1">
                      <a:avLst/>
                    </a:prstGeom>
                    <a:ln w="9525" cmpd="sng">
                      <a:solidFill>
                        <a:srgbClr val="FF6600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1851058" y="6776143"/>
                      <a:ext cx="684628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TCP</a:t>
                      </a:r>
                    </a:p>
                  </p:txBody>
                </p:sp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2560601" y="6809947"/>
                      <a:ext cx="751577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New</a:t>
                      </a:r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1791929" y="6026902"/>
                      <a:ext cx="716704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IPv4</a:t>
                      </a:r>
                    </a:p>
                  </p:txBody>
                </p: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2586769" y="6073463"/>
                      <a:ext cx="724432" cy="2996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IPv6</a:t>
                      </a:r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541464" y="5240125"/>
                      <a:ext cx="1005186" cy="318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defTabSz="566900"/>
                      <a:r>
                        <a:rPr lang="en-US" sz="12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VLAN</a:t>
                      </a:r>
                    </a:p>
                  </p:txBody>
                </p:sp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1791929" y="5210053"/>
                      <a:ext cx="691427" cy="3329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566900"/>
                      <a:r>
                        <a:rPr lang="en-US" sz="1400" dirty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Eth</a:t>
                      </a:r>
                      <a:endParaRPr lang="en-US" sz="12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20" name="Group 19"/>
          <p:cNvGrpSpPr/>
          <p:nvPr/>
        </p:nvGrpSpPr>
        <p:grpSpPr>
          <a:xfrm>
            <a:off x="1742013" y="3273626"/>
            <a:ext cx="1305987" cy="3127174"/>
            <a:chOff x="1742013" y="3273626"/>
            <a:chExt cx="1305987" cy="3127174"/>
          </a:xfrm>
        </p:grpSpPr>
        <p:sp>
          <p:nvSpPr>
            <p:cNvPr id="265" name="Rectangle 264"/>
            <p:cNvSpPr/>
            <p:nvPr/>
          </p:nvSpPr>
          <p:spPr>
            <a:xfrm>
              <a:off x="1819001" y="3273626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162300" y="3276600"/>
            <a:ext cx="1313752" cy="3124200"/>
            <a:chOff x="3162300" y="3276600"/>
            <a:chExt cx="1313752" cy="3124200"/>
          </a:xfrm>
        </p:grpSpPr>
        <p:sp>
          <p:nvSpPr>
            <p:cNvPr id="264" name="Rectangle 263"/>
            <p:cNvSpPr/>
            <p:nvPr/>
          </p:nvSpPr>
          <p:spPr>
            <a:xfrm>
              <a:off x="3247846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942355" y="3267797"/>
            <a:ext cx="1313752" cy="3133003"/>
            <a:chOff x="4942355" y="3267797"/>
            <a:chExt cx="1313752" cy="3133003"/>
          </a:xfrm>
        </p:grpSpPr>
        <p:sp>
          <p:nvSpPr>
            <p:cNvPr id="266" name="Rectangle 265"/>
            <p:cNvSpPr/>
            <p:nvPr/>
          </p:nvSpPr>
          <p:spPr>
            <a:xfrm>
              <a:off x="5033903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886700" y="3276600"/>
            <a:ext cx="1317109" cy="3124200"/>
            <a:chOff x="7886700" y="3276600"/>
            <a:chExt cx="1317109" cy="3124200"/>
          </a:xfrm>
        </p:grpSpPr>
        <p:sp>
          <p:nvSpPr>
            <p:cNvPr id="278" name="Rectangle 277"/>
            <p:cNvSpPr/>
            <p:nvPr/>
          </p:nvSpPr>
          <p:spPr>
            <a:xfrm>
              <a:off x="7970974" y="3280685"/>
              <a:ext cx="1113765" cy="28248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673536" y="3263899"/>
            <a:ext cx="1313752" cy="3136901"/>
            <a:chOff x="9673536" y="3263899"/>
            <a:chExt cx="1313752" cy="3136901"/>
          </a:xfrm>
        </p:grpSpPr>
        <p:sp>
          <p:nvSpPr>
            <p:cNvPr id="288" name="Rectangle 287"/>
            <p:cNvSpPr/>
            <p:nvPr/>
          </p:nvSpPr>
          <p:spPr>
            <a:xfrm>
              <a:off x="9757031" y="326779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33400" y="5638800"/>
            <a:ext cx="12458700" cy="10858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data-plane algorithms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700" u="sng" dirty="0" smtClean="0">
                  <a:latin typeface="Seravek"/>
                  <a:cs typeface="Seravek"/>
                </a:rPr>
                <a:t>some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r>
                <a:rPr lang="en-US" sz="2700" dirty="0" smtClean="0">
                  <a:latin typeface="Seravek"/>
                  <a:cs typeface="Seravek"/>
                </a:rPr>
                <a:t>programmability</a:t>
              </a:r>
              <a:r>
                <a:rPr lang="en-US" sz="2700" i="1" dirty="0" smtClean="0">
                  <a:latin typeface="Seravek"/>
                  <a:cs typeface="Seravek"/>
                </a:rPr>
                <a:t> </a:t>
              </a:r>
              <a:endParaRPr lang="en-US" sz="2700" dirty="0">
                <a:latin typeface="Seravek"/>
                <a:cs typeface="Seravek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03067" y="2362200"/>
            <a:ext cx="1301545" cy="3918097"/>
            <a:chOff x="6503067" y="2362200"/>
            <a:chExt cx="1301545" cy="3918097"/>
          </a:xfrm>
        </p:grpSpPr>
        <p:grpSp>
          <p:nvGrpSpPr>
            <p:cNvPr id="28" name="Group 27"/>
            <p:cNvGrpSpPr/>
            <p:nvPr/>
          </p:nvGrpSpPr>
          <p:grpSpPr>
            <a:xfrm>
              <a:off x="6504879" y="3070711"/>
              <a:ext cx="1230395" cy="3209586"/>
              <a:chOff x="6400800" y="2362200"/>
              <a:chExt cx="1181100" cy="320040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6400800" y="2362200"/>
                <a:ext cx="1181100" cy="32004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280" name="Group 65"/>
              <p:cNvGrpSpPr/>
              <p:nvPr/>
            </p:nvGrpSpPr>
            <p:grpSpPr>
              <a:xfrm>
                <a:off x="6749312" y="3009900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1" name="Freeform 280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285" name="Freeform 28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1" name="TextBox 290"/>
            <p:cNvSpPr txBox="1"/>
            <p:nvPr/>
          </p:nvSpPr>
          <p:spPr>
            <a:xfrm>
              <a:off x="6503067" y="2362200"/>
              <a:ext cx="1301545" cy="685895"/>
            </a:xfrm>
            <a:prstGeom prst="rect">
              <a:avLst/>
            </a:prstGeom>
            <a:noFill/>
          </p:spPr>
          <p:txBody>
            <a:bodyPr wrap="square" lIns="130622" tIns="65311" rIns="130622" bIns="65311" rtlCol="0">
              <a:spAutoFit/>
            </a:bodyPr>
            <a:lstStyle/>
            <a:p>
              <a:pPr algn="ctr"/>
              <a:r>
                <a:rPr lang="en-US" dirty="0" smtClean="0">
                  <a:latin typeface="Seravek"/>
                  <a:cs typeface="Seravek"/>
                </a:rPr>
                <a:t>Queues/</a:t>
              </a:r>
            </a:p>
            <a:p>
              <a:pPr algn="ctr"/>
              <a:r>
                <a:rPr lang="en-US" dirty="0" smtClean="0">
                  <a:latin typeface="Seravek"/>
                  <a:cs typeface="Seravek"/>
                </a:rPr>
                <a:t>Scheduler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90500" y="5753100"/>
            <a:ext cx="800100" cy="342900"/>
          </a:xfrm>
          <a:prstGeom prst="rightArrow">
            <a:avLst/>
          </a:prstGeom>
          <a:solidFill>
            <a:srgbClr val="FF6666"/>
          </a:solidFill>
          <a:ln>
            <a:solidFill>
              <a:srgbClr val="9916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34 " pathEditMode="relative" ptsTypes="AA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rogrammability at line-rate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Performance and predictability of hardware, line-rate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programmable than fixed-function routers</a:t>
            </a:r>
          </a:p>
          <a:p>
            <a:pPr lvl="1"/>
            <a:r>
              <a:rPr lang="en-US" dirty="0" smtClean="0"/>
              <a:t>Much more than the current </a:t>
            </a:r>
            <a:r>
              <a:rPr lang="en-US" dirty="0" err="1" smtClean="0"/>
              <a:t>OpenFlow</a:t>
            </a:r>
            <a:r>
              <a:rPr lang="en-US" dirty="0" smtClean="0"/>
              <a:t>/SDN APIs for routers</a:t>
            </a:r>
          </a:p>
          <a:p>
            <a:pPr lvl="1"/>
            <a:r>
              <a:rPr lang="en-US" dirty="0" smtClean="0"/>
              <a:t>…, but less than software routers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Chipsets emerging around this paradigm: RMT, </a:t>
            </a:r>
            <a:r>
              <a:rPr lang="en-US" dirty="0" err="1" smtClean="0"/>
              <a:t>FlexPipe</a:t>
            </a:r>
            <a:r>
              <a:rPr lang="en-US" dirty="0" smtClean="0"/>
              <a:t>, </a:t>
            </a:r>
            <a:r>
              <a:rPr lang="en-US" dirty="0" err="1" smtClean="0"/>
              <a:t>Xpliant</a:t>
            </a:r>
            <a:endParaRPr lang="en-US" dirty="0" smtClean="0"/>
          </a:p>
          <a:p>
            <a:pPr lvl="1"/>
            <a:r>
              <a:rPr lang="en-US" dirty="0" smtClean="0"/>
              <a:t>Moore’s law has reduced area overhead for programmability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66800" y="5638800"/>
            <a:ext cx="10039350" cy="11049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Programming the packet scheduler is off-limits </a:t>
            </a:r>
          </a:p>
          <a:p>
            <a:pPr algn="ctr"/>
            <a:r>
              <a:rPr lang="en-US" sz="3200" dirty="0">
                <a:latin typeface="Seravek"/>
                <a:cs typeface="Seravek"/>
              </a:rPr>
              <a:t>f</a:t>
            </a:r>
            <a:r>
              <a:rPr lang="en-US" sz="3200" dirty="0" smtClean="0">
                <a:latin typeface="Seravek"/>
                <a:cs typeface="Seravek"/>
              </a:rPr>
              <a:t>or today’s switching chips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rogrammable switching chips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9133"/>
            <a:ext cx="1752600" cy="834853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76200" y="2057400"/>
            <a:ext cx="12039600" cy="3918097"/>
            <a:chOff x="305881" y="1942993"/>
            <a:chExt cx="11557242" cy="3906887"/>
          </a:xfrm>
        </p:grpSpPr>
        <p:grpSp>
          <p:nvGrpSpPr>
            <p:cNvPr id="29" name="Group 28"/>
            <p:cNvGrpSpPr/>
            <p:nvPr/>
          </p:nvGrpSpPr>
          <p:grpSpPr>
            <a:xfrm>
              <a:off x="305881" y="1942993"/>
              <a:ext cx="11557242" cy="3906887"/>
              <a:chOff x="229680" y="1655717"/>
              <a:chExt cx="11557244" cy="3906883"/>
            </a:xfrm>
          </p:grpSpPr>
          <p:grpSp>
            <p:nvGrpSpPr>
              <p:cNvPr id="267" name="Group 42"/>
              <p:cNvGrpSpPr/>
              <p:nvPr/>
            </p:nvGrpSpPr>
            <p:grpSpPr>
              <a:xfrm>
                <a:off x="1682310" y="3367761"/>
                <a:ext cx="4680390" cy="1189197"/>
                <a:chOff x="1707458" y="1778000"/>
                <a:chExt cx="4254836" cy="1181787"/>
              </a:xfrm>
            </p:grpSpPr>
            <p:cxnSp>
              <p:nvCxnSpPr>
                <p:cNvPr id="268" name="Straight Arrow Connector 267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Arrow Connector 27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Arrow Connector 27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Arrow Connector 27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Arrow Connector 27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Arrow Connector 276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ight Arrow 278"/>
              <p:cNvSpPr/>
              <p:nvPr/>
            </p:nvSpPr>
            <p:spPr>
              <a:xfrm>
                <a:off x="298017" y="3771900"/>
                <a:ext cx="380165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29680" y="3445061"/>
                <a:ext cx="45215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6410611" y="1655717"/>
                <a:ext cx="1170354" cy="683932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Queues/</a:t>
                </a:r>
              </a:p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Scheduler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2" name="Right Arrow 291"/>
              <p:cNvSpPr/>
              <p:nvPr/>
            </p:nvSpPr>
            <p:spPr>
              <a:xfrm>
                <a:off x="11250057" y="3855054"/>
                <a:ext cx="444678" cy="37376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1136720" y="3509944"/>
                <a:ext cx="650204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Out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2742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1902657" y="2564534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723900" y="2354836"/>
                <a:ext cx="952500" cy="3207763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778283" y="1960626"/>
                <a:ext cx="879348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5953744" y="3042508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5953744" y="4927136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5953744" y="371279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5953744" y="4238122"/>
                <a:ext cx="387489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Rectangle 318"/>
              <p:cNvSpPr/>
              <p:nvPr/>
            </p:nvSpPr>
            <p:spPr>
              <a:xfrm>
                <a:off x="49887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4577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/>
            </p:nvGrpSpPr>
            <p:grpSpPr>
              <a:xfrm>
                <a:off x="6400800" y="2362200"/>
                <a:ext cx="1181100" cy="3200400"/>
                <a:chOff x="6400800" y="2362200"/>
                <a:chExt cx="1181100" cy="320040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6400800" y="2362200"/>
                  <a:ext cx="1181100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280" name="Group 65"/>
                <p:cNvGrpSpPr/>
                <p:nvPr/>
              </p:nvGrpSpPr>
              <p:grpSpPr>
                <a:xfrm>
                  <a:off x="6749312" y="3009900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1" name="Freeform 280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4" name="Group 70"/>
                <p:cNvGrpSpPr/>
                <p:nvPr/>
              </p:nvGrpSpPr>
              <p:grpSpPr>
                <a:xfrm>
                  <a:off x="6749312" y="35115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285" name="Freeform 28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4" name="Group 65"/>
                <p:cNvGrpSpPr/>
                <p:nvPr/>
              </p:nvGrpSpPr>
              <p:grpSpPr>
                <a:xfrm>
                  <a:off x="6749312" y="40068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5" name="Freeform 354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56" name="Straight Connector 355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70"/>
                <p:cNvGrpSpPr/>
                <p:nvPr/>
              </p:nvGrpSpPr>
              <p:grpSpPr>
                <a:xfrm>
                  <a:off x="6749312" y="4502136"/>
                  <a:ext cx="527788" cy="298464"/>
                  <a:chOff x="7660968" y="1751777"/>
                  <a:chExt cx="1040580" cy="450645"/>
                </a:xfrm>
              </p:grpSpPr>
              <p:sp>
                <p:nvSpPr>
                  <p:cNvPr id="359" name="Freeform 358"/>
                  <p:cNvSpPr/>
                  <p:nvPr/>
                </p:nvSpPr>
                <p:spPr>
                  <a:xfrm>
                    <a:off x="7660968" y="1751777"/>
                    <a:ext cx="1040580" cy="450645"/>
                  </a:xfrm>
                  <a:custGeom>
                    <a:avLst/>
                    <a:gdLst>
                      <a:gd name="connsiteX0" fmla="*/ 0 w 1040580"/>
                      <a:gd name="connsiteY0" fmla="*/ 0 h 450645"/>
                      <a:gd name="connsiteX1" fmla="*/ 1040580 w 1040580"/>
                      <a:gd name="connsiteY1" fmla="*/ 8193 h 450645"/>
                      <a:gd name="connsiteX2" fmla="*/ 1032387 w 1040580"/>
                      <a:gd name="connsiteY2" fmla="*/ 450645 h 450645"/>
                      <a:gd name="connsiteX3" fmla="*/ 16387 w 1040580"/>
                      <a:gd name="connsiteY3" fmla="*/ 442451 h 4506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40580" h="450645">
                        <a:moveTo>
                          <a:pt x="0" y="0"/>
                        </a:moveTo>
                        <a:lnTo>
                          <a:pt x="1040580" y="8193"/>
                        </a:lnTo>
                        <a:lnTo>
                          <a:pt x="1032387" y="450645"/>
                        </a:lnTo>
                        <a:lnTo>
                          <a:pt x="16387" y="442451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Seravek"/>
                      <a:cs typeface="Seravek"/>
                    </a:endParaRPr>
                  </a:p>
                </p:txBody>
              </p:sp>
              <p:cxnSp>
                <p:nvCxnSpPr>
                  <p:cNvPr id="360" name="Straight Connector 359"/>
                  <p:cNvCxnSpPr/>
                  <p:nvPr/>
                </p:nvCxnSpPr>
                <p:spPr>
                  <a:xfrm>
                    <a:off x="8501629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>
                    <a:off x="8268933" y="1751777"/>
                    <a:ext cx="0" cy="45064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2" name="Group 42"/>
              <p:cNvGrpSpPr/>
              <p:nvPr/>
            </p:nvGrpSpPr>
            <p:grpSpPr>
              <a:xfrm>
                <a:off x="7587810" y="3390900"/>
                <a:ext cx="3232590" cy="1189197"/>
                <a:chOff x="1707458" y="1778000"/>
                <a:chExt cx="4254836" cy="1181787"/>
              </a:xfrm>
            </p:grpSpPr>
            <p:cxnSp>
              <p:nvCxnSpPr>
                <p:cNvPr id="363" name="Straight Arrow Connector 362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Arrow Connector 364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Arrow Connector 369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3" name="Rectangle 372"/>
              <p:cNvSpPr/>
              <p:nvPr/>
            </p:nvSpPr>
            <p:spPr>
              <a:xfrm>
                <a:off x="10852590" y="2359974"/>
                <a:ext cx="312947" cy="320040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0549254" y="1953303"/>
                <a:ext cx="1161477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err="1">
                    <a:latin typeface="Seravek"/>
                    <a:cs typeface="Seravek"/>
                  </a:rPr>
                  <a:t>D</a:t>
                </a:r>
                <a:r>
                  <a:rPr lang="en-US" dirty="0" err="1" smtClean="0">
                    <a:latin typeface="Seravek"/>
                    <a:cs typeface="Seravek"/>
                  </a:rPr>
                  <a:t>eparser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808157" y="2571573"/>
                <a:ext cx="1069143" cy="28168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9522657" y="2558722"/>
                <a:ext cx="1069143" cy="28168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379" name="Group 378"/>
              <p:cNvGrpSpPr/>
              <p:nvPr/>
            </p:nvGrpSpPr>
            <p:grpSpPr>
              <a:xfrm>
                <a:off x="8991602" y="2869482"/>
                <a:ext cx="495299" cy="2163589"/>
                <a:chOff x="8534400" y="1981200"/>
                <a:chExt cx="595991" cy="2163589"/>
              </a:xfrm>
            </p:grpSpPr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" name="Group 70"/>
            <p:cNvGrpSpPr/>
            <p:nvPr/>
          </p:nvGrpSpPr>
          <p:grpSpPr>
            <a:xfrm>
              <a:off x="1905000" y="2628900"/>
              <a:ext cx="4305299" cy="190500"/>
              <a:chOff x="1866900" y="2628900"/>
              <a:chExt cx="4419600" cy="1905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8669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286500" y="2628900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H="1">
                <a:off x="1866900" y="2729063"/>
                <a:ext cx="44196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TextBox 385"/>
            <p:cNvSpPr txBox="1"/>
            <p:nvPr/>
          </p:nvSpPr>
          <p:spPr>
            <a:xfrm>
              <a:off x="3124200" y="2286001"/>
              <a:ext cx="1785180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Ingress pipeline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7845543" y="2617229"/>
              <a:ext cx="2895599" cy="190500"/>
              <a:chOff x="1920389" y="2693432"/>
              <a:chExt cx="4419600" cy="190500"/>
            </a:xfrm>
          </p:grpSpPr>
          <p:cxnSp>
            <p:nvCxnSpPr>
              <p:cNvPr id="388" name="Straight Connector 387"/>
              <p:cNvCxnSpPr/>
              <p:nvPr/>
            </p:nvCxnSpPr>
            <p:spPr>
              <a:xfrm>
                <a:off x="19203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6339989" y="2693432"/>
                <a:ext cx="0" cy="1905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1920389" y="2793595"/>
                <a:ext cx="4419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TextBox 390"/>
            <p:cNvSpPr txBox="1"/>
            <p:nvPr/>
          </p:nvSpPr>
          <p:spPr>
            <a:xfrm>
              <a:off x="8455144" y="2274332"/>
              <a:ext cx="1714549" cy="40889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Egress pipeline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875" y="2743200"/>
            <a:ext cx="1148394" cy="3238500"/>
            <a:chOff x="591875" y="2743200"/>
            <a:chExt cx="1148394" cy="3238500"/>
          </a:xfrm>
        </p:grpSpPr>
        <p:sp>
          <p:nvSpPr>
            <p:cNvPr id="109" name="Rectangle 108"/>
            <p:cNvSpPr/>
            <p:nvPr/>
          </p:nvSpPr>
          <p:spPr>
            <a:xfrm>
              <a:off x="591875" y="2743200"/>
              <a:ext cx="1008325" cy="32385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609600" y="3390900"/>
              <a:ext cx="1130669" cy="1816899"/>
              <a:chOff x="1791929" y="5127627"/>
              <a:chExt cx="1754721" cy="2101858"/>
            </a:xfrm>
          </p:grpSpPr>
          <p:sp>
            <p:nvSpPr>
              <p:cNvPr id="89" name="Connector 88"/>
              <p:cNvSpPr/>
              <p:nvPr/>
            </p:nvSpPr>
            <p:spPr>
              <a:xfrm>
                <a:off x="1862224" y="5127627"/>
                <a:ext cx="563851" cy="548071"/>
              </a:xfrm>
              <a:prstGeom prst="flowChartConnector">
                <a:avLst/>
              </a:prstGeom>
              <a:solidFill>
                <a:schemeClr val="accent4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0" name="Connector 89"/>
              <p:cNvSpPr/>
              <p:nvPr/>
            </p:nvSpPr>
            <p:spPr>
              <a:xfrm>
                <a:off x="2647164" y="5130027"/>
                <a:ext cx="622979" cy="548071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1" name="Connector 90"/>
              <p:cNvSpPr/>
              <p:nvPr/>
            </p:nvSpPr>
            <p:spPr>
              <a:xfrm>
                <a:off x="1860190" y="5921033"/>
                <a:ext cx="563851" cy="548071"/>
              </a:xfrm>
              <a:prstGeom prst="flowChartConnector">
                <a:avLst/>
              </a:prstGeom>
              <a:solidFill>
                <a:srgbClr val="D92A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2" name="Connector 91"/>
              <p:cNvSpPr/>
              <p:nvPr/>
            </p:nvSpPr>
            <p:spPr>
              <a:xfrm>
                <a:off x="2647165" y="5965072"/>
                <a:ext cx="563851" cy="548071"/>
              </a:xfrm>
              <a:prstGeom prst="flowChartConnector">
                <a:avLst/>
              </a:prstGeom>
              <a:solidFill>
                <a:srgbClr val="3366FF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3" name="Connector 92"/>
              <p:cNvSpPr/>
              <p:nvPr/>
            </p:nvSpPr>
            <p:spPr>
              <a:xfrm>
                <a:off x="1877496" y="6681414"/>
                <a:ext cx="563851" cy="548071"/>
              </a:xfrm>
              <a:prstGeom prst="flowChartConnector">
                <a:avLst/>
              </a:prstGeom>
              <a:solidFill>
                <a:srgbClr val="5CFF37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>
              <a:xfrm>
                <a:off x="2647165" y="6681414"/>
                <a:ext cx="563851" cy="548071"/>
              </a:xfrm>
              <a:prstGeom prst="flowChartConnector">
                <a:avLst/>
              </a:prstGeom>
              <a:solidFill>
                <a:srgbClr val="FF0D13"/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66900"/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95" name="Straight Arrow Connector 94"/>
              <p:cNvCxnSpPr>
                <a:stCxn id="89" idx="6"/>
                <a:endCxn id="90" idx="2"/>
              </p:cNvCxnSpPr>
              <p:nvPr/>
            </p:nvCxnSpPr>
            <p:spPr>
              <a:xfrm>
                <a:off x="2426075" y="5401663"/>
                <a:ext cx="221090" cy="240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0" idx="3"/>
                <a:endCxn id="91" idx="7"/>
              </p:cNvCxnSpPr>
              <p:nvPr/>
            </p:nvCxnSpPr>
            <p:spPr>
              <a:xfrm flipH="1">
                <a:off x="2341468" y="5597835"/>
                <a:ext cx="396930" cy="403462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89" idx="4"/>
                <a:endCxn id="91" idx="0"/>
              </p:cNvCxnSpPr>
              <p:nvPr/>
            </p:nvCxnSpPr>
            <p:spPr>
              <a:xfrm flipH="1">
                <a:off x="2142116" y="5675698"/>
                <a:ext cx="2034" cy="245335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9" idx="5"/>
                <a:endCxn id="92" idx="1"/>
              </p:cNvCxnSpPr>
              <p:nvPr/>
            </p:nvCxnSpPr>
            <p:spPr>
              <a:xfrm>
                <a:off x="2343501" y="5595435"/>
                <a:ext cx="386237" cy="449901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91" idx="4"/>
                <a:endCxn id="93" idx="0"/>
              </p:cNvCxnSpPr>
              <p:nvPr/>
            </p:nvCxnSpPr>
            <p:spPr>
              <a:xfrm>
                <a:off x="2142116" y="6469104"/>
                <a:ext cx="17306" cy="212310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stCxn id="91" idx="5"/>
                <a:endCxn id="94" idx="1"/>
              </p:cNvCxnSpPr>
              <p:nvPr/>
            </p:nvCxnSpPr>
            <p:spPr>
              <a:xfrm>
                <a:off x="2341467" y="6388840"/>
                <a:ext cx="388272" cy="372837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stCxn id="92" idx="3"/>
                <a:endCxn id="93" idx="7"/>
              </p:cNvCxnSpPr>
              <p:nvPr/>
            </p:nvCxnSpPr>
            <p:spPr>
              <a:xfrm flipH="1">
                <a:off x="2358774" y="6432880"/>
                <a:ext cx="370964" cy="328798"/>
              </a:xfrm>
              <a:prstGeom prst="straightConnector1">
                <a:avLst/>
              </a:prstGeom>
              <a:ln w="9525" cmpd="sng">
                <a:solidFill>
                  <a:srgbClr val="FF660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851058" y="6776143"/>
                <a:ext cx="684628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TCP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60601" y="6809947"/>
                <a:ext cx="751577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New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91929" y="6026902"/>
                <a:ext cx="716704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IPv4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586769" y="6073463"/>
                <a:ext cx="724432" cy="299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IPv6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541464" y="5240125"/>
                <a:ext cx="1005186" cy="31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66900"/>
                <a:r>
                  <a:rPr lang="en-US" sz="1200" dirty="0">
                    <a:solidFill>
                      <a:srgbClr val="000000"/>
                    </a:solidFill>
                    <a:latin typeface="Seravek"/>
                    <a:cs typeface="Seravek"/>
                  </a:rPr>
                  <a:t>VLAN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91929" y="5210053"/>
                <a:ext cx="691427" cy="33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66900"/>
                <a:r>
                  <a:rPr lang="en-US" sz="1400" dirty="0">
                    <a:solidFill>
                      <a:srgbClr val="000000"/>
                    </a:solidFill>
                    <a:latin typeface="Seravek"/>
                    <a:cs typeface="Seravek"/>
                  </a:rPr>
                  <a:t>Eth</a:t>
                </a:r>
                <a:endParaRPr lang="en-US" sz="12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42013" y="2971800"/>
            <a:ext cx="1305987" cy="3124200"/>
            <a:chOff x="1742013" y="2971800"/>
            <a:chExt cx="1305987" cy="31242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42013" y="2971800"/>
              <a:ext cx="1305987" cy="2819400"/>
              <a:chOff x="1742013" y="2971800"/>
              <a:chExt cx="1305987" cy="28194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3" name="Trapezoid 19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94" name="Straight Connector 193"/>
                  <p:cNvCxnSpPr>
                    <a:stCxn id="192" idx="3"/>
                    <a:endCxn id="19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Group 196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99" name="Trapezoid 19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0" name="Straight Connector 199"/>
                  <p:cNvCxnSpPr>
                    <a:stCxn id="198" idx="3"/>
                    <a:endCxn id="19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Group 20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2" name="Rectangle 20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3" name="Trapezoid 20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4" name="Straight Connector 203"/>
                  <p:cNvCxnSpPr>
                    <a:stCxn id="202" idx="3"/>
                    <a:endCxn id="20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 204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06" name="Rectangle 2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07" name="Trapezoid 2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08" name="Straight Connector 207"/>
                  <p:cNvCxnSpPr>
                    <a:stCxn id="206" idx="3"/>
                    <a:endCxn id="2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9" name="Group 20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0" name="Rectangle 2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1" name="Trapezoid 2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12" name="Straight Connector 211"/>
                  <p:cNvCxnSpPr>
                    <a:stCxn id="210" idx="3"/>
                    <a:endCxn id="2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18" name="Rectangle 2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19" name="Trapezoid 2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20" name="Straight Connector 219"/>
                  <p:cNvCxnSpPr>
                    <a:stCxn id="218" idx="3"/>
                    <a:endCxn id="2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28" name="TextBox 227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49" name="TextBox 448"/>
            <p:cNvSpPr txBox="1"/>
            <p:nvPr/>
          </p:nvSpPr>
          <p:spPr>
            <a:xfrm>
              <a:off x="1954802" y="5725608"/>
              <a:ext cx="902699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62300" y="2971800"/>
            <a:ext cx="1313752" cy="3124200"/>
            <a:chOff x="3162300" y="2971800"/>
            <a:chExt cx="1313752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3162300" y="2971800"/>
              <a:ext cx="1313752" cy="2819400"/>
              <a:chOff x="1742013" y="2971800"/>
              <a:chExt cx="1305987" cy="28194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5" name="Rectangle 2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" name="Trapezoid 2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7" name="Straight Connector 256"/>
                  <p:cNvCxnSpPr>
                    <a:stCxn id="255" idx="3"/>
                    <a:endCxn id="2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52" name="Rectangle 2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Trapezoid 2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4" name="Straight Connector 253"/>
                  <p:cNvCxnSpPr>
                    <a:stCxn id="252" idx="3"/>
                    <a:endCxn id="2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9" name="Rectangle 24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0" name="Trapezoid 24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1" name="Straight Connector 250"/>
                  <p:cNvCxnSpPr>
                    <a:stCxn id="249" idx="3"/>
                    <a:endCxn id="25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7" name="Group 236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6" name="Rectangle 2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Trapezoid 2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" name="Straight Connector 247"/>
                  <p:cNvCxnSpPr>
                    <a:stCxn id="246" idx="3"/>
                    <a:endCxn id="2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4" name="Trapezoid 2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5" name="Straight Connector 244"/>
                  <p:cNvCxnSpPr>
                    <a:stCxn id="243" idx="3"/>
                    <a:endCxn id="2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Group 238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240" name="Rectangle 2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Trapezoid 2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" name="Straight Connector 241"/>
                  <p:cNvCxnSpPr>
                    <a:stCxn id="240" idx="3"/>
                    <a:endCxn id="2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3" name="TextBox 232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0" name="TextBox 449"/>
            <p:cNvSpPr txBox="1"/>
            <p:nvPr/>
          </p:nvSpPr>
          <p:spPr>
            <a:xfrm>
              <a:off x="3369357" y="5725608"/>
              <a:ext cx="93251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2355" y="2963923"/>
            <a:ext cx="1313752" cy="3132077"/>
            <a:chOff x="4942355" y="2963923"/>
            <a:chExt cx="1313752" cy="3132077"/>
          </a:xfrm>
        </p:grpSpPr>
        <p:grpSp>
          <p:nvGrpSpPr>
            <p:cNvPr id="322" name="Group 321"/>
            <p:cNvGrpSpPr/>
            <p:nvPr/>
          </p:nvGrpSpPr>
          <p:grpSpPr>
            <a:xfrm>
              <a:off x="4942355" y="2963923"/>
              <a:ext cx="1313752" cy="2819400"/>
              <a:chOff x="1742013" y="2971800"/>
              <a:chExt cx="1305987" cy="28194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824947" y="2971800"/>
                <a:ext cx="1109765" cy="28194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5" name="Group 32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52" name="Rectangle 3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85" name="Trapezoid 3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92" name="Straight Connector 391"/>
                  <p:cNvCxnSpPr>
                    <a:stCxn id="352" idx="3"/>
                    <a:endCxn id="3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6" name="Rectangle 3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Trapezoid 3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8" name="Straight Connector 347"/>
                  <p:cNvCxnSpPr>
                    <a:stCxn id="346" idx="3"/>
                    <a:endCxn id="3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9" name="Group 32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3" name="Rectangle 3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Trapezoid 3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5" name="Straight Connector 344"/>
                  <p:cNvCxnSpPr>
                    <a:stCxn id="343" idx="3"/>
                    <a:endCxn id="3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0" name="Group 32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Trapezoid 3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42" name="Straight Connector 341"/>
                  <p:cNvCxnSpPr>
                    <a:stCxn id="340" idx="3"/>
                    <a:endCxn id="3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6" name="Rectangle 33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Trapezoid 33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8" name="Straight Connector 337"/>
                  <p:cNvCxnSpPr>
                    <a:stCxn id="336" idx="3"/>
                    <a:endCxn id="33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333" name="Rectangle 33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Trapezoid 33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335" name="Straight Connector 334"/>
                  <p:cNvCxnSpPr>
                    <a:stCxn id="333" idx="3"/>
                    <a:endCxn id="33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6" name="TextBox 32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1" name="TextBox 450"/>
            <p:cNvSpPr txBox="1"/>
            <p:nvPr/>
          </p:nvSpPr>
          <p:spPr>
            <a:xfrm>
              <a:off x="5076034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6700" y="29718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29590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02400" y="2762250"/>
            <a:ext cx="1231900" cy="3219450"/>
            <a:chOff x="6502400" y="2762250"/>
            <a:chExt cx="1231900" cy="3219450"/>
          </a:xfrm>
        </p:grpSpPr>
        <p:sp>
          <p:nvSpPr>
            <p:cNvPr id="454" name="Rectangle 453"/>
            <p:cNvSpPr/>
            <p:nvPr/>
          </p:nvSpPr>
          <p:spPr>
            <a:xfrm>
              <a:off x="6502400" y="2762250"/>
              <a:ext cx="1231900" cy="32194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6667500" y="3241143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92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" y="2362200"/>
            <a:ext cx="12039600" cy="4038600"/>
            <a:chOff x="76200" y="2362200"/>
            <a:chExt cx="12039600" cy="4038600"/>
          </a:xfrm>
        </p:grpSpPr>
        <p:grpSp>
          <p:nvGrpSpPr>
            <p:cNvPr id="72" name="Group 71"/>
            <p:cNvGrpSpPr/>
            <p:nvPr/>
          </p:nvGrpSpPr>
          <p:grpSpPr>
            <a:xfrm>
              <a:off x="76200" y="2362200"/>
              <a:ext cx="12039600" cy="3918097"/>
              <a:chOff x="305881" y="1942993"/>
              <a:chExt cx="11557242" cy="390688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05881" y="1942993"/>
                <a:ext cx="11557242" cy="3906887"/>
                <a:chOff x="229680" y="1655717"/>
                <a:chExt cx="11557244" cy="3906883"/>
              </a:xfrm>
            </p:grpSpPr>
            <p:grpSp>
              <p:nvGrpSpPr>
                <p:cNvPr id="267" name="Group 42"/>
                <p:cNvGrpSpPr/>
                <p:nvPr/>
              </p:nvGrpSpPr>
              <p:grpSpPr>
                <a:xfrm>
                  <a:off x="1682310" y="3367761"/>
                  <a:ext cx="4680390" cy="1189197"/>
                  <a:chOff x="1707458" y="1778000"/>
                  <a:chExt cx="4254836" cy="1181787"/>
                </a:xfrm>
              </p:grpSpPr>
              <p:cxnSp>
                <p:nvCxnSpPr>
                  <p:cNvPr id="268" name="Straight Arrow Connector 267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Arrow Connector 275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Arrow Connector 276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9" name="Right Arrow 278"/>
                <p:cNvSpPr/>
                <p:nvPr/>
              </p:nvSpPr>
              <p:spPr>
                <a:xfrm>
                  <a:off x="298017" y="3771900"/>
                  <a:ext cx="380165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29680" y="3445061"/>
                  <a:ext cx="452150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In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6410611" y="1655717"/>
                  <a:ext cx="1170354" cy="683932"/>
                </a:xfrm>
                <a:prstGeom prst="rect">
                  <a:avLst/>
                </a:prstGeom>
                <a:noFill/>
              </p:spPr>
              <p:txBody>
                <a:bodyPr wrap="square" lIns="130622" tIns="65311" rIns="130622" bIns="65311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Queues/</a:t>
                  </a:r>
                </a:p>
                <a:p>
                  <a:pPr algn="ctr"/>
                  <a:r>
                    <a:rPr lang="en-US" dirty="0" smtClean="0">
                      <a:latin typeface="Seravek"/>
                      <a:cs typeface="Seravek"/>
                    </a:rPr>
                    <a:t>Scheduler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2" name="Right Arrow 291"/>
                <p:cNvSpPr/>
                <p:nvPr/>
              </p:nvSpPr>
              <p:spPr>
                <a:xfrm>
                  <a:off x="11250057" y="3855054"/>
                  <a:ext cx="444678" cy="373769"/>
                </a:xfrm>
                <a:prstGeom prst="rightArrow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1136720" y="3509944"/>
                  <a:ext cx="650204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Out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295" name="Rectangle 294"/>
                <p:cNvSpPr/>
                <p:nvPr/>
              </p:nvSpPr>
              <p:spPr>
                <a:xfrm>
                  <a:off x="32742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296" name="Rectangle 295"/>
                <p:cNvSpPr/>
                <p:nvPr/>
              </p:nvSpPr>
              <p:spPr>
                <a:xfrm>
                  <a:off x="1902657" y="2564534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13" name="Rectangle 312"/>
                <p:cNvSpPr/>
                <p:nvPr/>
              </p:nvSpPr>
              <p:spPr>
                <a:xfrm>
                  <a:off x="723900" y="2354836"/>
                  <a:ext cx="952500" cy="3207763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778283" y="1960626"/>
                  <a:ext cx="879348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smtClean="0">
                      <a:latin typeface="Seravek"/>
                      <a:cs typeface="Seravek"/>
                    </a:rPr>
                    <a:t>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315" name="Straight Connector 314"/>
                <p:cNvCxnSpPr/>
                <p:nvPr/>
              </p:nvCxnSpPr>
              <p:spPr>
                <a:xfrm>
                  <a:off x="5953744" y="3042508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/>
                <p:cNvCxnSpPr/>
                <p:nvPr/>
              </p:nvCxnSpPr>
              <p:spPr>
                <a:xfrm>
                  <a:off x="5953744" y="4927136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5953744" y="371279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5953744" y="4238122"/>
                  <a:ext cx="387489" cy="0"/>
                </a:xfrm>
                <a:prstGeom prst="line">
                  <a:avLst/>
                </a:prstGeom>
                <a:ln>
                  <a:solidFill>
                    <a:srgbClr val="FFFFFF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9" name="Rectangle 318"/>
                <p:cNvSpPr/>
                <p:nvPr/>
              </p:nvSpPr>
              <p:spPr>
                <a:xfrm>
                  <a:off x="49887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4577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49" name="Straight Connector 348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6400800" y="2362200"/>
                  <a:ext cx="1181100" cy="3200400"/>
                  <a:chOff x="6400800" y="2362200"/>
                  <a:chExt cx="1181100" cy="3200400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6400800" y="2362200"/>
                    <a:ext cx="1181100" cy="32004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lIns="130622" tIns="65311" rIns="130622" bIns="65311" rtlCol="0" anchor="ctr"/>
                  <a:lstStyle/>
                  <a:p>
                    <a:pPr algn="ctr"/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  <p:grpSp>
                <p:nvGrpSpPr>
                  <p:cNvPr id="280" name="Group 65"/>
                  <p:cNvGrpSpPr/>
                  <p:nvPr/>
                </p:nvGrpSpPr>
                <p:grpSpPr>
                  <a:xfrm>
                    <a:off x="6749312" y="3009900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1" name="Freeform 280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2" name="Straight Connector 281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" name="Straight Connector 282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4" name="Group 70"/>
                  <p:cNvGrpSpPr/>
                  <p:nvPr/>
                </p:nvGrpSpPr>
                <p:grpSpPr>
                  <a:xfrm>
                    <a:off x="6749312" y="35115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285" name="Freeform 28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286" name="Straight Connector 28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7" name="Straight Connector 28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4" name="Group 65"/>
                  <p:cNvGrpSpPr/>
                  <p:nvPr/>
                </p:nvGrpSpPr>
                <p:grpSpPr>
                  <a:xfrm>
                    <a:off x="6749312" y="40068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5" name="Freeform 354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Straight Connector 356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8" name="Group 70"/>
                  <p:cNvGrpSpPr/>
                  <p:nvPr/>
                </p:nvGrpSpPr>
                <p:grpSpPr>
                  <a:xfrm>
                    <a:off x="6749312" y="4502136"/>
                    <a:ext cx="527788" cy="298464"/>
                    <a:chOff x="7660968" y="1751777"/>
                    <a:chExt cx="1040580" cy="450645"/>
                  </a:xfrm>
                </p:grpSpPr>
                <p:sp>
                  <p:nvSpPr>
                    <p:cNvPr id="359" name="Freeform 358"/>
                    <p:cNvSpPr/>
                    <p:nvPr/>
                  </p:nvSpPr>
                  <p:spPr>
                    <a:xfrm>
                      <a:off x="7660968" y="1751777"/>
                      <a:ext cx="1040580" cy="450645"/>
                    </a:xfrm>
                    <a:custGeom>
                      <a:avLst/>
                      <a:gdLst>
                        <a:gd name="connsiteX0" fmla="*/ 0 w 1040580"/>
                        <a:gd name="connsiteY0" fmla="*/ 0 h 450645"/>
                        <a:gd name="connsiteX1" fmla="*/ 1040580 w 1040580"/>
                        <a:gd name="connsiteY1" fmla="*/ 8193 h 450645"/>
                        <a:gd name="connsiteX2" fmla="*/ 1032387 w 1040580"/>
                        <a:gd name="connsiteY2" fmla="*/ 450645 h 450645"/>
                        <a:gd name="connsiteX3" fmla="*/ 16387 w 1040580"/>
                        <a:gd name="connsiteY3" fmla="*/ 442451 h 4506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40580" h="450645">
                          <a:moveTo>
                            <a:pt x="0" y="0"/>
                          </a:moveTo>
                          <a:lnTo>
                            <a:pt x="1040580" y="8193"/>
                          </a:lnTo>
                          <a:lnTo>
                            <a:pt x="1032387" y="450645"/>
                          </a:lnTo>
                          <a:lnTo>
                            <a:pt x="16387" y="442451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Seravek"/>
                        <a:cs typeface="Seravek"/>
                      </a:endParaRPr>
                    </a:p>
                  </p:txBody>
                </p:sp>
                <p:cxnSp>
                  <p:nvCxnSpPr>
                    <p:cNvPr id="360" name="Straight Connector 359"/>
                    <p:cNvCxnSpPr/>
                    <p:nvPr/>
                  </p:nvCxnSpPr>
                  <p:spPr>
                    <a:xfrm>
                      <a:off x="8501629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Straight Connector 360"/>
                    <p:cNvCxnSpPr/>
                    <p:nvPr/>
                  </p:nvCxnSpPr>
                  <p:spPr>
                    <a:xfrm>
                      <a:off x="8268933" y="1751777"/>
                      <a:ext cx="0" cy="450645"/>
                    </a:xfrm>
                    <a:prstGeom prst="line">
                      <a:avLst/>
                    </a:prstGeom>
                    <a:ln w="1905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2" name="Group 42"/>
                <p:cNvGrpSpPr/>
                <p:nvPr/>
              </p:nvGrpSpPr>
              <p:grpSpPr>
                <a:xfrm>
                  <a:off x="7587810" y="3390900"/>
                  <a:ext cx="3232590" cy="1189197"/>
                  <a:chOff x="1707458" y="1778000"/>
                  <a:chExt cx="4254836" cy="1181787"/>
                </a:xfrm>
              </p:grpSpPr>
              <p:cxnSp>
                <p:nvCxnSpPr>
                  <p:cNvPr id="363" name="Straight Arrow Connector 362"/>
                  <p:cNvCxnSpPr/>
                  <p:nvPr/>
                </p:nvCxnSpPr>
                <p:spPr>
                  <a:xfrm>
                    <a:off x="1707458" y="177800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Arrow Connector 363"/>
                  <p:cNvCxnSpPr/>
                  <p:nvPr/>
                </p:nvCxnSpPr>
                <p:spPr>
                  <a:xfrm>
                    <a:off x="1707458" y="190581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Straight Arrow Connector 364"/>
                  <p:cNvCxnSpPr/>
                  <p:nvPr/>
                </p:nvCxnSpPr>
                <p:spPr>
                  <a:xfrm>
                    <a:off x="1707458" y="203363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Straight Arrow Connector 365"/>
                  <p:cNvCxnSpPr/>
                  <p:nvPr/>
                </p:nvCxnSpPr>
                <p:spPr>
                  <a:xfrm>
                    <a:off x="1707458" y="216145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Arrow Connector 366"/>
                  <p:cNvCxnSpPr/>
                  <p:nvPr/>
                </p:nvCxnSpPr>
                <p:spPr>
                  <a:xfrm>
                    <a:off x="1707458" y="228927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Arrow Connector 367"/>
                  <p:cNvCxnSpPr/>
                  <p:nvPr/>
                </p:nvCxnSpPr>
                <p:spPr>
                  <a:xfrm>
                    <a:off x="1707458" y="2417090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Straight Arrow Connector 368"/>
                  <p:cNvCxnSpPr/>
                  <p:nvPr/>
                </p:nvCxnSpPr>
                <p:spPr>
                  <a:xfrm>
                    <a:off x="1707458" y="2544908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Arrow Connector 369"/>
                  <p:cNvCxnSpPr/>
                  <p:nvPr/>
                </p:nvCxnSpPr>
                <p:spPr>
                  <a:xfrm>
                    <a:off x="1707458" y="2672726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Straight Arrow Connector 370"/>
                  <p:cNvCxnSpPr/>
                  <p:nvPr/>
                </p:nvCxnSpPr>
                <p:spPr>
                  <a:xfrm>
                    <a:off x="1707458" y="2800544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Straight Arrow Connector 371"/>
                  <p:cNvCxnSpPr/>
                  <p:nvPr/>
                </p:nvCxnSpPr>
                <p:spPr>
                  <a:xfrm>
                    <a:off x="1707458" y="2928362"/>
                    <a:ext cx="4254836" cy="314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3" name="Rectangle 372"/>
                <p:cNvSpPr/>
                <p:nvPr/>
              </p:nvSpPr>
              <p:spPr>
                <a:xfrm>
                  <a:off x="10852590" y="2359974"/>
                  <a:ext cx="312947" cy="320040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4" name="TextBox 373"/>
                <p:cNvSpPr txBox="1"/>
                <p:nvPr/>
              </p:nvSpPr>
              <p:spPr>
                <a:xfrm>
                  <a:off x="10549254" y="1953303"/>
                  <a:ext cx="1161477" cy="408897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dirty="0" err="1">
                      <a:latin typeface="Seravek"/>
                      <a:cs typeface="Seravek"/>
                    </a:rPr>
                    <a:t>D</a:t>
                  </a:r>
                  <a:r>
                    <a:rPr lang="en-US" dirty="0" err="1" smtClean="0">
                      <a:latin typeface="Seravek"/>
                      <a:cs typeface="Seravek"/>
                    </a:rPr>
                    <a:t>eparser</a:t>
                  </a:r>
                  <a:endParaRPr lang="en-US" dirty="0">
                    <a:latin typeface="Seravek"/>
                    <a:cs typeface="Seravek"/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7808157" y="2571573"/>
                  <a:ext cx="1069143" cy="28168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>
                <a:xfrm>
                  <a:off x="9522657" y="2558722"/>
                  <a:ext cx="1069143" cy="28168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130622" tIns="65311" rIns="130622" bIns="65311" rtlCol="0" anchor="ctr"/>
                <a:lstStyle/>
                <a:p>
                  <a:pPr algn="ctr"/>
                  <a:endParaRPr lang="en-US" sz="3400" dirty="0">
                    <a:solidFill>
                      <a:schemeClr val="tx1"/>
                    </a:solidFill>
                    <a:latin typeface="Seravek"/>
                    <a:cs typeface="Seravek"/>
                  </a:endParaRPr>
                </a:p>
              </p:txBody>
            </p:sp>
            <p:grpSp>
              <p:nvGrpSpPr>
                <p:cNvPr id="379" name="Group 378"/>
                <p:cNvGrpSpPr/>
                <p:nvPr/>
              </p:nvGrpSpPr>
              <p:grpSpPr>
                <a:xfrm>
                  <a:off x="8991602" y="2869482"/>
                  <a:ext cx="495299" cy="2163589"/>
                  <a:chOff x="8534400" y="1981200"/>
                  <a:chExt cx="595991" cy="2163589"/>
                </a:xfrm>
              </p:grpSpPr>
              <p:cxnSp>
                <p:nvCxnSpPr>
                  <p:cNvPr id="380" name="Straight Connector 379"/>
                  <p:cNvCxnSpPr/>
                  <p:nvPr/>
                </p:nvCxnSpPr>
                <p:spPr>
                  <a:xfrm>
                    <a:off x="8534400" y="1981200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1" name="Straight Connector 380"/>
                  <p:cNvCxnSpPr/>
                  <p:nvPr/>
                </p:nvCxnSpPr>
                <p:spPr>
                  <a:xfrm>
                    <a:off x="8546380" y="4144789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Straight Connector 381"/>
                  <p:cNvCxnSpPr/>
                  <p:nvPr/>
                </p:nvCxnSpPr>
                <p:spPr>
                  <a:xfrm>
                    <a:off x="8544754" y="3074118"/>
                    <a:ext cx="584011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1905000" y="2628900"/>
                <a:ext cx="4305299" cy="190500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4200" y="2286001"/>
                <a:ext cx="1785180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Ingress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387" name="Group 386"/>
              <p:cNvGrpSpPr/>
              <p:nvPr/>
            </p:nvGrpSpPr>
            <p:grpSpPr>
              <a:xfrm>
                <a:off x="7845543" y="2617229"/>
                <a:ext cx="2895599" cy="190500"/>
                <a:chOff x="1920389" y="2693432"/>
                <a:chExt cx="4419600" cy="190500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19203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339989" y="2693432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1920389" y="2793595"/>
                  <a:ext cx="4419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1" name="TextBox 390"/>
              <p:cNvSpPr txBox="1"/>
              <p:nvPr/>
            </p:nvSpPr>
            <p:spPr>
              <a:xfrm>
                <a:off x="8455144" y="2274332"/>
                <a:ext cx="1714549" cy="408897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Egress 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1875" y="3048000"/>
              <a:ext cx="1148394" cy="3238500"/>
              <a:chOff x="591875" y="2743200"/>
              <a:chExt cx="1148394" cy="32385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591875" y="2743200"/>
                <a:ext cx="1008325" cy="3238500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09600" y="3390900"/>
                <a:ext cx="1130669" cy="1816899"/>
                <a:chOff x="1791929" y="5127627"/>
                <a:chExt cx="1754721" cy="2101858"/>
              </a:xfrm>
            </p:grpSpPr>
            <p:sp>
              <p:nvSpPr>
                <p:cNvPr id="89" name="Connector 88"/>
                <p:cNvSpPr/>
                <p:nvPr/>
              </p:nvSpPr>
              <p:spPr>
                <a:xfrm>
                  <a:off x="1862224" y="5127627"/>
                  <a:ext cx="563851" cy="548071"/>
                </a:xfrm>
                <a:prstGeom prst="flowChartConnector">
                  <a:avLst/>
                </a:prstGeom>
                <a:solidFill>
                  <a:schemeClr val="accent4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0" name="Connector 89"/>
                <p:cNvSpPr/>
                <p:nvPr/>
              </p:nvSpPr>
              <p:spPr>
                <a:xfrm>
                  <a:off x="2647164" y="5130027"/>
                  <a:ext cx="622979" cy="548071"/>
                </a:xfrm>
                <a:prstGeom prst="flowChartConnector">
                  <a:avLst/>
                </a:prstGeom>
                <a:solidFill>
                  <a:srgbClr val="FFFF00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1" name="Connector 90"/>
                <p:cNvSpPr/>
                <p:nvPr/>
              </p:nvSpPr>
              <p:spPr>
                <a:xfrm>
                  <a:off x="1860190" y="5921033"/>
                  <a:ext cx="563851" cy="548071"/>
                </a:xfrm>
                <a:prstGeom prst="flowChartConnector">
                  <a:avLst/>
                </a:prstGeom>
                <a:solidFill>
                  <a:srgbClr val="D92A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2" name="Connector 91"/>
                <p:cNvSpPr/>
                <p:nvPr/>
              </p:nvSpPr>
              <p:spPr>
                <a:xfrm>
                  <a:off x="2647165" y="5965072"/>
                  <a:ext cx="563851" cy="548071"/>
                </a:xfrm>
                <a:prstGeom prst="flowChartConnector">
                  <a:avLst/>
                </a:prstGeom>
                <a:solidFill>
                  <a:srgbClr val="3366FF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3" name="Connector 92"/>
                <p:cNvSpPr/>
                <p:nvPr/>
              </p:nvSpPr>
              <p:spPr>
                <a:xfrm>
                  <a:off x="1877496" y="6681414"/>
                  <a:ext cx="563851" cy="548071"/>
                </a:xfrm>
                <a:prstGeom prst="flowChartConnector">
                  <a:avLst/>
                </a:prstGeom>
                <a:solidFill>
                  <a:srgbClr val="5CFF37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94" name="Connector 93"/>
                <p:cNvSpPr/>
                <p:nvPr/>
              </p:nvSpPr>
              <p:spPr>
                <a:xfrm>
                  <a:off x="2647165" y="6681414"/>
                  <a:ext cx="563851" cy="548071"/>
                </a:xfrm>
                <a:prstGeom prst="flowChartConnector">
                  <a:avLst/>
                </a:prstGeom>
                <a:solidFill>
                  <a:srgbClr val="FF0D13"/>
                </a:solidFill>
                <a:ln>
                  <a:solidFill>
                    <a:srgbClr val="FF66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66900"/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95" name="Straight Arrow Connector 94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2426075" y="5401663"/>
                  <a:ext cx="221090" cy="240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0" idx="3"/>
                  <a:endCxn id="91" idx="7"/>
                </p:cNvCxnSpPr>
                <p:nvPr/>
              </p:nvCxnSpPr>
              <p:spPr>
                <a:xfrm flipH="1">
                  <a:off x="2341468" y="5597835"/>
                  <a:ext cx="396930" cy="403462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>
                  <a:stCxn id="89" idx="4"/>
                  <a:endCxn id="91" idx="0"/>
                </p:cNvCxnSpPr>
                <p:nvPr/>
              </p:nvCxnSpPr>
              <p:spPr>
                <a:xfrm flipH="1">
                  <a:off x="2142116" y="5675698"/>
                  <a:ext cx="2034" cy="245335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>
                  <a:stCxn id="89" idx="5"/>
                  <a:endCxn id="92" idx="1"/>
                </p:cNvCxnSpPr>
                <p:nvPr/>
              </p:nvCxnSpPr>
              <p:spPr>
                <a:xfrm>
                  <a:off x="2343501" y="5595435"/>
                  <a:ext cx="386237" cy="449901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stCxn id="91" idx="4"/>
                  <a:endCxn id="93" idx="0"/>
                </p:cNvCxnSpPr>
                <p:nvPr/>
              </p:nvCxnSpPr>
              <p:spPr>
                <a:xfrm>
                  <a:off x="2142116" y="6469104"/>
                  <a:ext cx="17306" cy="212310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>
                  <a:stCxn id="91" idx="5"/>
                  <a:endCxn id="94" idx="1"/>
                </p:cNvCxnSpPr>
                <p:nvPr/>
              </p:nvCxnSpPr>
              <p:spPr>
                <a:xfrm>
                  <a:off x="2341467" y="6388840"/>
                  <a:ext cx="388272" cy="372837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>
                  <a:stCxn id="92" idx="3"/>
                  <a:endCxn id="93" idx="7"/>
                </p:cNvCxnSpPr>
                <p:nvPr/>
              </p:nvCxnSpPr>
              <p:spPr>
                <a:xfrm flipH="1">
                  <a:off x="2358774" y="6432880"/>
                  <a:ext cx="370964" cy="328798"/>
                </a:xfrm>
                <a:prstGeom prst="straightConnector1">
                  <a:avLst/>
                </a:prstGeom>
                <a:ln w="9525" cmpd="sng">
                  <a:solidFill>
                    <a:srgbClr val="FF6600"/>
                  </a:solidFill>
                  <a:tail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1851058" y="6776143"/>
                  <a:ext cx="684628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TCP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0601" y="6809947"/>
                  <a:ext cx="751577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New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1791929" y="6026902"/>
                  <a:ext cx="716704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IPv4</a:t>
                  </a: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2586769" y="6073463"/>
                  <a:ext cx="724432" cy="2996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IPv6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2541464" y="5240125"/>
                  <a:ext cx="1005186" cy="318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566900"/>
                  <a:r>
                    <a:rPr lang="en-US" sz="12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VLAN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1791929" y="5210053"/>
                  <a:ext cx="691427" cy="332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566900"/>
                  <a:r>
                    <a:rPr lang="en-US" sz="1400" dirty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Eth</a:t>
                  </a:r>
                  <a:endParaRPr lang="en-US" sz="12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1742013" y="3276600"/>
              <a:ext cx="1305987" cy="3124200"/>
              <a:chOff x="1742013" y="2971800"/>
              <a:chExt cx="1305987" cy="3124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742013" y="2971800"/>
                <a:ext cx="1305987" cy="2819400"/>
                <a:chOff x="1742013" y="2971800"/>
                <a:chExt cx="1305987" cy="2819400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" name="Group 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2" name="Rectangle 19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" name="Trapezoid 19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4" name="Straight Connector 193"/>
                    <p:cNvCxnSpPr>
                      <a:stCxn id="192" idx="3"/>
                      <a:endCxn id="19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7" name="Group 196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9" name="Trapezoid 19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" name="Straight Connector 199"/>
                    <p:cNvCxnSpPr>
                      <a:stCxn id="198" idx="3"/>
                      <a:endCxn id="19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2" name="Rectangle 20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3" name="Trapezoid 20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4" name="Straight Connector 203"/>
                    <p:cNvCxnSpPr>
                      <a:stCxn id="202" idx="3"/>
                      <a:endCxn id="20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" name="Trapezoid 2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8" name="Straight Connector 207"/>
                    <p:cNvCxnSpPr>
                      <a:stCxn id="206" idx="3"/>
                      <a:endCxn id="2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0" name="Rectangle 20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" name="Trapezoid 21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2" name="Straight Connector 211"/>
                    <p:cNvCxnSpPr>
                      <a:stCxn id="210" idx="3"/>
                      <a:endCxn id="21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7" name="Group 216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18" name="Rectangle 2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9" name="Trapezoid 2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20" name="Straight Connector 219"/>
                    <p:cNvCxnSpPr>
                      <a:stCxn id="218" idx="3"/>
                      <a:endCxn id="2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8" name="TextBox 227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49" name="TextBox 448"/>
              <p:cNvSpPr txBox="1"/>
              <p:nvPr/>
            </p:nvSpPr>
            <p:spPr>
              <a:xfrm>
                <a:off x="1954802" y="57256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62300" y="3276600"/>
              <a:ext cx="1313752" cy="3124200"/>
              <a:chOff x="3162300" y="2971800"/>
              <a:chExt cx="1313752" cy="3124200"/>
            </a:xfrm>
          </p:grpSpPr>
          <p:grpSp>
            <p:nvGrpSpPr>
              <p:cNvPr id="230" name="Group 229"/>
              <p:cNvGrpSpPr/>
              <p:nvPr/>
            </p:nvGrpSpPr>
            <p:grpSpPr>
              <a:xfrm>
                <a:off x="3162300" y="2971800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231" name="Rectangle 230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32" name="Group 231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234" name="Group 233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5" name="Rectangle 25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6" name="Trapezoid 25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7" name="Straight Connector 256"/>
                    <p:cNvCxnSpPr>
                      <a:stCxn id="255" idx="3"/>
                      <a:endCxn id="25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5" name="Group 234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52" name="Rectangle 2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3" name="Trapezoid 25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4" name="Straight Connector 253"/>
                    <p:cNvCxnSpPr>
                      <a:stCxn id="252" idx="3"/>
                      <a:endCxn id="25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6" name="Group 235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50" name="Trapezoid 24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51" name="Straight Connector 250"/>
                    <p:cNvCxnSpPr>
                      <a:stCxn id="249" idx="3"/>
                      <a:endCxn id="25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" name="Group 236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6" name="Rectangle 2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7" name="Trapezoid 2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8" name="Straight Connector 247"/>
                    <p:cNvCxnSpPr>
                      <a:stCxn id="246" idx="3"/>
                      <a:endCxn id="2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8" name="Group 237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3" name="Rectangle 2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4" name="Trapezoid 2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5" name="Straight Connector 244"/>
                    <p:cNvCxnSpPr>
                      <a:stCxn id="243" idx="3"/>
                      <a:endCxn id="2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9" name="Group 238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240" name="Rectangle 2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41" name="Trapezoid 2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42" name="Straight Connector 241"/>
                    <p:cNvCxnSpPr>
                      <a:stCxn id="240" idx="3"/>
                      <a:endCxn id="2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0" name="TextBox 449"/>
              <p:cNvSpPr txBox="1"/>
              <p:nvPr/>
            </p:nvSpPr>
            <p:spPr>
              <a:xfrm>
                <a:off x="3369357" y="57256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42355" y="3268723"/>
              <a:ext cx="1313752" cy="3132077"/>
              <a:chOff x="4942355" y="2963923"/>
              <a:chExt cx="1313752" cy="3132077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4942355" y="2963923"/>
                <a:ext cx="1313752" cy="2819400"/>
                <a:chOff x="1742013" y="2971800"/>
                <a:chExt cx="1305987" cy="2819400"/>
              </a:xfrm>
            </p:grpSpPr>
            <p:sp>
              <p:nvSpPr>
                <p:cNvPr id="324" name="Rectangle 323"/>
                <p:cNvSpPr/>
                <p:nvPr/>
              </p:nvSpPr>
              <p:spPr>
                <a:xfrm>
                  <a:off x="1824947" y="2971800"/>
                  <a:ext cx="1109765" cy="28194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25" name="Group 32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27" name="Group 32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85" name="Trapezoid 38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92" name="Straight Connector 391"/>
                    <p:cNvCxnSpPr>
                      <a:stCxn id="352" idx="3"/>
                      <a:endCxn id="38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6" name="Rectangle 3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7" name="Trapezoid 3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8" name="Straight Connector 347"/>
                    <p:cNvCxnSpPr>
                      <a:stCxn id="346" idx="3"/>
                      <a:endCxn id="3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3" name="Rectangle 3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4" name="Trapezoid 3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5" name="Straight Connector 344"/>
                    <p:cNvCxnSpPr>
                      <a:stCxn id="343" idx="3"/>
                      <a:endCxn id="3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0" name="Group 32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40" name="Rectangle 3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41" name="Trapezoid 3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42" name="Straight Connector 341"/>
                    <p:cNvCxnSpPr>
                      <a:stCxn id="340" idx="3"/>
                      <a:endCxn id="3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1" name="Group 33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6" name="Rectangle 33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7" name="Trapezoid 33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8" name="Straight Connector 337"/>
                    <p:cNvCxnSpPr>
                      <a:stCxn id="336" idx="3"/>
                      <a:endCxn id="33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333" name="Rectangle 33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334" name="Trapezoid 33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335" name="Straight Connector 334"/>
                    <p:cNvCxnSpPr>
                      <a:stCxn id="333" idx="3"/>
                      <a:endCxn id="33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26" name="TextBox 32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1" name="TextBox 450"/>
              <p:cNvSpPr txBox="1"/>
              <p:nvPr/>
            </p:nvSpPr>
            <p:spPr>
              <a:xfrm>
                <a:off x="5076034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886700" y="3276600"/>
              <a:ext cx="1317109" cy="3124200"/>
              <a:chOff x="7886700" y="2971800"/>
              <a:chExt cx="1317109" cy="3124200"/>
            </a:xfrm>
          </p:grpSpPr>
          <p:grpSp>
            <p:nvGrpSpPr>
              <p:cNvPr id="393" name="Group 392"/>
              <p:cNvGrpSpPr/>
              <p:nvPr/>
            </p:nvGrpSpPr>
            <p:grpSpPr>
              <a:xfrm>
                <a:off x="7886700" y="2971800"/>
                <a:ext cx="1313752" cy="2832100"/>
                <a:chOff x="1742013" y="2971800"/>
                <a:chExt cx="1305987" cy="2832100"/>
              </a:xfrm>
            </p:grpSpPr>
            <p:sp>
              <p:nvSpPr>
                <p:cNvPr id="394" name="Rectangle 393"/>
                <p:cNvSpPr/>
                <p:nvPr/>
              </p:nvSpPr>
              <p:spPr>
                <a:xfrm>
                  <a:off x="1824947" y="2971800"/>
                  <a:ext cx="1109765" cy="2832100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95" name="Group 394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397" name="Group 396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8" name="Rectangle 417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9" name="Trapezoid 418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20" name="Straight Connector 419"/>
                    <p:cNvCxnSpPr>
                      <a:stCxn id="418" idx="3"/>
                      <a:endCxn id="419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5" name="Rectangle 414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6" name="Trapezoid 415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7" name="Straight Connector 416"/>
                    <p:cNvCxnSpPr>
                      <a:stCxn id="415" idx="3"/>
                      <a:endCxn id="416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12" name="Rectangle 411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3" name="Trapezoid 412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4" name="Straight Connector 413"/>
                    <p:cNvCxnSpPr>
                      <a:stCxn id="412" idx="3"/>
                      <a:endCxn id="413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9" name="Rectangle 408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10" name="Trapezoid 409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11" name="Straight Connector 410"/>
                    <p:cNvCxnSpPr>
                      <a:stCxn id="409" idx="3"/>
                      <a:endCxn id="410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1" name="Group 400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7" name="Trapezoid 40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8" name="Straight Connector 407"/>
                    <p:cNvCxnSpPr>
                      <a:stCxn id="406" idx="3"/>
                      <a:endCxn id="40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2" name="Group 401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03" name="Rectangle 40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04" name="Trapezoid 40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05" name="Straight Connector 404"/>
                    <p:cNvCxnSpPr>
                      <a:stCxn id="403" idx="3"/>
                      <a:endCxn id="40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2" name="TextBox 451"/>
              <p:cNvSpPr txBox="1"/>
              <p:nvPr/>
            </p:nvSpPr>
            <p:spPr>
              <a:xfrm>
                <a:off x="8092485" y="5725608"/>
                <a:ext cx="1111324" cy="3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9673536" y="3263899"/>
              <a:ext cx="1313752" cy="3136901"/>
              <a:chOff x="9673536" y="2959099"/>
              <a:chExt cx="1313752" cy="3136901"/>
            </a:xfrm>
          </p:grpSpPr>
          <p:grpSp>
            <p:nvGrpSpPr>
              <p:cNvPr id="421" name="Group 420"/>
              <p:cNvGrpSpPr/>
              <p:nvPr/>
            </p:nvGrpSpPr>
            <p:grpSpPr>
              <a:xfrm>
                <a:off x="9673536" y="2959099"/>
                <a:ext cx="1313752" cy="2827867"/>
                <a:chOff x="1742013" y="2971799"/>
                <a:chExt cx="1305987" cy="2827867"/>
              </a:xfrm>
            </p:grpSpPr>
            <p:sp>
              <p:nvSpPr>
                <p:cNvPr id="422" name="Rectangle 421"/>
                <p:cNvSpPr/>
                <p:nvPr/>
              </p:nvSpPr>
              <p:spPr>
                <a:xfrm>
                  <a:off x="1824947" y="2971799"/>
                  <a:ext cx="1109765" cy="2827867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23" name="Group 422"/>
                <p:cNvGrpSpPr/>
                <p:nvPr/>
              </p:nvGrpSpPr>
              <p:grpSpPr>
                <a:xfrm>
                  <a:off x="1889935" y="3530971"/>
                  <a:ext cx="981004" cy="1917329"/>
                  <a:chOff x="1905000" y="3378571"/>
                  <a:chExt cx="981004" cy="1917329"/>
                </a:xfrm>
              </p:grpSpPr>
              <p:grpSp>
                <p:nvGrpSpPr>
                  <p:cNvPr id="425" name="Group 424"/>
                  <p:cNvGrpSpPr/>
                  <p:nvPr/>
                </p:nvGrpSpPr>
                <p:grpSpPr>
                  <a:xfrm>
                    <a:off x="1905000" y="33785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6" name="Rectangle 445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12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7" name="Trapezoid 446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8" name="Straight Connector 447"/>
                    <p:cNvCxnSpPr>
                      <a:stCxn id="446" idx="3"/>
                      <a:endCxn id="447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6" name="Group 425"/>
                  <p:cNvGrpSpPr/>
                  <p:nvPr/>
                </p:nvGrpSpPr>
                <p:grpSpPr>
                  <a:xfrm>
                    <a:off x="1905000" y="3709142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3" name="Rectangle 442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4" name="Trapezoid 443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5" name="Straight Connector 444"/>
                    <p:cNvCxnSpPr>
                      <a:stCxn id="443" idx="3"/>
                      <a:endCxn id="444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7" name="Group 426"/>
                  <p:cNvGrpSpPr/>
                  <p:nvPr/>
                </p:nvGrpSpPr>
                <p:grpSpPr>
                  <a:xfrm>
                    <a:off x="1905000" y="40386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40" name="Rectangle 439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41" name="Trapezoid 440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42" name="Straight Connector 441"/>
                    <p:cNvCxnSpPr>
                      <a:stCxn id="440" idx="3"/>
                      <a:endCxn id="441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/>
                  <p:cNvGrpSpPr/>
                  <p:nvPr/>
                </p:nvGrpSpPr>
                <p:grpSpPr>
                  <a:xfrm>
                    <a:off x="1905000" y="4381500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7" name="Rectangle 436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8" name="Trapezoid 437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9" name="Straight Connector 438"/>
                    <p:cNvCxnSpPr>
                      <a:stCxn id="437" idx="3"/>
                      <a:endCxn id="438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>
                    <a:off x="1905000" y="4712071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4" name="Rectangle 433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5" name="Trapezoid 434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6" name="Straight Connector 435"/>
                    <p:cNvCxnSpPr>
                      <a:stCxn id="434" idx="3"/>
                      <a:endCxn id="435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0" name="Group 429"/>
                  <p:cNvGrpSpPr/>
                  <p:nvPr/>
                </p:nvGrpSpPr>
                <p:grpSpPr>
                  <a:xfrm>
                    <a:off x="1905000" y="5060958"/>
                    <a:ext cx="981004" cy="234942"/>
                    <a:chOff x="3717645" y="1687844"/>
                    <a:chExt cx="981004" cy="234942"/>
                  </a:xfrm>
                </p:grpSpPr>
                <p:sp>
                  <p:nvSpPr>
                    <p:cNvPr id="431" name="Rectangle 430"/>
                    <p:cNvSpPr/>
                    <p:nvPr/>
                  </p:nvSpPr>
                  <p:spPr>
                    <a:xfrm>
                      <a:off x="3717645" y="1687844"/>
                      <a:ext cx="673040" cy="23494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432" name="Trapezoid 431"/>
                    <p:cNvSpPr/>
                    <p:nvPr/>
                  </p:nvSpPr>
                  <p:spPr>
                    <a:xfrm rot="5400000">
                      <a:off x="4465293" y="1686259"/>
                      <a:ext cx="231771" cy="234941"/>
                    </a:xfrm>
                    <a:prstGeom prst="trapezoid">
                      <a:avLst/>
                    </a:prstGeom>
                    <a:solidFill>
                      <a:srgbClr val="FFFFFF"/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defTabSz="566900"/>
                      <a:endParaRPr lang="en-US" sz="220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433" name="Straight Connector 432"/>
                    <p:cNvCxnSpPr>
                      <a:stCxn id="431" idx="3"/>
                      <a:endCxn id="432" idx="2"/>
                    </p:cNvCxnSpPr>
                    <p:nvPr/>
                  </p:nvCxnSpPr>
                  <p:spPr>
                    <a:xfrm flipV="1">
                      <a:off x="4390685" y="1803730"/>
                      <a:ext cx="73023" cy="1585"/>
                    </a:xfrm>
                    <a:prstGeom prst="line">
                      <a:avLst/>
                    </a:prstGeom>
                    <a:ln w="12700" cmpd="sng"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4" name="TextBox 423"/>
                <p:cNvSpPr txBox="1"/>
                <p:nvPr/>
              </p:nvSpPr>
              <p:spPr>
                <a:xfrm>
                  <a:off x="1742013" y="3157859"/>
                  <a:ext cx="1305987" cy="347341"/>
                </a:xfrm>
                <a:prstGeom prst="rect">
                  <a:avLst/>
                </a:prstGeom>
                <a:noFill/>
              </p:spPr>
              <p:txBody>
                <a:bodyPr wrap="none" lIns="130622" tIns="65311" rIns="130622" bIns="65311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0000"/>
                      </a:solidFill>
                      <a:latin typeface="Seravek"/>
                      <a:cs typeface="Seravek"/>
                    </a:rPr>
                    <a:t>match/action</a:t>
                  </a:r>
                  <a:endParaRPr lang="en-US" sz="1400" dirty="0">
                    <a:solidFill>
                      <a:srgbClr val="000000"/>
                    </a:solidFill>
                    <a:latin typeface="Seravek"/>
                    <a:cs typeface="Seravek"/>
                  </a:endParaRPr>
                </a:p>
              </p:txBody>
            </p:sp>
          </p:grpSp>
          <p:sp>
            <p:nvSpPr>
              <p:cNvPr id="453" name="TextBox 452"/>
              <p:cNvSpPr txBox="1"/>
              <p:nvPr/>
            </p:nvSpPr>
            <p:spPr>
              <a:xfrm>
                <a:off x="9801562" y="57256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71" name="Content Placeholder 2"/>
          <p:cNvSpPr>
            <a:spLocks noGrp="1"/>
          </p:cNvSpPr>
          <p:nvPr>
            <p:ph idx="1"/>
          </p:nvPr>
        </p:nvSpPr>
        <p:spPr>
          <a:xfrm>
            <a:off x="571500" y="5562600"/>
            <a:ext cx="113538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Packet transactions: High-level programming of switch pipeline</a:t>
            </a:r>
          </a:p>
          <a:p>
            <a:r>
              <a:rPr lang="en-US" sz="2800" dirty="0" smtClean="0"/>
              <a:t>Programmable packet scheduling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" y="76200"/>
            <a:ext cx="12877800" cy="2511253"/>
            <a:chOff x="76200" y="76200"/>
            <a:chExt cx="12877800" cy="2511253"/>
          </a:xfrm>
        </p:grpSpPr>
        <p:sp>
          <p:nvSpPr>
            <p:cNvPr id="672" name="Title 3"/>
            <p:cNvSpPr txBox="1">
              <a:spLocks/>
            </p:cNvSpPr>
            <p:nvPr/>
          </p:nvSpPr>
          <p:spPr>
            <a:xfrm>
              <a:off x="419100" y="76200"/>
              <a:ext cx="108204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800" kern="1200">
                  <a:solidFill>
                    <a:srgbClr val="FFFFFF"/>
                  </a:solidFill>
                  <a:latin typeface="Seravek"/>
                  <a:ea typeface="+mj-ea"/>
                  <a:cs typeface="Seravek"/>
                </a:defRPr>
              </a:lvl1pPr>
            </a:lstStyle>
            <a:p>
              <a:r>
                <a:rPr lang="en-US" smtClean="0">
                  <a:solidFill>
                    <a:schemeClr val="bg1"/>
                  </a:solidFill>
                </a:rPr>
                <a:t>Programmable switching chips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73" name="Picture 6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1752600"/>
              <a:ext cx="1752600" cy="834853"/>
            </a:xfrm>
            <a:prstGeom prst="rect">
              <a:avLst/>
            </a:prstGeom>
          </p:spPr>
        </p:pic>
        <p:sp>
          <p:nvSpPr>
            <p:cNvPr id="674" name="TextBox 673"/>
            <p:cNvSpPr txBox="1"/>
            <p:nvPr/>
          </p:nvSpPr>
          <p:spPr>
            <a:xfrm>
              <a:off x="1790700" y="1790700"/>
              <a:ext cx="11163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Same performance as fixed-function chips, </a:t>
              </a:r>
              <a:r>
                <a:rPr lang="en-US" sz="2800" u="sng" dirty="0" smtClean="0">
                  <a:latin typeface="Seravek"/>
                  <a:cs typeface="Seravek"/>
                </a:rPr>
                <a:t>some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r>
                <a:rPr lang="en-US" sz="2800" dirty="0" smtClean="0">
                  <a:latin typeface="Seravek"/>
                  <a:cs typeface="Seravek"/>
                </a:rPr>
                <a:t>programmability</a:t>
              </a:r>
              <a:r>
                <a:rPr lang="en-US" sz="2800" i="1" dirty="0" smtClean="0">
                  <a:latin typeface="Seravek"/>
                  <a:cs typeface="Seravek"/>
                </a:rPr>
                <a:t> 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396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4462E-6 6.43817E-6 L 4.64462E-6 -0.12783 " pathEditMode="relative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9100" y="76200"/>
            <a:ext cx="108204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Talk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2" name="Right Arrow 291"/>
          <p:cNvSpPr/>
          <p:nvPr/>
        </p:nvSpPr>
        <p:spPr>
          <a:xfrm>
            <a:off x="11556526" y="4567850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1438459" y="4221750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867933" y="3720269"/>
            <a:ext cx="549816" cy="1795840"/>
            <a:chOff x="6749312" y="3009900"/>
            <a:chExt cx="527788" cy="1790700"/>
          </a:xfrm>
        </p:grpSpPr>
        <p:grpSp>
          <p:nvGrpSpPr>
            <p:cNvPr id="280" name="Group 65"/>
            <p:cNvGrpSpPr/>
            <p:nvPr/>
          </p:nvGrpSpPr>
          <p:grpSpPr>
            <a:xfrm>
              <a:off x="6749312" y="3009900"/>
              <a:ext cx="527788" cy="298464"/>
              <a:chOff x="7660968" y="1751777"/>
              <a:chExt cx="1040580" cy="450645"/>
            </a:xfrm>
          </p:grpSpPr>
          <p:sp>
            <p:nvSpPr>
              <p:cNvPr id="281" name="Freeform 280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2" name="Straight Connector 281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285" name="Freeform 28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4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355" name="Freeform 354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359" name="Freeform 358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360" name="Straight Connector 359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42"/>
          <p:cNvGrpSpPr/>
          <p:nvPr/>
        </p:nvGrpSpPr>
        <p:grpSpPr>
          <a:xfrm>
            <a:off x="7741430" y="4102364"/>
            <a:ext cx="3367506" cy="1192610"/>
            <a:chOff x="1707458" y="1778000"/>
            <a:chExt cx="4254836" cy="1181787"/>
          </a:xfrm>
        </p:grpSpPr>
        <p:cxnSp>
          <p:nvCxnSpPr>
            <p:cNvPr id="363" name="Straight Arrow Connector 362"/>
            <p:cNvCxnSpPr/>
            <p:nvPr/>
          </p:nvCxnSpPr>
          <p:spPr>
            <a:xfrm>
              <a:off x="1707458" y="177800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1707458" y="190581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1707458" y="203363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1707458" y="216145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1707458" y="228927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1707458" y="2417090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1707458" y="2544908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707458" y="2672726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/>
            <p:cNvCxnSpPr/>
            <p:nvPr/>
          </p:nvCxnSpPr>
          <p:spPr>
            <a:xfrm>
              <a:off x="1707458" y="2800544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1707458" y="2928362"/>
              <a:ext cx="4254836" cy="314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Rectangle 372"/>
          <p:cNvSpPr/>
          <p:nvPr/>
        </p:nvSpPr>
        <p:spPr>
          <a:xfrm>
            <a:off x="11142469" y="3068478"/>
            <a:ext cx="326008" cy="320958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>
              <a:latin typeface="Seravek"/>
              <a:cs typeface="Seravek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10826474" y="2660640"/>
            <a:ext cx="1209953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err="1">
                <a:latin typeface="Seravek"/>
                <a:cs typeface="Seravek"/>
              </a:rPr>
              <a:t>D</a:t>
            </a:r>
            <a:r>
              <a:rPr lang="en-US" dirty="0" err="1" smtClean="0">
                <a:latin typeface="Seravek"/>
                <a:cs typeface="Seravek"/>
              </a:rPr>
              <a:t>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375" name="Rectangle 374"/>
          <p:cNvSpPr/>
          <p:nvPr/>
        </p:nvSpPr>
        <p:spPr>
          <a:xfrm>
            <a:off x="7970972" y="3280685"/>
            <a:ext cx="1113765" cy="2824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77" name="Rectangle 376"/>
          <p:cNvSpPr/>
          <p:nvPr/>
        </p:nvSpPr>
        <p:spPr>
          <a:xfrm>
            <a:off x="9757027" y="3267797"/>
            <a:ext cx="1113765" cy="2824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9203810" y="3579449"/>
            <a:ext cx="515971" cy="2169800"/>
            <a:chOff x="8534400" y="1981200"/>
            <a:chExt cx="595991" cy="2163589"/>
          </a:xfrm>
        </p:grpSpPr>
        <p:cxnSp>
          <p:nvCxnSpPr>
            <p:cNvPr id="380" name="Straight Connector 379"/>
            <p:cNvCxnSpPr/>
            <p:nvPr/>
          </p:nvCxnSpPr>
          <p:spPr>
            <a:xfrm>
              <a:off x="8534400" y="1981200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546380" y="4144789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8544754" y="3074118"/>
              <a:ext cx="58401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Group 386"/>
          <p:cNvGrpSpPr/>
          <p:nvPr/>
        </p:nvGrpSpPr>
        <p:grpSpPr>
          <a:xfrm>
            <a:off x="7930541" y="3038367"/>
            <a:ext cx="3016451" cy="191047"/>
            <a:chOff x="1920389" y="2693432"/>
            <a:chExt cx="4419600" cy="1905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9203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339989" y="2693432"/>
              <a:ext cx="0" cy="190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flipH="1">
              <a:off x="1920389" y="2793595"/>
              <a:ext cx="4419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1" name="TextBox 390"/>
          <p:cNvSpPr txBox="1"/>
          <p:nvPr/>
        </p:nvSpPr>
        <p:spPr>
          <a:xfrm>
            <a:off x="8565584" y="2694485"/>
            <a:ext cx="1786108" cy="410070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Egress pipeline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95400" y="2628900"/>
            <a:ext cx="4875732" cy="3694609"/>
            <a:chOff x="1589458" y="2706191"/>
            <a:chExt cx="4875732" cy="3694609"/>
          </a:xfrm>
        </p:grpSpPr>
        <p:grpSp>
          <p:nvGrpSpPr>
            <p:cNvPr id="267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268" name="Straight Arrow Connector 267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Rectangle 294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315" name="Straight Connector 314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349" name="Straight Connector 348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742013" y="2706191"/>
              <a:ext cx="4514094" cy="3694609"/>
              <a:chOff x="1742013" y="2706191"/>
              <a:chExt cx="4514094" cy="369460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6" name="TextBox 385"/>
              <p:cNvSpPr txBox="1"/>
              <p:nvPr/>
            </p:nvSpPr>
            <p:spPr>
              <a:xfrm>
                <a:off x="3126446" y="2706191"/>
                <a:ext cx="1483654" cy="408897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dirty="0" smtClean="0">
                    <a:latin typeface="Seravek"/>
                    <a:cs typeface="Seravek"/>
                  </a:rPr>
                  <a:t>pipeline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" name="Group 2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3" name="Trapezoid 19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94" name="Straight Connector 193"/>
                        <p:cNvCxnSpPr>
                          <a:stCxn id="192" idx="3"/>
                          <a:endCxn id="19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7" name="Group 196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99" name="Trapezoid 19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0" name="Straight Connector 199"/>
                        <p:cNvCxnSpPr>
                          <a:stCxn id="198" idx="3"/>
                          <a:endCxn id="19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1" name="Group 20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3" name="Trapezoid 2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4" name="Straight Connector 203"/>
                        <p:cNvCxnSpPr>
                          <a:stCxn id="202" idx="3"/>
                          <a:endCxn id="2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5" name="Group 204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07" name="Trapezoid 20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08" name="Straight Connector 207"/>
                        <p:cNvCxnSpPr>
                          <a:stCxn id="206" idx="3"/>
                          <a:endCxn id="20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09" name="Group 208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1" name="Trapezoid 21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12" name="Straight Connector 211"/>
                        <p:cNvCxnSpPr>
                          <a:stCxn id="210" idx="3"/>
                          <a:endCxn id="21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17" name="Group 216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19" name="Trapezoid 21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20" name="Straight Connector 219"/>
                        <p:cNvCxnSpPr>
                          <a:stCxn id="218" idx="3"/>
                          <a:endCxn id="21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32" name="Group 231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34" name="Group 233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6" name="Trapezoid 25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7" name="Straight Connector 256"/>
                        <p:cNvCxnSpPr>
                          <a:stCxn id="255" idx="3"/>
                          <a:endCxn id="25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5" name="Group 234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3" name="Trapezoid 25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4" name="Straight Connector 253"/>
                        <p:cNvCxnSpPr>
                          <a:stCxn id="252" idx="3"/>
                          <a:endCxn id="25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6" name="Group 235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50" name="Trapezoid 24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51" name="Straight Connector 250"/>
                        <p:cNvCxnSpPr>
                          <a:stCxn id="249" idx="3"/>
                          <a:endCxn id="25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7" name="Group 236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7" name="Trapezoid 2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8" name="Straight Connector 247"/>
                        <p:cNvCxnSpPr>
                          <a:stCxn id="246" idx="3"/>
                          <a:endCxn id="2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8" name="Group 237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3" name="Rectangle 2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4" name="Trapezoid 2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5" name="Straight Connector 244"/>
                        <p:cNvCxnSpPr>
                          <a:stCxn id="243" idx="3"/>
                          <a:endCxn id="2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39" name="Group 238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240" name="Rectangle 2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241" name="Trapezoid 2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242" name="Straight Connector 241"/>
                        <p:cNvCxnSpPr>
                          <a:stCxn id="240" idx="3"/>
                          <a:endCxn id="2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324" name="Rectangle 32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325" name="Group 32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327" name="Group 32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2" name="Rectangle 35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85" name="Trapezoid 38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92" name="Straight Connector 391"/>
                        <p:cNvCxnSpPr>
                          <a:stCxn id="352" idx="3"/>
                          <a:endCxn id="38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8" name="Group 32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6" name="Rectangle 34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7" name="Trapezoid 34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8" name="Straight Connector 347"/>
                        <p:cNvCxnSpPr>
                          <a:stCxn id="346" idx="3"/>
                          <a:endCxn id="34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9" name="Group 32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4" name="Trapezoid 34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5" name="Straight Connector 344"/>
                        <p:cNvCxnSpPr>
                          <a:stCxn id="343" idx="3"/>
                          <a:endCxn id="34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41" name="Trapezoid 34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42" name="Straight Connector 341"/>
                        <p:cNvCxnSpPr>
                          <a:stCxn id="340" idx="3"/>
                          <a:endCxn id="34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1" name="Group 33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7" name="Trapezoid 33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8" name="Straight Connector 337"/>
                        <p:cNvCxnSpPr>
                          <a:stCxn id="336" idx="3"/>
                          <a:endCxn id="33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2" name="Group 33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34" name="Trapezoid 33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35" name="Straight Connector 334"/>
                        <p:cNvCxnSpPr>
                          <a:stCxn id="333" idx="3"/>
                          <a:endCxn id="33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26" name="TextBox 32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7" name="Group 16"/>
          <p:cNvGrpSpPr/>
          <p:nvPr/>
        </p:nvGrpSpPr>
        <p:grpSpPr>
          <a:xfrm>
            <a:off x="7886700" y="3276600"/>
            <a:ext cx="1317109" cy="3124200"/>
            <a:chOff x="7886700" y="2971800"/>
            <a:chExt cx="1317109" cy="3124200"/>
          </a:xfrm>
        </p:grpSpPr>
        <p:grpSp>
          <p:nvGrpSpPr>
            <p:cNvPr id="393" name="Group 392"/>
            <p:cNvGrpSpPr/>
            <p:nvPr/>
          </p:nvGrpSpPr>
          <p:grpSpPr>
            <a:xfrm>
              <a:off x="7886700" y="2971800"/>
              <a:ext cx="1313752" cy="2832100"/>
              <a:chOff x="1742013" y="2971800"/>
              <a:chExt cx="1305987" cy="2832100"/>
            </a:xfrm>
          </p:grpSpPr>
          <p:sp>
            <p:nvSpPr>
              <p:cNvPr id="394" name="Rectangle 393"/>
              <p:cNvSpPr/>
              <p:nvPr/>
            </p:nvSpPr>
            <p:spPr>
              <a:xfrm>
                <a:off x="1824947" y="2971800"/>
                <a:ext cx="1109765" cy="2832100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5" name="Group 394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397" name="Group 396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8" name="Rectangle 417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9" name="Trapezoid 418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20" name="Straight Connector 419"/>
                  <p:cNvCxnSpPr>
                    <a:stCxn id="418" idx="3"/>
                    <a:endCxn id="419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5" name="Rectangle 41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6" name="Trapezoid 41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7" name="Straight Connector 416"/>
                  <p:cNvCxnSpPr>
                    <a:stCxn id="415" idx="3"/>
                    <a:endCxn id="41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12" name="Rectangle 41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3" name="Trapezoid 41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4" name="Straight Connector 413"/>
                  <p:cNvCxnSpPr>
                    <a:stCxn id="412" idx="3"/>
                    <a:endCxn id="41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0" name="Group 399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9" name="Rectangle 408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10" name="Trapezoid 409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11" name="Straight Connector 410"/>
                  <p:cNvCxnSpPr>
                    <a:stCxn id="409" idx="3"/>
                    <a:endCxn id="410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1" name="Group 400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6" name="Rectangle 40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7" name="Trapezoid 40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8" name="Straight Connector 407"/>
                  <p:cNvCxnSpPr>
                    <a:stCxn id="406" idx="3"/>
                    <a:endCxn id="40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03" name="Rectangle 40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04" name="Trapezoid 40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05" name="Straight Connector 404"/>
                  <p:cNvCxnSpPr>
                    <a:stCxn id="403" idx="3"/>
                    <a:endCxn id="40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96" name="TextBox 395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2" name="TextBox 451"/>
            <p:cNvSpPr txBox="1"/>
            <p:nvPr/>
          </p:nvSpPr>
          <p:spPr>
            <a:xfrm>
              <a:off x="8092485" y="5725608"/>
              <a:ext cx="1111324" cy="370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673536" y="3263899"/>
            <a:ext cx="1313752" cy="3136901"/>
            <a:chOff x="9673536" y="2959099"/>
            <a:chExt cx="1313752" cy="3136901"/>
          </a:xfrm>
        </p:grpSpPr>
        <p:grpSp>
          <p:nvGrpSpPr>
            <p:cNvPr id="421" name="Group 420"/>
            <p:cNvGrpSpPr/>
            <p:nvPr/>
          </p:nvGrpSpPr>
          <p:grpSpPr>
            <a:xfrm>
              <a:off x="9673536" y="2959099"/>
              <a:ext cx="1313752" cy="2827867"/>
              <a:chOff x="1742013" y="2971799"/>
              <a:chExt cx="1305987" cy="2827867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1824947" y="2971799"/>
                <a:ext cx="1109765" cy="282786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23" name="Group 422"/>
              <p:cNvGrpSpPr/>
              <p:nvPr/>
            </p:nvGrpSpPr>
            <p:grpSpPr>
              <a:xfrm>
                <a:off x="1889935" y="3530971"/>
                <a:ext cx="981004" cy="1917329"/>
                <a:chOff x="1905000" y="3378571"/>
                <a:chExt cx="981004" cy="1917329"/>
              </a:xfrm>
            </p:grpSpPr>
            <p:grpSp>
              <p:nvGrpSpPr>
                <p:cNvPr id="425" name="Group 424"/>
                <p:cNvGrpSpPr/>
                <p:nvPr/>
              </p:nvGrpSpPr>
              <p:grpSpPr>
                <a:xfrm>
                  <a:off x="1905000" y="33785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6" name="Rectangle 4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1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7" name="Trapezoid 4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 dirty="0" smtClean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8" name="Straight Connector 447"/>
                  <p:cNvCxnSpPr>
                    <a:stCxn id="446" idx="3"/>
                    <a:endCxn id="4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6" name="Group 425"/>
                <p:cNvGrpSpPr/>
                <p:nvPr/>
              </p:nvGrpSpPr>
              <p:grpSpPr>
                <a:xfrm>
                  <a:off x="1905000" y="3709142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3" name="Rectangle 44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4" name="Trapezoid 44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5" name="Straight Connector 444"/>
                  <p:cNvCxnSpPr>
                    <a:stCxn id="443" idx="3"/>
                    <a:endCxn id="44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7" name="Group 426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40" name="Rectangle 43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1" name="Trapezoid 44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42" name="Straight Connector 441"/>
                  <p:cNvCxnSpPr>
                    <a:stCxn id="440" idx="3"/>
                    <a:endCxn id="44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8" name="Group 427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7" name="Rectangle 436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8" name="Trapezoid 437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9" name="Straight Connector 438"/>
                  <p:cNvCxnSpPr>
                    <a:stCxn id="437" idx="3"/>
                    <a:endCxn id="438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9" name="Group 428"/>
                <p:cNvGrpSpPr/>
                <p:nvPr/>
              </p:nvGrpSpPr>
              <p:grpSpPr>
                <a:xfrm>
                  <a:off x="1905000" y="4712071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5" name="Trapezoid 43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6" name="Straight Connector 435"/>
                  <p:cNvCxnSpPr>
                    <a:stCxn id="434" idx="3"/>
                    <a:endCxn id="43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0" name="Group 429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31" name="Rectangle 43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32" name="Trapezoid 43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33" name="Straight Connector 432"/>
                  <p:cNvCxnSpPr>
                    <a:stCxn id="431" idx="3"/>
                    <a:endCxn id="43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1742013" y="3157859"/>
                <a:ext cx="1305987" cy="347341"/>
              </a:xfrm>
              <a:prstGeom prst="rect">
                <a:avLst/>
              </a:prstGeom>
              <a:noFill/>
            </p:spPr>
            <p:txBody>
              <a:bodyPr wrap="none" lIns="130622" tIns="65311" rIns="130622" bIns="65311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match/action</a:t>
                </a:r>
                <a:endParaRPr lang="en-US" sz="140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9801562" y="5725608"/>
              <a:ext cx="1029544" cy="370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16</a:t>
              </a:r>
              <a:endParaRPr lang="en-US" dirty="0">
                <a:latin typeface="Seravek"/>
                <a:cs typeface="Seravek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74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9"/>
    </mc:Choice>
    <mc:Fallback xmlns="">
      <p:transition xmlns:p14="http://schemas.microsoft.com/office/powerpoint/2010/main" spd="slow" advTm="72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SKETCH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We have an automated search procedure that configures the atoms  appropriately to match the specification, using a SAT solver to verify equivalence.</a:t>
            </a:r>
          </a:p>
          <a:p>
            <a:r>
              <a:rPr lang="en-US" dirty="0"/>
              <a:t>This procedure uses 2 SAT solvers:</a:t>
            </a:r>
          </a:p>
          <a:p>
            <a:pPr>
              <a:buAutoNum type="arabicPeriod"/>
            </a:pPr>
            <a:r>
              <a:rPr lang="en-US" dirty="0"/>
              <a:t>Generate random input x.</a:t>
            </a:r>
          </a:p>
          <a:p>
            <a:pPr>
              <a:buAutoNum type="arabicPeriod"/>
            </a:pPr>
            <a:r>
              <a:rPr lang="en-US" dirty="0"/>
              <a:t>Does there exist configuration such that spec and </a:t>
            </a:r>
            <a:r>
              <a:rPr lang="en-US" dirty="0" err="1"/>
              <a:t>impl</a:t>
            </a:r>
            <a:r>
              <a:rPr lang="en-US" dirty="0"/>
              <a:t>. </a:t>
            </a:r>
            <a:r>
              <a:rPr lang="en-US" dirty="0" smtClean="0"/>
              <a:t>agree </a:t>
            </a:r>
            <a:r>
              <a:rPr lang="en-US" dirty="0"/>
              <a:t>on random input?</a:t>
            </a:r>
          </a:p>
          <a:p>
            <a:pPr>
              <a:buAutoNum type="arabicPeriod"/>
            </a:pPr>
            <a:r>
              <a:rPr lang="en-US" dirty="0"/>
              <a:t>Can we use the same configuration for all x?</a:t>
            </a:r>
          </a:p>
          <a:p>
            <a:pPr>
              <a:buAutoNum type="arabicPeriod"/>
            </a:pPr>
            <a:r>
              <a:rPr lang="en-US" dirty="0"/>
              <a:t>If not, add the x to set of counter examples and go back to step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machine model for line-rate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8" y="2743200"/>
            <a:ext cx="1135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3000" dirty="0" smtClean="0"/>
              <a:t>Deterministic pipeline</a:t>
            </a:r>
          </a:p>
          <a:p>
            <a:r>
              <a:rPr lang="en-US" sz="3000" dirty="0" smtClean="0"/>
              <a:t>Atoms: Smallest unit of atomic packet processing / state update</a:t>
            </a:r>
          </a:p>
          <a:p>
            <a:r>
              <a:rPr lang="en-US" sz="3000" dirty="0" smtClean="0"/>
              <a:t>A router’s atoms constitute its instruction set</a:t>
            </a:r>
            <a:endParaRPr lang="en-US" sz="3000" dirty="0"/>
          </a:p>
        </p:txBody>
      </p:sp>
      <p:pic>
        <p:nvPicPr>
          <p:cNvPr id="382" name="Picture 3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331794"/>
            <a:ext cx="11577307" cy="4194412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848101"/>
            <a:ext cx="2606862" cy="2054160"/>
          </a:xfrm>
          <a:prstGeom prst="rect">
            <a:avLst/>
          </a:prstGeom>
        </p:spPr>
      </p:pic>
      <p:sp>
        <p:nvSpPr>
          <p:cNvPr id="172" name="Freeform 171"/>
          <p:cNvSpPr/>
          <p:nvPr/>
        </p:nvSpPr>
        <p:spPr>
          <a:xfrm>
            <a:off x="4038600" y="2657357"/>
            <a:ext cx="687224" cy="2802387"/>
          </a:xfrm>
          <a:custGeom>
            <a:avLst/>
            <a:gdLst>
              <a:gd name="connsiteX0" fmla="*/ 1045654 w 1045654"/>
              <a:gd name="connsiteY0" fmla="*/ 1854437 h 2032880"/>
              <a:gd name="connsiteX1" fmla="*/ 105617 w 1045654"/>
              <a:gd name="connsiteY1" fmla="*/ 1854437 h 2032880"/>
              <a:gd name="connsiteX2" fmla="*/ 62888 w 1045654"/>
              <a:gd name="connsiteY2" fmla="*/ 0 h 203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5654" h="2032880">
                <a:moveTo>
                  <a:pt x="1045654" y="1854437"/>
                </a:moveTo>
                <a:cubicBezTo>
                  <a:pt x="657532" y="2008973"/>
                  <a:pt x="269411" y="2163510"/>
                  <a:pt x="105617" y="1854437"/>
                </a:cubicBezTo>
                <a:cubicBezTo>
                  <a:pt x="-58177" y="1545364"/>
                  <a:pt x="2355" y="772682"/>
                  <a:pt x="62888" y="0"/>
                </a:cubicBezTo>
              </a:path>
            </a:pathLst>
          </a:custGeom>
          <a:noFill/>
          <a:ln w="63500"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8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312 -0.17454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Isn’t P4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5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Match-action is great for forwarding</a:t>
            </a:r>
          </a:p>
          <a:p>
            <a:r>
              <a:rPr lang="en-US" dirty="0" smtClean="0"/>
              <a:t>But, limiting for </a:t>
            </a:r>
            <a:r>
              <a:rPr lang="en-US" dirty="0" err="1" smtClean="0"/>
              <a:t>stateful</a:t>
            </a:r>
            <a:r>
              <a:rPr lang="en-US" dirty="0" smtClean="0"/>
              <a:t> data-plane algorithms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64081" y="3086100"/>
            <a:ext cx="5575771" cy="3776418"/>
            <a:chOff x="425982" y="3238500"/>
            <a:chExt cx="5403318" cy="37764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982" y="3619500"/>
              <a:ext cx="5403318" cy="32766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76300" y="3238500"/>
              <a:ext cx="4648200" cy="3776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 smtClean="0">
                  <a:latin typeface="Seravek"/>
                  <a:cs typeface="Seravek"/>
                </a:rPr>
                <a:t>RED Algorithm</a:t>
              </a:r>
            </a:p>
            <a:p>
              <a:endParaRPr lang="en-US" sz="1100" dirty="0" smtClean="0">
                <a:latin typeface="Seravek"/>
                <a:cs typeface="Seravek"/>
              </a:endParaRPr>
            </a:p>
            <a:p>
              <a:endParaRPr lang="en-US" sz="500" dirty="0" smtClean="0">
                <a:latin typeface="Seravek"/>
                <a:cs typeface="Seravek"/>
              </a:endParaRPr>
            </a:p>
            <a:p>
              <a:pPr>
                <a:lnSpc>
                  <a:spcPct val="110000"/>
                </a:lnSpc>
              </a:pPr>
              <a:r>
                <a:rPr lang="en-US" sz="2200" dirty="0" smtClean="0">
                  <a:latin typeface="Seravek"/>
                  <a:cs typeface="Seravek"/>
                </a:rPr>
                <a:t>On </a:t>
              </a:r>
              <a:r>
                <a:rPr lang="en-US" sz="2200" dirty="0" err="1">
                  <a:latin typeface="Seravek"/>
                  <a:cs typeface="Seravek"/>
                </a:rPr>
                <a:t>enqueue</a:t>
              </a:r>
              <a:r>
                <a:rPr lang="en-US" sz="2200" dirty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Calculate </a:t>
              </a:r>
              <a:r>
                <a:rPr lang="en-US" sz="2200" dirty="0">
                  <a:latin typeface="Seravek"/>
                  <a:cs typeface="Seravek"/>
                </a:rPr>
                <a:t>average queue size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if </a:t>
              </a:r>
              <a:r>
                <a:rPr lang="en-US" sz="2200" dirty="0">
                  <a:latin typeface="Seravek"/>
                  <a:cs typeface="Seravek"/>
                </a:rPr>
                <a:t>min &lt;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&lt; max 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calculate </a:t>
              </a:r>
              <a:r>
                <a:rPr lang="en-US" sz="2200" dirty="0">
                  <a:latin typeface="Seravek"/>
                  <a:cs typeface="Seravek"/>
                </a:rPr>
                <a:t>probability 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    </a:t>
              </a:r>
              <a:r>
                <a:rPr lang="en-US" sz="2200" dirty="0" smtClean="0">
                  <a:latin typeface="Seravek"/>
                  <a:cs typeface="Seravek"/>
                </a:rPr>
                <a:t>  mark </a:t>
              </a:r>
              <a:r>
                <a:rPr lang="en-US" sz="2200" dirty="0">
                  <a:latin typeface="Seravek"/>
                  <a:cs typeface="Seravek"/>
                </a:rPr>
                <a:t>packet with probability </a:t>
              </a:r>
              <a:r>
                <a:rPr lang="en-US" sz="2200" dirty="0" smtClean="0">
                  <a:latin typeface="Seravek"/>
                  <a:cs typeface="Seravek"/>
                </a:rPr>
                <a:t>p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</a:t>
              </a:r>
              <a:r>
                <a:rPr lang="en-US" sz="2200" dirty="0" smtClean="0">
                  <a:latin typeface="Seravek"/>
                  <a:cs typeface="Seravek"/>
                </a:rPr>
                <a:t>    else </a:t>
              </a:r>
              <a:r>
                <a:rPr lang="en-US" sz="2200" dirty="0">
                  <a:latin typeface="Seravek"/>
                  <a:cs typeface="Seravek"/>
                </a:rPr>
                <a:t>if </a:t>
              </a:r>
              <a:r>
                <a:rPr lang="en-US" sz="2200" dirty="0" err="1">
                  <a:latin typeface="Seravek"/>
                  <a:cs typeface="Seravek"/>
                </a:rPr>
                <a:t>avg</a:t>
              </a:r>
              <a:r>
                <a:rPr lang="en-US" sz="2200" dirty="0">
                  <a:latin typeface="Seravek"/>
                  <a:cs typeface="Seravek"/>
                </a:rPr>
                <a:t> &gt; max:</a:t>
              </a:r>
            </a:p>
            <a:p>
              <a:pPr>
                <a:lnSpc>
                  <a:spcPct val="110000"/>
                </a:lnSpc>
              </a:pPr>
              <a:r>
                <a:rPr lang="en-US" sz="2200" dirty="0">
                  <a:latin typeface="Seravek"/>
                  <a:cs typeface="Seravek"/>
                </a:rPr>
                <a:t>    </a:t>
              </a:r>
              <a:r>
                <a:rPr lang="en-US" sz="2200" dirty="0" smtClean="0">
                  <a:latin typeface="Seravek"/>
                  <a:cs typeface="Seravek"/>
                </a:rPr>
                <a:t>      mark </a:t>
              </a:r>
              <a:r>
                <a:rPr lang="en-US" sz="2200" dirty="0">
                  <a:latin typeface="Seravek"/>
                  <a:cs typeface="Seravek"/>
                </a:rPr>
                <a:t>packet</a:t>
              </a:r>
            </a:p>
            <a:p>
              <a:endParaRPr lang="en-US" sz="2400" dirty="0">
                <a:latin typeface="Seravek"/>
                <a:cs typeface="Seravek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35268" y="3027426"/>
            <a:ext cx="4875732" cy="3678174"/>
            <a:chOff x="1589458" y="2722626"/>
            <a:chExt cx="4875732" cy="3678174"/>
          </a:xfrm>
        </p:grpSpPr>
        <p:grpSp>
          <p:nvGrpSpPr>
            <p:cNvPr id="8" name="Group 42"/>
            <p:cNvGrpSpPr/>
            <p:nvPr/>
          </p:nvGrpSpPr>
          <p:grpSpPr>
            <a:xfrm>
              <a:off x="1589458" y="4079159"/>
              <a:ext cx="4875732" cy="1192611"/>
              <a:chOff x="1707458" y="1778000"/>
              <a:chExt cx="4254836" cy="1181787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3247847" y="3280685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19001" y="3273627"/>
              <a:ext cx="1113765" cy="28248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039165" y="3752973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39165" y="564301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039165" y="4425180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39165" y="4952018"/>
              <a:ext cx="403661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33903" y="3267797"/>
              <a:ext cx="1113765" cy="28248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480684" y="3579449"/>
              <a:ext cx="515971" cy="2169800"/>
              <a:chOff x="8534400" y="1981200"/>
              <a:chExt cx="595991" cy="2163589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8534400" y="1981200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544754" y="3074118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42013" y="2722626"/>
              <a:ext cx="4514094" cy="3678174"/>
              <a:chOff x="1742013" y="2722626"/>
              <a:chExt cx="4514094" cy="367817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742061" y="3050073"/>
                <a:ext cx="4484987" cy="191047"/>
                <a:chOff x="1866900" y="2628900"/>
                <a:chExt cx="4419600" cy="1905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8669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6286500" y="2628900"/>
                  <a:ext cx="0" cy="1905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1866900" y="2729063"/>
                  <a:ext cx="4419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3190836" y="2722626"/>
                <a:ext cx="1483654" cy="439674"/>
              </a:xfrm>
              <a:prstGeom prst="rect">
                <a:avLst/>
              </a:prstGeom>
              <a:noFill/>
            </p:spPr>
            <p:txBody>
              <a:bodyPr wrap="square" lIns="130622" tIns="65311" rIns="130622" bIns="65311" rtlCol="0">
                <a:spAutoFit/>
              </a:bodyPr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 pipeline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742013" y="3268723"/>
                <a:ext cx="4514094" cy="3132077"/>
                <a:chOff x="1742013" y="3268723"/>
                <a:chExt cx="4514094" cy="3132077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742013" y="3276600"/>
                  <a:ext cx="1305987" cy="3124200"/>
                  <a:chOff x="1742013" y="2971800"/>
                  <a:chExt cx="1305987" cy="3124200"/>
                </a:xfrm>
              </p:grpSpPr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742013" y="2971800"/>
                    <a:ext cx="1305987" cy="2819400"/>
                    <a:chOff x="1742013" y="2971800"/>
                    <a:chExt cx="1305987" cy="2819400"/>
                  </a:xfrm>
                </p:grpSpPr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87" name="Group 86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9" name="Trapezoid 10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10" name="Straight Connector 109"/>
                        <p:cNvCxnSpPr>
                          <a:stCxn id="108" idx="3"/>
                          <a:endCxn id="10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6" name="Trapezoid 10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7" name="Straight Connector 106"/>
                        <p:cNvCxnSpPr>
                          <a:stCxn id="105" idx="3"/>
                          <a:endCxn id="10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3" name="Trapezoid 102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4" name="Straight Connector 103"/>
                        <p:cNvCxnSpPr>
                          <a:stCxn id="102" idx="3"/>
                          <a:endCxn id="103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100" name="Trapezoid 9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stCxn id="99" idx="3"/>
                          <a:endCxn id="10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1" name="Group 90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7" name="Trapezoid 9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8" name="Straight Connector 97"/>
                        <p:cNvCxnSpPr>
                          <a:stCxn id="96" idx="3"/>
                          <a:endCxn id="9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2" name="Group 91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4" name="Trapezoid 9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95" name="Straight Connector 94"/>
                        <p:cNvCxnSpPr>
                          <a:stCxn id="93" idx="3"/>
                          <a:endCxn id="9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954802" y="5725608"/>
                    <a:ext cx="902699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3162300" y="3276600"/>
                  <a:ext cx="1313752" cy="3124200"/>
                  <a:chOff x="3162300" y="2971800"/>
                  <a:chExt cx="1313752" cy="3124200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3162300" y="2971800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58" name="Group 57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80" name="Trapezoid 79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81" name="Straight Connector 80"/>
                        <p:cNvCxnSpPr>
                          <a:stCxn id="79" idx="3"/>
                          <a:endCxn id="80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9" name="Group 58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7" name="Trapezoid 76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8" name="Straight Connector 77"/>
                        <p:cNvCxnSpPr>
                          <a:stCxn id="76" idx="3"/>
                          <a:endCxn id="77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0" name="Group 59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4" name="Trapezoid 73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5" name="Straight Connector 74"/>
                        <p:cNvCxnSpPr>
                          <a:stCxn id="73" idx="3"/>
                          <a:endCxn id="74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1" name="Group 60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71" name="Trapezoid 7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72" name="Straight Connector 71"/>
                        <p:cNvCxnSpPr>
                          <a:stCxn id="70" idx="3"/>
                          <a:endCxn id="7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2" name="Group 61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8" name="Trapezoid 6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9" name="Straight Connector 68"/>
                        <p:cNvCxnSpPr>
                          <a:stCxn id="67" idx="3"/>
                          <a:endCxn id="6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65" name="Trapezoid 6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66" name="Straight Connector 65"/>
                        <p:cNvCxnSpPr>
                          <a:stCxn id="64" idx="3"/>
                          <a:endCxn id="6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369357" y="5725608"/>
                    <a:ext cx="93251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2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4942355" y="3268723"/>
                  <a:ext cx="1313752" cy="3132077"/>
                  <a:chOff x="4942355" y="2963923"/>
                  <a:chExt cx="1313752" cy="313207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942355" y="2963923"/>
                    <a:ext cx="1313752" cy="2819400"/>
                    <a:chOff x="1742013" y="2971800"/>
                    <a:chExt cx="1305987" cy="2819400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824947" y="2971800"/>
                      <a:ext cx="1109765" cy="2819400"/>
                    </a:xfrm>
                    <a:prstGeom prst="rect">
                      <a:avLst/>
                    </a:prstGeom>
                    <a:solidFill>
                      <a:srgbClr val="FFFFFF">
                        <a:alpha val="70000"/>
                      </a:srgbClr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1889935" y="3530971"/>
                      <a:ext cx="981004" cy="1917329"/>
                      <a:chOff x="1905000" y="3378571"/>
                      <a:chExt cx="981004" cy="1917329"/>
                    </a:xfrm>
                  </p:grpSpPr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905000" y="33785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1200" dirty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51" name="Trapezoid 50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 dirty="0" smtClean="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stCxn id="50" idx="3"/>
                          <a:endCxn id="51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905000" y="3709142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8" name="Trapezoid 47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9" name="Straight Connector 48"/>
                        <p:cNvCxnSpPr>
                          <a:stCxn id="47" idx="3"/>
                          <a:endCxn id="48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" name="Group 30"/>
                      <p:cNvGrpSpPr/>
                      <p:nvPr/>
                    </p:nvGrpSpPr>
                    <p:grpSpPr>
                      <a:xfrm>
                        <a:off x="1905000" y="40386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5" name="Trapezoid 44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6" name="Straight Connector 45"/>
                        <p:cNvCxnSpPr>
                          <a:stCxn id="44" idx="3"/>
                          <a:endCxn id="45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905000" y="4381500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42" name="Trapezoid 41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3" name="Straight Connector 42"/>
                        <p:cNvCxnSpPr>
                          <a:stCxn id="41" idx="3"/>
                          <a:endCxn id="42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905000" y="4712071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9" name="Trapezoid 38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40" name="Straight Connector 39"/>
                        <p:cNvCxnSpPr>
                          <a:stCxn id="38" idx="3"/>
                          <a:endCxn id="39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4" name="Group 33"/>
                      <p:cNvGrpSpPr/>
                      <p:nvPr/>
                    </p:nvGrpSpPr>
                    <p:grpSpPr>
                      <a:xfrm>
                        <a:off x="1905000" y="5060958"/>
                        <a:ext cx="981004" cy="234942"/>
                        <a:chOff x="3717645" y="1687844"/>
                        <a:chExt cx="981004" cy="234942"/>
                      </a:xfrm>
                    </p:grpSpPr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3717645" y="1687844"/>
                          <a:ext cx="673040" cy="23494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36" name="Trapezoid 35"/>
                        <p:cNvSpPr/>
                        <p:nvPr/>
                      </p:nvSpPr>
                      <p:spPr>
                        <a:xfrm rot="5400000">
                          <a:off x="4465293" y="1686259"/>
                          <a:ext cx="231771" cy="234941"/>
                        </a:xfrm>
                        <a:prstGeom prst="trapezoid">
                          <a:avLst/>
                        </a:prstGeom>
                        <a:solidFill>
                          <a:srgbClr val="FFFFFF"/>
                        </a:solidFill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 defTabSz="566900"/>
                          <a:endParaRPr lang="en-US" sz="2200">
                            <a:solidFill>
                              <a:srgbClr val="000000"/>
                            </a:solidFill>
                            <a:latin typeface="Calibri"/>
                          </a:endParaRPr>
                        </a:p>
                      </p:txBody>
                    </p:sp>
                    <p:cxnSp>
                      <p:nvCxnSpPr>
                        <p:cNvPr id="37" name="Straight Connector 36"/>
                        <p:cNvCxnSpPr>
                          <a:stCxn id="35" idx="3"/>
                          <a:endCxn id="36" idx="2"/>
                        </p:cNvCxnSpPr>
                        <p:nvPr/>
                      </p:nvCxnSpPr>
                      <p:spPr>
                        <a:xfrm flipV="1">
                          <a:off x="4390685" y="1803730"/>
                          <a:ext cx="73023" cy="1585"/>
                        </a:xfrm>
                        <a:prstGeom prst="line">
                          <a:avLst/>
                        </a:prstGeom>
                        <a:ln w="12700" cmpd="sng"/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742013" y="3157859"/>
                      <a:ext cx="1305987" cy="3473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130622" tIns="65311" rIns="130622" bIns="65311" rtlCol="0">
                      <a:spAutoFit/>
                    </a:bodyPr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Seravek"/>
                          <a:cs typeface="Seravek"/>
                        </a:rPr>
                        <a:t>match/action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Seravek"/>
                        <a:cs typeface="Seravek"/>
                      </a:endParaRPr>
                    </a:p>
                  </p:txBody>
                </p:sp>
              </p:grp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076034" y="5725608"/>
                    <a:ext cx="1029544" cy="37039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Seravek"/>
                        <a:cs typeface="Seravek"/>
                      </a:rPr>
                      <a:t>Stage 16</a:t>
                    </a:r>
                    <a:endParaRPr lang="en-US" dirty="0">
                      <a:latin typeface="Seravek"/>
                      <a:cs typeface="Seravek"/>
                    </a:endParaRPr>
                  </a:p>
                </p:txBody>
              </p:sp>
            </p:grpSp>
          </p:grpSp>
        </p:grpSp>
      </p:grpSp>
      <p:grpSp>
        <p:nvGrpSpPr>
          <p:cNvPr id="130" name="Group 129"/>
          <p:cNvGrpSpPr/>
          <p:nvPr/>
        </p:nvGrpSpPr>
        <p:grpSpPr>
          <a:xfrm>
            <a:off x="5981700" y="3162300"/>
            <a:ext cx="967042" cy="2057400"/>
            <a:chOff x="5981700" y="3162300"/>
            <a:chExt cx="967042" cy="2057400"/>
          </a:xfrm>
        </p:grpSpPr>
        <p:sp>
          <p:nvSpPr>
            <p:cNvPr id="128" name="TextBox 127"/>
            <p:cNvSpPr txBox="1"/>
            <p:nvPr/>
          </p:nvSpPr>
          <p:spPr>
            <a:xfrm>
              <a:off x="5981700" y="3162300"/>
              <a:ext cx="967042" cy="1978557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sz="1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ravek"/>
                  <a:cs typeface="Seravek"/>
                </a:rPr>
                <a:t>?</a:t>
              </a:r>
              <a:endParaRPr lang="en-US" sz="12000" dirty="0">
                <a:solidFill>
                  <a:schemeClr val="tx1">
                    <a:lumMod val="65000"/>
                    <a:lumOff val="35000"/>
                  </a:schemeClr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6057900" y="4838700"/>
              <a:ext cx="723900" cy="3810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914400" y="5295900"/>
            <a:ext cx="10553700" cy="13335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Inconvenient to think in terms of match-action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Seravek"/>
                <a:cs typeface="Seravek"/>
              </a:rPr>
              <a:t>Given an algorithm, hard to know if it maps</a:t>
            </a:r>
            <a:endParaRPr lang="en-US" sz="3200" dirty="0">
              <a:latin typeface="Seravek"/>
              <a:cs typeface="Seravek"/>
            </a:endParaRP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023" y="1616870"/>
            <a:ext cx="11571906" cy="1812130"/>
          </a:xfrm>
        </p:spPr>
        <p:txBody>
          <a:bodyPr>
            <a:noAutofit/>
          </a:bodyPr>
          <a:lstStyle/>
          <a:p>
            <a:r>
              <a:rPr lang="en-US" dirty="0" smtClean="0"/>
              <a:t>Packet transaction: Block of imperative code</a:t>
            </a:r>
          </a:p>
          <a:p>
            <a:r>
              <a:rPr lang="en-US" dirty="0"/>
              <a:t>T</a:t>
            </a:r>
            <a:r>
              <a:rPr lang="en-US" dirty="0" smtClean="0"/>
              <a:t>ransaction runs to completion, one packet at a time, serially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023014" y="3284528"/>
            <a:ext cx="3299401" cy="27384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if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(count ==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9):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1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count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else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</a:t>
            </a:r>
            <a:r>
              <a:rPr lang="en-US" sz="2500" dirty="0" err="1" smtClean="0">
                <a:solidFill>
                  <a:schemeClr val="tx1"/>
                </a:solidFill>
                <a:latin typeface="Seravek"/>
                <a:cs typeface="Seravek"/>
              </a:rPr>
              <a:t>pkt.sample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= 0</a:t>
            </a:r>
          </a:p>
          <a:p>
            <a:pPr>
              <a:lnSpc>
                <a:spcPct val="110000"/>
              </a:lnSpc>
            </a:pPr>
            <a:r>
              <a:rPr lang="en-US" sz="2500" dirty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500" dirty="0" smtClean="0">
                <a:solidFill>
                  <a:schemeClr val="tx1"/>
                </a:solidFill>
                <a:latin typeface="Seravek"/>
                <a:cs typeface="Seravek"/>
              </a:rPr>
              <a:t>    count++</a:t>
            </a:r>
            <a:endParaRPr lang="en-US" sz="25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1217" y="3216977"/>
            <a:ext cx="1154483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Seravek"/>
                <a:cs typeface="Seravek"/>
              </a:rPr>
              <a:t>count</a:t>
            </a:r>
            <a:endParaRPr lang="en-US" sz="3000" dirty="0">
              <a:latin typeface="Seravek"/>
              <a:cs typeface="Seravek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56314" y="3044827"/>
            <a:ext cx="4953000" cy="3203573"/>
          </a:xfrm>
          <a:prstGeom prst="roundRect">
            <a:avLst/>
          </a:pr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95500" y="44196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8554281" y="3013073"/>
            <a:ext cx="2850733" cy="553998"/>
            <a:chOff x="8554281" y="3013073"/>
            <a:chExt cx="2850733" cy="553998"/>
          </a:xfrm>
        </p:grpSpPr>
        <p:sp>
          <p:nvSpPr>
            <p:cNvPr id="19" name="Rounded Rectangle 18"/>
            <p:cNvSpPr/>
            <p:nvPr/>
          </p:nvSpPr>
          <p:spPr>
            <a:xfrm>
              <a:off x="8554281" y="3053550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72241" y="3013073"/>
              <a:ext cx="24441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p1.sample = 0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7734300" y="4457700"/>
            <a:ext cx="64770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8554281" y="3716375"/>
            <a:ext cx="2850733" cy="553998"/>
            <a:chOff x="8554281" y="3716375"/>
            <a:chExt cx="2850733" cy="553998"/>
          </a:xfrm>
        </p:grpSpPr>
        <p:sp>
          <p:nvSpPr>
            <p:cNvPr id="30" name="Rounded Rectangle 29"/>
            <p:cNvSpPr/>
            <p:nvPr/>
          </p:nvSpPr>
          <p:spPr>
            <a:xfrm>
              <a:off x="8554281" y="3756852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72241" y="3716375"/>
              <a:ext cx="249180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p2.sample = 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9546" y="3085635"/>
            <a:ext cx="611013" cy="553998"/>
            <a:chOff x="1209546" y="3085635"/>
            <a:chExt cx="611013" cy="553998"/>
          </a:xfrm>
        </p:grpSpPr>
        <p:sp>
          <p:nvSpPr>
            <p:cNvPr id="44" name="Rounded Rectangle 43"/>
            <p:cNvSpPr/>
            <p:nvPr/>
          </p:nvSpPr>
          <p:spPr>
            <a:xfrm>
              <a:off x="1209546" y="3126112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0" y="3085635"/>
              <a:ext cx="5289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09546" y="3788937"/>
            <a:ext cx="611013" cy="553998"/>
            <a:chOff x="1209546" y="3788937"/>
            <a:chExt cx="611013" cy="553998"/>
          </a:xfrm>
        </p:grpSpPr>
        <p:sp>
          <p:nvSpPr>
            <p:cNvPr id="46" name="Rounded Rectangle 45"/>
            <p:cNvSpPr/>
            <p:nvPr/>
          </p:nvSpPr>
          <p:spPr>
            <a:xfrm>
              <a:off x="1209546" y="3829414"/>
              <a:ext cx="61101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4011" y="3788937"/>
              <a:ext cx="57668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p2</a:t>
              </a:r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438673" y="3752088"/>
            <a:ext cx="946391" cy="1147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1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2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9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438673" y="3752088"/>
            <a:ext cx="952727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Seravek"/>
                <a:cs typeface="Seravek"/>
              </a:rPr>
              <a:t>0</a:t>
            </a:r>
            <a:endParaRPr lang="en-US" sz="3000" dirty="0">
              <a:solidFill>
                <a:srgbClr val="000000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72060" y="5091613"/>
            <a:ext cx="756740" cy="1432220"/>
            <a:chOff x="1072060" y="5091613"/>
            <a:chExt cx="756740" cy="1432220"/>
          </a:xfrm>
        </p:grpSpPr>
        <p:sp>
          <p:nvSpPr>
            <p:cNvPr id="29" name="Rounded Rectangle 28"/>
            <p:cNvSpPr/>
            <p:nvPr/>
          </p:nvSpPr>
          <p:spPr>
            <a:xfrm>
              <a:off x="1072326" y="6010312"/>
              <a:ext cx="737014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Seravek"/>
                <a:cs typeface="Seravek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2060" y="5969835"/>
              <a:ext cx="7567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409700" y="50916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409700" y="53583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09700" y="5625013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625573" y="5047958"/>
            <a:ext cx="2850733" cy="1435398"/>
            <a:chOff x="8625573" y="5047958"/>
            <a:chExt cx="2850733" cy="1435398"/>
          </a:xfrm>
        </p:grpSpPr>
        <p:sp>
          <p:nvSpPr>
            <p:cNvPr id="41" name="Oval 40"/>
            <p:cNvSpPr/>
            <p:nvPr/>
          </p:nvSpPr>
          <p:spPr>
            <a:xfrm>
              <a:off x="9984887" y="50479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984887" y="53146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9984887" y="5581358"/>
              <a:ext cx="190500" cy="1924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625573" y="5969835"/>
              <a:ext cx="2850733" cy="473044"/>
            </a:xfrm>
            <a:prstGeom prst="round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43533" y="5929358"/>
              <a:ext cx="257913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solidFill>
                    <a:srgbClr val="000000"/>
                  </a:solidFill>
                  <a:latin typeface="Seravek"/>
                  <a:cs typeface="Seravek"/>
                </a:rPr>
                <a:t>p10.sample = </a:t>
              </a:r>
              <a:r>
                <a:rPr lang="en-US" sz="3000" dirty="0">
                  <a:solidFill>
                    <a:srgbClr val="000000"/>
                  </a:solidFill>
                  <a:latin typeface="Seravek"/>
                  <a:cs typeface="Seravek"/>
                </a:rPr>
                <a:t>1</a:t>
              </a:r>
              <a:endParaRPr lang="en-US" sz="3000" dirty="0" smtClean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5800" y="5410200"/>
            <a:ext cx="2857500" cy="1018520"/>
            <a:chOff x="609600" y="5410200"/>
            <a:chExt cx="2857500" cy="1018520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319000" y="5410200"/>
              <a:ext cx="1148100" cy="512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5905500"/>
              <a:ext cx="2095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eravek"/>
                  <a:cs typeface="Seravek"/>
                </a:rPr>
                <a:t>p</a:t>
              </a:r>
              <a:r>
                <a:rPr lang="en-US" sz="2800" dirty="0" smtClean="0">
                  <a:latin typeface="Seravek"/>
                  <a:cs typeface="Seravek"/>
                </a:rPr>
                <a:t>acket fields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77100" y="4991100"/>
            <a:ext cx="3581400" cy="1219200"/>
            <a:chOff x="7277100" y="4991100"/>
            <a:chExt cx="3581400" cy="12192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7277100" y="4991100"/>
              <a:ext cx="1028700" cy="762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153400" y="5687080"/>
              <a:ext cx="2705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ravek"/>
                  <a:cs typeface="Seravek"/>
                </a:rPr>
                <a:t>persistent state</a:t>
              </a:r>
              <a:endParaRPr lang="en-US" sz="2800" dirty="0">
                <a:latin typeface="Seravek"/>
                <a:cs typeface="Seravek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/>
      <p:bldP spid="11" grpId="0" animBg="1"/>
      <p:bldP spid="34" grpId="0" animBg="1"/>
      <p:bldP spid="54" grpId="0" animBg="1"/>
      <p:bldP spid="55" grpId="0" animBg="1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/>
          <p:cNvGrpSpPr/>
          <p:nvPr/>
        </p:nvGrpSpPr>
        <p:grpSpPr>
          <a:xfrm>
            <a:off x="6096000" y="4738684"/>
            <a:ext cx="4875732" cy="1928816"/>
            <a:chOff x="6096000" y="4738684"/>
            <a:chExt cx="4875732" cy="1928816"/>
          </a:xfrm>
        </p:grpSpPr>
        <p:grpSp>
          <p:nvGrpSpPr>
            <p:cNvPr id="169" name="Group 168"/>
            <p:cNvGrpSpPr/>
            <p:nvPr/>
          </p:nvGrpSpPr>
          <p:grpSpPr>
            <a:xfrm>
              <a:off x="6096000" y="4738684"/>
              <a:ext cx="4875732" cy="1928816"/>
              <a:chOff x="6096000" y="4738684"/>
              <a:chExt cx="4875732" cy="1928816"/>
            </a:xfrm>
          </p:grpSpPr>
          <p:grpSp>
            <p:nvGrpSpPr>
              <p:cNvPr id="19" name="Group 42"/>
              <p:cNvGrpSpPr/>
              <p:nvPr/>
            </p:nvGrpSpPr>
            <p:grpSpPr>
              <a:xfrm>
                <a:off x="6096000" y="5123267"/>
                <a:ext cx="4875732" cy="934633"/>
                <a:chOff x="1707458" y="1905818"/>
                <a:chExt cx="4254836" cy="926151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7754389" y="4738685"/>
                <a:ext cx="1113765" cy="163359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25543" y="4738684"/>
                <a:ext cx="1113765" cy="16265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545707" y="5909710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0545707" y="5218718"/>
                <a:ext cx="403661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9540445" y="4752491"/>
                <a:ext cx="1113765" cy="16068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987226" y="5105400"/>
                <a:ext cx="515971" cy="986748"/>
                <a:chOff x="8534400" y="1981200"/>
                <a:chExt cx="595991" cy="2163589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534400" y="1981200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8544754" y="3074118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/>
              <p:cNvSpPr/>
              <p:nvPr/>
            </p:nvSpPr>
            <p:spPr>
              <a:xfrm>
                <a:off x="6331489" y="4738684"/>
                <a:ext cx="1109765" cy="162401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6396477" y="4914900"/>
                <a:ext cx="981004" cy="1257300"/>
                <a:chOff x="1905000" y="4038600"/>
                <a:chExt cx="981004" cy="12573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3" name="Rectangle 112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4" name="Trapezoid 113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stCxn id="113" idx="3"/>
                    <a:endCxn id="114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10" name="Rectangle 109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1" name="Trapezoid 110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2" name="Straight Connector 111"/>
                  <p:cNvCxnSpPr>
                    <a:stCxn id="110" idx="3"/>
                    <a:endCxn id="111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104" name="Rectangle 10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5" name="Trapezoid 10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6" name="Straight Connector 105"/>
                  <p:cNvCxnSpPr>
                    <a:stCxn id="104" idx="3"/>
                    <a:endCxn id="10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/>
              <p:cNvSpPr txBox="1"/>
              <p:nvPr/>
            </p:nvSpPr>
            <p:spPr>
              <a:xfrm>
                <a:off x="6461344" y="6297108"/>
                <a:ext cx="902699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752269" y="4738686"/>
                <a:ext cx="1116363" cy="1624014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7817643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71" name="Group 70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" name="Trapezoid 84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6" name="Straight Connector 85"/>
                  <p:cNvCxnSpPr>
                    <a:stCxn id="84" idx="3"/>
                    <a:endCxn id="85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2" name="Trapezoid 81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3" name="Straight Connector 82"/>
                  <p:cNvCxnSpPr>
                    <a:stCxn id="81" idx="3"/>
                    <a:endCxn id="82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75" name="Rectangle 7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6" name="Trapezoid 7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7" name="Straight Connector 76"/>
                  <p:cNvCxnSpPr>
                    <a:stCxn id="75" idx="3"/>
                    <a:endCxn id="7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TextBox 64"/>
              <p:cNvSpPr txBox="1"/>
              <p:nvPr/>
            </p:nvSpPr>
            <p:spPr>
              <a:xfrm>
                <a:off x="7875899" y="6297108"/>
                <a:ext cx="93251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9532324" y="4738685"/>
                <a:ext cx="1116363" cy="1616137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9600132" y="4914900"/>
                <a:ext cx="986837" cy="1257300"/>
                <a:chOff x="1905000" y="4038600"/>
                <a:chExt cx="981004" cy="125730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905000" y="40386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5" name="Rectangle 54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6" name="Trapezoid 55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7" name="Straight Connector 56"/>
                  <p:cNvCxnSpPr>
                    <a:stCxn id="55" idx="3"/>
                    <a:endCxn id="56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905000" y="4381500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52" name="Rectangle 51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3" name="Trapezoid 52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" name="Straight Connector 53"/>
                  <p:cNvCxnSpPr>
                    <a:stCxn id="52" idx="3"/>
                    <a:endCxn id="53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905000" y="5060958"/>
                  <a:ext cx="981004" cy="234942"/>
                  <a:chOff x="3717645" y="1687844"/>
                  <a:chExt cx="981004" cy="234942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3717645" y="1687844"/>
                    <a:ext cx="673040" cy="234942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7" name="Trapezoid 46"/>
                  <p:cNvSpPr/>
                  <p:nvPr/>
                </p:nvSpPr>
                <p:spPr>
                  <a:xfrm rot="5400000">
                    <a:off x="4465293" y="1686259"/>
                    <a:ext cx="231771" cy="234941"/>
                  </a:xfrm>
                  <a:prstGeom prst="trapezoid">
                    <a:avLst/>
                  </a:prstGeom>
                  <a:solidFill>
                    <a:srgbClr val="FFFFFF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66900"/>
                    <a:endParaRPr lang="en-US" sz="220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48" name="Straight Connector 47"/>
                  <p:cNvCxnSpPr>
                    <a:stCxn id="46" idx="3"/>
                    <a:endCxn id="47" idx="2"/>
                  </p:cNvCxnSpPr>
                  <p:nvPr/>
                </p:nvCxnSpPr>
                <p:spPr>
                  <a:xfrm flipV="1">
                    <a:off x="4390685" y="1803730"/>
                    <a:ext cx="73023" cy="1585"/>
                  </a:xfrm>
                  <a:prstGeom prst="line">
                    <a:avLst/>
                  </a:prstGeom>
                  <a:ln w="12700" cmpd="sng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9582576" y="6297108"/>
                <a:ext cx="1029544" cy="37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16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</p:grpSp>
        <p:cxnSp>
          <p:nvCxnSpPr>
            <p:cNvPr id="183" name="Straight Connector 182"/>
            <p:cNvCxnSpPr/>
            <p:nvPr/>
          </p:nvCxnSpPr>
          <p:spPr>
            <a:xfrm>
              <a:off x="68199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2677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0058400" y="5562600"/>
              <a:ext cx="0" cy="304800"/>
            </a:xfrm>
            <a:prstGeom prst="line">
              <a:avLst/>
            </a:prstGeom>
            <a:ln w="31750">
              <a:solidFill>
                <a:schemeClr val="accent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with packet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7748" y="2171701"/>
            <a:ext cx="3810852" cy="4234679"/>
            <a:chOff x="780063" y="2652728"/>
            <a:chExt cx="3944908" cy="402953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063" y="2974554"/>
              <a:ext cx="3944908" cy="370770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2109" y="2652728"/>
              <a:ext cx="3843421" cy="3818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00" dirty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endParaRPr lang="en-US" sz="1000" dirty="0" smtClean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if </a:t>
              </a:r>
              <a:r>
                <a:rPr lang="en-US" sz="2400" dirty="0">
                  <a:latin typeface="Seravek"/>
                  <a:cs typeface="Seravek"/>
                </a:rPr>
                <a:t>(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latin typeface="Seravek"/>
                  <a:cs typeface="Seravek"/>
                </a:rPr>
                <a:t> == 9)</a:t>
              </a:r>
              <a:r>
                <a:rPr lang="en-US" sz="2400" dirty="0" smtClean="0">
                  <a:latin typeface="Seravek"/>
                  <a:cs typeface="Seravek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</a:t>
              </a:r>
              <a:r>
                <a:rPr lang="en-US" sz="2400" dirty="0" smtClean="0">
                  <a:latin typeface="Seravek"/>
                  <a:cs typeface="Seravek"/>
                </a:rPr>
                <a:t> 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1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 smtClean="0">
                  <a:latin typeface="Seravek"/>
                  <a:cs typeface="Seravek"/>
                </a:rPr>
                <a:t>     else:</a:t>
              </a:r>
              <a:endParaRPr lang="en-US" sz="2400" dirty="0">
                <a:latin typeface="Seravek"/>
                <a:cs typeface="Seravek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err="1" smtClean="0">
                  <a:latin typeface="Seravek"/>
                  <a:cs typeface="Seravek"/>
                </a:rPr>
                <a:t>pkt.sample</a:t>
              </a:r>
              <a:r>
                <a:rPr lang="en-US" sz="2400" dirty="0" smtClean="0">
                  <a:latin typeface="Seravek"/>
                  <a:cs typeface="Seravek"/>
                </a:rPr>
                <a:t> </a:t>
              </a:r>
              <a:r>
                <a:rPr lang="en-US" sz="2400" dirty="0">
                  <a:latin typeface="Seravek"/>
                  <a:cs typeface="Seravek"/>
                </a:rPr>
                <a:t>= 0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Seravek"/>
                  <a:cs typeface="Seravek"/>
                </a:rPr>
                <a:t>  </a:t>
              </a:r>
              <a:r>
                <a:rPr lang="en-US" sz="2400" dirty="0" smtClean="0">
                  <a:latin typeface="Seravek"/>
                  <a:cs typeface="Seravek"/>
                </a:rPr>
                <a:t>        </a:t>
              </a:r>
              <a:r>
                <a:rPr lang="en-US" sz="2400" dirty="0" smtClean="0">
                  <a:solidFill>
                    <a:srgbClr val="FF0000"/>
                  </a:solidFill>
                  <a:latin typeface="Seravek"/>
                  <a:cs typeface="Seravek"/>
                </a:rPr>
                <a:t>count</a:t>
              </a:r>
              <a:r>
                <a:rPr lang="en-US" sz="2400" dirty="0">
                  <a:solidFill>
                    <a:srgbClr val="FF0000"/>
                  </a:solidFill>
                  <a:latin typeface="Seravek"/>
                  <a:cs typeface="Seravek"/>
                </a:rPr>
                <a:t>++</a:t>
              </a:r>
              <a:r>
                <a:rPr lang="en-US" sz="2400" dirty="0">
                  <a:latin typeface="Seravek"/>
                  <a:cs typeface="Seravek"/>
                </a:rPr>
                <a:t> </a:t>
              </a:r>
            </a:p>
            <a:p>
              <a:endParaRPr lang="en-US" sz="2200" dirty="0">
                <a:latin typeface="Seravek"/>
                <a:cs typeface="Seravek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749258" y="1777424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Seravek"/>
                <a:cs typeface="Seravek"/>
              </a:rPr>
              <a:t>Packet Sampling Pipeline</a:t>
            </a:r>
          </a:p>
          <a:p>
            <a:endParaRPr lang="en-US" sz="1000" dirty="0" smtClean="0">
              <a:latin typeface="Seravek"/>
              <a:cs typeface="Seravek"/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105400" y="1866900"/>
            <a:ext cx="7018726" cy="2410133"/>
            <a:chOff x="5058974" y="1943100"/>
            <a:chExt cx="7018726" cy="2410133"/>
          </a:xfrm>
        </p:grpSpPr>
        <p:grpSp>
          <p:nvGrpSpPr>
            <p:cNvPr id="9" name="Group 8"/>
            <p:cNvGrpSpPr/>
            <p:nvPr/>
          </p:nvGrpSpPr>
          <p:grpSpPr>
            <a:xfrm>
              <a:off x="5058974" y="1943100"/>
              <a:ext cx="7018726" cy="2410133"/>
              <a:chOff x="-1800105" y="1921050"/>
              <a:chExt cx="8098521" cy="3377516"/>
            </a:xfrm>
          </p:grpSpPr>
          <p:sp>
            <p:nvSpPr>
              <p:cNvPr id="10" name="Freeform 9"/>
              <p:cNvSpPr/>
              <p:nvPr/>
            </p:nvSpPr>
            <p:spPr>
              <a:xfrm rot="10800000" flipH="1">
                <a:off x="2489664" y="1921050"/>
                <a:ext cx="354662" cy="13089"/>
              </a:xfrm>
              <a:custGeom>
                <a:avLst/>
                <a:gdLst>
                  <a:gd name="connsiteX0" fmla="*/ 0 w 13089"/>
                  <a:gd name="connsiteY0" fmla="*/ 70933 h 354663"/>
                  <a:gd name="connsiteX1" fmla="*/ 6545 w 13089"/>
                  <a:gd name="connsiteY1" fmla="*/ 70933 h 354663"/>
                  <a:gd name="connsiteX2" fmla="*/ 6545 w 13089"/>
                  <a:gd name="connsiteY2" fmla="*/ 0 h 354663"/>
                  <a:gd name="connsiteX3" fmla="*/ 13089 w 13089"/>
                  <a:gd name="connsiteY3" fmla="*/ 177332 h 354663"/>
                  <a:gd name="connsiteX4" fmla="*/ 6545 w 13089"/>
                  <a:gd name="connsiteY4" fmla="*/ 354663 h 354663"/>
                  <a:gd name="connsiteX5" fmla="*/ 6545 w 13089"/>
                  <a:gd name="connsiteY5" fmla="*/ 283730 h 354663"/>
                  <a:gd name="connsiteX6" fmla="*/ 0 w 13089"/>
                  <a:gd name="connsiteY6" fmla="*/ 283730 h 354663"/>
                  <a:gd name="connsiteX7" fmla="*/ 0 w 13089"/>
                  <a:gd name="connsiteY7" fmla="*/ 70933 h 354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89" h="354663">
                    <a:moveTo>
                      <a:pt x="10471" y="14"/>
                    </a:moveTo>
                    <a:lnTo>
                      <a:pt x="10471" y="177345"/>
                    </a:lnTo>
                    <a:lnTo>
                      <a:pt x="13089" y="177345"/>
                    </a:lnTo>
                    <a:lnTo>
                      <a:pt x="6544" y="354649"/>
                    </a:lnTo>
                    <a:lnTo>
                      <a:pt x="0" y="177345"/>
                    </a:lnTo>
                    <a:lnTo>
                      <a:pt x="2618" y="177345"/>
                    </a:lnTo>
                    <a:lnTo>
                      <a:pt x="2618" y="14"/>
                    </a:lnTo>
                    <a:lnTo>
                      <a:pt x="10471" y="14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txBody>
              <a:bodyPr spcFirstLastPara="0" vert="horz" wrap="square" lIns="61474" tIns="3403" rIns="61477" bIns="0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-1800105" y="3004403"/>
                <a:ext cx="4830092" cy="2294163"/>
              </a:xfrm>
              <a:custGeom>
                <a:avLst/>
                <a:gdLst>
                  <a:gd name="connsiteX0" fmla="*/ 0 w 2628011"/>
                  <a:gd name="connsiteY0" fmla="*/ 54812 h 548119"/>
                  <a:gd name="connsiteX1" fmla="*/ 54812 w 2628011"/>
                  <a:gd name="connsiteY1" fmla="*/ 0 h 548119"/>
                  <a:gd name="connsiteX2" fmla="*/ 2573199 w 2628011"/>
                  <a:gd name="connsiteY2" fmla="*/ 0 h 548119"/>
                  <a:gd name="connsiteX3" fmla="*/ 2628011 w 2628011"/>
                  <a:gd name="connsiteY3" fmla="*/ 54812 h 548119"/>
                  <a:gd name="connsiteX4" fmla="*/ 2628011 w 2628011"/>
                  <a:gd name="connsiteY4" fmla="*/ 493307 h 548119"/>
                  <a:gd name="connsiteX5" fmla="*/ 2573199 w 2628011"/>
                  <a:gd name="connsiteY5" fmla="*/ 548119 h 548119"/>
                  <a:gd name="connsiteX6" fmla="*/ 54812 w 2628011"/>
                  <a:gd name="connsiteY6" fmla="*/ 548119 h 548119"/>
                  <a:gd name="connsiteX7" fmla="*/ 0 w 2628011"/>
                  <a:gd name="connsiteY7" fmla="*/ 493307 h 548119"/>
                  <a:gd name="connsiteX8" fmla="*/ 0 w 2628011"/>
                  <a:gd name="connsiteY8" fmla="*/ 54812 h 54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548119">
                    <a:moveTo>
                      <a:pt x="0" y="54812"/>
                    </a:moveTo>
                    <a:cubicBezTo>
                      <a:pt x="0" y="24540"/>
                      <a:pt x="24540" y="0"/>
                      <a:pt x="54812" y="0"/>
                    </a:cubicBezTo>
                    <a:lnTo>
                      <a:pt x="2573199" y="0"/>
                    </a:lnTo>
                    <a:cubicBezTo>
                      <a:pt x="2603471" y="0"/>
                      <a:pt x="2628011" y="24540"/>
                      <a:pt x="2628011" y="54812"/>
                    </a:cubicBezTo>
                    <a:lnTo>
                      <a:pt x="2628011" y="493307"/>
                    </a:lnTo>
                    <a:cubicBezTo>
                      <a:pt x="2628011" y="523579"/>
                      <a:pt x="2603471" y="548119"/>
                      <a:pt x="2573199" y="548119"/>
                    </a:cubicBezTo>
                    <a:lnTo>
                      <a:pt x="54812" y="548119"/>
                    </a:lnTo>
                    <a:cubicBezTo>
                      <a:pt x="24540" y="548119"/>
                      <a:pt x="0" y="523579"/>
                      <a:pt x="0" y="493307"/>
                    </a:cubicBezTo>
                    <a:lnTo>
                      <a:pt x="0" y="5481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60141" tIns="60141" rIns="60141" bIns="601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count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== 9;</a:t>
                </a: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? 0 : (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pkt.old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+ 1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);</a:t>
                </a:r>
                <a:endParaRPr lang="en-US" sz="2000" kern="0" dirty="0">
                  <a:solidFill>
                    <a:prstClr val="white"/>
                  </a:solidFill>
                  <a:latin typeface="Seravek"/>
                  <a:cs typeface="Seravek"/>
                </a:endParaRPr>
              </a:p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>
                    <a:solidFill>
                      <a:srgbClr val="FF0000"/>
                    </a:solidFill>
                    <a:latin typeface="Seravek"/>
                    <a:cs typeface="Seravek"/>
                  </a:rPr>
                  <a:t>c</a:t>
                </a:r>
                <a:r>
                  <a:rPr lang="en-US" sz="2000" kern="0" dirty="0" smtClean="0">
                    <a:solidFill>
                      <a:srgbClr val="FF0000"/>
                    </a:solidFill>
                    <a:latin typeface="Seravek"/>
                    <a:cs typeface="Seravek"/>
                  </a:rPr>
                  <a:t>ount</a:t>
                </a:r>
                <a:r>
                  <a:rPr lang="en-US" sz="2000" kern="0" dirty="0" smtClean="0">
                    <a:solidFill>
                      <a:prstClr val="white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pkt.new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 rot="5400000" flipV="1">
                <a:off x="3034811" y="4085049"/>
                <a:ext cx="320356" cy="263768"/>
              </a:xfrm>
              <a:custGeom>
                <a:avLst/>
                <a:gdLst>
                  <a:gd name="connsiteX0" fmla="*/ 0 w 205544"/>
                  <a:gd name="connsiteY0" fmla="*/ 49331 h 246653"/>
                  <a:gd name="connsiteX1" fmla="*/ 102772 w 205544"/>
                  <a:gd name="connsiteY1" fmla="*/ 49331 h 246653"/>
                  <a:gd name="connsiteX2" fmla="*/ 102772 w 205544"/>
                  <a:gd name="connsiteY2" fmla="*/ 0 h 246653"/>
                  <a:gd name="connsiteX3" fmla="*/ 205544 w 205544"/>
                  <a:gd name="connsiteY3" fmla="*/ 123327 h 246653"/>
                  <a:gd name="connsiteX4" fmla="*/ 102772 w 205544"/>
                  <a:gd name="connsiteY4" fmla="*/ 246653 h 246653"/>
                  <a:gd name="connsiteX5" fmla="*/ 102772 w 205544"/>
                  <a:gd name="connsiteY5" fmla="*/ 197322 h 246653"/>
                  <a:gd name="connsiteX6" fmla="*/ 0 w 205544"/>
                  <a:gd name="connsiteY6" fmla="*/ 197322 h 246653"/>
                  <a:gd name="connsiteX7" fmla="*/ 0 w 205544"/>
                  <a:gd name="connsiteY7" fmla="*/ 49331 h 24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544" h="246653">
                    <a:moveTo>
                      <a:pt x="164435" y="1"/>
                    </a:moveTo>
                    <a:lnTo>
                      <a:pt x="164435" y="123327"/>
                    </a:lnTo>
                    <a:lnTo>
                      <a:pt x="205544" y="123326"/>
                    </a:lnTo>
                    <a:lnTo>
                      <a:pt x="102772" y="246652"/>
                    </a:lnTo>
                    <a:lnTo>
                      <a:pt x="0" y="123327"/>
                    </a:lnTo>
                    <a:lnTo>
                      <a:pt x="41109" y="123327"/>
                    </a:lnTo>
                    <a:lnTo>
                      <a:pt x="41109" y="1"/>
                    </a:lnTo>
                    <a:lnTo>
                      <a:pt x="164435" y="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txBody>
              <a:bodyPr spcFirstLastPara="0" vert="horz" wrap="square" lIns="42754" tIns="1" rIns="42754" bIns="53441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6229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endParaRPr lang="en-US" sz="1040" kern="0">
                  <a:solidFill>
                    <a:prstClr val="white"/>
                  </a:solidFill>
                  <a:latin typeface="Gadugi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352996" y="3954186"/>
                <a:ext cx="2945420" cy="533530"/>
              </a:xfrm>
              <a:custGeom>
                <a:avLst/>
                <a:gdLst>
                  <a:gd name="connsiteX0" fmla="*/ 0 w 2628011"/>
                  <a:gd name="connsiteY0" fmla="*/ 23877 h 238771"/>
                  <a:gd name="connsiteX1" fmla="*/ 23877 w 2628011"/>
                  <a:gd name="connsiteY1" fmla="*/ 0 h 238771"/>
                  <a:gd name="connsiteX2" fmla="*/ 2604134 w 2628011"/>
                  <a:gd name="connsiteY2" fmla="*/ 0 h 238771"/>
                  <a:gd name="connsiteX3" fmla="*/ 2628011 w 2628011"/>
                  <a:gd name="connsiteY3" fmla="*/ 23877 h 238771"/>
                  <a:gd name="connsiteX4" fmla="*/ 2628011 w 2628011"/>
                  <a:gd name="connsiteY4" fmla="*/ 214894 h 238771"/>
                  <a:gd name="connsiteX5" fmla="*/ 2604134 w 2628011"/>
                  <a:gd name="connsiteY5" fmla="*/ 238771 h 238771"/>
                  <a:gd name="connsiteX6" fmla="*/ 23877 w 2628011"/>
                  <a:gd name="connsiteY6" fmla="*/ 238771 h 238771"/>
                  <a:gd name="connsiteX7" fmla="*/ 0 w 2628011"/>
                  <a:gd name="connsiteY7" fmla="*/ 214894 h 238771"/>
                  <a:gd name="connsiteX8" fmla="*/ 0 w 2628011"/>
                  <a:gd name="connsiteY8" fmla="*/ 23877 h 23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8011" h="238771">
                    <a:moveTo>
                      <a:pt x="0" y="23877"/>
                    </a:moveTo>
                    <a:cubicBezTo>
                      <a:pt x="0" y="10690"/>
                      <a:pt x="10690" y="0"/>
                      <a:pt x="23877" y="0"/>
                    </a:cubicBezTo>
                    <a:lnTo>
                      <a:pt x="2604134" y="0"/>
                    </a:lnTo>
                    <a:cubicBezTo>
                      <a:pt x="2617321" y="0"/>
                      <a:pt x="2628011" y="10690"/>
                      <a:pt x="2628011" y="23877"/>
                    </a:cubicBezTo>
                    <a:lnTo>
                      <a:pt x="2628011" y="214894"/>
                    </a:lnTo>
                    <a:cubicBezTo>
                      <a:pt x="2628011" y="228081"/>
                      <a:pt x="2617321" y="238771"/>
                      <a:pt x="2604134" y="238771"/>
                    </a:cubicBezTo>
                    <a:lnTo>
                      <a:pt x="23877" y="238771"/>
                    </a:lnTo>
                    <a:cubicBezTo>
                      <a:pt x="10690" y="238771"/>
                      <a:pt x="0" y="228081"/>
                      <a:pt x="0" y="214894"/>
                    </a:cubicBezTo>
                    <a:lnTo>
                      <a:pt x="0" y="238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2289" tIns="52289" rIns="52289" bIns="52289" numCol="1" spcCol="1270" anchor="ctr" anchorCtr="0">
                <a:noAutofit/>
              </a:bodyPr>
              <a:lstStyle>
                <a:defPPr>
                  <a:defRPr lang="en-US"/>
                </a:defPPr>
                <a:lvl1pPr marL="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09004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180088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270132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360176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450220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2540264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4630309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6720353" algn="l" defTabSz="4180088" rtl="0" eaLnBrk="1" latinLnBrk="0" hangingPunct="1">
                  <a:defRPr sz="8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53934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pkt.sample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 </a:t>
                </a:r>
                <a:r>
                  <a:rPr lang="en-US" sz="2000" kern="0" dirty="0">
                    <a:solidFill>
                      <a:srgbClr val="000000"/>
                    </a:solidFill>
                    <a:latin typeface="Seravek"/>
                    <a:cs typeface="Seravek"/>
                  </a:rPr>
                  <a:t>= </a:t>
                </a:r>
                <a:r>
                  <a:rPr lang="en-US" sz="2000" kern="0" dirty="0" err="1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pkt.tmp</a:t>
                </a:r>
                <a:r>
                  <a:rPr lang="en-US" sz="2000" kern="0" dirty="0" smtClean="0">
                    <a:solidFill>
                      <a:srgbClr val="000000"/>
                    </a:solidFill>
                    <a:latin typeface="Seravek"/>
                    <a:cs typeface="Seravek"/>
                  </a:rPr>
                  <a:t>;</a:t>
                </a:r>
                <a:endParaRPr lang="en-US" sz="2000" kern="0" dirty="0">
                  <a:solidFill>
                    <a:srgbClr val="000000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5" name="TextBox 405"/>
            <p:cNvSpPr txBox="1"/>
            <p:nvPr/>
          </p:nvSpPr>
          <p:spPr>
            <a:xfrm>
              <a:off x="10189202" y="2362200"/>
              <a:ext cx="974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2</a:t>
              </a:r>
            </a:p>
          </p:txBody>
        </p:sp>
        <p:sp>
          <p:nvSpPr>
            <p:cNvPr id="16" name="TextBox 405"/>
            <p:cNvSpPr txBox="1"/>
            <p:nvPr/>
          </p:nvSpPr>
          <p:spPr>
            <a:xfrm>
              <a:off x="6553200" y="2365366"/>
              <a:ext cx="9422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09004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180088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270132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360176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450220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540264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630309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720353" algn="l" defTabSz="4180088" rtl="0" eaLnBrk="1" latinLnBrk="0" hangingPunct="1">
                <a:defRPr sz="8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92510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Seravek"/>
                  <a:cs typeface="Seravek"/>
                </a:rPr>
                <a:t>Stage </a:t>
              </a:r>
              <a:r>
                <a:rPr lang="en-US" sz="2000" kern="0" dirty="0" smtClean="0">
                  <a:solidFill>
                    <a:prstClr val="black"/>
                  </a:solidFill>
                  <a:latin typeface="Seravek"/>
                  <a:cs typeface="Seravek"/>
                </a:rPr>
                <a:t>1</a:t>
              </a:r>
              <a:endParaRPr lang="en-US" sz="20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11384975" y="3714873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41975" y="4387080"/>
            <a:ext cx="403661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010400" y="4224556"/>
            <a:ext cx="126044" cy="652244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>
            <a:off x="8763000" y="3771900"/>
            <a:ext cx="1752600" cy="1143000"/>
          </a:xfrm>
          <a:prstGeom prst="straightConnector1">
            <a:avLst/>
          </a:prstGeom>
          <a:ln w="50800">
            <a:solidFill>
              <a:srgbClr val="454545"/>
            </a:solidFill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234158" y="1790700"/>
            <a:ext cx="39568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>
                <a:latin typeface="Seravek"/>
                <a:cs typeface="Seravek"/>
              </a:rPr>
              <a:t>Packet Sampling Algorithm</a:t>
            </a:r>
            <a:endParaRPr lang="en-US" sz="1000" dirty="0">
              <a:latin typeface="Seravek"/>
              <a:cs typeface="Seravek"/>
            </a:endParaRPr>
          </a:p>
          <a:p>
            <a:endParaRPr lang="en-US" sz="1000" dirty="0" smtClean="0">
              <a:latin typeface="Seravek"/>
              <a:cs typeface="Seravek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394450" y="4916748"/>
            <a:ext cx="980984" cy="236269"/>
            <a:chOff x="6394450" y="4916748"/>
            <a:chExt cx="980984" cy="236269"/>
          </a:xfrm>
        </p:grpSpPr>
        <p:sp>
          <p:nvSpPr>
            <p:cNvPr id="171" name="Trapezoid 170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820025" y="4913573"/>
            <a:ext cx="980984" cy="236269"/>
            <a:chOff x="6394450" y="4916748"/>
            <a:chExt cx="980984" cy="236269"/>
          </a:xfrm>
        </p:grpSpPr>
        <p:sp>
          <p:nvSpPr>
            <p:cNvPr id="175" name="Trapezoid 174"/>
            <p:cNvSpPr/>
            <p:nvPr/>
          </p:nvSpPr>
          <p:spPr>
            <a:xfrm rot="5400000">
              <a:off x="7142078" y="4915163"/>
              <a:ext cx="231771" cy="234941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394450" y="4918075"/>
              <a:ext cx="673040" cy="234942"/>
            </a:xfrm>
            <a:prstGeom prst="rect">
              <a:avLst/>
            </a:prstGeom>
            <a:solidFill>
              <a:srgbClr val="99162D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66900"/>
              <a:endParaRPr lang="en-US" sz="220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067550" y="5030786"/>
              <a:ext cx="73023" cy="158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ounded Rectangle 177"/>
          <p:cNvSpPr/>
          <p:nvPr/>
        </p:nvSpPr>
        <p:spPr>
          <a:xfrm>
            <a:off x="1790700" y="5715000"/>
            <a:ext cx="9029700" cy="914400"/>
          </a:xfrm>
          <a:prstGeom prst="roundRect">
            <a:avLst/>
          </a:prstGeom>
          <a:solidFill>
            <a:srgbClr val="901028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Seravek"/>
                <a:cs typeface="Seravek"/>
              </a:rPr>
              <a:t>Reject code that can’t be mapped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848100" y="3886200"/>
            <a:ext cx="1600200" cy="811887"/>
            <a:chOff x="3848100" y="3886200"/>
            <a:chExt cx="1600200" cy="811887"/>
          </a:xfrm>
        </p:grpSpPr>
        <p:sp>
          <p:nvSpPr>
            <p:cNvPr id="17" name="Right Arrow 16"/>
            <p:cNvSpPr/>
            <p:nvPr/>
          </p:nvSpPr>
          <p:spPr>
            <a:xfrm>
              <a:off x="4267200" y="3886200"/>
              <a:ext cx="647700" cy="419100"/>
            </a:xfrm>
            <a:prstGeom prst="rightArrow">
              <a:avLst/>
            </a:prstGeom>
            <a:solidFill>
              <a:srgbClr val="454545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9162D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848100" y="4267200"/>
              <a:ext cx="1600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000000"/>
                  </a:solidFill>
                  <a:latin typeface="Seravek"/>
                  <a:cs typeface="Seravek"/>
                </a:rPr>
                <a:t>Compiler</a:t>
              </a:r>
              <a:endParaRPr lang="en-US" sz="2200" dirty="0">
                <a:solidFill>
                  <a:srgbClr val="000000"/>
                </a:solidFill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8.8|14.4|12.6|10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7.3|9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7|1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3.7|2.9|2.3|5.9|6.7|3.4|1.8|24.1|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5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7|9.2|1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2|7.3|24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|5.7|11.5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39.3|3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.5|21.8|11.4|8.5|9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4.2|13.7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4.2|6.2|5.5|2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10.5|1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12279</TotalTime>
  <Words>6886</Words>
  <Application>Microsoft Office PowerPoint</Application>
  <PresentationFormat>Widescreen</PresentationFormat>
  <Paragraphs>1506</Paragraphs>
  <Slides>66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Gadugi</vt:lpstr>
      <vt:lpstr>Lucida Grande</vt:lpstr>
      <vt:lpstr>Seravek</vt:lpstr>
      <vt:lpstr>Verdana</vt:lpstr>
      <vt:lpstr>Wingdings</vt:lpstr>
      <vt:lpstr>Office Theme</vt:lpstr>
      <vt:lpstr>Programming Line-Rate Routers</vt:lpstr>
      <vt:lpstr>Joint work with</vt:lpstr>
      <vt:lpstr>Programmability at Line-Rate</vt:lpstr>
      <vt:lpstr>The quest for programmability</vt:lpstr>
      <vt:lpstr>Programmable switching chips</vt:lpstr>
      <vt:lpstr>This Talk</vt:lpstr>
      <vt:lpstr>Isn’t P4 sufficient?</vt:lpstr>
      <vt:lpstr>Packet transactions</vt:lpstr>
      <vt:lpstr>Programming with packet transactions</vt:lpstr>
      <vt:lpstr>The Domino DSL</vt:lpstr>
      <vt:lpstr>A machine model for line-rate switches</vt:lpstr>
      <vt:lpstr>A machine model for line-rate switches</vt:lpstr>
      <vt:lpstr>A machine model for line-rate switches</vt:lpstr>
      <vt:lpstr>A machine model for line-rate switches</vt:lpstr>
      <vt:lpstr>Stateless vs. stateful atoms</vt:lpstr>
      <vt:lpstr>Compiling packet transactions</vt:lpstr>
      <vt:lpstr>Preprocessing</vt:lpstr>
      <vt:lpstr>Code Pipelining</vt:lpstr>
      <vt:lpstr>Code Pipelining</vt:lpstr>
      <vt:lpstr>Code Pipelining</vt:lpstr>
      <vt:lpstr>Code Pipelining</vt:lpstr>
      <vt:lpstr>Code Pipelining</vt:lpstr>
      <vt:lpstr>Code Pipelining</vt:lpstr>
      <vt:lpstr>Instruction mapping</vt:lpstr>
      <vt:lpstr>Instruction mapping: example</vt:lpstr>
      <vt:lpstr>Evaluation</vt:lpstr>
      <vt:lpstr>Expressiveness of packet transactions</vt:lpstr>
      <vt:lpstr>Designing compiler targets</vt:lpstr>
      <vt:lpstr>Atoms used in targets</vt:lpstr>
      <vt:lpstr>Atoms used in targets</vt:lpstr>
      <vt:lpstr>Compiling packet transactions</vt:lpstr>
      <vt:lpstr>Outline</vt:lpstr>
      <vt:lpstr>Programmable Packet Scheduling</vt:lpstr>
      <vt:lpstr>Why is programmable scheduling hard?</vt:lpstr>
      <vt:lpstr>What does the scheduler do?</vt:lpstr>
      <vt:lpstr>The Push-In First-Out Queue</vt:lpstr>
      <vt:lpstr>A programmable scheduler</vt:lpstr>
      <vt:lpstr>A programmable scheduler</vt:lpstr>
      <vt:lpstr>Weighted Fair Queuing</vt:lpstr>
      <vt:lpstr>Token bucket shaping</vt:lpstr>
      <vt:lpstr>pFabric (SRPT)</vt:lpstr>
      <vt:lpstr>pFabric (SRPT)</vt:lpstr>
      <vt:lpstr>Beyond a single PIFO</vt:lpstr>
      <vt:lpstr>Tree of PIFOs</vt:lpstr>
      <vt:lpstr>Expressiveness of PIFOs</vt:lpstr>
      <vt:lpstr>PIFO in hardware</vt:lpstr>
      <vt:lpstr>A PIFO block</vt:lpstr>
      <vt:lpstr>A PIFO block</vt:lpstr>
      <vt:lpstr>A PIFO mesh</vt:lpstr>
      <vt:lpstr>Hardware feasibility</vt:lpstr>
      <vt:lpstr>Summary</vt:lpstr>
      <vt:lpstr>PowerPoint Presentation</vt:lpstr>
      <vt:lpstr>Other future work</vt:lpstr>
      <vt:lpstr>Composing PIFOs: min. rate guarantees</vt:lpstr>
      <vt:lpstr>Traffic Shaping</vt:lpstr>
      <vt:lpstr>LSTF</vt:lpstr>
      <vt:lpstr>Instruction mapping: the SKETCH algorithm</vt:lpstr>
      <vt:lpstr>FAQ</vt:lpstr>
      <vt:lpstr>The quest for programmable routers</vt:lpstr>
      <vt:lpstr>Programmability at line-rate</vt:lpstr>
      <vt:lpstr>Programmable switching chips</vt:lpstr>
      <vt:lpstr>Programmable switching chips</vt:lpstr>
      <vt:lpstr>This Talk</vt:lpstr>
      <vt:lpstr>This Talk</vt:lpstr>
      <vt:lpstr>The SKETCH algorithm</vt:lpstr>
      <vt:lpstr>A machine model for line-rate routers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Transactions: Programming the Data Plane at Line Rate</dc:title>
  <dc:creator>anirudh</dc:creator>
  <cp:lastModifiedBy>anirudh</cp:lastModifiedBy>
  <cp:revision>3679</cp:revision>
  <dcterms:created xsi:type="dcterms:W3CDTF">2015-11-20T07:11:46Z</dcterms:created>
  <dcterms:modified xsi:type="dcterms:W3CDTF">2016-05-30T18:58:40Z</dcterms:modified>
</cp:coreProperties>
</file>