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81118" autoAdjust="0"/>
  </p:normalViewPr>
  <p:slideViewPr>
    <p:cSldViewPr showGuides="1">
      <p:cViewPr>
        <p:scale>
          <a:sx n="95" d="100"/>
          <a:sy n="95" d="100"/>
        </p:scale>
        <p:origin x="3600" y="123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61666976"/>
        <c:axId val="1361674560"/>
      </c:lineChart>
      <c:catAx>
        <c:axId val="136166697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61674560"/>
        <c:crosses val="autoZero"/>
        <c:auto val="1"/>
        <c:lblAlgn val="ctr"/>
        <c:lblOffset val="100"/>
        <c:noMultiLvlLbl val="0"/>
      </c:catAx>
      <c:valAx>
        <c:axId val="136167456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616669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59746640"/>
        <c:axId val="1359754768"/>
      </c:scatterChart>
      <c:valAx>
        <c:axId val="13597466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59754768"/>
        <c:crosses val="autoZero"/>
        <c:crossBetween val="midCat"/>
      </c:valAx>
      <c:valAx>
        <c:axId val="13597547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597466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a:t>
            </a:r>
            <a:r>
              <a:rPr lang="en-US" sz="1200" baseline="0" dirty="0" smtClean="0"/>
              <a:t>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a:t>
            </a:r>
            <a:r>
              <a:rPr lang="en-US" sz="2800" dirty="0" smtClean="0">
                <a:latin typeface="Gadugi" charset="0"/>
                <a:ea typeface="Gadugi" charset="0"/>
                <a:cs typeface="Gadugi" charset="0"/>
              </a:rPr>
              <a:t>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a:t>
            </a:r>
            <a:r>
              <a:rPr lang="en-US" sz="2800" dirty="0" smtClean="0">
                <a:latin typeface="Gadugi" charset="0"/>
                <a:ea typeface="Gadugi" charset="0"/>
                <a:cs typeface="Gadugi" charset="0"/>
              </a:rPr>
              <a:t>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a:t>
              </a:r>
              <a:r>
                <a:rPr lang="en-US" dirty="0" smtClean="0">
                  <a:latin typeface="Seravek"/>
                  <a:cs typeface="Seravek"/>
                </a:rPr>
                <a:t>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8" name="Group 287"/>
          <p:cNvGrpSpPr/>
          <p:nvPr/>
        </p:nvGrpSpPr>
        <p:grpSpPr>
          <a:xfrm>
            <a:off x="3312606" y="1920327"/>
            <a:ext cx="573594" cy="3216970"/>
            <a:chOff x="1519491" y="1920327"/>
            <a:chExt cx="641432" cy="3216970"/>
          </a:xfrm>
        </p:grpSpPr>
        <p:sp>
          <p:nvSpPr>
            <p:cNvPr id="289" name="Rectangle 288"/>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90" name="TextBox 289"/>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91" name="TextBox 290"/>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92" name="TextBox 291"/>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a:t>
              </a:r>
              <a:r>
                <a:rPr lang="en-US" dirty="0" smtClean="0">
                  <a:latin typeface="Seravek"/>
                  <a:cs typeface="Seravek"/>
                </a:rPr>
                <a:t>P</a:t>
              </a:r>
              <a:endParaRPr lang="en-US" dirty="0">
                <a:latin typeface="Seravek"/>
                <a:cs typeface="Seravek"/>
              </a:endParaRPr>
            </a:p>
          </p:txBody>
        </p:sp>
        <p:cxnSp>
          <p:nvCxnSpPr>
            <p:cNvPr id="293" name="Straight Connector 292"/>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a:off x="4912806" y="1920327"/>
            <a:ext cx="573594" cy="3216970"/>
            <a:chOff x="1519491" y="1920327"/>
            <a:chExt cx="641432" cy="3216970"/>
          </a:xfrm>
        </p:grpSpPr>
        <p:sp>
          <p:nvSpPr>
            <p:cNvPr id="296" name="Rectangle 295"/>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97" name="TextBox 296"/>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98" name="TextBox 297"/>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99" name="TextBox 298"/>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a:t>
              </a:r>
              <a:r>
                <a:rPr lang="en-US" dirty="0" smtClean="0">
                  <a:latin typeface="Seravek"/>
                  <a:cs typeface="Seravek"/>
                </a:rPr>
                <a:t>P</a:t>
              </a:r>
              <a:endParaRPr lang="en-US" dirty="0">
                <a:latin typeface="Seravek"/>
                <a:cs typeface="Seravek"/>
              </a:endParaRPr>
            </a:p>
          </p:txBody>
        </p:sp>
        <p:cxnSp>
          <p:nvCxnSpPr>
            <p:cNvPr id="300" name="Straight Connector 299"/>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200"/>
                                  </p:stCondLst>
                                  <p:childTnLst>
                                    <p:set>
                                      <p:cBhvr>
                                        <p:cTn id="29" dur="1" fill="hold">
                                          <p:stCondLst>
                                            <p:cond delay="0"/>
                                          </p:stCondLst>
                                        </p:cTn>
                                        <p:tgtEl>
                                          <p:spTgt spid="255"/>
                                        </p:tgtEl>
                                        <p:attrNameLst>
                                          <p:attrName>style.visibility</p:attrName>
                                        </p:attrNameLst>
                                      </p:cBhvr>
                                      <p:to>
                                        <p:strVal val="visible"/>
                                      </p:to>
                                    </p:set>
                                  </p:childTnLst>
                                </p:cTn>
                              </p:par>
                            </p:childTnLst>
                          </p:cTn>
                        </p:par>
                        <p:par>
                          <p:cTn id="30" fill="hold">
                            <p:stCondLst>
                              <p:cond delay="200"/>
                            </p:stCondLst>
                            <p:childTnLst>
                              <p:par>
                                <p:cTn id="31" presetID="1" presetClass="entr" presetSubtype="0" fill="hold" nodeType="afterEffect">
                                  <p:stCondLst>
                                    <p:cond delay="20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200"/>
                                  </p:stCondLst>
                                  <p:childTnLst>
                                    <p:set>
                                      <p:cBhvr>
                                        <p:cTn id="35" dur="1" fill="hold">
                                          <p:stCondLst>
                                            <p:cond delay="0"/>
                                          </p:stCondLst>
                                        </p:cTn>
                                        <p:tgtEl>
                                          <p:spTgt spid="25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childTnLst>
                                </p:cTn>
                              </p:par>
                            </p:childTnLst>
                          </p:cTn>
                        </p:par>
                        <p:par>
                          <p:cTn id="38" fill="hold">
                            <p:stCondLst>
                              <p:cond delay="600"/>
                            </p:stCondLst>
                            <p:childTnLst>
                              <p:par>
                                <p:cTn id="39" presetID="1" presetClass="entr" presetSubtype="0" fill="hold" nodeType="afterEffect">
                                  <p:stCondLst>
                                    <p:cond delay="20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200"/>
                                  </p:stCondLst>
                                  <p:childTnLst>
                                    <p:set>
                                      <p:cBhvr>
                                        <p:cTn id="55" dur="1" fill="hold">
                                          <p:stCondLst>
                                            <p:cond delay="0"/>
                                          </p:stCondLst>
                                        </p:cTn>
                                        <p:tgtEl>
                                          <p:spTgt spid="7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grpId="0" nodeType="afterEffect">
                                  <p:stCondLst>
                                    <p:cond delay="20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par>
                          <p:cTn id="63" fill="hold">
                            <p:stCondLst>
                              <p:cond delay="400"/>
                            </p:stCondLst>
                            <p:childTnLst>
                              <p:par>
                                <p:cTn id="64" presetID="1" presetClass="entr" presetSubtype="0" fill="hold"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88"/>
                                        </p:tgtEl>
                                        <p:attrNameLst>
                                          <p:attrName>style.visibility</p:attrName>
                                        </p:attrNameLst>
                                      </p:cBhvr>
                                      <p:to>
                                        <p:strVal val="visible"/>
                                      </p:to>
                                    </p:set>
                                  </p:childTnLst>
                                </p:cTn>
                              </p:par>
                            </p:childTnLst>
                          </p:cTn>
                        </p:par>
                        <p:par>
                          <p:cTn id="80" fill="hold">
                            <p:stCondLst>
                              <p:cond delay="0"/>
                            </p:stCondLst>
                            <p:childTnLst>
                              <p:par>
                                <p:cTn id="81" presetID="35" presetClass="emph" presetSubtype="0" fill="hold" nodeType="afterEffect">
                                  <p:stCondLst>
                                    <p:cond delay="0"/>
                                  </p:stCondLst>
                                  <p:childTnLst>
                                    <p:anim calcmode="discrete" valueType="str">
                                      <p:cBhvr>
                                        <p:cTn id="82" dur="10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5"/>
                                        </p:tgtEl>
                                        <p:attrNameLst>
                                          <p:attrName>style.visibility</p:attrName>
                                        </p:attrNameLst>
                                      </p:cBhvr>
                                      <p:to>
                                        <p:strVal val="visible"/>
                                      </p:to>
                                    </p:set>
                                  </p:childTnLst>
                                </p:cTn>
                              </p:par>
                            </p:childTnLst>
                          </p:cTn>
                        </p:par>
                        <p:par>
                          <p:cTn id="87" fill="hold">
                            <p:stCondLst>
                              <p:cond delay="0"/>
                            </p:stCondLst>
                            <p:childTnLst>
                              <p:par>
                                <p:cTn id="88" presetID="35" presetClass="emph" presetSubtype="0" fill="hold" nodeType="afterEffect">
                                  <p:stCondLst>
                                    <p:cond delay="0"/>
                                  </p:stCondLst>
                                  <p:childTnLst>
                                    <p:anim calcmode="discrete" valueType="str">
                                      <p:cBhvr>
                                        <p:cTn id="89" dur="1000" fill="hold"/>
                                        <p:tgtEl>
                                          <p:spTgt spid="288"/>
                                        </p:tgtEl>
                                        <p:attrNameLst>
                                          <p:attrName>style.visibility</p:attrName>
                                        </p:attrNameLst>
                                      </p:cBhvr>
                                      <p:tavLst>
                                        <p:tav tm="0">
                                          <p:val>
                                            <p:strVal val="hidden"/>
                                          </p:val>
                                        </p:tav>
                                        <p:tav tm="50000">
                                          <p:val>
                                            <p:strVal val="visible"/>
                                          </p:val>
                                        </p:tav>
                                      </p:tavLst>
                                    </p:anim>
                                  </p:childTnLst>
                                </p:cTn>
                              </p:par>
                              <p:par>
                                <p:cTn id="90" presetID="35" presetClass="emph" presetSubtype="0" fill="hold" nodeType="withEffect">
                                  <p:stCondLst>
                                    <p:cond delay="0"/>
                                  </p:stCondLst>
                                  <p:childTnLst>
                                    <p:anim calcmode="discrete" valueType="str">
                                      <p:cBhvr>
                                        <p:cTn id="91" dur="10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288"/>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29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7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13804</TotalTime>
  <Words>13261</Words>
  <Application>Microsoft Macintosh PowerPoint</Application>
  <PresentationFormat>Widescreen</PresentationFormat>
  <Paragraphs>1854</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5702</cp:revision>
  <dcterms:created xsi:type="dcterms:W3CDTF">2015-11-20T07:11:46Z</dcterms:created>
  <dcterms:modified xsi:type="dcterms:W3CDTF">2017-02-26T17:29:30Z</dcterms:modified>
</cp:coreProperties>
</file>