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15" r:id="rId3"/>
    <p:sldId id="316" r:id="rId4"/>
    <p:sldId id="529" r:id="rId5"/>
    <p:sldId id="319" r:id="rId6"/>
    <p:sldId id="527"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28" r:id="rId24"/>
    <p:sldId id="482" r:id="rId25"/>
    <p:sldId id="520" r:id="rId26"/>
    <p:sldId id="522" r:id="rId27"/>
    <p:sldId id="524" r:id="rId28"/>
    <p:sldId id="504" r:id="rId29"/>
    <p:sldId id="530" r:id="rId30"/>
    <p:sldId id="531" r:id="rId31"/>
    <p:sldId id="470" r:id="rId32"/>
    <p:sldId id="471" r:id="rId33"/>
    <p:sldId id="472" r:id="rId34"/>
    <p:sldId id="473" r:id="rId35"/>
    <p:sldId id="474" r:id="rId36"/>
    <p:sldId id="475" r:id="rId37"/>
    <p:sldId id="505" r:id="rId38"/>
    <p:sldId id="517" r:id="rId39"/>
    <p:sldId id="516" r:id="rId40"/>
    <p:sldId id="358" r:id="rId41"/>
    <p:sldId id="508" r:id="rId42"/>
    <p:sldId id="526" r:id="rId43"/>
    <p:sldId id="514" r:id="rId44"/>
    <p:sldId id="507" r:id="rId45"/>
    <p:sldId id="350" r:id="rId46"/>
    <p:sldId id="509" r:id="rId47"/>
    <p:sldId id="51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62770" autoAdjust="0"/>
  </p:normalViewPr>
  <p:slideViewPr>
    <p:cSldViewPr showGuides="1">
      <p:cViewPr>
        <p:scale>
          <a:sx n="95" d="100"/>
          <a:sy n="95" d="100"/>
        </p:scale>
        <p:origin x="10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015447504"/>
        <c:axId val="2015365840"/>
      </c:lineChart>
      <c:catAx>
        <c:axId val="201544750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15365840"/>
        <c:crosses val="autoZero"/>
        <c:auto val="1"/>
        <c:lblAlgn val="ctr"/>
        <c:lblOffset val="100"/>
        <c:noMultiLvlLbl val="0"/>
      </c:catAx>
      <c:valAx>
        <c:axId val="201536584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 scale)</a:t>
                </a:r>
                <a:endParaRPr lang="en-US" sz="2000" dirty="0">
                  <a:solidFill>
                    <a:prstClr val="black"/>
                  </a:solidFill>
                  <a:latin typeface="Seravek"/>
                  <a:cs typeface="Seravek"/>
                </a:endParaRPr>
              </a:p>
            </c:rich>
          </c:tx>
          <c:layout>
            <c:manualLayout>
              <c:xMode val="edge"/>
              <c:yMode val="edge"/>
              <c:x val="0.0"/>
              <c:y val="0.350956404839639"/>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01544750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83525344"/>
        <c:axId val="2118984208"/>
      </c:scatterChart>
      <c:valAx>
        <c:axId val="208352534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18984208"/>
        <c:crosses val="autoZero"/>
        <c:crossBetween val="midCat"/>
      </c:valAx>
      <c:valAx>
        <c:axId val="21189842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8352534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a:t>
            </a:r>
            <a:r>
              <a:rPr lang="en-US" baseline="0" dirty="0" smtClean="0">
                <a:sym typeface="Wingdings" panose="05000000000000000000" pitchFamily="2" charset="2"/>
              </a:rPr>
              <a:t>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a:t>
            </a:r>
            <a:r>
              <a:rPr lang="en-US" baseline="0" dirty="0" smtClean="0">
                <a:sym typeface="Wingdings" panose="05000000000000000000" pitchFamily="2" charset="2"/>
              </a:rPr>
              <a:t>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a:t>
            </a:r>
            <a:r>
              <a:rPr lang="en-US" baseline="0" dirty="0" smtClean="0"/>
              <a:t>,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a:t>
            </a:r>
            <a:r>
              <a:rPr lang="en-US" baseline="0" dirty="0" smtClean="0">
                <a:sym typeface="Wingdings" panose="05000000000000000000" pitchFamily="2" charset="2"/>
              </a:rPr>
              <a:t>router?</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a:t>
            </a:r>
            <a:r>
              <a:rPr lang="en-US" baseline="0" dirty="0" smtClean="0"/>
              <a:t>high-level overview of what people want from programmable </a:t>
            </a:r>
            <a:r>
              <a:rPr lang="en-US" baseline="0" dirty="0" smtClean="0"/>
              <a:t>routers</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a:t>
            </a:r>
            <a:r>
              <a:rPr lang="en-US" dirty="0" smtClean="0"/>
              <a:t>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r>
              <a:rPr lang="en-US" baseline="0" dirty="0" smtClean="0"/>
              <a:t>.</a:t>
            </a:r>
          </a:p>
          <a:p>
            <a:endParaRPr lang="en-US" baseline="0" dirty="0" smtClean="0"/>
          </a:p>
          <a:p>
            <a:r>
              <a:rPr lang="en-US" baseline="0" dirty="0" smtClean="0"/>
              <a:t>TODO: Maybe after this slide, it’s worth going back to the original timeline and say what we have knocked off this slide.</a:t>
            </a:r>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667674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Maybe</a:t>
            </a:r>
            <a:r>
              <a:rPr lang="en-US" sz="1200" baseline="0" dirty="0" smtClean="0"/>
              <a:t> </a:t>
            </a:r>
            <a:r>
              <a:rPr lang="en-US" sz="1200" baseline="0" dirty="0" smtClean="0"/>
              <a:t>a slide before this with the title and the authors on the paper and their affiliations.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Overall system design: We</a:t>
            </a:r>
            <a:r>
              <a:rPr lang="en-US" sz="1200" baseline="0" dirty="0" smtClean="0"/>
              <a:t> have a language and primitives. We have designed these primitives and a compiler to compile from the language down to the primitives</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Make</a:t>
            </a:r>
            <a:r>
              <a:rPr lang="en-US" sz="1200" baseline="0" dirty="0" smtClean="0"/>
              <a:t> </a:t>
            </a:r>
            <a:r>
              <a:rPr lang="en-US" sz="1200" baseline="0" dirty="0" smtClean="0"/>
              <a:t>the architecture bulletproof so that it handles 1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Slice </a:t>
            </a:r>
            <a:r>
              <a:rPr lang="en-US" sz="1200" baseline="0" dirty="0" smtClean="0"/>
              <a:t>algorithm into different pipeline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the minute you have a pipeline, you want to balance it so that each stage does the same amount of useful work per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not, your throughput is gated by the slowest stage.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it’s hard to balance the pipeline so that each stage takes exactly 1 cycle per packet regardless of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it’s hard to even guarantee that each stage executes the same number of instructions for each incoming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Even if it did, because x86 optimizes for the average case and not the worst case,  instructions take a differing number of clocks per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All in all, it’s hard to get 1 packet /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a:t>
            </a:r>
            <a:r>
              <a:rPr lang="en-US" sz="1200" dirty="0" smtClean="0"/>
              <a:t>very</a:t>
            </a:r>
            <a:r>
              <a:rPr lang="en-US" sz="1200" baseline="0" dirty="0" smtClean="0"/>
              <a:t> clearly that this atom is really JUST an example</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a:t>
            </a:r>
            <a:r>
              <a:rPr lang="en-US" baseline="0" dirty="0" smtClean="0"/>
              <a:t>,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a:t>
            </a:r>
            <a:r>
              <a:rPr lang="en-US" baseline="0" dirty="0" smtClean="0"/>
              <a:t>Lam’s VLIW </a:t>
            </a:r>
            <a:r>
              <a:rPr lang="en-US" baseline="0" dirty="0" smtClean="0"/>
              <a:t>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latin typeface="Gadugi" panose="020B0502040204020203" pitchFamily="34" charset="0"/>
              </a:rPr>
              <a:t>TODO:</a:t>
            </a:r>
            <a:r>
              <a:rPr lang="en-US" baseline="0" dirty="0" smtClean="0">
                <a:latin typeface="Gadugi" panose="020B0502040204020203" pitchFamily="34" charset="0"/>
              </a:rPr>
              <a:t> </a:t>
            </a:r>
            <a:r>
              <a:rPr lang="en-US" baseline="0" smtClean="0">
                <a:latin typeface="Gadugi" panose="020B0502040204020203" pitchFamily="34" charset="0"/>
              </a:rPr>
              <a:t>Bring back the timeline slide and say what’s done now thanks to atoms</a:t>
            </a:r>
          </a:p>
          <a:p>
            <a:pPr lvl="1"/>
            <a:endParaRPr lang="en-US" smtClean="0">
              <a:latin typeface="Gadugi" panose="020B0502040204020203" pitchFamily="34" charset="0"/>
            </a:endParaRPr>
          </a:p>
          <a:p>
            <a:pPr lvl="1"/>
            <a:r>
              <a:rPr lang="en-US" dirty="0" smtClean="0">
                <a:latin typeface="Gadugi" panose="020B0502040204020203" pitchFamily="34" charset="0"/>
              </a:rPr>
              <a:t>Streaming </a:t>
            </a:r>
            <a:r>
              <a:rPr lang="en-US" dirty="0" smtClean="0">
                <a:latin typeface="Gadugi" panose="020B0502040204020203" pitchFamily="34" charset="0"/>
              </a:rPr>
              <a:t>algorithms: Atom</a:t>
            </a:r>
          </a:p>
          <a:p>
            <a:pPr lvl="1"/>
            <a:r>
              <a:rPr lang="en-US" dirty="0" smtClean="0">
                <a:latin typeface="Gadugi" panose="020B0502040204020203" pitchFamily="34" charset="0"/>
              </a:rPr>
              <a:t>Scheduling: </a:t>
            </a:r>
            <a:r>
              <a:rPr lang="en-US" dirty="0" smtClean="0">
                <a:latin typeface="Gadugi" panose="020B0502040204020203" pitchFamily="34" charset="0"/>
              </a:rPr>
              <a:t>PIFOs</a:t>
            </a:r>
            <a:endParaRPr lang="en-US" baseline="0" dirty="0" smtClean="0"/>
          </a:p>
          <a:p>
            <a:pPr marL="228600" indent="-228600">
              <a:buAutoNum type="arabicPeriod"/>
            </a:pPr>
            <a:r>
              <a:rPr lang="en-US" baseline="0" dirty="0" smtClean="0"/>
              <a:t>End </a:t>
            </a:r>
            <a:r>
              <a:rPr lang="en-US" baseline="0" dirty="0" smtClean="0"/>
              <a:t>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r>
              <a:rPr lang="en-US" baseline="0" dirty="0" smtClean="0"/>
              <a:t>.</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a:t>
            </a:r>
            <a:r>
              <a:rPr lang="en-US" baseline="0" dirty="0" smtClean="0"/>
              <a:t>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t>
            </a:r>
            <a:r>
              <a:rPr lang="en-US" dirty="0" smtClean="0"/>
              <a:t>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a:t>
            </a:r>
            <a:r>
              <a:rPr lang="en-US" baseline="0" dirty="0" smtClean="0"/>
              <a:t>Part about different sch. </a:t>
            </a:r>
            <a:r>
              <a:rPr lang="en-US" baseline="0" dirty="0" err="1" smtClean="0"/>
              <a:t>algos</a:t>
            </a:r>
            <a:r>
              <a:rPr lang="en-US" baseline="0" dirty="0" smtClean="0"/>
              <a:t>. was a little too detailed. Maybe simplify this</a:t>
            </a:r>
            <a:r>
              <a:rPr lang="en-US"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Add an interstitial slide with paper name and authors.</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a:t>
            </a:r>
            <a:r>
              <a:rPr lang="en-US" baseline="0" dirty="0" smtClean="0"/>
              <a:t>,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already expended on reading queue head, </a:t>
            </a:r>
            <a:r>
              <a:rPr lang="en-US" sz="6000" dirty="0" err="1" smtClean="0"/>
              <a:t>dequeueing</a:t>
            </a:r>
            <a:r>
              <a:rPr lang="en-US" sz="6000" dirty="0" smtClean="0"/>
              <a:t>, updating state</a:t>
            </a:r>
          </a:p>
          <a:p>
            <a:r>
              <a:rPr lang="en-US" sz="6000" dirty="0" smtClean="0"/>
              <a:t>Any extra computation will increase the inter-</a:t>
            </a:r>
            <a:r>
              <a:rPr lang="en-US" sz="6000" dirty="0" err="1" smtClean="0"/>
              <a:t>dequeue</a:t>
            </a:r>
            <a:r>
              <a:rPr lang="en-US" sz="6000" dirty="0" smtClean="0"/>
              <a:t> time =&gt; link will idle</a:t>
            </a:r>
          </a:p>
          <a:p>
            <a:r>
              <a:rPr lang="en-US" sz="6000" dirty="0"/>
              <a:t>P</a:t>
            </a:r>
            <a:r>
              <a:rPr lang="en-US" sz="6000" dirty="0" smtClean="0"/>
              <a:t>recompute this extra computation and move it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58000" y="28575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154" grpId="0"/>
      <p:bldP spid="4" grpId="0"/>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33350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A primitive to program many existing and new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A transactional programming model for streaming algorithms</a:t>
            </a:r>
          </a:p>
          <a:p>
            <a:pPr lvl="2"/>
            <a:r>
              <a:rPr lang="en-US" sz="2400" dirty="0" smtClean="0"/>
              <a:t>Inexpensive hardware primitives to run streaming algorithms</a:t>
            </a:r>
          </a:p>
          <a:p>
            <a:pPr lvl="2"/>
            <a:r>
              <a:rPr lang="en-US" sz="2400" dirty="0" smtClean="0"/>
              <a:t>A method to extract these primitives from a corpus of algorithms</a:t>
            </a:r>
          </a:p>
          <a:p>
            <a:pPr lvl="2"/>
            <a:r>
              <a:rPr lang="en-US" sz="2400" dirty="0"/>
              <a:t>A compiler from </a:t>
            </a:r>
            <a:r>
              <a:rPr lang="en-US" sz="2400" dirty="0" smtClean="0"/>
              <a:t>algorithms to primitive configurations</a:t>
            </a:r>
          </a:p>
          <a:p>
            <a:pPr lvl="2"/>
            <a:endParaRPr lang="en-US"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35052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0" y="5562600"/>
            <a:ext cx="12192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Performance and programmability for important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8658776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handle 1 packet/cycle regardless of</a:t>
            </a:r>
          </a:p>
          <a:p>
            <a:pPr marL="0" indent="0">
              <a:buNone/>
            </a:pPr>
            <a:r>
              <a:rPr lang="en-US" dirty="0"/>
              <a:t> </a:t>
            </a:r>
            <a:r>
              <a:rPr lang="en-US" dirty="0" smtClean="0"/>
              <a:t>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2590800"/>
            <a:ext cx="2057400" cy="18303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2"/>
            <a:endCxn id="32" idx="6"/>
          </p:cNvCxnSpPr>
          <p:nvPr/>
        </p:nvCxnSpPr>
        <p:spPr>
          <a:xfrm rot="5400000">
            <a:off x="8754270" y="3934619"/>
            <a:ext cx="512761" cy="14859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44" idx="0"/>
          </p:cNvCxnSpPr>
          <p:nvPr/>
        </p:nvCxnSpPr>
        <p:spPr>
          <a:xfrm>
            <a:off x="61341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723900" y="4114800"/>
            <a:ext cx="107061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Hard to balance the pipeline </a:t>
            </a:r>
            <a:r>
              <a:rPr lang="en-US" sz="3600" smtClean="0">
                <a:ea typeface="Gadugi" charset="0"/>
                <a:cs typeface="Gadugi" charset="0"/>
              </a:rPr>
              <a:t>to get 1 packet / cycle </a:t>
            </a:r>
            <a:endParaRPr lang="en-US" sz="3600" dirty="0" smtClean="0">
              <a:ea typeface="Gadugi" charset="0"/>
              <a:cs typeface="Gadugi" charset="0"/>
            </a:endParaRPr>
          </a:p>
        </p:txBody>
      </p:sp>
      <p:sp>
        <p:nvSpPr>
          <p:cNvPr id="89" name="Rounded Rectangle 88"/>
          <p:cNvSpPr/>
          <p:nvPr/>
        </p:nvSpPr>
        <p:spPr>
          <a:xfrm>
            <a:off x="552450" y="56769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a:t>
            </a:r>
            <a:r>
              <a:rPr lang="en-US" sz="3600" dirty="0" smtClean="0">
                <a:ea typeface="Gadugi" charset="0"/>
                <a:cs typeface="Gadugi" charset="0"/>
              </a:rPr>
              <a:t>onstrain stages in hardware to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support</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488996"/>
            <a:chOff x="3962400" y="3886200"/>
            <a:chExt cx="1600200" cy="1488996"/>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1107996"/>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Pipelining </a:t>
            </a:r>
            <a:r>
              <a:rPr lang="en-US" dirty="0" err="1"/>
              <a:t>stateful</a:t>
            </a:r>
            <a:r>
              <a:rPr lang="en-US" dirty="0"/>
              <a:t> vs. stateless </a:t>
            </a:r>
            <a:r>
              <a:rPr lang="en-US" dirty="0" smtClean="0"/>
              <a:t>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the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a:t>
            </a:r>
            <a:r>
              <a:rPr lang="en-US" dirty="0" err="1"/>
              <a:t>stateful</a:t>
            </a:r>
            <a:r>
              <a:rPr lang="en-US" dirty="0"/>
              <a:t> vs. stateless </a:t>
            </a:r>
            <a:r>
              <a:rPr lang="en-US" dirty="0" smtClean="0"/>
              <a:t>algorithms</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the ability to get things into routers</a:t>
            </a:r>
          </a:p>
          <a:p>
            <a:endParaRPr lang="en-US" dirty="0" smtClean="0"/>
          </a:p>
          <a:p>
            <a:endParaRPr lang="en-US" dirty="0"/>
          </a:p>
          <a:p>
            <a:endParaRPr lang="en-US" dirty="0" smtClean="0"/>
          </a:p>
          <a:p>
            <a:endParaRPr lang="en-US" dirty="0"/>
          </a:p>
          <a:p>
            <a:r>
              <a:rPr lang="en-US" dirty="0" smtClean="0"/>
              <a:t>Workaround: Indirect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Transactions in P4</a:t>
            </a:r>
          </a:p>
          <a:p>
            <a:pPr lvl="1"/>
            <a:r>
              <a:rPr lang="en-US" dirty="0"/>
              <a:t>I</a:t>
            </a:r>
            <a:r>
              <a:rPr lang="en-US" dirty="0" smtClean="0">
                <a:latin typeface="Gadugi" panose="020B0502040204020203" pitchFamily="34" charset="0"/>
              </a:rPr>
              <a:t>ndustry interest in PIFOs, Domino’s compiler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not use software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843467319"/>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fastest (h/w)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100" y="1866900"/>
              <a:ext cx="4796553"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131" name="Rounded Rectangle 130"/>
          <p:cNvSpPr/>
          <p:nvPr/>
        </p:nvSpPr>
        <p:spPr>
          <a:xfrm>
            <a:off x="647700" y="51054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Code in high-level language, compile to line-rate router</a:t>
            </a: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grpSp>
        <p:nvGrpSpPr>
          <p:cNvPr id="493" name="Group 492"/>
          <p:cNvGrpSpPr/>
          <p:nvPr/>
        </p:nvGrpSpPr>
        <p:grpSpPr>
          <a:xfrm>
            <a:off x="5672665" y="1295400"/>
            <a:ext cx="6519335" cy="3651397"/>
            <a:chOff x="5672665" y="1295400"/>
            <a:chExt cx="6519335" cy="3651397"/>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37211"/>
              <a:ext cx="1230395" cy="3209586"/>
              <a:chOff x="6328244" y="2362200"/>
              <a:chExt cx="1181100" cy="3200400"/>
            </a:xfrm>
          </p:grpSpPr>
          <p:sp>
            <p:nvSpPr>
              <p:cNvPr id="164" name="Rectangle 163"/>
              <p:cNvSpPr/>
              <p:nvPr/>
            </p:nvSpPr>
            <p:spPr>
              <a:xfrm>
                <a:off x="6328244"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647700" y="60198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Sufficient programmability w/o losing performance</a:t>
            </a:r>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9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1"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33350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A primitive to program many existing and new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A transactional programming model for streaming algorithms</a:t>
            </a:r>
          </a:p>
          <a:p>
            <a:pPr lvl="2"/>
            <a:r>
              <a:rPr lang="en-US" sz="2400" dirty="0" smtClean="0"/>
              <a:t>Inexpensive hardware primitives to run streaming algorithms</a:t>
            </a:r>
          </a:p>
          <a:p>
            <a:pPr lvl="2"/>
            <a:r>
              <a:rPr lang="en-US" sz="2400" dirty="0" smtClean="0"/>
              <a:t>A method to extract these primitives from a corpus of algorithms</a:t>
            </a:r>
          </a:p>
          <a:p>
            <a:pPr lvl="2"/>
            <a:r>
              <a:rPr lang="en-US" sz="2400" dirty="0"/>
              <a:t>A compiler from </a:t>
            </a:r>
            <a:r>
              <a:rPr lang="en-US" sz="2400" dirty="0" smtClean="0"/>
              <a:t>algorithms to primitive configurations</a:t>
            </a:r>
          </a:p>
          <a:p>
            <a:pPr lvl="2"/>
            <a:endParaRPr lang="en-US"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Performance and programmability for important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11519</TotalTime>
  <Words>9027</Words>
  <Application>Microsoft Macintosh PowerPoint</Application>
  <PresentationFormat>Widescreen</PresentationFormat>
  <Paragraphs>1600</Paragraphs>
  <Slides>76</Slides>
  <Notes>67</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Making the fastest routers programmable</vt:lpstr>
      <vt:lpstr>Traditional network architecture</vt:lpstr>
      <vt:lpstr>But, this architecture is unsustainable</vt:lpstr>
      <vt:lpstr>But, this architecture is unsustainable</vt:lpstr>
      <vt:lpstr>Why not use software routers?</vt:lpstr>
      <vt:lpstr>Vision: programmability and performance</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This Talk</vt:lpstr>
      <vt:lpstr>An example streaming algorithm</vt:lpstr>
      <vt:lpstr>A shared-memory x86 multicore</vt:lpstr>
      <vt:lpstr>A shared-nothing x86 pipeline</vt:lpstr>
      <vt:lpstr>A shared-nothing atom pipeline</vt:lpstr>
      <vt:lpstr>Extracting atoms from algorithms</vt:lpstr>
      <vt:lpstr>Pipelining stateful vs. stateless algorithms</vt:lpstr>
      <vt:lpstr>Pipelining stateful vs. stateless algorithms</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Conclusion</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4552</cp:revision>
  <dcterms:created xsi:type="dcterms:W3CDTF">2015-11-20T07:11:46Z</dcterms:created>
  <dcterms:modified xsi:type="dcterms:W3CDTF">2017-02-11T19:34:44Z</dcterms:modified>
</cp:coreProperties>
</file>