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7073" autoAdjust="0"/>
  </p:normalViewPr>
  <p:slideViewPr>
    <p:cSldViewPr showGuides="1">
      <p:cViewPr>
        <p:scale>
          <a:sx n="68" d="100"/>
          <a:sy n="68" d="100"/>
        </p:scale>
        <p:origin x="1080" y="224"/>
      </p:cViewPr>
      <p:guideLst>
        <p:guide orient="horz" pos="168"/>
        <p:guide pos="3840"/>
      </p:guideLst>
    </p:cSldViewPr>
  </p:slideViewPr>
  <p:outlineViewPr>
    <p:cViewPr>
      <p:scale>
        <a:sx n="33" d="100"/>
        <a:sy n="33" d="100"/>
      </p:scale>
      <p:origin x="0" y="-5634"/>
    </p:cViewPr>
  </p:outlineViewPr>
  <p:notesTextViewPr>
    <p:cViewPr>
      <p:scale>
        <a:sx n="1" d="1"/>
        <a:sy n="1" d="1"/>
      </p:scale>
      <p:origin x="0" y="-312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4179696"/>
        <c:axId val="2124172048"/>
      </c:lineChart>
      <c:catAx>
        <c:axId val="21241796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4172048"/>
        <c:crosses val="autoZero"/>
        <c:auto val="1"/>
        <c:lblAlgn val="ctr"/>
        <c:lblOffset val="100"/>
        <c:noMultiLvlLbl val="0"/>
      </c:catAx>
      <c:valAx>
        <c:axId val="212417204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417969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a:t>
            </a:r>
            <a:r>
              <a:rPr lang="en-US" baseline="0" dirty="0" smtClean="0"/>
              <a:t> </a:t>
            </a:r>
            <a:r>
              <a:rPr lang="en-US" baseline="0" dirty="0" smtClean="0"/>
              <a:t>I am going to be speaking </a:t>
            </a:r>
            <a:r>
              <a:rPr lang="en-US" baseline="0" dirty="0" smtClean="0"/>
              <a:t>about a new programming model for programming </a:t>
            </a:r>
            <a:r>
              <a:rPr lang="en-US" baseline="0" dirty="0" smtClean="0"/>
              <a:t>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a:t>
            </a:r>
            <a:r>
              <a:rPr lang="en-US" baseline="0" dirty="0" smtClean="0"/>
              <a:t>create a </a:t>
            </a:r>
            <a:r>
              <a:rPr lang="en-US" baseline="0" dirty="0" smtClean="0"/>
              <a:t>switch </a:t>
            </a:r>
            <a:r>
              <a:rPr lang="en-US" baseline="0" dirty="0" smtClean="0"/>
              <a:t>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
            </a:r>
            <a:r>
              <a:rPr lang="en-US" baseline="0" dirty="0" smtClean="0"/>
              <a:t>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a:t>
            </a:r>
            <a:r>
              <a:rPr lang="en-US" baseline="0" dirty="0" smtClean="0"/>
              <a:t>red </a:t>
            </a:r>
            <a:r>
              <a:rPr lang="en-US" baseline="0" dirty="0" smtClean="0"/>
              <a:t>and green enter the pipeline in adjacent clock cycles 0 and 1. </a:t>
            </a:r>
            <a:r>
              <a:rPr lang="en-US" baseline="0" dirty="0" smtClean="0"/>
              <a:t>In cycle 1, Red picks </a:t>
            </a:r>
            <a:r>
              <a:rPr lang="en-US" baseline="0" dirty="0" smtClean="0"/>
              <a:t>up </a:t>
            </a:r>
            <a:r>
              <a:rPr lang="en-US" baseline="0" dirty="0" err="1" smtClean="0"/>
              <a:t>tmp</a:t>
            </a:r>
            <a:r>
              <a:rPr lang="en-US" baseline="0" dirty="0" smtClean="0"/>
              <a:t>=0, while </a:t>
            </a:r>
            <a:r>
              <a:rPr lang="en-US" baseline="0" dirty="0" smtClean="0"/>
              <a:t>Green just enters the </a:t>
            </a:r>
            <a:r>
              <a:rPr lang="en-US" baseline="0" dirty="0" smtClean="0"/>
              <a:t>pipeline.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t>
            </a:r>
            <a:r>
              <a:rPr lang="en-US" baseline="0" dirty="0" smtClean="0"/>
              <a:t>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t>
            </a:r>
            <a:r>
              <a:rPr lang="en-US" baseline="0" dirty="0" smtClean="0"/>
              <a:t>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t>
            </a:r>
            <a:r>
              <a:rPr lang="en-US" baseline="0" dirty="0" smtClean="0"/>
              <a:t>a result, these </a:t>
            </a:r>
            <a:r>
              <a:rPr lang="en-US" baseline="0" dirty="0" err="1" smtClean="0"/>
              <a:t>stateful</a:t>
            </a:r>
            <a:r>
              <a:rPr lang="en-US" baseline="0" dirty="0" smtClean="0"/>
              <a:t> atoms look very different from </a:t>
            </a:r>
            <a:r>
              <a:rPr lang="en-US" baseline="0" dirty="0" smtClean="0"/>
              <a:t>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a:t>
            </a:r>
            <a:r>
              <a:rPr lang="en-US" baseline="0" dirty="0" smtClean="0">
                <a:sym typeface="Wingdings" panose="05000000000000000000" pitchFamily="2" charset="2"/>
              </a:rPr>
              <a:t>here; details are in the paper.</a:t>
            </a: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a:t>
            </a:r>
            <a:r>
              <a:rPr lang="en-US" baseline="0" dirty="0" smtClean="0">
                <a:sym typeface="Wingdings" panose="05000000000000000000" pitchFamily="2" charset="2"/>
              </a:rPr>
              <a:t>The major restriction is the lack of loops </a:t>
            </a:r>
            <a:r>
              <a:rPr lang="en-US" baseline="0" dirty="0" smtClean="0">
                <a:sym typeface="Wingdings" panose="05000000000000000000" pitchFamily="2" charset="2"/>
              </a:rPr>
              <a:t>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t>
            </a:r>
            <a:r>
              <a:rPr lang="en-US" baseline="0" dirty="0" smtClean="0">
                <a:sym typeface="Wingdings" panose="05000000000000000000" pitchFamily="2" charset="2"/>
              </a:rPr>
              <a:t>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a:t>
            </a:r>
            <a:r>
              <a:rPr lang="en-US" baseline="0" dirty="0" smtClean="0">
                <a:sym typeface="Wingdings" panose="05000000000000000000" pitchFamily="2" charset="2"/>
              </a:rPr>
              <a:t>,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a:t>
            </a:r>
            <a:r>
              <a:rPr lang="en-US" baseline="0" dirty="0" smtClean="0">
                <a:sym typeface="Wingdings" panose="05000000000000000000" pitchFamily="2" charset="2"/>
              </a:rPr>
              <a:t>pipeline. </a:t>
            </a:r>
            <a:r>
              <a:rPr lang="en-US" baseline="0" dirty="0" smtClean="0">
                <a:sym typeface="Wingdings" panose="05000000000000000000" pitchFamily="2" charset="2"/>
              </a:rPr>
              <a:t>This problem can be phrased as program synthesis, where we want to synthesize an atom’s configuration so that </a:t>
            </a:r>
            <a:r>
              <a:rPr lang="en-US" baseline="0" dirty="0" smtClean="0">
                <a:sym typeface="Wingdings" panose="05000000000000000000" pitchFamily="2" charset="2"/>
              </a:rPr>
              <a:t>it exactly implements </a:t>
            </a:r>
            <a:r>
              <a:rPr lang="en-US" baseline="0" dirty="0" smtClean="0">
                <a:sym typeface="Wingdings" panose="05000000000000000000" pitchFamily="2" charset="2"/>
              </a:rPr>
              <a:t>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a:t>
            </a:r>
            <a:r>
              <a:rPr lang="en-US" baseline="0" dirty="0" smtClean="0">
                <a:sym typeface="Wingdings" panose="05000000000000000000" pitchFamily="2" charset="2"/>
              </a:rPr>
              <a:t>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a:t>
            </a:r>
            <a:r>
              <a:rPr lang="en-US" baseline="0" dirty="0" smtClean="0"/>
              <a:t>compiler to interactively </a:t>
            </a:r>
            <a:r>
              <a:rPr lang="en-US" baseline="0" dirty="0" smtClean="0"/>
              <a:t>design atoms for </a:t>
            </a:r>
            <a:r>
              <a:rPr lang="en-US" baseline="0" dirty="0" err="1" smtClean="0"/>
              <a:t>prog</a:t>
            </a:r>
            <a:r>
              <a:rPr lang="en-US" baseline="0" dirty="0" smtClean="0"/>
              <a:t> </a:t>
            </a:r>
            <a:r>
              <a:rPr lang="en-US" baseline="0" dirty="0" smtClean="0"/>
              <a:t>switches and also to compile to an atom pipeline once it has been developed.</a:t>
            </a:r>
            <a:endParaRPr lang="en-US" baseline="0" dirty="0" smtClean="0"/>
          </a:p>
          <a:p>
            <a:pPr lvl="1"/>
            <a:endParaRPr lang="en-US" baseline="0" dirty="0" smtClean="0"/>
          </a:p>
          <a:p>
            <a:pPr marL="457200" lvl="1" indent="0">
              <a:buNone/>
            </a:pPr>
            <a:r>
              <a:rPr lang="en-US" baseline="0" dirty="0" smtClean="0"/>
              <a:t>The compiler takes three inputs, the </a:t>
            </a:r>
            <a:r>
              <a:rPr lang="en-US" baseline="0" dirty="0" smtClean="0"/>
              <a:t>algorithm, </a:t>
            </a:r>
            <a:r>
              <a:rPr lang="en-US" baseline="0" dirty="0" smtClean="0"/>
              <a:t>a specification of the atom’s capabilities, and a pipeline geometry </a:t>
            </a:r>
            <a:r>
              <a:rPr lang="en-US" baseline="0" dirty="0" smtClean="0"/>
              <a:t>(the depth and width of the pipeline).</a:t>
            </a:r>
          </a:p>
          <a:p>
            <a:pPr marL="457200" lvl="1" indent="0">
              <a:buNone/>
            </a:pPr>
            <a:endParaRPr lang="en-US" baseline="0" dirty="0" smtClean="0"/>
          </a:p>
          <a:p>
            <a:pPr marL="457200" lvl="1" indent="0">
              <a:buNone/>
            </a:pPr>
            <a:r>
              <a:rPr lang="en-US" baseline="0" dirty="0" smtClean="0"/>
              <a:t>For now, we only design a single atom type </a:t>
            </a:r>
            <a:r>
              <a:rPr lang="en-US" baseline="0" dirty="0" smtClean="0"/>
              <a:t>covering </a:t>
            </a:r>
            <a:r>
              <a:rPr lang="en-US" baseline="0" dirty="0" smtClean="0"/>
              <a:t>all our algorithms because it simplifies the design </a:t>
            </a:r>
            <a:r>
              <a:rPr lang="en-US" baseline="0" dirty="0" smtClean="0"/>
              <a:t>and implementation effort.</a:t>
            </a:r>
            <a:endParaRPr lang="en-US" baseline="0" dirty="0" smtClean="0"/>
          </a:p>
          <a:p>
            <a:pPr marL="457200" lvl="1" indent="0">
              <a:buNone/>
            </a:pPr>
            <a:endParaRPr lang="en-US" baseline="0" dirty="0" smtClean="0"/>
          </a:p>
          <a:p>
            <a:pPr marL="457200" lvl="1" indent="0">
              <a:buNone/>
            </a:pPr>
            <a:r>
              <a:rPr lang="en-US" baseline="0" dirty="0" smtClean="0"/>
              <a:t>Now, invariably, </a:t>
            </a:r>
            <a:r>
              <a:rPr lang="en-US" baseline="0" dirty="0" smtClean="0"/>
              <a:t>the algorithm </a:t>
            </a:r>
            <a:r>
              <a:rPr lang="en-US" baseline="0" dirty="0" smtClean="0"/>
              <a:t>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r>
              <a:rPr lang="en-US" baseline="0" dirty="0" smtClean="0"/>
              <a:t>.</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a:t>
            </a:r>
            <a:r>
              <a:rPr lang="en-US" baseline="0" dirty="0" smtClean="0"/>
              <a:t>iterate till we are satisfied that </a:t>
            </a:r>
            <a:r>
              <a:rPr lang="en-US" baseline="0" dirty="0" smtClean="0"/>
              <a:t>the single </a:t>
            </a:r>
            <a:r>
              <a:rPr lang="en-US" baseline="0" dirty="0" smtClean="0"/>
              <a:t>atom </a:t>
            </a:r>
            <a:r>
              <a:rPr lang="en-US" baseline="0" dirty="0" smtClean="0"/>
              <a:t>covers all </a:t>
            </a:r>
            <a:r>
              <a:rPr lang="en-US" baseline="0" dirty="0" smtClean="0"/>
              <a:t>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a:t>
            </a:r>
            <a:r>
              <a:rPr lang="en-US" baseline="0" dirty="0" smtClean="0"/>
              <a:t>here.</a:t>
            </a:r>
          </a:p>
          <a:p>
            <a:endParaRPr lang="en-US" baseline="0" dirty="0" smtClean="0"/>
          </a:p>
          <a:p>
            <a:r>
              <a:rPr lang="en-US" baseline="0" dirty="0" smtClean="0"/>
              <a:t>At </a:t>
            </a:r>
            <a:r>
              <a:rPr lang="en-US" baseline="0" dirty="0" smtClean="0"/>
              <a:t>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r>
              <a:rPr lang="en-US" baseline="0" dirty="0" smtClean="0"/>
              <a:t>.</a:t>
            </a:r>
            <a:endParaRPr lang="en-US" baseline="0" dirty="0" smtClean="0"/>
          </a:p>
          <a:p>
            <a:r>
              <a:rPr lang="en-US" baseline="0" dirty="0" smtClean="0"/>
              <a:t>We then check if all three locations are set to determine if this pair is already a member.</a:t>
            </a:r>
          </a:p>
          <a:p>
            <a:r>
              <a:rPr lang="en-US" baseline="0" dirty="0" smtClean="0"/>
              <a:t>We </a:t>
            </a:r>
            <a:r>
              <a:rPr lang="en-US" baseline="0" dirty="0" smtClean="0"/>
              <a:t>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endParaRPr lang="en-US" baseline="0" dirty="0" smtClean="0"/>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2.</a:t>
            </a:r>
          </a:p>
          <a:p>
            <a:r>
              <a:rPr lang="en-US" baseline="0" dirty="0" smtClean="0"/>
              <a:t>The </a:t>
            </a:r>
            <a:r>
              <a:rPr lang="en-US" baseline="0" dirty="0" smtClean="0"/>
              <a:t>.</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There’s an error, and it says it doesn’t have enough atoms in the pipeline. So </a:t>
            </a:r>
            <a:r>
              <a:rPr lang="en-US" baseline="0" dirty="0" smtClean="0"/>
              <a:t>that tells us we need to fix the pipeline geometry. So, we </a:t>
            </a:r>
            <a:r>
              <a:rPr lang="en-US" baseline="0" dirty="0" smtClean="0"/>
              <a:t>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a:t>
            </a:r>
            <a:r>
              <a:rPr lang="en-US" baseline="0" dirty="0" smtClean="0"/>
              <a:t>compiler tells </a:t>
            </a:r>
            <a:r>
              <a:rPr lang="en-US" baseline="0" dirty="0" smtClean="0"/>
              <a:t>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
            </a:r>
            <a:r>
              <a:rPr lang="en-US" baseline="0" smtClean="0"/>
              <a:t>atoms</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a:t>
            </a:r>
            <a:r>
              <a:rPr lang="en-US" baseline="0" dirty="0" smtClean="0"/>
              <a:t>, which I define to be </a:t>
            </a:r>
            <a:r>
              <a:rPr lang="en-US" baseline="0" dirty="0" smtClean="0"/>
              <a:t>the highest capacity supported by dedicated hardware switches. Today that’s 10 to 100 G on 10 to 100 ports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a:t>
            </a:r>
            <a:r>
              <a:rPr lang="en-US" baseline="0" dirty="0" smtClean="0"/>
              <a:t>For this, we need some algorithms. We </a:t>
            </a:r>
            <a:r>
              <a:rPr lang="en-US" baseline="0" dirty="0" smtClean="0"/>
              <a:t>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a:t>
            </a:r>
            <a:r>
              <a:rPr lang="en-US" baseline="0" dirty="0" smtClean="0"/>
              <a:t>.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a:t>
            </a:r>
            <a:r>
              <a:rPr lang="en-US" baseline="0" dirty="0" smtClean="0"/>
              <a:t>these </a:t>
            </a:r>
            <a:r>
              <a:rPr lang="en-US" baseline="0" dirty="0" smtClean="0"/>
              <a:t>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a:t>
            </a:r>
            <a:r>
              <a:rPr lang="en-US" baseline="0" dirty="0" smtClean="0"/>
              <a:t>, they all comfortably meet timing at 1 GHz. Second, their area in silicon is </a:t>
            </a:r>
            <a:r>
              <a:rPr lang="en-US" baseline="0" dirty="0" smtClean="0"/>
              <a:t>small. More specifically, for </a:t>
            </a:r>
            <a:r>
              <a:rPr lang="en-US" baseline="0" dirty="0" smtClean="0"/>
              <a:t>the 100 atom instances we need, we incur less than 1% </a:t>
            </a:r>
            <a:r>
              <a:rPr lang="en-US" baseline="0" dirty="0" smtClean="0"/>
              <a:t>additional area. </a:t>
            </a:r>
            <a:r>
              <a:rPr lang="en-US" baseline="0" dirty="0" smtClean="0"/>
              <a:t>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a:t>
            </a:r>
            <a:r>
              <a:rPr lang="en-US" baseline="0" dirty="0" smtClean="0"/>
              <a:t>why care about line-rate </a:t>
            </a:r>
            <a:r>
              <a:rPr lang="en-US" baseline="0" dirty="0" smtClean="0"/>
              <a:t>programmability?</a:t>
            </a:r>
          </a:p>
          <a:p>
            <a:pPr marL="685800" lvl="1" indent="-228600" algn="l">
              <a:buAutoNum type="arabicPeriod"/>
            </a:pPr>
            <a:r>
              <a:rPr lang="en-US" baseline="0" dirty="0" smtClean="0"/>
              <a:t>First, with the rise of data centers and software-defined networking, operators want more control over </a:t>
            </a:r>
            <a:r>
              <a:rPr lang="en-US" baseline="0" dirty="0" smtClean="0"/>
              <a:t>their production networks that run line-rate switches.</a:t>
            </a:r>
            <a:endParaRPr lang="en-US" baseline="0" dirty="0" smtClean="0"/>
          </a:p>
          <a:p>
            <a:pPr marL="685800" lvl="1" indent="-228600" algn="l">
              <a:buAutoNum type="arabicPeriod"/>
            </a:pPr>
            <a:r>
              <a:rPr lang="en-US" baseline="0" dirty="0" smtClean="0"/>
              <a:t>Second, </a:t>
            </a:r>
            <a:r>
              <a:rPr lang="en-US" baseline="0" dirty="0" smtClean="0"/>
              <a:t>perhaps </a:t>
            </a:r>
            <a:r>
              <a:rPr lang="en-US" baseline="0" dirty="0" smtClean="0"/>
              <a:t>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a:t>
            </a:r>
            <a:r>
              <a:rPr lang="en-US" baseline="0" dirty="0" smtClean="0"/>
              <a:t>fall </a:t>
            </a:r>
            <a:r>
              <a:rPr lang="en-US" baseline="0" dirty="0" smtClean="0"/>
              <a:t>short. </a:t>
            </a:r>
            <a:r>
              <a:rPr lang="en-US" baseline="0" dirty="0" smtClean="0"/>
              <a:t>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t>
            </a:r>
            <a:r>
              <a:rPr lang="en-US" baseline="0" dirty="0" smtClean="0"/>
              <a:t>have two challenges that we address here.</a:t>
            </a: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a:t>
            </a:r>
            <a:r>
              <a:rPr lang="en-US" baseline="0" dirty="0" smtClean="0">
                <a:sym typeface="Wingdings" panose="05000000000000000000" pitchFamily="2" charset="2"/>
              </a:rPr>
              <a:t>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a:t>
            </a:r>
            <a:r>
              <a:rPr lang="en-US" baseline="0" dirty="0" smtClean="0">
                <a:sym typeface="Wingdings" panose="05000000000000000000" pitchFamily="2" charset="2"/>
              </a:rPr>
              <a:t>block of imperative code that captures an algorithm’s logic. </a:t>
            </a:r>
            <a:r>
              <a:rPr lang="en-US" baseline="0" dirty="0" smtClean="0">
                <a:sym typeface="Wingdings" panose="05000000000000000000" pitchFamily="2" charset="2"/>
              </a:rPr>
              <a:t>More formally, when </a:t>
            </a:r>
            <a:r>
              <a:rPr lang="en-US" baseline="0" dirty="0" smtClean="0">
                <a:sym typeface="Wingdings" panose="05000000000000000000" pitchFamily="2" charset="2"/>
              </a:rPr>
              <a:t>a packet comes in, a packet transaction is executed </a:t>
            </a:r>
            <a:r>
              <a:rPr lang="en-US" baseline="0" dirty="0" smtClean="0">
                <a:sym typeface="Wingdings" panose="05000000000000000000" pitchFamily="2" charset="2"/>
              </a:rPr>
              <a:t>for </a:t>
            </a:r>
            <a:r>
              <a:rPr lang="en-US" baseline="0" dirty="0" smtClean="0">
                <a:sym typeface="Wingdings" panose="05000000000000000000" pitchFamily="2" charset="2"/>
              </a:rPr>
              <a:t>the packet. It updates some packet fields and some state on the switch that persists across packets. Only after </a:t>
            </a:r>
            <a:r>
              <a:rPr lang="en-US" baseline="0" dirty="0" smtClean="0">
                <a:sym typeface="Wingdings" panose="05000000000000000000" pitchFamily="2" charset="2"/>
              </a:rPr>
              <a:t>this transaction completes, do we move on to processing the </a:t>
            </a:r>
            <a:r>
              <a:rPr lang="en-US" baseline="0" dirty="0" smtClean="0">
                <a:sym typeface="Wingdings" panose="05000000000000000000" pitchFamily="2" charset="2"/>
              </a:rPr>
              <a:t>next </a:t>
            </a:r>
            <a:r>
              <a:rPr lang="en-US" baseline="0" dirty="0" smtClean="0">
                <a:sym typeface="Wingdings" panose="05000000000000000000" pitchFamily="2" charset="2"/>
              </a:rPr>
              <a:t>packet. So, there’s this illusion of processing a single packet at a time serially as though you have a really fast single-core processor.</a:t>
            </a:r>
            <a:endParaRPr lang="en-US" baseline="0" dirty="0" smtClean="0">
              <a:sym typeface="Wingdings" panose="05000000000000000000" pitchFamily="2" charset="2"/>
            </a:endParaRP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r>
              <a:rPr lang="en-US" baseline="0" dirty="0" smtClean="0">
                <a:sym typeface="Wingdings" panose="05000000000000000000" pitchFamily="2" charset="2"/>
              </a:rPr>
              <a:t>.</a:t>
            </a: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a:t>
            </a:r>
            <a:r>
              <a:rPr lang="en-US" dirty="0" smtClean="0"/>
              <a:t>the serial view provided by packet transactions is an</a:t>
            </a:r>
            <a:r>
              <a:rPr lang="en-US" baseline="0" dirty="0" smtClean="0"/>
              <a:t> illusion provided to the programmer. </a:t>
            </a:r>
            <a:r>
              <a:rPr lang="en-US" baseline="0" dirty="0" smtClean="0"/>
              <a:t>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502054237"/>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9073</TotalTime>
  <Words>6474</Words>
  <Application>Microsoft Macintosh PowerPoint</Application>
  <PresentationFormat>Widescreen</PresentationFormat>
  <Paragraphs>973</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3805</cp:revision>
  <dcterms:created xsi:type="dcterms:W3CDTF">2015-11-20T07:11:46Z</dcterms:created>
  <dcterms:modified xsi:type="dcterms:W3CDTF">2016-08-23T00:13:23Z</dcterms:modified>
</cp:coreProperties>
</file>