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419" r:id="rId3"/>
    <p:sldId id="420"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52" r:id="rId24"/>
    <p:sldId id="447" r:id="rId25"/>
    <p:sldId id="358" r:id="rId26"/>
    <p:sldId id="350" r:id="rId27"/>
    <p:sldId id="453" r:id="rId28"/>
    <p:sldId id="454" r:id="rId29"/>
    <p:sldId id="455" r:id="rId30"/>
    <p:sldId id="456" r:id="rId31"/>
    <p:sldId id="457" r:id="rId32"/>
    <p:sldId id="458" r:id="rId33"/>
    <p:sldId id="459" r:id="rId34"/>
    <p:sldId id="460" r:id="rId35"/>
    <p:sldId id="449" r:id="rId36"/>
    <p:sldId id="438" r:id="rId37"/>
    <p:sldId id="431" r:id="rId38"/>
    <p:sldId id="308" r:id="rId39"/>
    <p:sldId id="262" r:id="rId40"/>
    <p:sldId id="300" r:id="rId41"/>
    <p:sldId id="375" r:id="rId42"/>
    <p:sldId id="272" r:id="rId43"/>
    <p:sldId id="305" r:id="rId44"/>
    <p:sldId id="306" r:id="rId45"/>
    <p:sldId id="271" r:id="rId46"/>
    <p:sldId id="299" r:id="rId47"/>
    <p:sldId id="326" r:id="rId48"/>
    <p:sldId id="327" r:id="rId49"/>
    <p:sldId id="37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73628" autoAdjust="0"/>
  </p:normalViewPr>
  <p:slideViewPr>
    <p:cSldViewPr showGuides="1">
      <p:cViewPr>
        <p:scale>
          <a:sx n="68" d="100"/>
          <a:sy n="68" d="100"/>
        </p:scale>
        <p:origin x="1080" y="392"/>
      </p:cViewPr>
      <p:guideLst>
        <p:guide orient="horz" pos="168"/>
        <p:guide pos="3840"/>
      </p:guideLst>
    </p:cSldViewPr>
  </p:slideViewPr>
  <p:outlineViewPr>
    <p:cViewPr>
      <p:scale>
        <a:sx n="33" d="100"/>
        <a:sy n="33" d="100"/>
      </p:scale>
      <p:origin x="0" y="-5634"/>
    </p:cViewPr>
  </p:outlineViewPr>
  <p:notesTextViewPr>
    <p:cViewPr>
      <p:scale>
        <a:sx n="1" d="1"/>
        <a:sy n="1" d="1"/>
      </p:scale>
      <p:origin x="0" y="-648"/>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05033120"/>
        <c:axId val="2094744736"/>
      </c:lineChart>
      <c:catAx>
        <c:axId val="210503312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94744736"/>
        <c:crosses val="autoZero"/>
        <c:auto val="1"/>
        <c:lblAlgn val="ctr"/>
        <c:lblOffset val="100"/>
        <c:noMultiLvlLbl val="0"/>
      </c:catAx>
      <c:valAx>
        <c:axId val="209474473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05033120"/>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and I am a graduate student</a:t>
            </a:r>
            <a:r>
              <a:rPr lang="en-US" baseline="0" dirty="0" smtClean="0"/>
              <a:t> at MIT. I am going to be speaking about packet transactions, which is a new abstraction for programming line-rate switches.</a:t>
            </a:r>
          </a:p>
          <a:p>
            <a:endParaRPr lang="en-US" baseline="0" dirty="0" smtClean="0"/>
          </a:p>
          <a:p>
            <a:r>
              <a:rPr lang="en-US" baseline="0" dirty="0" smtClean="0"/>
              <a:t>TODO: The contrast of the match-action stage against the white background may not be visible if the projector is bad.</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state we call an atom. It captures atomic units of computation provided natively by the switch hardware. By atomic, we mean that any updates to state local to the atom must be visible before the next packet is processed by that atom, i.e., within a ns.</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imagine tiling a switch with atoms of one or more types. These atom types, along with how they are laid out in a switch constitute the switch’s instruction set. A router vendor would design and expose these atoms as part of the router’s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do this, it’s best to distinguish between atoms that do not touch state and modify only packet fields and atoms that do modify persistent switch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Here, for every packet </a:t>
            </a:r>
            <a:r>
              <a:rPr lang="en-US" baseline="0" dirty="0" smtClean="0"/>
              <a:t>we can carry out this operation independently because it doesn’t touch any persistent state stored on the switch; so, there are no dependencies across packets.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The first adds f1 and f2 and writes it to </a:t>
            </a:r>
            <a:r>
              <a:rPr lang="en-US" baseline="0" dirty="0" err="1" smtClean="0"/>
              <a:t>tmp</a:t>
            </a:r>
            <a:r>
              <a:rPr lang="en-US" baseline="0" dirty="0" smtClean="0"/>
              <a:t>. The second subtracts f3 from </a:t>
            </a:r>
            <a:r>
              <a:rPr lang="en-US" baseline="0" dirty="0" err="1" smtClean="0"/>
              <a:t>tmp</a:t>
            </a:r>
            <a:r>
              <a:rPr lang="en-US" baseline="0" dirty="0" smtClean="0"/>
              <a:t>. For a second packet, these operations can be overlapped with the current packet and it’s still 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router designer, you can design stateless atoms that carry out arithmetic on pairs of packet fields and you’re good to go; many stateless operations can be composed out of these simpler pair-wise instructions, like I just showed.</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situation’s rather different for </a:t>
            </a:r>
            <a:r>
              <a:rPr lang="en-US" baseline="0" dirty="0" err="1" smtClean="0"/>
              <a:t>stateful</a:t>
            </a:r>
            <a:r>
              <a:rPr lang="en-US" baseline="0" dirty="0" smtClean="0"/>
              <a:t> atoms. Let’s pick a counter. Now, one way to implement this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pink and green enter the pipeline in adjacent clock cycles 0 and 1. Pink picks up </a:t>
            </a:r>
            <a:r>
              <a:rPr lang="en-US" baseline="0" dirty="0" err="1" smtClean="0"/>
              <a:t>tmp</a:t>
            </a:r>
            <a:r>
              <a:rPr lang="en-US" baseline="0" dirty="0" smtClean="0"/>
              <a:t>=0 after clock cycle 1. Green just enters the pipeline during clock cycle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You can probably see where this is going.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clock cycle 3, pink writes back 1 into X, while green’s </a:t>
            </a:r>
            <a:r>
              <a:rPr lang="en-US" baseline="0" dirty="0" err="1" smtClean="0"/>
              <a:t>tmp</a:t>
            </a:r>
            <a:r>
              <a:rPr lang="en-US" baseline="0" dirty="0" smtClean="0"/>
              <a:t> is updated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clock cycle 4, green writes 1 to X again, when it should be 2.</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with this is that the counter isn’t atomic. To guarantee atomicity, you need the hardware to support an increment that completes in a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and still retain correctness.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result, the </a:t>
            </a:r>
            <a:r>
              <a:rPr lang="en-US" baseline="0" dirty="0" err="1" smtClean="0"/>
              <a:t>stateful</a:t>
            </a:r>
            <a:r>
              <a:rPr lang="en-US" baseline="0" dirty="0" smtClean="0"/>
              <a:t> atoms can end up looking fairly complicated because they pack all the updates to a state within a clock cycle. So, here’s one of our most complicated atoms, which we call a nested if-else.</a:t>
            </a:r>
          </a:p>
          <a:p>
            <a:endParaRPr lang="en-US" baseline="0" dirty="0" smtClean="0"/>
          </a:p>
          <a:p>
            <a:r>
              <a:rPr lang="en-US" baseline="0" dirty="0" smtClean="0"/>
              <a:t>This essentially allows us to update state in one of four ways depending on four predicates (essentially the four possibilities if you have a pair of nested if-else statements). Each of these four predicates can themselves depend on the state being updated.</a:t>
            </a:r>
          </a:p>
          <a:p>
            <a:endParaRPr lang="en-US" baseline="0" dirty="0" smtClean="0"/>
          </a:p>
          <a:p>
            <a:r>
              <a:rPr lang="en-US" baseline="0" dirty="0" smtClean="0"/>
              <a:t>As a result, these </a:t>
            </a:r>
            <a:r>
              <a:rPr lang="en-US" baseline="0" dirty="0" err="1" smtClean="0"/>
              <a:t>stateful</a:t>
            </a:r>
            <a:r>
              <a:rPr lang="en-US" baseline="0" dirty="0" smtClean="0"/>
              <a:t> atoms look very different from standard x86 instructions. The game here is to pack the maximum useful state update functionality within a timing budget of 1 clock cycle.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I’ll now briefly describe the compiler that bridges these two abstractions. I am not discussing the compiler in any detail; there is a more detailed description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This is like C or Python, except there are no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then feeds this packet transaction into a compiler. The compiler does two main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 of operations within the transaction.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 provided by the hardware. This problem boils down to program synthesis, where we want to configure an atom’s parameters so that it matches up exactly with the spec.</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important thing about this compiler is that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system to:</a:t>
            </a:r>
          </a:p>
          <a:p>
            <a:pPr marL="685800" lvl="1" indent="-228600">
              <a:buAutoNum type="arabicPeriod"/>
            </a:pPr>
            <a:r>
              <a:rPr lang="en-US" baseline="0" dirty="0" smtClean="0"/>
              <a:t>Design atoms for </a:t>
            </a:r>
            <a:r>
              <a:rPr lang="en-US" baseline="0" dirty="0" err="1" smtClean="0"/>
              <a:t>prog</a:t>
            </a:r>
            <a:r>
              <a:rPr lang="en-US" baseline="0" dirty="0" smtClean="0"/>
              <a:t> routers in the first place, and then</a:t>
            </a:r>
          </a:p>
          <a:p>
            <a:pPr marL="685800" lvl="1" indent="-228600">
              <a:buAutoNum type="arabicPeriod"/>
            </a:pPr>
            <a:r>
              <a:rPr lang="en-US" baseline="0" dirty="0" smtClean="0"/>
              <a:t>Compile to these newly designed </a:t>
            </a:r>
            <a:r>
              <a:rPr lang="en-US" baseline="0" dirty="0" err="1" smtClean="0"/>
              <a:t>prog</a:t>
            </a:r>
            <a:r>
              <a:rPr lang="en-US" baseline="0" dirty="0" smtClean="0"/>
              <a:t> routers.</a:t>
            </a:r>
          </a:p>
          <a:p>
            <a:pPr marL="685800" lvl="1" indent="-228600">
              <a:buAutoNum type="arabicPeriod"/>
            </a:pPr>
            <a:endParaRPr lang="en-US" baseline="0" dirty="0" smtClean="0"/>
          </a:p>
          <a:p>
            <a:pPr marL="457200" lvl="1" indent="0">
              <a:buNone/>
            </a:pPr>
            <a:r>
              <a:rPr lang="en-US" baseline="0" dirty="0" smtClean="0"/>
              <a:t>Let’s focus on designing these </a:t>
            </a:r>
            <a:r>
              <a:rPr lang="en-US" baseline="0" dirty="0" err="1" smtClean="0"/>
              <a:t>prog</a:t>
            </a:r>
            <a:r>
              <a:rPr lang="en-US" baseline="0" dirty="0" smtClean="0"/>
              <a:t> routers first. The compiler takes three inputs, the algorithms it cares about, a specification of the atom’s capabilities, and a pipeline geometry (which specifies the depth of the pipeline and its width, the number of atoms in each stage).</a:t>
            </a:r>
          </a:p>
          <a:p>
            <a:pPr marL="457200" lvl="1" indent="0">
              <a:buNone/>
            </a:pPr>
            <a:endParaRPr lang="en-US" baseline="0" dirty="0" smtClean="0"/>
          </a:p>
          <a:p>
            <a:pPr marL="457200" lvl="1" indent="0">
              <a:buNone/>
            </a:pPr>
            <a:r>
              <a:rPr lang="en-US" baseline="0" dirty="0" smtClean="0"/>
              <a:t>For now, we assume we are designing a single atom type that covers all our algorithms because it simplifies the process of designing the atom and optimizing its circuit implementation.</a:t>
            </a:r>
          </a:p>
          <a:p>
            <a:pPr marL="457200" lvl="1" indent="0">
              <a:buNone/>
            </a:pPr>
            <a:endParaRPr lang="en-US" baseline="0" dirty="0" smtClean="0"/>
          </a:p>
          <a:p>
            <a:pPr marL="457200" lvl="1" indent="0">
              <a:buNone/>
            </a:pPr>
            <a:r>
              <a:rPr lang="en-US" baseline="0" dirty="0" smtClean="0"/>
              <a:t>Now, invariably, some algorithm won’t compile because its </a:t>
            </a:r>
            <a:r>
              <a:rPr lang="en-US" baseline="0" dirty="0" err="1" smtClean="0"/>
              <a:t>codelet</a:t>
            </a:r>
            <a:r>
              <a:rPr lang="en-US" baseline="0" dirty="0" smtClean="0"/>
              <a:t> doesn’t map to the atom we have or we don’t have enough atoms. If so, we modify either the pipeline geometry or the atom type and try again.</a:t>
            </a:r>
          </a:p>
          <a:p>
            <a:pPr marL="457200" lvl="1" indent="0">
              <a:buNone/>
            </a:pPr>
            <a:endParaRPr lang="en-US" baseline="0" dirty="0" smtClean="0"/>
          </a:p>
          <a:p>
            <a:pPr marL="457200" lvl="1" indent="0">
              <a:buNone/>
            </a:pPr>
            <a:r>
              <a:rPr lang="en-US" baseline="0" dirty="0" smtClean="0"/>
              <a:t>We iterate till we are satisfied that the atom we have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a:t>
            </a:r>
            <a:r>
              <a:rPr lang="en-US" baseline="0" smtClean="0"/>
              <a:t>we use </a:t>
            </a:r>
            <a:r>
              <a:rPr lang="en-US" baseline="0" dirty="0" smtClean="0"/>
              <a:t>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here: Give some examples of what each atom does as a column on the side.</a:t>
            </a:r>
          </a:p>
          <a:p>
            <a:r>
              <a:rPr lang="en-US" baseline="0" dirty="0" smtClean="0"/>
              <a:t>Peter: Explain each in terms of the previous one.</a:t>
            </a:r>
          </a:p>
          <a:p>
            <a:r>
              <a:rPr lang="en-US" baseline="0" dirty="0" smtClean="0"/>
              <a:t>Maybe bring each row up one after the other.</a:t>
            </a:r>
          </a:p>
          <a:p>
            <a:endParaRPr lang="en-US" baseline="0" dirty="0" smtClean="0"/>
          </a:p>
          <a:p>
            <a:r>
              <a:rPr lang="en-US" baseline="0" dirty="0" smtClean="0"/>
              <a:t>Ravi, NG: Provide some context for why these seven.</a:t>
            </a:r>
          </a:p>
          <a:p>
            <a:r>
              <a:rPr lang="en-US" baseline="0" dirty="0" smtClean="0"/>
              <a:t>What would you need to support more atoms?</a:t>
            </a:r>
          </a:p>
          <a:p>
            <a:r>
              <a:rPr lang="en-US" baseline="0" dirty="0" smtClean="0"/>
              <a:t>What is the eventual limit of this process.</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for packet processing as packets transit a switch. Here are a few examples of such algorithms.</a:t>
            </a:r>
          </a:p>
          <a:p>
            <a:endParaRPr lang="en-US" baseline="0" dirty="0" smtClean="0"/>
          </a:p>
          <a:p>
            <a:r>
              <a:rPr lang="en-US" baseline="0" dirty="0" smtClean="0"/>
              <a:t>But, we want this </a:t>
            </a:r>
            <a:r>
              <a:rPr lang="en-US" baseline="0" dirty="0" err="1" smtClean="0"/>
              <a:t>prog</a:t>
            </a:r>
            <a:r>
              <a:rPr lang="en-US" baseline="0" dirty="0" smtClean="0"/>
              <a:t> without giving up performance. We want to </a:t>
            </a:r>
            <a:r>
              <a:rPr lang="en-US" baseline="0" dirty="0" err="1" smtClean="0"/>
              <a:t>prog</a:t>
            </a:r>
            <a:r>
              <a:rPr lang="en-US" baseline="0" dirty="0" smtClean="0"/>
              <a:t> these new </a:t>
            </a:r>
            <a:r>
              <a:rPr lang="en-US" baseline="0" dirty="0" err="1" smtClean="0"/>
              <a:t>algos</a:t>
            </a:r>
            <a:r>
              <a:rPr lang="en-US" baseline="0" dirty="0" smtClean="0"/>
              <a:t> into switches that run at line rate, i.e., the highest capacity supported by dedicated hardware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p>
          <a:p>
            <a:endParaRPr lang="en-US" baseline="0" dirty="0" smtClean="0"/>
          </a:p>
          <a:p>
            <a:r>
              <a:rPr lang="en-US" baseline="0" dirty="0" smtClean="0"/>
              <a:t>Just put area in micrometer squared.</a:t>
            </a:r>
          </a:p>
          <a:p>
            <a:r>
              <a:rPr lang="en-US" baseline="0" dirty="0" smtClean="0"/>
              <a:t>Talk about 32 nm library, 1 GHz, and give actual numbers.</a:t>
            </a:r>
          </a:p>
          <a:p>
            <a:r>
              <a:rPr lang="en-US" baseline="0" dirty="0" smtClean="0"/>
              <a:t>Maybe just mention the baseline switching chip off to the side.</a:t>
            </a:r>
          </a:p>
          <a:p>
            <a:r>
              <a:rPr lang="en-US" baseline="0" dirty="0" smtClean="0"/>
              <a:t>&lt;1% seems too insignificant to even mention.</a:t>
            </a:r>
          </a:p>
          <a:p>
            <a:endParaRPr lang="en-US" baseline="0" dirty="0" smtClean="0"/>
          </a:p>
          <a:p>
            <a:r>
              <a:rPr lang="en-US" baseline="0" dirty="0" smtClean="0"/>
              <a:t>Basically, REDO the results part to provide more context.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0793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p>
          <a:p>
            <a:endParaRPr lang="en-US" baseline="0" dirty="0" smtClean="0"/>
          </a:p>
          <a:p>
            <a:r>
              <a:rPr lang="en-US" baseline="0" dirty="0" smtClean="0"/>
              <a:t>Just put area in micrometer squared.</a:t>
            </a:r>
          </a:p>
          <a:p>
            <a:r>
              <a:rPr lang="en-US" baseline="0" dirty="0" smtClean="0"/>
              <a:t>Talk about 32 nm library, 1 GHz, and give actual numbers.</a:t>
            </a:r>
          </a:p>
          <a:p>
            <a:r>
              <a:rPr lang="en-US" baseline="0" dirty="0" smtClean="0"/>
              <a:t>Maybe just mention the baseline switching chip off to the side.</a:t>
            </a:r>
          </a:p>
          <a:p>
            <a:r>
              <a:rPr lang="en-US" baseline="0" dirty="0" smtClean="0"/>
              <a:t>&lt;1% seems too insignificant to even mention.</a:t>
            </a:r>
          </a:p>
          <a:p>
            <a:endParaRPr lang="en-US" baseline="0" dirty="0" smtClean="0"/>
          </a:p>
          <a:p>
            <a:r>
              <a:rPr lang="en-US" baseline="0" dirty="0" smtClean="0"/>
              <a:t>Basically, REDO the results part to provide more context.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17112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Why are we looking at this problem now?</a:t>
            </a:r>
          </a:p>
          <a:p>
            <a:pPr marL="685800" lvl="1" indent="-228600" algn="l">
              <a:buAutoNum type="arabicPeriod"/>
            </a:pPr>
            <a:r>
              <a:rPr lang="en-US" baseline="0" dirty="0" smtClean="0"/>
              <a:t>First, with the rise of data centers and software-defined networking, operators seek more control over their network.</a:t>
            </a:r>
          </a:p>
          <a:p>
            <a:pPr marL="685800" lvl="1" indent="-228600" algn="l">
              <a:buAutoNum type="arabicPeriod"/>
            </a:pPr>
            <a:r>
              <a:rPr lang="en-US" baseline="0" dirty="0" smtClean="0"/>
              <a:t>Second, perhaps more importantly, it is actually practical to build programmable chips with the same performance as the highest end fixed function chips. This is just Moore’s law for networking, where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As in, because they don’t give up perf, they aren’t nearly as flexible as a software router. So what </a:t>
            </a:r>
            <a:r>
              <a:rPr lang="en-US" baseline="0" dirty="0" err="1" smtClean="0"/>
              <a:t>prog</a:t>
            </a:r>
            <a:r>
              <a:rPr lang="en-US" baseline="0" dirty="0" smtClean="0"/>
              <a:t> do these chips support?</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the protocol format you want to parse. These parsed packets are then looked up in a sequence of match-action tables in a pipeline. Unlike (say) </a:t>
            </a:r>
            <a:r>
              <a:rPr lang="en-US" baseline="0" dirty="0" err="1" smtClean="0"/>
              <a:t>OpenFlow</a:t>
            </a:r>
            <a:r>
              <a:rPr lang="en-US" baseline="0" dirty="0" smtClean="0"/>
              <a:t>, you can match on any user-defined field in the packet and carry out an arbitrary set of actions by composing smaller primitive actions such as arithmetic on packet fields.</a:t>
            </a:r>
          </a:p>
        </p:txBody>
      </p:sp>
      <p:sp>
        <p:nvSpPr>
          <p:cNvPr id="4" name="Slide Number Placeholder 3"/>
          <p:cNvSpPr>
            <a:spLocks noGrp="1"/>
          </p:cNvSpPr>
          <p:nvPr>
            <p:ph type="sldNum" sz="quarter" idx="10"/>
          </p:nvPr>
        </p:nvSpPr>
        <p:spPr/>
        <p:txBody>
          <a:bodyPr/>
          <a:lstStyle/>
          <a:p>
            <a:fld id="{6C7315F8-E931-49D1-A989-C1759F952B9E}" type="slidenum">
              <a:rPr lang="en-US" smtClean="0"/>
              <a:t>3</a:t>
            </a:fld>
            <a:endParaRPr lang="en-US"/>
          </a:p>
        </p:txBody>
      </p:sp>
    </p:spTree>
    <p:extLst>
      <p:ext uri="{BB962C8B-B14F-4D97-AF65-F5344CB8AC3E}">
        <p14:creationId xmlns:p14="http://schemas.microsoft.com/office/powerpoint/2010/main" val="1565357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where do these </a:t>
            </a:r>
            <a:r>
              <a:rPr lang="en-US" baseline="0" dirty="0" err="1" smtClean="0"/>
              <a:t>prog</a:t>
            </a:r>
            <a:r>
              <a:rPr lang="en-US" baseline="0" dirty="0" smtClean="0"/>
              <a:t> chips fall short? Fundamentally, there is no way to program the algorithms that I mentioned in the first slide on these chips today. The reason for this is simple. These chips focus largely on stateless tasks such as packet forwarding and access control that don’t modify any state in the data plane. By contrast, most algorithms we care about modify state in the data plane, such as the moving average estimate maintained by the RED queue management algorithm or the link rate estimate maintained by the rate-control protocol.</a:t>
            </a:r>
          </a:p>
          <a:p>
            <a:endParaRPr lang="en-US" baseline="0" dirty="0" smtClean="0"/>
          </a:p>
          <a:p>
            <a:r>
              <a:rPr lang="en-US" baseline="0" dirty="0" smtClean="0"/>
              <a:t>For such algorithms, we need the hardware to support rich manipulation of state in the data plane, and it currently only provides counters.</a:t>
            </a:r>
          </a:p>
          <a:p>
            <a:r>
              <a:rPr lang="en-US" baseline="0" dirty="0" smtClean="0"/>
              <a:t>The second problem is that the languages for </a:t>
            </a:r>
            <a:r>
              <a:rPr lang="en-US" baseline="0" dirty="0" err="1" smtClean="0"/>
              <a:t>prog</a:t>
            </a:r>
            <a:r>
              <a:rPr lang="en-US" baseline="0" dirty="0" smtClean="0"/>
              <a:t> 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ask two questions: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that is closer to how a user thinks of these algorithms for a software router, without worrying about things like a pipeline?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use this to design a </a:t>
            </a:r>
            <a:r>
              <a:rPr lang="en-US" baseline="0" dirty="0" err="1" smtClean="0"/>
              <a:t>stateful</a:t>
            </a:r>
            <a:r>
              <a:rPr lang="en-US" baseline="0" dirty="0" smtClean="0"/>
              <a:t> instruction set supporting these algorithms that can also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into this </a:t>
            </a:r>
            <a:r>
              <a:rPr lang="en-US" baseline="0" dirty="0" err="1" smtClean="0"/>
              <a:t>mould</a:t>
            </a:r>
            <a:r>
              <a:rPr lang="en-US" baseline="0" dirty="0" smtClean="0"/>
              <a:t>.</a:t>
            </a:r>
          </a:p>
          <a:p>
            <a:r>
              <a:rPr lang="en-US" baseline="0" dirty="0" smtClean="0"/>
              <a:t>Second, a representation for the underlying programmable switch’s instruction set called atoms. We use this to design seven concrete </a:t>
            </a:r>
            <a:r>
              <a:rPr lang="en-US" baseline="0" dirty="0" err="1" smtClean="0"/>
              <a:t>stateful</a:t>
            </a:r>
            <a:r>
              <a:rPr lang="en-US" baseline="0" dirty="0" smtClean="0"/>
              <a:t> instructions that switch designers can use.</a:t>
            </a:r>
          </a:p>
          <a:p>
            <a:r>
              <a:rPr lang="en-US" baseline="0" dirty="0" smtClean="0"/>
              <a:t>Third, a compiler to bridge these two concepts. We show how this compiler allows us to iteratively design </a:t>
            </a:r>
            <a:r>
              <a:rPr lang="en-US" baseline="0" smtClean="0"/>
              <a:t>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of these in turn. First, packet transactions. Intuitively, a packet transaction is a block of imperative code that captures an algorithm’s logic. Formally, each instance of a transaction runs to completion, and processes a single packet at a time, serially with no overlap between packets. </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Conceptually to a programmer, when a packet comes in, a packet transaction is executed on the packet. It updates some packet fields and some state on the switch that persists across packets. Only after this, is the next packet processed.</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comes along,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packet transactions are the</a:t>
            </a:r>
            <a:r>
              <a:rPr lang="en-US" baseline="0" dirty="0" smtClean="0"/>
              <a:t> programmer’s view.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most of the actual work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acting on some packet fields. Internally, an action unit can update some internal local state, such as a counter. This is an important restriction. State is local to an atom. It is not shared between atoms within a stage or across stages. It can however be carried from one stage to the next in a packet field.</a:t>
            </a:r>
          </a:p>
          <a:p>
            <a:endParaRPr lang="en-US" baseline="0" dirty="0" smtClean="0"/>
          </a:p>
          <a:p>
            <a:r>
              <a:rPr lang="en-US" baseline="0" dirty="0" smtClean="0"/>
              <a:t>Now,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a:t>
            </a:r>
            <a:r>
              <a:rPr lang="en-US" baseline="0" dirty="0" smtClean="0"/>
              <a:t>translates </a:t>
            </a:r>
            <a:r>
              <a:rPr lang="en-US" baseline="0" dirty="0" smtClean="0"/>
              <a:t>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6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5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56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08855" y="2133600"/>
            <a:ext cx="3467099" cy="2954655"/>
          </a:xfrm>
          <a:prstGeom prst="rect">
            <a:avLst/>
          </a:prstGeom>
          <a:noFill/>
        </p:spPr>
        <p:txBody>
          <a:bodyPr wrap="square" rtlCol="0">
            <a:spAutoFit/>
          </a:bodyPr>
          <a:lstStyle/>
          <a:p>
            <a:pPr algn="ctr"/>
            <a:r>
              <a:rPr lang="en-US" sz="2200" b="1" u="sng" dirty="0" smtClean="0">
                <a:latin typeface="Gadugi" charset="0"/>
                <a:ea typeface="Gadugi" charset="0"/>
                <a:cs typeface="Gadugi" charset="0"/>
              </a:rPr>
              <a:t>Nested-If-Else:</a:t>
            </a:r>
          </a:p>
          <a:p>
            <a:pPr algn="ctr"/>
            <a:endParaRPr lang="en-US" sz="2200" b="1" u="sng" dirty="0" smtClean="0">
              <a:latin typeface="Gadugi" charset="0"/>
              <a:ea typeface="Gadugi" charset="0"/>
              <a:cs typeface="Gadugi" charset="0"/>
            </a:endParaRPr>
          </a:p>
          <a:p>
            <a:pPr algn="ctr"/>
            <a:r>
              <a:rPr lang="en-US" sz="2200" b="1" dirty="0" smtClean="0">
                <a:latin typeface="Gadugi" charset="0"/>
                <a:ea typeface="Gadugi" charset="0"/>
                <a:cs typeface="Gadugi" charset="0"/>
              </a:rPr>
              <a:t>Update 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a:t>
            </a:r>
            <a:r>
              <a:rPr lang="en-US" dirty="0" smtClean="0">
                <a:latin typeface="+mj-lt"/>
              </a:rPr>
              <a:t>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stCxn id="12" idx="6"/>
            <a:endCxn id="40" idx="1"/>
          </p:cNvCxnSpPr>
          <p:nvPr/>
        </p:nvCxnSpPr>
        <p:spPr>
          <a:xfrm>
            <a:off x="6096000" y="4265612"/>
            <a:ext cx="2514600" cy="9752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Algorithms</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42147" y="4468008"/>
            <a:ext cx="1593706" cy="646331"/>
          </a:xfrm>
          <a:prstGeom prst="rect">
            <a:avLst/>
          </a:prstGeom>
          <a:solidFill>
            <a:schemeClr val="bg1"/>
          </a:solidFill>
        </p:spPr>
        <p:txBody>
          <a:bodyPr wrap="none" rtlCol="0">
            <a:spAutoFit/>
          </a:bodyPr>
          <a:lstStyle/>
          <a:p>
            <a:r>
              <a:rPr lang="en-US" dirty="0" smtClean="0"/>
              <a:t>All algorithms</a:t>
            </a:r>
          </a:p>
          <a:p>
            <a:r>
              <a:rPr lang="en-US" dirty="0" smtClean="0"/>
              <a:t>compile?</a:t>
            </a:r>
            <a:endParaRPr lang="en-US" dirty="0"/>
          </a:p>
        </p:txBody>
      </p: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smtClean="0"/>
              <a:t>Some algorithm doesn’t compile?</a:t>
            </a:r>
            <a:endParaRPr lang="en-US" dirty="0"/>
          </a:p>
        </p:txBody>
      </p:sp>
      <p:sp>
        <p:nvSpPr>
          <p:cNvPr id="40" name="TextBox 39"/>
          <p:cNvSpPr txBox="1"/>
          <p:nvPr/>
        </p:nvSpPr>
        <p:spPr>
          <a:xfrm>
            <a:off x="8610600" y="5056186"/>
            <a:ext cx="811441" cy="369332"/>
          </a:xfrm>
          <a:prstGeom prst="rect">
            <a:avLst/>
          </a:prstGeom>
          <a:solidFill>
            <a:schemeClr val="bg1"/>
          </a:solidFill>
        </p:spPr>
        <p:txBody>
          <a:bodyPr wrap="none" rtlCol="0">
            <a:spAutoFit/>
          </a:bodyPr>
          <a:lstStyle/>
          <a:p>
            <a:r>
              <a:rPr lang="en-US" dirty="0" smtClean="0"/>
              <a:t>DONE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78668" y="1676400"/>
            <a:ext cx="2212465" cy="923330"/>
          </a:xfrm>
          <a:prstGeom prst="rect">
            <a:avLst/>
          </a:prstGeom>
          <a:solidFill>
            <a:schemeClr val="bg1"/>
          </a:solidFill>
        </p:spPr>
        <p:txBody>
          <a:bodyPr wrap="square" rtlCol="0">
            <a:spAutoFit/>
          </a:bodyPr>
          <a:lstStyle/>
          <a:p>
            <a:r>
              <a:rPr lang="en-US" dirty="0" smtClean="0"/>
              <a:t>Modify pipeline geometry or atom, but respect line rate</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routers</a:t>
            </a:r>
            <a:endParaRPr lang="en-US" dirty="0"/>
          </a:p>
        </p:txBody>
      </p:sp>
      <p:sp>
        <p:nvSpPr>
          <p:cNvPr id="2" name="TextBox 1"/>
          <p:cNvSpPr txBox="1"/>
          <p:nvPr/>
        </p:nvSpPr>
        <p:spPr>
          <a:xfrm>
            <a:off x="1186748" y="5849143"/>
            <a:ext cx="10052752"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(atoms) are easily pipelined</a:t>
            </a:r>
            <a:endParaRPr lang="en-US" sz="2400"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repeatCount="10000" fill="hold" nodeType="clickEffect">
                                  <p:stCondLst>
                                    <p:cond delay="0"/>
                                  </p:stCondLst>
                                  <p:childTnLst>
                                    <p:anim calcmode="discrete" valueType="str">
                                      <p:cBhvr>
                                        <p:cTn id="46" dur="100" fill="hold"/>
                                        <p:tgtEl>
                                          <p:spTgt spid="16"/>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8"/>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nodeType="withEffect">
                                  <p:stCondLst>
                                    <p:cond delay="0"/>
                                  </p:stCondLst>
                                  <p:childTnLst>
                                    <p:anim calcmode="discrete" valueType="str">
                                      <p:cBhvr>
                                        <p:cTn id="50" dur="100" fill="hold"/>
                                        <p:tgtEl>
                                          <p:spTgt spid="10"/>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nodeType="withEffect">
                                  <p:stCondLst>
                                    <p:cond delay="0"/>
                                  </p:stCondLst>
                                  <p:childTnLst>
                                    <p:anim calcmode="discrete" valueType="str">
                                      <p:cBhvr>
                                        <p:cTn id="52" dur="100" fill="hold"/>
                                        <p:tgtEl>
                                          <p:spTgt spid="33"/>
                                        </p:tgtEl>
                                        <p:attrNameLst>
                                          <p:attrName>style.visibility</p:attrName>
                                        </p:attrNameLst>
                                      </p:cBhvr>
                                      <p:tavLst>
                                        <p:tav tm="0">
                                          <p:val>
                                            <p:strVal val="hidden"/>
                                          </p:val>
                                        </p:tav>
                                        <p:tav tm="50000">
                                          <p:val>
                                            <p:strVal val="visible"/>
                                          </p:val>
                                        </p:tav>
                                      </p:tavLst>
                                    </p:anim>
                                  </p:childTnLst>
                                </p:cTn>
                              </p:par>
                              <p:par>
                                <p:cTn id="53" presetID="35" presetClass="emph" presetSubtype="0" repeatCount="10000" fill="hold" grpId="1" nodeType="withEffect">
                                  <p:stCondLst>
                                    <p:cond delay="0"/>
                                  </p:stCondLst>
                                  <p:childTnLst>
                                    <p:anim calcmode="discrete" valueType="str">
                                      <p:cBhvr>
                                        <p:cTn id="54" dur="100" fill="hold"/>
                                        <p:tgtEl>
                                          <p:spTgt spid="45"/>
                                        </p:tgtEl>
                                        <p:attrNameLst>
                                          <p:attrName>style.visibility</p:attrName>
                                        </p:attrNameLst>
                                      </p:cBhvr>
                                      <p:tavLst>
                                        <p:tav tm="0">
                                          <p:val>
                                            <p:strVal val="hidden"/>
                                          </p:val>
                                        </p:tav>
                                        <p:tav tm="50000">
                                          <p:val>
                                            <p:strVal val="visible"/>
                                          </p:val>
                                        </p:tav>
                                      </p:tavLst>
                                    </p:anim>
                                  </p:childTnLst>
                                </p:cTn>
                              </p:par>
                              <p:par>
                                <p:cTn id="55" presetID="35" presetClass="emph" presetSubtype="0" repeatCount="10000" fill="hold" grpId="1" nodeType="withEffect">
                                  <p:stCondLst>
                                    <p:cond delay="0"/>
                                  </p:stCondLst>
                                  <p:childTnLst>
                                    <p:anim calcmode="discrete" valueType="str">
                                      <p:cBhvr>
                                        <p:cTn id="56"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1" grpId="0" animBg="1"/>
      <p:bldP spid="34" grpId="0" animBg="1"/>
      <p:bldP spid="40" grpId="0" animBg="1"/>
      <p:bldP spid="45" grpId="0" animBg="1"/>
      <p:bldP spid="45" grpId="1" animBg="1"/>
      <p:bldP spid="46" grpId="0" animBg="1"/>
      <p:bldP spid="48" grpId="0" animBg="1"/>
      <p:bldP spid="48" grpId="1"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p:txBody>
          <a:bodyPr/>
          <a:lstStyle/>
          <a:p>
            <a:r>
              <a:rPr lang="en-US" dirty="0" err="1"/>
              <a:t>Stateful</a:t>
            </a:r>
            <a:r>
              <a:rPr lang="en-US" dirty="0"/>
              <a:t> atoms for programmable routers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grpSp>
        <p:nvGrpSpPr>
          <p:cNvPr id="7" name="Group 6"/>
          <p:cNvGrpSpPr/>
          <p:nvPr/>
        </p:nvGrpSpPr>
        <p:grpSpPr>
          <a:xfrm>
            <a:off x="6324599" y="2324100"/>
            <a:ext cx="5452564" cy="1447800"/>
            <a:chOff x="6134099" y="2324100"/>
            <a:chExt cx="5452564" cy="2095500"/>
          </a:xfrm>
        </p:grpSpPr>
        <p:sp>
          <p:nvSpPr>
            <p:cNvPr id="4" name="Right Brace 3"/>
            <p:cNvSpPr/>
            <p:nvPr/>
          </p:nvSpPr>
          <p:spPr>
            <a:xfrm>
              <a:off x="6134099" y="2324100"/>
              <a:ext cx="434915" cy="2095500"/>
            </a:xfrm>
            <a:prstGeom prst="rightBrace">
              <a:avLst/>
            </a:prstGeom>
            <a:ln w="38100">
              <a:solidFill>
                <a:srgbClr val="99162D"/>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819901" y="2789692"/>
              <a:ext cx="4766762" cy="1015663"/>
            </a:xfrm>
            <a:prstGeom prst="rect">
              <a:avLst/>
            </a:prstGeom>
            <a:noFill/>
          </p:spPr>
          <p:txBody>
            <a:bodyPr wrap="square" rtlCol="0">
              <a:spAutoFit/>
            </a:bodyPr>
            <a:lstStyle/>
            <a:p>
              <a:r>
                <a:rPr lang="en-US" sz="3000" dirty="0" smtClean="0">
                  <a:solidFill>
                    <a:srgbClr val="99162D"/>
                  </a:solidFill>
                  <a:latin typeface="Seravek"/>
                  <a:cs typeface="Seravek"/>
                </a:rPr>
                <a:t>Today, fixed algorithms hard-coded into hardware</a:t>
              </a:r>
              <a:endParaRPr lang="en-US" sz="3000" dirty="0">
                <a:solidFill>
                  <a:srgbClr val="99162D"/>
                </a:solidFill>
                <a:latin typeface="Seravek"/>
                <a:cs typeface="Seravek"/>
              </a:endParaRPr>
            </a:p>
          </p:txBody>
        </p:sp>
      </p:gr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Compilation results</a:t>
            </a:r>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70112564"/>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 (max 10)</a:t>
                      </a:r>
                      <a:endParaRPr lang="en-US" dirty="0" smtClean="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few hundred atom 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93068546"/>
              </p:ext>
            </p:extLst>
          </p:nvPr>
        </p:nvGraphicFramePr>
        <p:xfrm>
          <a:off x="990600" y="2408178"/>
          <a:ext cx="7886700" cy="4267200"/>
        </p:xfrm>
        <a:graphic>
          <a:graphicData uri="http://schemas.openxmlformats.org/drawingml/2006/table">
            <a:tbl>
              <a:tblPr firstRow="1" bandRow="1">
                <a:tableStyleId>{5C22544A-7EE6-4342-B048-85BDC9FD1C3A}</a:tableStyleId>
              </a:tblPr>
              <a:tblGrid>
                <a:gridCol w="2409441"/>
                <a:gridCol w="3762759"/>
                <a:gridCol w="17145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r>
            </a:tbl>
          </a:graphicData>
        </a:graphic>
      </p:graphicFrame>
      <p:sp>
        <p:nvSpPr>
          <p:cNvPr id="25" name="Title 3"/>
          <p:cNvSpPr txBox="1">
            <a:spLocks/>
          </p:cNvSpPr>
          <p:nvPr/>
        </p:nvSpPr>
        <p:spPr>
          <a:xfrm>
            <a:off x="841248" y="365760"/>
            <a:ext cx="1101422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Modest cost to programmability</a:t>
            </a:r>
            <a:endParaRPr lang="en-US" dirty="0"/>
          </a:p>
        </p:txBody>
      </p:sp>
      <p:sp>
        <p:nvSpPr>
          <p:cNvPr id="5" name="Rectangle 4"/>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 nm library.</a:t>
            </a:r>
          </a:p>
          <a:p>
            <a:pPr marL="457200" indent="-457200">
              <a:buFont typeface="Arial" charset="0"/>
              <a:buChar char="•"/>
            </a:pPr>
            <a:r>
              <a:rPr lang="en-US" sz="2800" dirty="0" smtClean="0"/>
              <a:t>They occupy modest additional area relative to a switching chip.</a:t>
            </a:r>
            <a:endParaRPr lang="en-US" sz="2800" dirty="0"/>
          </a:p>
        </p:txBody>
      </p:sp>
    </p:spTree>
    <p:extLst>
      <p:ext uri="{BB962C8B-B14F-4D97-AF65-F5344CB8AC3E}">
        <p14:creationId xmlns:p14="http://schemas.microsoft.com/office/powerpoint/2010/main" val="51110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14562391"/>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for 300 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25" name="Title 3"/>
          <p:cNvSpPr txBox="1">
            <a:spLocks/>
          </p:cNvSpPr>
          <p:nvPr/>
        </p:nvSpPr>
        <p:spPr>
          <a:xfrm>
            <a:off x="841248" y="365760"/>
            <a:ext cx="1101422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Modest cost to programmability</a:t>
            </a:r>
            <a:endParaRPr lang="en-US" dirty="0"/>
          </a:p>
        </p:txBody>
      </p:sp>
      <p:sp>
        <p:nvSpPr>
          <p:cNvPr id="5" name="Rectangle 4"/>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 nm library.</a:t>
            </a:r>
          </a:p>
          <a:p>
            <a:pPr marL="457200" indent="-457200">
              <a:buFont typeface="Arial" charset="0"/>
              <a:buChar char="•"/>
            </a:pPr>
            <a:r>
              <a:rPr lang="en-US" sz="2800" dirty="0" smtClean="0"/>
              <a:t>They occupy modest additional area relative to a switching chip.</a:t>
            </a:r>
            <a:endParaRPr lang="en-US" sz="2800" dirty="0"/>
          </a:p>
        </p:txBody>
      </p:sp>
    </p:spTree>
    <p:extLst>
      <p:ext uri="{BB962C8B-B14F-4D97-AF65-F5344CB8AC3E}">
        <p14:creationId xmlns:p14="http://schemas.microsoft.com/office/powerpoint/2010/main" val="1003620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An abstraction for data-plane algorithms (packet transactions)</a:t>
            </a:r>
          </a:p>
          <a:p>
            <a:endParaRPr lang="en-US" dirty="0">
              <a:latin typeface="Gadugi" panose="020B0502040204020203" pitchFamily="34" charset="0"/>
            </a:endParaRPr>
          </a:p>
          <a:p>
            <a:r>
              <a:rPr lang="en-US" dirty="0" smtClean="0">
                <a:latin typeface="Gadugi" panose="020B0502040204020203" pitchFamily="34" charset="0"/>
              </a:rPr>
              <a:t>A representation for router instruction sets (atoms)</a:t>
            </a:r>
          </a:p>
          <a:p>
            <a:endParaRPr lang="en-US" dirty="0"/>
          </a:p>
          <a:p>
            <a:r>
              <a:rPr lang="en-US" dirty="0" smtClean="0">
                <a:latin typeface="Gadugi" panose="020B0502040204020203" pitchFamily="34" charset="0"/>
              </a:rPr>
              <a:t>A blue print for designing programmable router hardware</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264"/>
          <p:cNvPicPr>
            <a:picLocks noChangeAspect="1"/>
          </p:cNvPicPr>
          <p:nvPr/>
        </p:nvPicPr>
        <p:blipFill>
          <a:blip r:embed="rId4"/>
          <a:stretch>
            <a:fillRect/>
          </a:stretch>
        </p:blipFill>
        <p:spPr>
          <a:xfrm>
            <a:off x="76200" y="1629370"/>
            <a:ext cx="1752600" cy="834853"/>
          </a:xfrm>
          <a:prstGeom prst="rect">
            <a:avLst/>
          </a:prstGeom>
        </p:spPr>
      </p:pic>
      <p:grpSp>
        <p:nvGrpSpPr>
          <p:cNvPr id="72" name="Group 71"/>
          <p:cNvGrpSpPr/>
          <p:nvPr/>
        </p:nvGrpSpPr>
        <p:grpSpPr>
          <a:xfrm>
            <a:off x="76200" y="2362199"/>
            <a:ext cx="12039600" cy="3918098"/>
            <a:chOff x="305882" y="1942996"/>
            <a:chExt cx="11557242" cy="3906895"/>
          </a:xfrm>
        </p:grpSpPr>
        <p:grpSp>
          <p:nvGrpSpPr>
            <p:cNvPr id="29" name="Group 28"/>
            <p:cNvGrpSpPr/>
            <p:nvPr/>
          </p:nvGrpSpPr>
          <p:grpSpPr>
            <a:xfrm>
              <a:off x="305882" y="1942996"/>
              <a:ext cx="11557242" cy="3906895"/>
              <a:chOff x="229680" y="1655716"/>
              <a:chExt cx="11557244" cy="3906884"/>
            </a:xfrm>
          </p:grpSpPr>
          <p:grpSp>
            <p:nvGrpSpPr>
              <p:cNvPr id="267" name="Group 42"/>
              <p:cNvGrpSpPr/>
              <p:nvPr/>
            </p:nvGrpSpPr>
            <p:grpSpPr>
              <a:xfrm>
                <a:off x="1682310" y="3367761"/>
                <a:ext cx="4680390" cy="1189197"/>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0" name="TextBox 28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92" name="Right Arrow 291"/>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57702" y="2869482"/>
                <a:ext cx="495299" cy="216358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6400800" y="2362200"/>
                <a:ext cx="1181100" cy="3200400"/>
                <a:chOff x="6400800" y="2362200"/>
                <a:chExt cx="1181100" cy="3200400"/>
              </a:xfrm>
            </p:grpSpPr>
            <p:sp>
              <p:nvSpPr>
                <p:cNvPr id="353" name="Rectangle 3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280" name="Group 65"/>
                <p:cNvGrpSpPr/>
                <p:nvPr/>
              </p:nvGrpSpPr>
              <p:grpSpPr>
                <a:xfrm>
                  <a:off x="6749312" y="3009900"/>
                  <a:ext cx="527788" cy="298464"/>
                  <a:chOff x="7660968" y="1751777"/>
                  <a:chExt cx="1040580" cy="450645"/>
                </a:xfrm>
              </p:grpSpPr>
              <p:sp>
                <p:nvSpPr>
                  <p:cNvPr id="281" name="Freeform 28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82" name="Straight Connector 28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4" name="Group 70"/>
                <p:cNvGrpSpPr/>
                <p:nvPr/>
              </p:nvGrpSpPr>
              <p:grpSpPr>
                <a:xfrm>
                  <a:off x="6749312" y="3511536"/>
                  <a:ext cx="527788" cy="298464"/>
                  <a:chOff x="7660968" y="1751777"/>
                  <a:chExt cx="1040580" cy="450645"/>
                </a:xfrm>
              </p:grpSpPr>
              <p:sp>
                <p:nvSpPr>
                  <p:cNvPr id="285" name="Freeform 28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86" name="Straight Connector 28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54" name="Group 65"/>
                <p:cNvGrpSpPr/>
                <p:nvPr/>
              </p:nvGrpSpPr>
              <p:grpSpPr>
                <a:xfrm>
                  <a:off x="6749312" y="4006836"/>
                  <a:ext cx="527788" cy="298464"/>
                  <a:chOff x="7660968" y="1751777"/>
                  <a:chExt cx="1040580" cy="450645"/>
                </a:xfrm>
              </p:grpSpPr>
              <p:sp>
                <p:nvSpPr>
                  <p:cNvPr id="355" name="Freeform 35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56" name="Straight Connector 35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58" name="Group 70"/>
                <p:cNvGrpSpPr/>
                <p:nvPr/>
              </p:nvGrpSpPr>
              <p:grpSpPr>
                <a:xfrm>
                  <a:off x="6749312" y="4502136"/>
                  <a:ext cx="527788" cy="298464"/>
                  <a:chOff x="7660968" y="1751777"/>
                  <a:chExt cx="1040580" cy="450645"/>
                </a:xfrm>
              </p:grpSpPr>
              <p:sp>
                <p:nvSpPr>
                  <p:cNvPr id="359" name="Freeform 35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60" name="Straight Connector 35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62" name="Group 42"/>
              <p:cNvGrpSpPr/>
              <p:nvPr/>
            </p:nvGrpSpPr>
            <p:grpSpPr>
              <a:xfrm>
                <a:off x="7587810" y="3390900"/>
                <a:ext cx="3232590" cy="1189197"/>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8991602" y="2869482"/>
                <a:ext cx="495299" cy="216358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1" name="Group 70"/>
            <p:cNvGrpSpPr/>
            <p:nvPr/>
          </p:nvGrpSpPr>
          <p:grpSpPr>
            <a:xfrm>
              <a:off x="1905001" y="2628903"/>
              <a:ext cx="4305299" cy="190501"/>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845544" y="2617231"/>
              <a:ext cx="2895599" cy="190501"/>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13" name="Group 12"/>
          <p:cNvGrpSpPr/>
          <p:nvPr/>
        </p:nvGrpSpPr>
        <p:grpSpPr>
          <a:xfrm>
            <a:off x="591875" y="3048000"/>
            <a:ext cx="1148394" cy="3238500"/>
            <a:chOff x="591875" y="2743200"/>
            <a:chExt cx="1148394" cy="3238500"/>
          </a:xfrm>
        </p:grpSpPr>
        <p:sp>
          <p:nvSpPr>
            <p:cNvPr id="109" name="Rectangle 108"/>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8" name="Group 87"/>
            <p:cNvGrpSpPr/>
            <p:nvPr/>
          </p:nvGrpSpPr>
          <p:grpSpPr>
            <a:xfrm>
              <a:off x="609600" y="3390900"/>
              <a:ext cx="1130669" cy="1816899"/>
              <a:chOff x="1791929" y="5127627"/>
              <a:chExt cx="1754721" cy="2101858"/>
            </a:xfrm>
          </p:grpSpPr>
          <p:sp>
            <p:nvSpPr>
              <p:cNvPr id="89" name="Connector 88"/>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2" name="Connector 91"/>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3" name="Connector 92"/>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4" name="Connector 93"/>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5" name="Straight Arrow Connector 94"/>
              <p:cNvCxnSpPr>
                <a:stCxn id="89" idx="6"/>
                <a:endCxn id="90"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0" idx="3"/>
                <a:endCxn id="91"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9" idx="4"/>
                <a:endCxn id="91"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89" idx="5"/>
                <a:endCxn id="92"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91" idx="4"/>
                <a:endCxn id="93"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91" idx="5"/>
                <a:endCxn id="94"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92" idx="3"/>
                <a:endCxn id="93"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4" name="TextBox 103"/>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5" name="TextBox 104"/>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6" name="TextBox 105"/>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7" name="TextBox 106"/>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8" name="TextBox 107"/>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4" name="Group 13"/>
          <p:cNvGrpSpPr/>
          <p:nvPr/>
        </p:nvGrpSpPr>
        <p:grpSpPr>
          <a:xfrm>
            <a:off x="1742013" y="3276600"/>
            <a:ext cx="1305987" cy="3124200"/>
            <a:chOff x="1742013" y="2971800"/>
            <a:chExt cx="1305987" cy="3124200"/>
          </a:xfrm>
        </p:grpSpPr>
        <p:grpSp>
          <p:nvGrpSpPr>
            <p:cNvPr id="11" name="Group 10"/>
            <p:cNvGrpSpPr/>
            <p:nvPr/>
          </p:nvGrpSpPr>
          <p:grpSpPr>
            <a:xfrm>
              <a:off x="1742013" y="2971800"/>
              <a:ext cx="1305987" cy="2819400"/>
              <a:chOff x="1742013" y="2971800"/>
              <a:chExt cx="1305987" cy="2819400"/>
            </a:xfrm>
          </p:grpSpPr>
          <p:sp>
            <p:nvSpPr>
              <p:cNvPr id="195" name="Rectangle 19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 name="Group 4"/>
              <p:cNvGrpSpPr/>
              <p:nvPr/>
            </p:nvGrpSpPr>
            <p:grpSpPr>
              <a:xfrm>
                <a:off x="1889935" y="3530971"/>
                <a:ext cx="981004" cy="1917329"/>
                <a:chOff x="1905000" y="3378571"/>
                <a:chExt cx="981004" cy="1917329"/>
              </a:xfrm>
            </p:grpSpPr>
            <p:grpSp>
              <p:nvGrpSpPr>
                <p:cNvPr id="3" name="Group 2"/>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a:stCxn id="192" idx="3"/>
                    <a:endCxn id="19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97" name="Group 196"/>
                <p:cNvGrpSpPr/>
                <p:nvPr/>
              </p:nvGrpSpPr>
              <p:grpSpPr>
                <a:xfrm>
                  <a:off x="1905000" y="3709142"/>
                  <a:ext cx="981004" cy="234942"/>
                  <a:chOff x="3717645" y="1687844"/>
                  <a:chExt cx="981004" cy="234942"/>
                </a:xfrm>
              </p:grpSpPr>
              <p:sp>
                <p:nvSpPr>
                  <p:cNvPr id="198" name="Rectangle 19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9" name="Trapezoid 19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0" name="Straight Connector 199"/>
                  <p:cNvCxnSpPr>
                    <a:stCxn id="198" idx="3"/>
                    <a:endCxn id="19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4038600"/>
                  <a:ext cx="981004" cy="234942"/>
                  <a:chOff x="3717645" y="1687844"/>
                  <a:chExt cx="981004" cy="234942"/>
                </a:xfrm>
              </p:grpSpPr>
              <p:sp>
                <p:nvSpPr>
                  <p:cNvPr id="202" name="Rectangle 2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3" name="Trapezoid 2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4" name="Straight Connector 203"/>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381500"/>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1905000" y="5060958"/>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a:stCxn id="218" idx="3"/>
                    <a:endCxn id="21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8" name="TextBox 2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49" name="TextBox 448"/>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5" name="Group 14"/>
          <p:cNvGrpSpPr/>
          <p:nvPr/>
        </p:nvGrpSpPr>
        <p:grpSpPr>
          <a:xfrm>
            <a:off x="3162300" y="3276600"/>
            <a:ext cx="1313752" cy="3124200"/>
            <a:chOff x="3162300" y="2971800"/>
            <a:chExt cx="1313752" cy="3124200"/>
          </a:xfrm>
        </p:grpSpPr>
        <p:grpSp>
          <p:nvGrpSpPr>
            <p:cNvPr id="230" name="Group 229"/>
            <p:cNvGrpSpPr/>
            <p:nvPr/>
          </p:nvGrpSpPr>
          <p:grpSpPr>
            <a:xfrm>
              <a:off x="3162300" y="2971800"/>
              <a:ext cx="1313752" cy="2819400"/>
              <a:chOff x="1742013" y="2971800"/>
              <a:chExt cx="1305987" cy="2819400"/>
            </a:xfrm>
          </p:grpSpPr>
          <p:sp>
            <p:nvSpPr>
              <p:cNvPr id="231" name="Rectangle 230"/>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2" name="Group 231"/>
              <p:cNvGrpSpPr/>
              <p:nvPr/>
            </p:nvGrpSpPr>
            <p:grpSpPr>
              <a:xfrm>
                <a:off x="1889935" y="3530971"/>
                <a:ext cx="981004" cy="1917329"/>
                <a:chOff x="1905000" y="3378571"/>
                <a:chExt cx="981004" cy="1917329"/>
              </a:xfrm>
            </p:grpSpPr>
            <p:grpSp>
              <p:nvGrpSpPr>
                <p:cNvPr id="234" name="Group 233"/>
                <p:cNvGrpSpPr/>
                <p:nvPr/>
              </p:nvGrpSpPr>
              <p:grpSpPr>
                <a:xfrm>
                  <a:off x="1905000" y="3378571"/>
                  <a:ext cx="981004" cy="234942"/>
                  <a:chOff x="3717645" y="1687844"/>
                  <a:chExt cx="981004" cy="234942"/>
                </a:xfrm>
              </p:grpSpPr>
              <p:sp>
                <p:nvSpPr>
                  <p:cNvPr id="255" name="Rectangle 2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6" name="Trapezoid 2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7" name="Straight Connector 256"/>
                  <p:cNvCxnSpPr>
                    <a:stCxn id="255" idx="3"/>
                    <a:endCxn id="2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3709142"/>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4" name="Straight Connector 253"/>
                  <p:cNvCxnSpPr>
                    <a:stCxn id="252" idx="3"/>
                    <a:endCxn id="2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4038600"/>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a:stCxn id="249" idx="3"/>
                    <a:endCxn id="25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3815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a:stCxn id="246" idx="3"/>
                    <a:endCxn id="2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712071"/>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a:stCxn id="243" idx="3"/>
                    <a:endCxn id="2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5060958"/>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a:stCxn id="240" idx="3"/>
                    <a:endCxn id="2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3" name="TextBox 232"/>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0" name="TextBox 449"/>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 name="Group 15"/>
          <p:cNvGrpSpPr/>
          <p:nvPr/>
        </p:nvGrpSpPr>
        <p:grpSpPr>
          <a:xfrm>
            <a:off x="4942355" y="3268723"/>
            <a:ext cx="1313752" cy="3132077"/>
            <a:chOff x="4942355" y="2963923"/>
            <a:chExt cx="1313752" cy="3132077"/>
          </a:xfrm>
        </p:grpSpPr>
        <p:grpSp>
          <p:nvGrpSpPr>
            <p:cNvPr id="322" name="Group 321"/>
            <p:cNvGrpSpPr/>
            <p:nvPr/>
          </p:nvGrpSpPr>
          <p:grpSpPr>
            <a:xfrm>
              <a:off x="4942355" y="2963923"/>
              <a:ext cx="1313752" cy="2819400"/>
              <a:chOff x="1742013" y="2971800"/>
              <a:chExt cx="1305987" cy="2819400"/>
            </a:xfrm>
          </p:grpSpPr>
          <p:sp>
            <p:nvSpPr>
              <p:cNvPr id="324" name="Rectangle 32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25" name="Group 324"/>
              <p:cNvGrpSpPr/>
              <p:nvPr/>
            </p:nvGrpSpPr>
            <p:grpSpPr>
              <a:xfrm>
                <a:off x="1889935" y="3530971"/>
                <a:ext cx="981004" cy="1917329"/>
                <a:chOff x="1905000" y="3378571"/>
                <a:chExt cx="981004" cy="1917329"/>
              </a:xfrm>
            </p:grpSpPr>
            <p:grpSp>
              <p:nvGrpSpPr>
                <p:cNvPr id="327" name="Group 326"/>
                <p:cNvGrpSpPr/>
                <p:nvPr/>
              </p:nvGrpSpPr>
              <p:grpSpPr>
                <a:xfrm>
                  <a:off x="1905000" y="3378571"/>
                  <a:ext cx="981004" cy="234942"/>
                  <a:chOff x="3717645" y="1687844"/>
                  <a:chExt cx="981004" cy="234942"/>
                </a:xfrm>
              </p:grpSpPr>
              <p:sp>
                <p:nvSpPr>
                  <p:cNvPr id="352" name="Rectangle 3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a:stCxn id="352" idx="3"/>
                    <a:endCxn id="3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8" name="Group 327"/>
                <p:cNvGrpSpPr/>
                <p:nvPr/>
              </p:nvGrpSpPr>
              <p:grpSpPr>
                <a:xfrm>
                  <a:off x="1905000" y="3709142"/>
                  <a:ext cx="981004" cy="234942"/>
                  <a:chOff x="3717645" y="1687844"/>
                  <a:chExt cx="981004" cy="234942"/>
                </a:xfrm>
              </p:grpSpPr>
              <p:sp>
                <p:nvSpPr>
                  <p:cNvPr id="346" name="Rectangle 3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7" name="Trapezoid 3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8" name="Straight Connector 347"/>
                  <p:cNvCxnSpPr>
                    <a:stCxn id="346" idx="3"/>
                    <a:endCxn id="3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9" name="Group 328"/>
                <p:cNvGrpSpPr/>
                <p:nvPr/>
              </p:nvGrpSpPr>
              <p:grpSpPr>
                <a:xfrm>
                  <a:off x="1905000" y="4038600"/>
                  <a:ext cx="981004" cy="234942"/>
                  <a:chOff x="3717645" y="1687844"/>
                  <a:chExt cx="981004" cy="234942"/>
                </a:xfrm>
              </p:grpSpPr>
              <p:sp>
                <p:nvSpPr>
                  <p:cNvPr id="343" name="Rectangle 3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4" name="Trapezoid 3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5" name="Straight Connector 344"/>
                  <p:cNvCxnSpPr>
                    <a:stCxn id="343" idx="3"/>
                    <a:endCxn id="3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0" name="Group 329"/>
                <p:cNvGrpSpPr/>
                <p:nvPr/>
              </p:nvGrpSpPr>
              <p:grpSpPr>
                <a:xfrm>
                  <a:off x="1905000" y="4381500"/>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1905000" y="4712071"/>
                  <a:ext cx="981004" cy="234942"/>
                  <a:chOff x="3717645" y="1687844"/>
                  <a:chExt cx="981004" cy="234942"/>
                </a:xfrm>
              </p:grpSpPr>
              <p:sp>
                <p:nvSpPr>
                  <p:cNvPr id="336" name="Rectangle 3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7" name="Trapezoid 3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8" name="Straight Connector 337"/>
                  <p:cNvCxnSpPr>
                    <a:stCxn id="336" idx="3"/>
                    <a:endCxn id="3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2" name="Group 331"/>
                <p:cNvGrpSpPr/>
                <p:nvPr/>
              </p:nvGrpSpPr>
              <p:grpSpPr>
                <a:xfrm>
                  <a:off x="1905000" y="5060958"/>
                  <a:ext cx="981004" cy="234942"/>
                  <a:chOff x="3717645" y="1687844"/>
                  <a:chExt cx="981004" cy="234942"/>
                </a:xfrm>
              </p:grpSpPr>
              <p:sp>
                <p:nvSpPr>
                  <p:cNvPr id="333" name="Rectangle 3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4" name="Trapezoid 3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5" name="Straight Connector 334"/>
                  <p:cNvCxnSpPr>
                    <a:stCxn id="333" idx="3"/>
                    <a:endCxn id="3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26" name="TextBox 32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1" name="TextBox 450"/>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7" name="Group 16"/>
          <p:cNvGrpSpPr/>
          <p:nvPr/>
        </p:nvGrpSpPr>
        <p:grpSpPr>
          <a:xfrm>
            <a:off x="7886700" y="3276600"/>
            <a:ext cx="1317109" cy="3124200"/>
            <a:chOff x="7886700" y="2971800"/>
            <a:chExt cx="1317109" cy="3124200"/>
          </a:xfrm>
        </p:grpSpPr>
        <p:grpSp>
          <p:nvGrpSpPr>
            <p:cNvPr id="393" name="Group 392"/>
            <p:cNvGrpSpPr/>
            <p:nvPr/>
          </p:nvGrpSpPr>
          <p:grpSpPr>
            <a:xfrm>
              <a:off x="7886700" y="2971800"/>
              <a:ext cx="1313752" cy="2832100"/>
              <a:chOff x="1742013" y="2971800"/>
              <a:chExt cx="1305987" cy="2832100"/>
            </a:xfrm>
          </p:grpSpPr>
          <p:sp>
            <p:nvSpPr>
              <p:cNvPr id="394" name="Rectangle 393"/>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95" name="Group 394"/>
              <p:cNvGrpSpPr/>
              <p:nvPr/>
            </p:nvGrpSpPr>
            <p:grpSpPr>
              <a:xfrm>
                <a:off x="1889935" y="3530971"/>
                <a:ext cx="981004" cy="1917329"/>
                <a:chOff x="1905000" y="3378571"/>
                <a:chExt cx="981004" cy="1917329"/>
              </a:xfrm>
            </p:grpSpPr>
            <p:grpSp>
              <p:nvGrpSpPr>
                <p:cNvPr id="397" name="Group 396"/>
                <p:cNvGrpSpPr/>
                <p:nvPr/>
              </p:nvGrpSpPr>
              <p:grpSpPr>
                <a:xfrm>
                  <a:off x="1905000" y="3378571"/>
                  <a:ext cx="981004" cy="234942"/>
                  <a:chOff x="3717645" y="1687844"/>
                  <a:chExt cx="981004" cy="234942"/>
                </a:xfrm>
              </p:grpSpPr>
              <p:sp>
                <p:nvSpPr>
                  <p:cNvPr id="418" name="Rectangle 4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419" name="Trapezoid 4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20" name="Straight Connector 419"/>
                  <p:cNvCxnSpPr>
                    <a:stCxn id="418" idx="3"/>
                    <a:endCxn id="41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1905000" y="3709142"/>
                  <a:ext cx="981004" cy="234942"/>
                  <a:chOff x="3717645" y="1687844"/>
                  <a:chExt cx="981004" cy="234942"/>
                </a:xfrm>
              </p:grpSpPr>
              <p:sp>
                <p:nvSpPr>
                  <p:cNvPr id="415" name="Rectangle 4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6" name="Trapezoid 4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7" name="Straight Connector 416"/>
                  <p:cNvCxnSpPr>
                    <a:stCxn id="415" idx="3"/>
                    <a:endCxn id="41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905000" y="4038600"/>
                  <a:ext cx="981004" cy="234942"/>
                  <a:chOff x="3717645" y="1687844"/>
                  <a:chExt cx="981004" cy="234942"/>
                </a:xfrm>
              </p:grpSpPr>
              <p:sp>
                <p:nvSpPr>
                  <p:cNvPr id="412" name="Rectangle 4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3" name="Trapezoid 4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4" name="Straight Connector 413"/>
                  <p:cNvCxnSpPr>
                    <a:stCxn id="412" idx="3"/>
                    <a:endCxn id="4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1905000" y="4381500"/>
                  <a:ext cx="981004" cy="234942"/>
                  <a:chOff x="3717645" y="1687844"/>
                  <a:chExt cx="981004" cy="234942"/>
                </a:xfrm>
              </p:grpSpPr>
              <p:sp>
                <p:nvSpPr>
                  <p:cNvPr id="409" name="Rectangle 4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0" name="Trapezoid 4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1" name="Straight Connector 410"/>
                  <p:cNvCxnSpPr>
                    <a:stCxn id="409" idx="3"/>
                    <a:endCxn id="4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1" name="Group 400"/>
                <p:cNvGrpSpPr/>
                <p:nvPr/>
              </p:nvGrpSpPr>
              <p:grpSpPr>
                <a:xfrm>
                  <a:off x="1905000" y="4712071"/>
                  <a:ext cx="981004" cy="234942"/>
                  <a:chOff x="3717645" y="1687844"/>
                  <a:chExt cx="981004" cy="234942"/>
                </a:xfrm>
              </p:grpSpPr>
              <p:sp>
                <p:nvSpPr>
                  <p:cNvPr id="406" name="Rectangle 4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a:stCxn id="406" idx="3"/>
                    <a:endCxn id="4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2" name="Group 401"/>
                <p:cNvGrpSpPr/>
                <p:nvPr/>
              </p:nvGrpSpPr>
              <p:grpSpPr>
                <a:xfrm>
                  <a:off x="1905000" y="5060958"/>
                  <a:ext cx="981004" cy="234942"/>
                  <a:chOff x="3717645" y="1687844"/>
                  <a:chExt cx="981004" cy="234942"/>
                </a:xfrm>
              </p:grpSpPr>
              <p:sp>
                <p:nvSpPr>
                  <p:cNvPr id="403" name="Rectangle 4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04" name="Trapezoid 4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5" name="Straight Connector 404"/>
                  <p:cNvCxnSpPr>
                    <a:stCxn id="403" idx="3"/>
                    <a:endCxn id="4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6" name="TextBox 39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2" name="TextBox 45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18" name="Group 17"/>
          <p:cNvGrpSpPr/>
          <p:nvPr/>
        </p:nvGrpSpPr>
        <p:grpSpPr>
          <a:xfrm>
            <a:off x="9673536" y="3263899"/>
            <a:ext cx="1313752" cy="3136901"/>
            <a:chOff x="9673536" y="2959099"/>
            <a:chExt cx="1313752" cy="3136901"/>
          </a:xfrm>
        </p:grpSpPr>
        <p:grpSp>
          <p:nvGrpSpPr>
            <p:cNvPr id="421" name="Group 420"/>
            <p:cNvGrpSpPr/>
            <p:nvPr/>
          </p:nvGrpSpPr>
          <p:grpSpPr>
            <a:xfrm>
              <a:off x="9673536" y="2959099"/>
              <a:ext cx="1313752" cy="2827867"/>
              <a:chOff x="1742013" y="2971799"/>
              <a:chExt cx="1305987" cy="2827867"/>
            </a:xfrm>
          </p:grpSpPr>
          <p:sp>
            <p:nvSpPr>
              <p:cNvPr id="422" name="Rectangle 421"/>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423" name="Group 422"/>
              <p:cNvGrpSpPr/>
              <p:nvPr/>
            </p:nvGrpSpPr>
            <p:grpSpPr>
              <a:xfrm>
                <a:off x="1889935" y="3530971"/>
                <a:ext cx="981004" cy="1917329"/>
                <a:chOff x="1905000" y="3378571"/>
                <a:chExt cx="981004" cy="1917329"/>
              </a:xfrm>
            </p:grpSpPr>
            <p:grpSp>
              <p:nvGrpSpPr>
                <p:cNvPr id="425" name="Group 424"/>
                <p:cNvGrpSpPr/>
                <p:nvPr/>
              </p:nvGrpSpPr>
              <p:grpSpPr>
                <a:xfrm>
                  <a:off x="1905000" y="3378571"/>
                  <a:ext cx="981004" cy="234942"/>
                  <a:chOff x="3717645" y="1687844"/>
                  <a:chExt cx="981004" cy="234942"/>
                </a:xfrm>
              </p:grpSpPr>
              <p:sp>
                <p:nvSpPr>
                  <p:cNvPr id="446" name="Rectangle 4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447" name="Trapezoid 4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8" name="Straight Connector 447"/>
                  <p:cNvCxnSpPr>
                    <a:stCxn id="446" idx="3"/>
                    <a:endCxn id="4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905000" y="3709142"/>
                  <a:ext cx="981004" cy="234942"/>
                  <a:chOff x="3717645" y="1687844"/>
                  <a:chExt cx="981004" cy="234942"/>
                </a:xfrm>
              </p:grpSpPr>
              <p:sp>
                <p:nvSpPr>
                  <p:cNvPr id="443" name="Rectangle 4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5" name="Straight Connector 444"/>
                  <p:cNvCxnSpPr>
                    <a:stCxn id="443" idx="3"/>
                    <a:endCxn id="4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7" name="Group 426"/>
                <p:cNvGrpSpPr/>
                <p:nvPr/>
              </p:nvGrpSpPr>
              <p:grpSpPr>
                <a:xfrm>
                  <a:off x="1905000" y="4038600"/>
                  <a:ext cx="981004" cy="234942"/>
                  <a:chOff x="3717645" y="1687844"/>
                  <a:chExt cx="981004" cy="234942"/>
                </a:xfrm>
              </p:grpSpPr>
              <p:sp>
                <p:nvSpPr>
                  <p:cNvPr id="440" name="Rectangle 4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41" name="Trapezoid 4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2" name="Straight Connector 441"/>
                  <p:cNvCxnSpPr>
                    <a:stCxn id="440" idx="3"/>
                    <a:endCxn id="4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8" name="Group 427"/>
                <p:cNvGrpSpPr/>
                <p:nvPr/>
              </p:nvGrpSpPr>
              <p:grpSpPr>
                <a:xfrm>
                  <a:off x="1905000" y="4381500"/>
                  <a:ext cx="981004" cy="234942"/>
                  <a:chOff x="3717645" y="1687844"/>
                  <a:chExt cx="981004" cy="234942"/>
                </a:xfrm>
              </p:grpSpPr>
              <p:sp>
                <p:nvSpPr>
                  <p:cNvPr id="437" name="Rectangle 4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a:stCxn id="437" idx="3"/>
                    <a:endCxn id="4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1905000" y="4712071"/>
                  <a:ext cx="981004" cy="234942"/>
                  <a:chOff x="3717645" y="1687844"/>
                  <a:chExt cx="981004" cy="234942"/>
                </a:xfrm>
              </p:grpSpPr>
              <p:sp>
                <p:nvSpPr>
                  <p:cNvPr id="434" name="Rectangle 4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5" name="Trapezoid 4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6" name="Straight Connector 435"/>
                  <p:cNvCxnSpPr>
                    <a:stCxn id="434" idx="3"/>
                    <a:endCxn id="4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1905000" y="5060958"/>
                  <a:ext cx="981004" cy="234942"/>
                  <a:chOff x="3717645" y="1687844"/>
                  <a:chExt cx="981004" cy="234942"/>
                </a:xfrm>
              </p:grpSpPr>
              <p:sp>
                <p:nvSpPr>
                  <p:cNvPr id="431" name="Rectangle 4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2" name="Trapezoid 4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3" name="Straight Connector 432"/>
                  <p:cNvCxnSpPr>
                    <a:stCxn id="431" idx="3"/>
                    <a:endCxn id="4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24" name="TextBox 423"/>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3" name="TextBox 452"/>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 name="TextBox 5"/>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
        <p:nvSpPr>
          <p:cNvPr id="258"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endParaRPr lang="en-US" dirty="0"/>
          </a:p>
        </p:txBody>
      </p:sp>
      <p:sp>
        <p:nvSpPr>
          <p:cNvPr id="260" name="Title 1"/>
          <p:cNvSpPr>
            <a:spLocks noGrp="1"/>
          </p:cNvSpPr>
          <p:nvPr>
            <p:ph type="title"/>
          </p:nvPr>
        </p:nvSpPr>
        <p:spPr>
          <a:xfrm>
            <a:off x="841248" y="365760"/>
            <a:ext cx="10515600" cy="1325563"/>
          </a:xfrm>
        </p:spPr>
        <p:txBody>
          <a:bodyPr/>
          <a:lstStyle/>
          <a:p>
            <a:r>
              <a:rPr lang="en-US" dirty="0" smtClean="0"/>
              <a:t>Programmable switching chips</a:t>
            </a:r>
            <a:endParaRPr lang="en-US" dirty="0"/>
          </a:p>
        </p:txBody>
      </p:sp>
    </p:spTree>
    <p:custDataLst>
      <p:tags r:id="rId1"/>
    </p:custDataLst>
    <p:extLst>
      <p:ext uri="{BB962C8B-B14F-4D97-AF65-F5344CB8AC3E}">
        <p14:creationId xmlns:p14="http://schemas.microsoft.com/office/powerpoint/2010/main" val="795736659"/>
      </p:ext>
    </p:extLst>
  </p:cSld>
  <p:clrMapOvr>
    <a:masterClrMapping/>
  </p:clrMapOvr>
  <mc:AlternateContent xmlns:mc="http://schemas.openxmlformats.org/markup-compatibility/2006" xmlns:p14="http://schemas.microsoft.com/office/powerpoint/2010/main">
    <mc:Choice Requires="p14">
      <p:transition spd="slow" p14:dur="2000" advTm="116457"/>
    </mc:Choice>
    <mc:Fallback xmlns="">
      <p:transition xmlns:p14="http://schemas.microsoft.com/office/powerpoint/2010/main" spd="slow" advTm="116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programmable chips 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No way to program data-plane algorithms today</a:t>
            </a:r>
          </a:p>
          <a:p>
            <a:pPr lvl="1"/>
            <a:r>
              <a:rPr lang="en-US" dirty="0" smtClean="0"/>
              <a:t>Chips good for stateless tasks (forwarding), not </a:t>
            </a:r>
            <a:r>
              <a:rPr lang="en-US" dirty="0" err="1" smtClean="0"/>
              <a:t>stateful</a:t>
            </a:r>
            <a:r>
              <a:rPr lang="en-US" dirty="0" smtClean="0"/>
              <a:t> algorithms (AQM)</a:t>
            </a:r>
          </a:p>
          <a:p>
            <a:pPr lvl="1"/>
            <a:r>
              <a:rPr lang="en-US" dirty="0" smtClean="0"/>
              <a:t>Limited hardware support for </a:t>
            </a:r>
            <a:r>
              <a:rPr lang="en-US" dirty="0" err="1" smtClean="0"/>
              <a:t>stateful</a:t>
            </a:r>
            <a:r>
              <a:rPr lang="en-US" dirty="0" smtClean="0"/>
              <a:t> operations (counters).</a:t>
            </a:r>
          </a:p>
          <a:p>
            <a:pPr lvl="1"/>
            <a:r>
              <a:rPr lang="en-US" dirty="0"/>
              <a:t>L</a:t>
            </a:r>
            <a:r>
              <a:rPr lang="en-US" dirty="0" smtClean="0"/>
              <a:t>ow-level languages (P4, POF).</a:t>
            </a:r>
          </a:p>
          <a:p>
            <a:pPr lvl="1"/>
            <a:endParaRPr lang="en-US" dirty="0"/>
          </a:p>
          <a:p>
            <a:r>
              <a:rPr lang="en-US" dirty="0" smtClean="0"/>
              <a:t>Questions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nodeType="clickEffect">
                                  <p:stCondLst>
                                    <p:cond delay="0"/>
                                  </p:stCondLst>
                                  <p:childTnLst>
                                    <p:animMotion origin="layout" path="M 3.73757 0.02964 L 10.32596 0.02964 " pathEditMode="relative" rAng="0" ptsTypes="AA">
                                      <p:cBhvr>
                                        <p:cTn id="10" dur="5000" fill="hold"/>
                                        <p:tgtEl>
                                          <p:spTgt spid="15"/>
                                        </p:tgtEl>
                                        <p:attrNameLst>
                                          <p:attrName>ppt_x</p:attrName>
                                          <p:attrName>ppt_y</p:attrName>
                                        </p:attrNameLst>
                                      </p:cBhvr>
                                      <p:rCtr x="329419"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31|6.5|11.6|53.7"/>
</p:tagLst>
</file>

<file path=ppt/tags/tag3.xml><?xml version="1.0" encoding="utf-8"?>
<p:tagLst xmlns:a="http://schemas.openxmlformats.org/drawingml/2006/main" xmlns:r="http://schemas.openxmlformats.org/officeDocument/2006/relationships" xmlns:p="http://schemas.openxmlformats.org/presentationml/2006/main">
  <p:tag name="TIMING" val="|14.8|8.8"/>
</p:tagLst>
</file>

<file path=ppt/tags/tag4.xml><?xml version="1.0" encoding="utf-8"?>
<p:tagLst xmlns:a="http://schemas.openxmlformats.org/drawingml/2006/main" xmlns:r="http://schemas.openxmlformats.org/officeDocument/2006/relationships" xmlns:p="http://schemas.openxmlformats.org/presentationml/2006/main">
  <p:tag name="TIMING" val="|19.6|1|15.9"/>
</p:tagLst>
</file>

<file path=ppt/tags/tag5.xml><?xml version="1.0" encoding="utf-8"?>
<p:tagLst xmlns:a="http://schemas.openxmlformats.org/drawingml/2006/main" xmlns:r="http://schemas.openxmlformats.org/officeDocument/2006/relationships" xmlns:p="http://schemas.openxmlformats.org/presentationml/2006/main">
  <p:tag name="TIMING" val="|39.8|31.7|24.2"/>
</p:tagLst>
</file>

<file path=ppt/tags/tag6.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8686</TotalTime>
  <Words>6039</Words>
  <Application>Microsoft Macintosh PowerPoint</Application>
  <PresentationFormat>Widescreen</PresentationFormat>
  <Paragraphs>976</Paragraphs>
  <Slides>49</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chips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routers</vt:lpstr>
      <vt:lpstr>Demo</vt:lpstr>
      <vt:lpstr>Stateful atoms for programmable routers</vt:lpstr>
      <vt:lpstr>Compilation results</vt:lpstr>
      <vt:lpstr>Compilation results</vt:lpstr>
      <vt:lpstr>Compilation results</vt:lpstr>
      <vt:lpstr>PowerPoint Presentation</vt:lpstr>
      <vt:lpstr>PowerPoint Presentation</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3419</cp:revision>
  <dcterms:created xsi:type="dcterms:W3CDTF">2015-11-20T07:11:46Z</dcterms:created>
  <dcterms:modified xsi:type="dcterms:W3CDTF">2016-08-22T12:31:53Z</dcterms:modified>
</cp:coreProperties>
</file>