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6.xml" ContentType="application/vnd.openxmlformats-officedocument.presentationml.tags+xml"/>
  <Override PartName="/ppt/notesSlides/notesSlide37.xml" ContentType="application/vnd.openxmlformats-officedocument.presentationml.notesSlide+xml"/>
  <Override PartName="/ppt/tags/tag7.xml" ContentType="application/vnd.openxmlformats-officedocument.presentationml.tags+xml"/>
  <Override PartName="/ppt/notesSlides/notesSlide38.xml" ContentType="application/vnd.openxmlformats-officedocument.presentationml.notesSlide+xml"/>
  <Override PartName="/ppt/tags/tag8.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9.xml" ContentType="application/vnd.openxmlformats-officedocument.presentationml.tags+xml"/>
  <Override PartName="/ppt/notesSlides/notesSlide41.xml" ContentType="application/vnd.openxmlformats-officedocument.presentationml.notesSlide+xml"/>
  <Override PartName="/ppt/tags/tag10.xml" ContentType="application/vnd.openxmlformats-officedocument.presentationml.tags+xml"/>
  <Override PartName="/ppt/notesSlides/notesSlide42.xml" ContentType="application/vnd.openxmlformats-officedocument.presentationml.notesSlide+xml"/>
  <Override PartName="/ppt/tags/tag11.xml" ContentType="application/vnd.openxmlformats-officedocument.presentationml.tags+xml"/>
  <Override PartName="/ppt/notesSlides/notesSlide43.xml" ContentType="application/vnd.openxmlformats-officedocument.presentationml.notesSlide+xml"/>
  <Override PartName="/ppt/tags/tag12.xml" ContentType="application/vnd.openxmlformats-officedocument.presentationml.tags+xml"/>
  <Override PartName="/ppt/notesSlides/notesSlide44.xml" ContentType="application/vnd.openxmlformats-officedocument.presentationml.notesSlide+xml"/>
  <Override PartName="/ppt/tags/tag13.xml" ContentType="application/vnd.openxmlformats-officedocument.presentationml.tags+xml"/>
  <Override PartName="/ppt/notesSlides/notesSlide45.xml" ContentType="application/vnd.openxmlformats-officedocument.presentationml.notesSlide+xml"/>
  <Override PartName="/ppt/tags/tag14.xml" ContentType="application/vnd.openxmlformats-officedocument.presentationml.tags+xml"/>
  <Override PartName="/ppt/notesSlides/notesSlide46.xml" ContentType="application/vnd.openxmlformats-officedocument.presentationml.notesSlide+xml"/>
  <Override PartName="/ppt/tags/tag15.xml" ContentType="application/vnd.openxmlformats-officedocument.presentationml.tags+xml"/>
  <Override PartName="/ppt/notesSlides/notesSlide47.xml" ContentType="application/vnd.openxmlformats-officedocument.presentationml.notesSlide+xml"/>
  <Override PartName="/ppt/tags/tag16.xml" ContentType="application/vnd.openxmlformats-officedocument.presentationml.tags+xml"/>
  <Override PartName="/ppt/notesSlides/notesSlide48.xml" ContentType="application/vnd.openxmlformats-officedocument.presentationml.notesSlide+xml"/>
  <Override PartName="/ppt/tags/tag17.xml" ContentType="application/vnd.openxmlformats-officedocument.presentationml.tags+xml"/>
  <Override PartName="/ppt/notesSlides/notesSlide49.xml" ContentType="application/vnd.openxmlformats-officedocument.presentationml.notesSlide+xml"/>
  <Override PartName="/ppt/tags/tag18.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tags/tag20.xml" ContentType="application/vnd.openxmlformats-officedocument.presentationml.tags+xml"/>
  <Override PartName="/ppt/notesSlides/notesSlide53.xml" ContentType="application/vnd.openxmlformats-officedocument.presentationml.notesSlide+xml"/>
  <Override PartName="/ppt/tags/tag21.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293" r:id="rId3"/>
    <p:sldId id="315" r:id="rId4"/>
    <p:sldId id="316" r:id="rId5"/>
    <p:sldId id="354" r:id="rId6"/>
    <p:sldId id="319" r:id="rId7"/>
    <p:sldId id="320" r:id="rId8"/>
    <p:sldId id="399" r:id="rId9"/>
    <p:sldId id="420" r:id="rId10"/>
    <p:sldId id="421" r:id="rId11"/>
    <p:sldId id="422" r:id="rId12"/>
    <p:sldId id="423" r:id="rId13"/>
    <p:sldId id="424" r:id="rId14"/>
    <p:sldId id="425" r:id="rId15"/>
    <p:sldId id="426" r:id="rId16"/>
    <p:sldId id="427" r:id="rId17"/>
    <p:sldId id="428" r:id="rId18"/>
    <p:sldId id="454" r:id="rId19"/>
    <p:sldId id="437" r:id="rId20"/>
    <p:sldId id="455" r:id="rId21"/>
    <p:sldId id="429" r:id="rId22"/>
    <p:sldId id="470" r:id="rId23"/>
    <p:sldId id="471" r:id="rId24"/>
    <p:sldId id="472" r:id="rId25"/>
    <p:sldId id="473" r:id="rId26"/>
    <p:sldId id="474" r:id="rId27"/>
    <p:sldId id="475" r:id="rId28"/>
    <p:sldId id="476" r:id="rId29"/>
    <p:sldId id="477" r:id="rId30"/>
    <p:sldId id="430" r:id="rId31"/>
    <p:sldId id="431" r:id="rId32"/>
    <p:sldId id="432" r:id="rId33"/>
    <p:sldId id="457" r:id="rId34"/>
    <p:sldId id="434" r:id="rId35"/>
    <p:sldId id="435" r:id="rId36"/>
    <p:sldId id="436" r:id="rId37"/>
    <p:sldId id="418" r:id="rId38"/>
    <p:sldId id="438" r:id="rId39"/>
    <p:sldId id="439" r:id="rId40"/>
    <p:sldId id="440" r:id="rId41"/>
    <p:sldId id="441" r:id="rId42"/>
    <p:sldId id="442" r:id="rId43"/>
    <p:sldId id="443" r:id="rId44"/>
    <p:sldId id="444" r:id="rId45"/>
    <p:sldId id="445" r:id="rId46"/>
    <p:sldId id="446" r:id="rId47"/>
    <p:sldId id="447" r:id="rId48"/>
    <p:sldId id="448" r:id="rId49"/>
    <p:sldId id="469" r:id="rId50"/>
    <p:sldId id="449" r:id="rId51"/>
    <p:sldId id="450" r:id="rId52"/>
    <p:sldId id="451" r:id="rId53"/>
    <p:sldId id="452" r:id="rId54"/>
    <p:sldId id="453" r:id="rId55"/>
    <p:sldId id="358" r:id="rId56"/>
    <p:sldId id="350" r:id="rId57"/>
    <p:sldId id="464" r:id="rId58"/>
    <p:sldId id="465" r:id="rId59"/>
    <p:sldId id="375" r:id="rId60"/>
    <p:sldId id="299" r:id="rId61"/>
    <p:sldId id="357" r:id="rId62"/>
    <p:sldId id="305" r:id="rId63"/>
    <p:sldId id="306" r:id="rId64"/>
    <p:sldId id="301" r:id="rId65"/>
    <p:sldId id="271" r:id="rId66"/>
    <p:sldId id="326" r:id="rId67"/>
    <p:sldId id="327" r:id="rId68"/>
    <p:sldId id="272" r:id="rId69"/>
    <p:sldId id="374" r:id="rId70"/>
    <p:sldId id="468" r:id="rId71"/>
    <p:sldId id="332" r:id="rId72"/>
    <p:sldId id="370" r:id="rId73"/>
    <p:sldId id="371" r:id="rId74"/>
    <p:sldId id="335" r:id="rId75"/>
    <p:sldId id="372" r:id="rId76"/>
    <p:sldId id="373" r:id="rId77"/>
    <p:sldId id="307" r:id="rId78"/>
    <p:sldId id="467" r:id="rId79"/>
    <p:sldId id="458" r:id="rId80"/>
    <p:sldId id="459" r:id="rId81"/>
    <p:sldId id="460" r:id="rId82"/>
    <p:sldId id="461" r:id="rId83"/>
    <p:sldId id="462" r:id="rId84"/>
    <p:sldId id="466" r:id="rId85"/>
    <p:sldId id="463"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335" autoAdjust="0"/>
    <p:restoredTop sz="56295" autoAdjust="0"/>
  </p:normalViewPr>
  <p:slideViewPr>
    <p:cSldViewPr showGuides="1">
      <p:cViewPr varScale="1">
        <p:scale>
          <a:sx n="42" d="100"/>
          <a:sy n="42" d="100"/>
        </p:scale>
        <p:origin x="200" y="256"/>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heme" Target="theme/theme1.xml"/><Relationship Id="rId9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notesMaster" Target="notesMasters/notesMaster1.xml"/><Relationship Id="rId88" Type="http://schemas.openxmlformats.org/officeDocument/2006/relationships/presProps" Target="presProps.xml"/><Relationship Id="rId8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smtClean="0"/>
              <a:t>Single-Chip</a:t>
            </a:r>
            <a:r>
              <a:rPr lang="en-US" baseline="0" dirty="0" smtClean="0"/>
              <a:t> Aggregate Capacity</a:t>
            </a:r>
            <a:endParaRPr lang="en-US" dirty="0"/>
          </a:p>
        </c:rich>
      </c:tx>
      <c:layout>
        <c:manualLayout>
          <c:xMode val="edge"/>
          <c:yMode val="edge"/>
          <c:x val="0.341719670200236"/>
          <c:y val="0.048780487804878"/>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Hardware switch</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Sheet1!$C$2:$C$10</c:f>
              <c:numCache>
                <c:formatCode>General</c:formatCode>
                <c:ptCount val="9"/>
                <c:pt idx="0">
                  <c:v>32.0</c:v>
                </c:pt>
                <c:pt idx="3">
                  <c:v>80.0</c:v>
                </c:pt>
                <c:pt idx="4">
                  <c:v>240.0</c:v>
                </c:pt>
                <c:pt idx="6">
                  <c:v>640.0</c:v>
                </c:pt>
                <c:pt idx="7">
                  <c:v>1280.0</c:v>
                </c:pt>
                <c:pt idx="8">
                  <c:v>3200.0</c:v>
                </c:pt>
              </c:numCache>
            </c:numRef>
          </c:val>
          <c:smooth val="0"/>
        </c:ser>
        <c:ser>
          <c:idx val="0"/>
          <c:order val="1"/>
          <c:tx>
            <c:strRef>
              <c:f>Sheet1!$B$1</c:f>
              <c:strCache>
                <c:ptCount val="1"/>
                <c:pt idx="0">
                  <c:v>Software switch</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8"/>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Sheet1!$B$2:$B$10</c:f>
              <c:numCache>
                <c:formatCode>General</c:formatCode>
                <c:ptCount val="9"/>
                <c:pt idx="0">
                  <c:v>0.1</c:v>
                </c:pt>
                <c:pt idx="1">
                  <c:v>0.17</c:v>
                </c:pt>
                <c:pt idx="2">
                  <c:v>4.0</c:v>
                </c:pt>
                <c:pt idx="5">
                  <c:v>35.0</c:v>
                </c:pt>
                <c:pt idx="6">
                  <c:v>40.0</c:v>
                </c:pt>
                <c:pt idx="8">
                  <c:v>100.0</c:v>
                </c:pt>
              </c:numCache>
            </c:numRef>
          </c:val>
          <c:smooth val="0"/>
        </c:ser>
        <c:dLbls>
          <c:dLblPos val="t"/>
          <c:showLegendKey val="0"/>
          <c:showVal val="1"/>
          <c:showCatName val="0"/>
          <c:showSerName val="0"/>
          <c:showPercent val="0"/>
          <c:showBubbleSize val="0"/>
        </c:dLbls>
        <c:marker val="1"/>
        <c:smooth val="0"/>
        <c:axId val="-1613286128"/>
        <c:axId val="-1613104608"/>
      </c:lineChart>
      <c:catAx>
        <c:axId val="-1613286128"/>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613104608"/>
        <c:crosses val="autoZero"/>
        <c:auto val="1"/>
        <c:lblAlgn val="ctr"/>
        <c:lblOffset val="100"/>
        <c:noMultiLvlLbl val="0"/>
      </c:catAx>
      <c:valAx>
        <c:axId val="-1613104608"/>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1613286128"/>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612572368"/>
        <c:axId val="-1612593968"/>
      </c:scatterChart>
      <c:valAx>
        <c:axId val="-1612572368"/>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12593968"/>
        <c:crosses val="autoZero"/>
        <c:crossBetween val="midCat"/>
      </c:valAx>
      <c:valAx>
        <c:axId val="-1612593968"/>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1257236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10/3/16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51560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449632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is true in general, and as your </a:t>
            </a:r>
            <a:r>
              <a:rPr lang="en-US" baseline="0" dirty="0" err="1" smtClean="0"/>
              <a:t>stateful</a:t>
            </a:r>
            <a:r>
              <a:rPr lang="en-US" baseline="0" dirty="0" smtClean="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681158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1416706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950409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075679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p>
          <a:p>
            <a:endParaRPr lang="en-US" baseline="0" dirty="0" smtClean="0"/>
          </a:p>
          <a:p>
            <a:r>
              <a:rPr lang="en-US" baseline="0" smtClean="0"/>
              <a:t>P4 </a:t>
            </a:r>
            <a:r>
              <a:rPr lang="en-US" baseline="0" dirty="0" smtClean="0"/>
              <a:t>is more low-level, closer to hardware, requires dealing with concurrency head 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907675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switches. Software switches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27262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6252662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sym typeface="Wingdings"/>
              </a:rPr>
              <a:t>Stress that we use program synthesis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585319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a:p>
            <a:pPr marL="457200" lvl="1" indent="0">
              <a:buNone/>
            </a:pPr>
            <a:endParaRPr lang="en-US" baseline="0"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t>Focus on </a:t>
            </a:r>
            <a:r>
              <a:rPr lang="en-US" sz="1200" dirty="0" err="1" smtClean="0"/>
              <a:t>stateful</a:t>
            </a:r>
            <a:r>
              <a:rPr lang="en-US" sz="1200" dirty="0" smtClean="0"/>
              <a:t> atoms, stateless operations are easily pipelined</a:t>
            </a:r>
          </a:p>
          <a:p>
            <a:pPr marL="457200" lvl="1" indent="0">
              <a:buNone/>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13914655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 (remember to transition smoothly to the demo and back)</a:t>
            </a:r>
          </a:p>
          <a:p>
            <a:endParaRPr lang="en-US" baseline="0" dirty="0" smtClean="0"/>
          </a:p>
          <a:p>
            <a:r>
              <a:rPr lang="en-US" baseline="0" dirty="0" smtClean="0"/>
              <a:t>Flow: Bloom filter -&gt; describe algorithm and Domino -&gt; say you need atom -&gt; describe atom -&gt; run compiler –&gt; describe heavy hitter -&gt; doesn’t map -&gt; move to </a:t>
            </a:r>
            <a:r>
              <a:rPr lang="en-US" baseline="0" dirty="0" err="1" smtClean="0"/>
              <a:t>raw.sk</a:t>
            </a:r>
            <a:r>
              <a:rPr lang="en-US" baseline="0" dirty="0" smtClean="0"/>
              <a:t> -&gt; QED</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10.</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6679861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5969460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0408283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367677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191977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21343238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294718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826018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1892785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a:p>
            <a:endParaRPr lang="en-US" baseline="0" dirty="0" smtClean="0"/>
          </a:p>
          <a:p>
            <a:r>
              <a:rPr lang="en-US" baseline="0" dirty="0" smtClean="0"/>
              <a:t>Chang’s comment: Mention that the </a:t>
            </a:r>
            <a:r>
              <a:rPr lang="en-US" baseline="0" dirty="0" err="1" smtClean="0"/>
              <a:t>dequeue</a:t>
            </a:r>
            <a:r>
              <a:rPr lang="en-US" baseline="0" dirty="0" smtClean="0"/>
              <a:t> side cannot be pipelined because of state, similar argument to Domino from the earlier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893314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18693711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149003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6414030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4872648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19882554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19154609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431627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9168076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548574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we would have a programmable</a:t>
            </a:r>
            <a:r>
              <a:rPr lang="en-US" baseline="0" dirty="0" smtClean="0"/>
              <a:t> switch, and continue here </a:t>
            </a:r>
            <a:r>
              <a:rPr lang="is-I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IMPs: BBN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Fuzzball</a:t>
            </a:r>
            <a:r>
              <a:rPr lang="en-US" baseline="0" dirty="0" smtClean="0"/>
              <a:t>: David Mills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Proteon</a:t>
            </a:r>
            <a:r>
              <a:rPr lang="en-US" baseline="0" dirty="0" smtClean="0"/>
              <a:t>: Noel </a:t>
            </a:r>
            <a:r>
              <a:rPr lang="en-US" baseline="0" dirty="0" err="1" smtClean="0"/>
              <a:t>Chiappa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Stanford multiprotocol switch: William Yeager (ships in the night switch), basis of CISCO.</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12139121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1708917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6062943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8994167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7170396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a:p>
            <a:r>
              <a:rPr lang="en-US" baseline="0" dirty="0" smtClean="0"/>
              <a:t>Are the two lines diverging? I think it’s no if you include FPGAs: The CORSA data planes weigh in at 640G now, Tofino is at 6.4 </a:t>
            </a:r>
            <a:r>
              <a:rPr lang="en-US" baseline="0" dirty="0" err="1" smtClean="0"/>
              <a:t>Tbps</a:t>
            </a:r>
            <a:r>
              <a:rPr lang="en-US" baseline="0" dirty="0" smtClean="0"/>
              <a:t>. There’s talk of 10 </a:t>
            </a:r>
            <a:r>
              <a:rPr lang="en-US" baseline="0" dirty="0" err="1" smtClean="0"/>
              <a:t>Tbps</a:t>
            </a:r>
            <a:r>
              <a:rPr lang="en-US" baseline="0" dirty="0" smtClean="0"/>
              <a:t> switches already.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Unpredictable performance examples: hardware </a:t>
            </a:r>
            <a:r>
              <a:rPr lang="en-US" baseline="0" dirty="0" err="1" smtClean="0"/>
              <a:t>config</a:t>
            </a:r>
            <a:r>
              <a:rPr lang="en-US" baseline="0" dirty="0" smtClean="0"/>
              <a:t> (number of cores, RAM size, etc.)</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a:t>
            </a:r>
            <a:r>
              <a:rPr lang="en-US" baseline="0" dirty="0" smtClean="0"/>
              <a:t> hopefully by now I have convinced you that switches should look like a pipeline underneath. Let’s took at the pipeline in more depth.</a:t>
            </a:r>
            <a:endParaRPr lang="en-US" dirty="0" smtClean="0"/>
          </a:p>
          <a:p>
            <a:endParaRPr lang="en-US" dirty="0" smtClean="0"/>
          </a:p>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481887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10/3/16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10/3/16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10/3/16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10/3/16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10/3/16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5.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hyperlink" Target="http://web.mit.edu/domino" TargetMode="External"/><Relationship Id="rId4" Type="http://schemas.openxmlformats.org/officeDocument/2006/relationships/hyperlink" Target="http://web.mit.edu/pifo" TargetMode="External"/><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chart" Target="../charts/char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Switches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13</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uild="p"/>
      <p:bldP spid="1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15146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61288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operation in h/w</a:t>
            </a:r>
            <a:endParaRPr lang="en-US" sz="4000" dirty="0"/>
          </a:p>
        </p:txBody>
      </p:sp>
    </p:spTree>
    <p:extLst>
      <p:ext uri="{BB962C8B-B14F-4D97-AF65-F5344CB8AC3E}">
        <p14:creationId xmlns:p14="http://schemas.microsoft.com/office/powerpoint/2010/main" val="77600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21387515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7318"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333672292"/>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spTree>
    <p:extLst>
      <p:ext uri="{BB962C8B-B14F-4D97-AF65-F5344CB8AC3E}">
        <p14:creationId xmlns:p14="http://schemas.microsoft.com/office/powerpoint/2010/main" val="172135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a:t>
            </a:r>
          </a:p>
          <a:p>
            <a:r>
              <a:rPr lang="en-US" smtClean="0">
                <a:solidFill>
                  <a:schemeClr val="accent5">
                    <a:lumMod val="75000"/>
                  </a:schemeClr>
                </a:solidFill>
              </a:rPr>
              <a:t>VMware Research</a:t>
            </a:r>
            <a:r>
              <a:rPr lang="en-US"/>
              <a:t>:</a:t>
            </a:r>
            <a:r>
              <a:rPr lang="en-US" smtClean="0"/>
              <a:t> </a:t>
            </a:r>
            <a:r>
              <a:rPr lang="en-US" dirty="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Packet transactions are expressive</a:t>
            </a:r>
            <a:endParaRPr lang="en-US" dirty="0"/>
          </a:p>
        </p:txBody>
      </p:sp>
      <p:graphicFrame>
        <p:nvGraphicFramePr>
          <p:cNvPr id="5" name="Table 4"/>
          <p:cNvGraphicFramePr>
            <a:graphicFrameLocks noGrp="1"/>
          </p:cNvGraphicFramePr>
          <p:nvPr>
            <p:extLst/>
          </p:nvPr>
        </p:nvGraphicFramePr>
        <p:xfrm>
          <a:off x="1485900" y="1409700"/>
          <a:ext cx="3691387" cy="4588816"/>
        </p:xfrm>
        <a:graphic>
          <a:graphicData uri="http://schemas.openxmlformats.org/drawingml/2006/table">
            <a:tbl>
              <a:tblPr firstRow="1" bandRow="1">
                <a:tableStyleId>{5C22544A-7EE6-4342-B048-85BDC9FD1C3A}</a:tableStyleId>
              </a:tblPr>
              <a:tblGrid>
                <a:gridCol w="2624455"/>
                <a:gridCol w="1066932"/>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213319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
        <p:nvSpPr>
          <p:cNvPr id="99" name="Rounded Rectangle 98"/>
          <p:cNvSpPr/>
          <p:nvPr/>
        </p:nvSpPr>
        <p:spPr>
          <a:xfrm>
            <a:off x="1790700" y="5715000"/>
            <a:ext cx="9029700" cy="9144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Reject code that can’t be mapped</a:t>
            </a:r>
          </a:p>
        </p:txBody>
      </p:sp>
      <p:grpSp>
        <p:nvGrpSpPr>
          <p:cNvPr id="3" name="Group 2"/>
          <p:cNvGrpSpPr/>
          <p:nvPr/>
        </p:nvGrpSpPr>
        <p:grpSpPr>
          <a:xfrm>
            <a:off x="876300" y="2367897"/>
            <a:ext cx="3124200" cy="3004203"/>
            <a:chOff x="876300" y="2367897"/>
            <a:chExt cx="3124200" cy="3004203"/>
          </a:xfrm>
        </p:grpSpPr>
        <p:sp>
          <p:nvSpPr>
            <p:cNvPr id="116" name="Rectangle 115"/>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434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(1) Serial code to </a:t>
            </a:r>
            <a:r>
              <a:rPr lang="en-US" dirty="0" err="1" smtClean="0">
                <a:latin typeface="+mj-lt"/>
              </a:rPr>
              <a:t>codelet</a:t>
            </a:r>
            <a:r>
              <a:rPr lang="en-US" dirty="0" smtClean="0">
                <a:latin typeface="+mj-lt"/>
              </a:rPr>
              <a:t> pipeline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(1) Serial code to </a:t>
            </a:r>
            <a:r>
              <a:rPr lang="en-US" dirty="0" err="1"/>
              <a:t>codelet</a:t>
            </a:r>
            <a:r>
              <a:rPr lang="en-US" dirty="0"/>
              <a:t> pipeline</a:t>
            </a:r>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(2) </a:t>
            </a:r>
            <a:r>
              <a:rPr lang="en-US" dirty="0" err="1" smtClean="0">
                <a:latin typeface="+mj-lt"/>
              </a:rPr>
              <a:t>Codelets</a:t>
            </a:r>
            <a:r>
              <a:rPr lang="en-US" dirty="0" smtClean="0">
                <a:latin typeface="+mj-lt"/>
              </a:rPr>
              <a:t> to atoms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10" name="Rounded Rectangle 109"/>
          <p:cNvSpPr/>
          <p:nvPr/>
        </p:nvSpPr>
        <p:spPr>
          <a:xfrm>
            <a:off x="1257300" y="3810000"/>
            <a:ext cx="3238500" cy="1943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Assign each </a:t>
            </a:r>
            <a:r>
              <a:rPr lang="en-US" sz="2400" dirty="0" err="1" smtClean="0">
                <a:latin typeface="+mj-lt"/>
                <a:cs typeface="Seravek"/>
              </a:rPr>
              <a:t>codelet</a:t>
            </a:r>
            <a:r>
              <a:rPr lang="en-US" sz="2400" dirty="0" smtClean="0">
                <a:latin typeface="+mj-lt"/>
                <a:cs typeface="Seravek"/>
              </a:rPr>
              <a:t> to one atom.</a:t>
            </a:r>
          </a:p>
          <a:p>
            <a:pPr algn="ctr"/>
            <a:r>
              <a:rPr lang="en-US" sz="2400" dirty="0" smtClean="0">
                <a:latin typeface="+mj-lt"/>
                <a:cs typeface="Seravek"/>
              </a:rPr>
              <a:t>Reject if you run out of atoms</a:t>
            </a:r>
            <a:endParaRPr lang="en-US" sz="2400" dirty="0">
              <a:latin typeface="+mj-lt"/>
              <a:cs typeface="Seravek"/>
            </a:endParaRPr>
          </a:p>
        </p:txBody>
      </p:sp>
    </p:spTree>
    <p:extLst>
      <p:ext uri="{BB962C8B-B14F-4D97-AF65-F5344CB8AC3E}">
        <p14:creationId xmlns:p14="http://schemas.microsoft.com/office/powerpoint/2010/main" val="1906216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1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(2) </a:t>
            </a:r>
            <a:r>
              <a:rPr lang="en-US" dirty="0" err="1" smtClean="0">
                <a:latin typeface="+mj-lt"/>
              </a:rPr>
              <a:t>Codelets</a:t>
            </a:r>
            <a:r>
              <a:rPr lang="en-US" dirty="0" smtClean="0">
                <a:latin typeface="+mj-lt"/>
              </a:rPr>
              <a:t> to atoms</a:t>
            </a:r>
            <a:endParaRPr lang="en-US" dirty="0">
              <a:latin typeface="+mj-lt"/>
            </a:endParaRPr>
          </a:p>
        </p:txBody>
      </p:sp>
      <p:sp>
        <p:nvSpPr>
          <p:cNvPr id="105" name="TextBox 104"/>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map, reject code</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35" name="Straight Arrow Connector 34"/>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8" name="Rounded Rectangle 3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Determines if algorithm can run at line rate</a:t>
            </a:r>
            <a:endParaRPr lang="en-US" sz="4000" dirty="0"/>
          </a:p>
        </p:txBody>
      </p:sp>
    </p:spTree>
    <p:extLst>
      <p:ext uri="{BB962C8B-B14F-4D97-AF65-F5344CB8AC3E}">
        <p14:creationId xmlns:p14="http://schemas.microsoft.com/office/powerpoint/2010/main" val="200594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37" grpId="0" animBg="1"/>
      <p:bldP spid="3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621819" cy="553998"/>
          </a:xfrm>
          <a:prstGeom prst="rect">
            <a:avLst/>
          </a:prstGeom>
          <a:noFill/>
        </p:spPr>
        <p:txBody>
          <a:bodyPr wrap="none" rtlCol="0">
            <a:spAutoFit/>
          </a:bodyPr>
          <a:lstStyle/>
          <a:p>
            <a:r>
              <a:rPr lang="en-US" sz="3000" dirty="0" smtClean="0">
                <a:latin typeface="Gadugi" panose="020B0502040204020203" pitchFamily="34" charset="0"/>
              </a:rPr>
              <a:t>Fixed (simple) switches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The compiler as a tool for switch design</a:t>
            </a:r>
            <a:endParaRPr lang="en-US"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78090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647174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5924514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93781827"/>
              </p:ext>
            </p:extLst>
          </p:nvPr>
        </p:nvGraphicFramePr>
        <p:xfrm>
          <a:off x="1485900" y="1409700"/>
          <a:ext cx="2602629" cy="4588816"/>
        </p:xfrm>
        <a:graphic>
          <a:graphicData uri="http://schemas.openxmlformats.org/drawingml/2006/table">
            <a:tbl>
              <a:tblPr firstRow="1" bandRow="1">
                <a:tableStyleId>{5C22544A-7EE6-4342-B048-85BDC9FD1C3A}</a:tableStyleId>
              </a:tblPr>
              <a:tblGrid>
                <a:gridCol w="2602629"/>
              </a:tblGrid>
              <a:tr h="587070">
                <a:tc>
                  <a:txBody>
                    <a:bodyPr/>
                    <a:lstStyle/>
                    <a:p>
                      <a:r>
                        <a:rPr lang="en-US" dirty="0" smtClean="0"/>
                        <a:t>Algorithm</a:t>
                      </a:r>
                    </a:p>
                    <a:p>
                      <a:endParaRPr lang="en-US" dirty="0"/>
                    </a:p>
                  </a:txBody>
                  <a:tcPr/>
                </a:tc>
              </a:tr>
              <a:tr h="413582">
                <a:tc>
                  <a:txBody>
                    <a:bodyPr/>
                    <a:lstStyle/>
                    <a:p>
                      <a:r>
                        <a:rPr lang="en-US" dirty="0" smtClean="0"/>
                        <a:t>Bloom filter</a:t>
                      </a:r>
                      <a:endParaRPr lang="en-US" dirty="0"/>
                    </a:p>
                  </a:txBody>
                  <a:tcPr/>
                </a:tc>
              </a:tr>
              <a:tr h="413582">
                <a:tc>
                  <a:txBody>
                    <a:bodyPr/>
                    <a:lstStyle/>
                    <a:p>
                      <a:r>
                        <a:rPr lang="en-US" dirty="0" smtClean="0"/>
                        <a:t>Heavy hitter detection</a:t>
                      </a:r>
                      <a:endParaRPr lang="en-US" dirty="0"/>
                    </a:p>
                  </a:txBody>
                  <a:tcPr/>
                </a:tc>
              </a:tr>
              <a:tr h="413582">
                <a:tc>
                  <a:txBody>
                    <a:bodyPr/>
                    <a:lstStyle/>
                    <a:p>
                      <a:r>
                        <a:rPr lang="en-US" dirty="0" smtClean="0"/>
                        <a:t>Rate-Control</a:t>
                      </a:r>
                    </a:p>
                    <a:p>
                      <a:r>
                        <a:rPr lang="en-US" dirty="0" smtClean="0"/>
                        <a:t>Protocol</a:t>
                      </a:r>
                      <a:endParaRPr lang="en-US" dirty="0"/>
                    </a:p>
                  </a:txBody>
                  <a:tcPr/>
                </a:tc>
              </a:tr>
              <a:tr h="413582">
                <a:tc>
                  <a:txBody>
                    <a:bodyPr/>
                    <a:lstStyle/>
                    <a:p>
                      <a:r>
                        <a:rPr lang="en-US" dirty="0" err="1" smtClean="0"/>
                        <a:t>Flowlet</a:t>
                      </a:r>
                      <a:r>
                        <a:rPr lang="en-US" dirty="0" smtClean="0"/>
                        <a:t> switching</a:t>
                      </a:r>
                      <a:endParaRPr lang="en-US" dirty="0"/>
                    </a:p>
                  </a:txBody>
                  <a:tcPr/>
                </a:tc>
              </a:tr>
              <a:tr h="413582">
                <a:tc>
                  <a:txBody>
                    <a:bodyPr/>
                    <a:lstStyle/>
                    <a:p>
                      <a:r>
                        <a:rPr lang="en-US" dirty="0" smtClean="0"/>
                        <a:t>Sampled </a:t>
                      </a:r>
                      <a:r>
                        <a:rPr lang="en-US" dirty="0" err="1" smtClean="0"/>
                        <a:t>NetFlow</a:t>
                      </a:r>
                      <a:endParaRPr lang="en-US" dirty="0"/>
                    </a:p>
                  </a:txBody>
                  <a:tcPr/>
                </a:tc>
              </a:tr>
              <a:tr h="413582">
                <a:tc>
                  <a:txBody>
                    <a:bodyPr/>
                    <a:lstStyle/>
                    <a:p>
                      <a:r>
                        <a:rPr lang="en-US" dirty="0" smtClean="0"/>
                        <a:t>HULL</a:t>
                      </a:r>
                      <a:endParaRPr lang="en-US" dirty="0"/>
                    </a:p>
                  </a:txBody>
                  <a:tcPr/>
                </a:tc>
              </a:tr>
              <a:tr h="413582">
                <a:tc>
                  <a:txBody>
                    <a:bodyPr/>
                    <a:lstStyle/>
                    <a:p>
                      <a:r>
                        <a:rPr lang="en-US" dirty="0" smtClean="0"/>
                        <a:t>Adaptive Virtual Queue</a:t>
                      </a:r>
                      <a:endParaRPr lang="en-US" dirty="0"/>
                    </a:p>
                  </a:txBody>
                  <a:tcPr/>
                </a:tc>
              </a:tr>
              <a:tr h="413582">
                <a:tc>
                  <a:txBody>
                    <a:bodyPr/>
                    <a:lstStyle/>
                    <a:p>
                      <a:r>
                        <a:rPr lang="en-US" dirty="0" smtClean="0"/>
                        <a:t>CONGA</a:t>
                      </a:r>
                      <a:endParaRPr lang="en-US" dirty="0"/>
                    </a:p>
                  </a:txBody>
                  <a:tcPr/>
                </a:tc>
              </a:tr>
              <a:tr h="413582">
                <a:tc>
                  <a:txBody>
                    <a:bodyPr/>
                    <a:lstStyle/>
                    <a:p>
                      <a:r>
                        <a:rPr lang="en-US" dirty="0" err="1" smtClean="0"/>
                        <a:t>CoDel</a:t>
                      </a:r>
                      <a:endParaRPr lang="en-US" dirty="0"/>
                    </a:p>
                  </a:txBody>
                  <a:tcPr/>
                </a:tc>
              </a:tr>
            </a:tbl>
          </a:graphicData>
        </a:graphic>
      </p:graphicFrame>
    </p:spTree>
    <p:extLst>
      <p:ext uri="{BB962C8B-B14F-4D97-AF65-F5344CB8AC3E}">
        <p14:creationId xmlns:p14="http://schemas.microsoft.com/office/powerpoint/2010/main" val="4451553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6313600"/>
              </p:ext>
            </p:extLst>
          </p:nvPr>
        </p:nvGraphicFramePr>
        <p:xfrm>
          <a:off x="1485900" y="1409700"/>
          <a:ext cx="5542015" cy="4588816"/>
        </p:xfrm>
        <a:graphic>
          <a:graphicData uri="http://schemas.openxmlformats.org/drawingml/2006/table">
            <a:tbl>
              <a:tblPr firstRow="1" bandRow="1">
                <a:tableStyleId>{5C22544A-7EE6-4342-B048-85BDC9FD1C3A}</a:tableStyleId>
              </a:tblPr>
              <a:tblGrid>
                <a:gridCol w="2602629"/>
                <a:gridCol w="2939386"/>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3259574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001960444"/>
              </p:ext>
            </p:extLst>
          </p:nvPr>
        </p:nvGraphicFramePr>
        <p:xfrm>
          <a:off x="1485900" y="1409700"/>
          <a:ext cx="8692734" cy="4588816"/>
        </p:xfrm>
        <a:graphic>
          <a:graphicData uri="http://schemas.openxmlformats.org/drawingml/2006/table">
            <a:tbl>
              <a:tblPr firstRow="1" bandRow="1">
                <a:tableStyleId>{5C22544A-7EE6-4342-B048-85BDC9FD1C3A}</a:tableStyleId>
              </a:tblPr>
              <a:tblGrid>
                <a:gridCol w="2602629"/>
                <a:gridCol w="2939386"/>
                <a:gridCol w="1409532"/>
                <a:gridCol w="1741187"/>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Compiling packet transactions to atoms</a:t>
            </a:r>
            <a:endParaRPr lang="en-US" dirty="0"/>
          </a:p>
        </p:txBody>
      </p:sp>
    </p:spTree>
    <p:extLst>
      <p:ext uri="{BB962C8B-B14F-4D97-AF65-F5344CB8AC3E}">
        <p14:creationId xmlns:p14="http://schemas.microsoft.com/office/powerpoint/2010/main" val="8479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Programmability adds modest cost</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53383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31336" y="6395316"/>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07315699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615447037"/>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234959703"/>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This is showing signs of age </a:t>
            </a:r>
            <a:r>
              <a:rPr lang="is-IS" dirty="0" smtClean="0">
                <a:latin typeface="Gadugi" panose="020B0502040204020203" pitchFamily="34" charset="0"/>
              </a:rPr>
              <a: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Switch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 in datacenters) need </a:t>
            </a:r>
            <a:r>
              <a:rPr lang="en-US" dirty="0" smtClean="0"/>
              <a:t>more</a:t>
            </a:r>
            <a:r>
              <a:rPr lang="en-US" dirty="0" smtClean="0">
                <a:latin typeface="Gadugi" panose="020B0502040204020203" pitchFamily="34" charset="0"/>
              </a:rPr>
              <a:t> control over switches</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a:t>
            </a:r>
            <a:r>
              <a:rPr lang="en-US" dirty="0" smtClean="0"/>
              <a:t>switch</a:t>
            </a:r>
            <a:r>
              <a:rPr lang="en-US" dirty="0" smtClean="0">
                <a:latin typeface="Gadugi" panose="020B0502040204020203" pitchFamily="34" charset="0"/>
              </a:rPr>
              <a:t> algorithms never make it to production</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36450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1669978768"/>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834876721"/>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up)">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2286000" y="5524500"/>
            <a:ext cx="76200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a:t>
            </a:r>
            <a:r>
              <a:rPr lang="en-US" sz="2800" smtClean="0">
                <a:latin typeface="Gadugi" charset="0"/>
                <a:ea typeface="Gadugi" charset="0"/>
                <a:cs typeface="Gadugi" charset="0"/>
              </a:rPr>
              <a:t>packet transaction</a:t>
            </a:r>
            <a:endParaRPr lang="en-US" sz="2800" dirty="0">
              <a:latin typeface="Gadugi" charset="0"/>
              <a:ea typeface="Gadugi" charset="0"/>
              <a:cs typeface="Gadugi" charset="0"/>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542366990"/>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P spid="143" grpId="0" animBg="1"/>
      <p:bldP spid="14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486333672"/>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104717343"/>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76440588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47</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22564120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1721178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63437924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switches built out of minicomputers, which were sufficient</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switch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59102313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126841743"/>
      </p:ext>
    </p:extLst>
  </p:cSld>
  <p:clrMapOvr>
    <a:masterClrMapping/>
  </p:clrMapOvr>
  <mc:AlternateContent xmlns:mc="http://schemas.openxmlformats.org/markup-compatibility/2006">
    <mc:Choice xmlns:p14="http://schemas.microsoft.com/office/powerpoint/2010/main" Requires="p14">
      <p:transition spd="slow" p14:dur="2000" advTm="31718"/>
    </mc:Choice>
    <mc:Fallback>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991300317"/>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995813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just a bank of FIFOs (well-understood design)</a:t>
            </a:r>
          </a:p>
          <a:p>
            <a:pPr marL="0" indent="0">
              <a:buNone/>
            </a:pPr>
            <a:endParaRPr lang="en-US" dirty="0"/>
          </a:p>
          <a:p>
            <a:r>
              <a:rPr lang="en-US" dirty="0" smtClean="0"/>
              <a:t>Flow scheduler for 1K flows meets timing </a:t>
            </a:r>
            <a:r>
              <a:rPr lang="en-US" smtClean="0"/>
              <a:t>at 1 GHz on  a 16-nm </a:t>
            </a:r>
            <a:r>
              <a:rPr lang="en-US" dirty="0" smtClean="0"/>
              <a:t>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the 200 </a:t>
            </a:r>
            <a:r>
              <a:rPr lang="en-US" dirty="0"/>
              <a:t>mm</a:t>
            </a:r>
            <a:r>
              <a:rPr lang="en-US" baseline="30000" dirty="0"/>
              <a:t>2</a:t>
            </a:r>
            <a:r>
              <a:rPr lang="en-US" dirty="0"/>
              <a:t> </a:t>
            </a:r>
            <a:r>
              <a:rPr lang="en-US" dirty="0" smtClean="0"/>
              <a:t>baseline chip</a:t>
            </a:r>
            <a:endParaRPr lang="en-US" baseline="30000" dirty="0"/>
          </a:p>
        </p:txBody>
      </p:sp>
    </p:spTree>
    <p:custDataLst>
      <p:tags r:id="rId1"/>
    </p:custDataLst>
    <p:extLst>
      <p:ext uri="{BB962C8B-B14F-4D97-AF65-F5344CB8AC3E}">
        <p14:creationId xmlns:p14="http://schemas.microsoft.com/office/powerpoint/2010/main" val="36036299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switches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High-performance networking </a:t>
            </a:r>
            <a:r>
              <a:rPr lang="en-US" smtClean="0">
                <a:latin typeface="Gadugi" panose="020B0502040204020203" pitchFamily="34" charset="0"/>
              </a:rPr>
              <a:t>needs specialized hardware</a:t>
            </a:r>
            <a:endParaRPr lang="en-US" dirty="0" smtClean="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Tailor a</a:t>
            </a:r>
            <a:r>
              <a:rPr lang="en-US" dirty="0" smtClean="0">
                <a:latin typeface="Gadugi" panose="020B0502040204020203" pitchFamily="34" charset="0"/>
              </a:rPr>
              <a:t>bstractions </a:t>
            </a:r>
            <a:r>
              <a:rPr lang="en-US" dirty="0" smtClean="0"/>
              <a:t>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switch functions</a:t>
            </a:r>
          </a:p>
          <a:p>
            <a:pPr lvl="1"/>
            <a:r>
              <a:rPr lang="en-US" dirty="0" err="1" smtClean="0">
                <a:latin typeface="Gadugi" panose="020B0502040204020203" pitchFamily="34" charset="0"/>
              </a:rPr>
              <a:t>Stateful</a:t>
            </a:r>
            <a:r>
              <a:rPr lang="en-US" dirty="0" smtClean="0">
                <a:latin typeface="Gadugi" panose="020B0502040204020203" pitchFamily="34" charset="0"/>
              </a:rPr>
              <a:t> header processing without loops: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Performance queries (</a:t>
            </a:r>
            <a:r>
              <a:rPr lang="en-US" dirty="0" err="1" smtClean="0">
                <a:latin typeface="Gadugi" panose="020B0502040204020203" pitchFamily="34" charset="0"/>
              </a:rPr>
              <a:t>HotNets</a:t>
            </a:r>
            <a:r>
              <a:rPr lang="en-US" dirty="0" smtClean="0">
                <a:latin typeface="Gadugi" panose="020B0502040204020203" pitchFamily="34" charset="0"/>
              </a:rPr>
              <a:t> 2016)</a:t>
            </a:r>
          </a:p>
          <a:p>
            <a:endParaRPr lang="en-US" dirty="0" smtClean="0">
              <a:latin typeface="Gadugi" panose="020B0502040204020203" pitchFamily="34" charset="0"/>
            </a:endParaRPr>
          </a:p>
          <a:p>
            <a:r>
              <a:rPr lang="en-US" dirty="0" smtClean="0"/>
              <a:t>Software and papers</a:t>
            </a:r>
            <a:r>
              <a:rPr lang="en-US" dirty="0" smtClean="0">
                <a:latin typeface="Gadugi" panose="020B0502040204020203" pitchFamily="34" charset="0"/>
              </a:rPr>
              <a:t>: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Even now, however, P4 doesn’t provide transactional or atomic semantics.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a:t>
            </a:r>
          </a:p>
          <a:p>
            <a:pPr lvl="1"/>
            <a:r>
              <a:rPr lang="en-US" dirty="0" smtClean="0"/>
              <a:t>We don’t know for sure. We designed the atoms and were able to tweak them a little bit to serve more algorithms. But this is something we don’t yet have a handle on.</a:t>
            </a:r>
          </a:p>
          <a:p>
            <a:pPr lvl="1"/>
            <a:endParaRPr lang="en-US" dirty="0"/>
          </a:p>
          <a:p>
            <a:r>
              <a:rPr lang="en-US" dirty="0" smtClean="0"/>
              <a:t>Is someone implementing it?</a:t>
            </a:r>
          </a:p>
          <a:p>
            <a:pPr lvl="1"/>
            <a:r>
              <a:rPr lang="en-US" dirty="0" smtClean="0"/>
              <a:t>We are tabling a proposal on @atomic for P4.</a:t>
            </a:r>
          </a:p>
          <a:p>
            <a:pPr lvl="1"/>
            <a:r>
              <a:rPr lang="en-US" dirty="0" smtClean="0"/>
              <a:t>There’s industry interest in PIFO, but no one I know actively working on it.</a:t>
            </a:r>
          </a:p>
          <a:p>
            <a:endParaRPr lang="en-US" dirty="0"/>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1113441405"/>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0" y="5791200"/>
            <a:ext cx="121920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switches (CPUs, NPUs, GPUs, FPGAs) are 10—100x slower</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2" dur="500"/>
                                        <p:tgtEl>
                                          <p:spTgt spid="9">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7" dur="500"/>
                                        <p:tgtEl>
                                          <p:spTgt spid="9">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of fastest, fixed-function switches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switches</a:t>
            </a:r>
          </a:p>
          <a:p>
            <a:pPr lvl="1"/>
            <a:r>
              <a:rPr lang="en-US" dirty="0" smtClean="0">
                <a:latin typeface="Gadugi" panose="020B0502040204020203" pitchFamily="34" charset="0"/>
              </a:rPr>
              <a:t>Much more than </a:t>
            </a:r>
            <a:r>
              <a:rPr lang="en-US" dirty="0" err="1" smtClean="0">
                <a:latin typeface="Gadugi" panose="020B0502040204020203" pitchFamily="34" charset="0"/>
              </a:rPr>
              <a:t>OpenFlow</a:t>
            </a:r>
            <a:r>
              <a:rPr lang="en-US" dirty="0" smtClean="0">
                <a:latin typeface="Gadugi" panose="020B0502040204020203" pitchFamily="34" charset="0"/>
              </a:rPr>
              <a:t>/SDN, which only programs routing/control plane.</a:t>
            </a:r>
          </a:p>
          <a:p>
            <a:pPr lvl="1"/>
            <a:r>
              <a:rPr lang="en-US" dirty="0" smtClean="0">
                <a:latin typeface="Gadugi" panose="020B0502040204020203" pitchFamily="34" charset="0"/>
              </a:rPr>
              <a:t>…, but less than software switches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Such programmable chips</a:t>
            </a:r>
            <a:r>
              <a:rPr lang="en-US" dirty="0" smtClean="0">
                <a:latin typeface="Gadugi" panose="020B0502040204020203" pitchFamily="34" charset="0"/>
              </a:rPr>
              <a:t> are emerging: </a:t>
            </a:r>
            <a:r>
              <a:rPr lang="en-US" dirty="0" smtClean="0"/>
              <a:t>Tofino</a:t>
            </a:r>
            <a:r>
              <a:rPr lang="en-US" dirty="0" smtClean="0">
                <a:latin typeface="Gadugi" panose="020B0502040204020203" pitchFamily="34" charset="0"/>
              </a:rPr>
              <a: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As are languages such as P4 to program them</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1905000"/>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1897123"/>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1892299"/>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721052663"/>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3.7|4.2|6.2|5.5|24.1"/>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6.4"/>
</p:tagLst>
</file>

<file path=ppt/tags/tag13.xml><?xml version="1.0" encoding="utf-8"?>
<p:tagLst xmlns:a="http://schemas.openxmlformats.org/drawingml/2006/main" xmlns:r="http://schemas.openxmlformats.org/officeDocument/2006/relationships" xmlns:p="http://schemas.openxmlformats.org/presentationml/2006/main">
  <p:tag name="TIMING" val="|5.8"/>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0.5|37.3|9.2"/>
</p:tagLst>
</file>

<file path=ppt/tags/tag19.xml><?xml version="1.0" encoding="utf-8"?>
<p:tagLst xmlns:a="http://schemas.openxmlformats.org/drawingml/2006/main" xmlns:r="http://schemas.openxmlformats.org/officeDocument/2006/relationships" xmlns:p="http://schemas.openxmlformats.org/presentationml/2006/main">
  <p:tag name="TIMING" val="|12.8|37|10.9"/>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20.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1.xml><?xml version="1.0" encoding="utf-8"?>
<p:tagLst xmlns:a="http://schemas.openxmlformats.org/drawingml/2006/main" xmlns:r="http://schemas.openxmlformats.org/officeDocument/2006/relationships" xmlns:p="http://schemas.openxmlformats.org/presentationml/2006/main">
  <p:tag name="TIMING" val="|6.2|2.7|9.2|15.7"/>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40.3|5.7|11.5|7.7"/>
</p:tagLst>
</file>

<file path=ppt/tags/tag6.xml><?xml version="1.0" encoding="utf-8"?>
<p:tagLst xmlns:a="http://schemas.openxmlformats.org/drawingml/2006/main" xmlns:r="http://schemas.openxmlformats.org/officeDocument/2006/relationships" xmlns:p="http://schemas.openxmlformats.org/presentationml/2006/main">
  <p:tag name="TIMING" val="|40.3|5.7|11.5|7.7"/>
</p:tagLst>
</file>

<file path=ppt/tags/tag7.xml><?xml version="1.0" encoding="utf-8"?>
<p:tagLst xmlns:a="http://schemas.openxmlformats.org/drawingml/2006/main" xmlns:r="http://schemas.openxmlformats.org/officeDocument/2006/relationships" xmlns:p="http://schemas.openxmlformats.org/presentationml/2006/main">
  <p:tag name="TIMING" val="|6.7|39.3|36.5"/>
</p:tagLst>
</file>

<file path=ppt/tags/tag8.xml><?xml version="1.0" encoding="utf-8"?>
<p:tagLst xmlns:a="http://schemas.openxmlformats.org/drawingml/2006/main" xmlns:r="http://schemas.openxmlformats.org/officeDocument/2006/relationships" xmlns:p="http://schemas.openxmlformats.org/presentationml/2006/main">
  <p:tag name="TIMING" val="|9.7|1.5|21.8|11.4|8.5|9.8"/>
</p:tagLst>
</file>

<file path=ppt/tags/tag9.xml><?xml version="1.0" encoding="utf-8"?>
<p:tagLst xmlns:a="http://schemas.openxmlformats.org/drawingml/2006/main" xmlns:r="http://schemas.openxmlformats.org/officeDocument/2006/relationships" xmlns:p="http://schemas.openxmlformats.org/presentationml/2006/main">
  <p:tag name="TIMING" val="|24.1|4.2|13.7|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8274</TotalTime>
  <Words>11587</Words>
  <Application>Microsoft Macintosh PowerPoint</Application>
  <PresentationFormat>Widescreen</PresentationFormat>
  <Paragraphs>1824</Paragraphs>
  <Slides>85</Slides>
  <Notes>76</Notes>
  <HiddenSlides>18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85</vt:i4>
      </vt:variant>
    </vt:vector>
  </HeadingPairs>
  <TitlesOfParts>
    <vt:vector size="91" baseType="lpstr">
      <vt:lpstr>Calibri</vt:lpstr>
      <vt:lpstr>Gadugi</vt:lpstr>
      <vt:lpstr>Seravek</vt:lpstr>
      <vt:lpstr>Wingdings</vt:lpstr>
      <vt:lpstr>Arial</vt:lpstr>
      <vt:lpstr>Office Theme</vt:lpstr>
      <vt:lpstr>Programming Line-Rate Switches</vt:lpstr>
      <vt:lpstr>Joint work with</vt:lpstr>
      <vt:lpstr>Traditional networking</vt:lpstr>
      <vt:lpstr>This is showing signs of age …</vt:lpstr>
      <vt:lpstr>The quest for programmable switches</vt:lpstr>
      <vt:lpstr>The quest for programmable switches</vt:lpstr>
      <vt:lpstr>The vision: programmability at line rate</vt:lpstr>
      <vt:lpstr>This Talk</vt:lpstr>
      <vt:lpstr>A machine model for line-rate switches</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This Talk</vt:lpstr>
      <vt:lpstr>Packet transactions</vt:lpstr>
      <vt:lpstr>Packet transactions are expressive</vt:lpstr>
      <vt:lpstr>Compiling packet transactions</vt:lpstr>
      <vt:lpstr>(1) Serial code to codelet pipeline</vt:lpstr>
      <vt:lpstr>(1) Serial code to codelet pipeline</vt:lpstr>
      <vt:lpstr>(1) Serial code to codelet pipeline</vt:lpstr>
      <vt:lpstr>(1) Serial code to codelet pipeline</vt:lpstr>
      <vt:lpstr>(1) Serial code to codelet pipeline</vt:lpstr>
      <vt:lpstr>(1) Serial code to codelet pipeline</vt:lpstr>
      <vt:lpstr>(2) Codelets to atoms</vt:lpstr>
      <vt:lpstr>(2) Codelets to atoms</vt:lpstr>
      <vt:lpstr>The compiler as a tool for switch design</vt:lpstr>
      <vt:lpstr>Demo</vt:lpstr>
      <vt:lpstr>Stateful atoms for programmable switches</vt:lpstr>
      <vt:lpstr>Compiling packet transactions to atoms</vt:lpstr>
      <vt:lpstr>Compiling packet transactions to atoms</vt:lpstr>
      <vt:lpstr>Compiling packet transactions to atoms</vt:lpstr>
      <vt:lpstr>Programmability adds modest cost</vt:lpstr>
      <vt:lpstr>This Talk</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Beyond a single PIFO</vt:lpstr>
      <vt:lpstr>Tree of PIFOs</vt:lpstr>
      <vt:lpstr>Expressiveness of PIFOs</vt:lpstr>
      <vt:lpstr>PIFO in hardware</vt:lpstr>
      <vt:lpstr>A single PIFO block</vt:lpstr>
      <vt:lpstr>Hardware feasibility</vt:lpstr>
      <vt:lpstr>A blueprint for programmable switches</vt:lpstr>
      <vt:lpstr>Backup slides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2963</cp:revision>
  <dcterms:created xsi:type="dcterms:W3CDTF">2015-11-20T07:11:46Z</dcterms:created>
  <dcterms:modified xsi:type="dcterms:W3CDTF">2016-10-04T05:47:07Z</dcterms:modified>
</cp:coreProperties>
</file>