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6"/>
  </p:notesMasterIdLst>
  <p:sldIdLst>
    <p:sldId id="256" r:id="rId2"/>
    <p:sldId id="303" r:id="rId3"/>
    <p:sldId id="284" r:id="rId4"/>
    <p:sldId id="283" r:id="rId5"/>
    <p:sldId id="321" r:id="rId6"/>
    <p:sldId id="302" r:id="rId7"/>
    <p:sldId id="322" r:id="rId8"/>
    <p:sldId id="304" r:id="rId9"/>
    <p:sldId id="310" r:id="rId10"/>
    <p:sldId id="323" r:id="rId11"/>
    <p:sldId id="305" r:id="rId12"/>
    <p:sldId id="306" r:id="rId13"/>
    <p:sldId id="307" r:id="rId14"/>
    <p:sldId id="308" r:id="rId15"/>
    <p:sldId id="309" r:id="rId16"/>
    <p:sldId id="258" r:id="rId17"/>
    <p:sldId id="259" r:id="rId18"/>
    <p:sldId id="313" r:id="rId19"/>
    <p:sldId id="265" r:id="rId20"/>
    <p:sldId id="266" r:id="rId21"/>
    <p:sldId id="267" r:id="rId22"/>
    <p:sldId id="268" r:id="rId23"/>
    <p:sldId id="269" r:id="rId24"/>
    <p:sldId id="271" r:id="rId25"/>
    <p:sldId id="311" r:id="rId26"/>
    <p:sldId id="272" r:id="rId27"/>
    <p:sldId id="275" r:id="rId28"/>
    <p:sldId id="276" r:id="rId29"/>
    <p:sldId id="277" r:id="rId30"/>
    <p:sldId id="324" r:id="rId31"/>
    <p:sldId id="312" r:id="rId32"/>
    <p:sldId id="287" r:id="rId33"/>
    <p:sldId id="288" r:id="rId34"/>
    <p:sldId id="325" r:id="rId35"/>
    <p:sldId id="326" r:id="rId36"/>
    <p:sldId id="327" r:id="rId37"/>
    <p:sldId id="314" r:id="rId38"/>
    <p:sldId id="301" r:id="rId39"/>
    <p:sldId id="299" r:id="rId40"/>
    <p:sldId id="282" r:id="rId41"/>
    <p:sldId id="298" r:id="rId42"/>
    <p:sldId id="318" r:id="rId43"/>
    <p:sldId id="319" r:id="rId44"/>
    <p:sldId id="320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68"/>
    <p:restoredTop sz="62195" autoAdjust="0"/>
  </p:normalViewPr>
  <p:slideViewPr>
    <p:cSldViewPr showGuides="1">
      <p:cViewPr varScale="1">
        <p:scale>
          <a:sx n="63" d="100"/>
          <a:sy n="63" d="100"/>
        </p:scale>
        <p:origin x="244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38100" cy="381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notesMaster" Target="notesMasters/notesMaster1.xml"/><Relationship Id="rId47" Type="http://schemas.openxmlformats.org/officeDocument/2006/relationships/presProps" Target="presProps.xml"/><Relationship Id="rId48" Type="http://schemas.openxmlformats.org/officeDocument/2006/relationships/viewProps" Target="viewProps.xml"/><Relationship Id="rId49" Type="http://schemas.openxmlformats.org/officeDocument/2006/relationships/theme" Target="theme/them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Performance scaling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Software router</c:v>
                </c:pt>
              </c:strCache>
            </c:strRef>
          </c:tx>
          <c:spPr>
            <a:ln w="63500" cap="rnd">
              <a:solidFill>
                <a:srgbClr val="0070C0"/>
              </a:solidFill>
              <a:round/>
            </a:ln>
            <a:effectLst/>
          </c:spPr>
          <c:marker>
            <c:symbol val="diamond"/>
            <c:size val="10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0.0599888851189292"/>
                  <c:y val="0.0625627719838251"/>
                </c:manualLayout>
              </c:layout>
              <c:tx>
                <c:rich>
                  <a:bodyPr/>
                  <a:lstStyle/>
                  <a:p>
                    <a:r>
                      <a:rPr lang="en-US" smtClean="0"/>
                      <a:t>SNAP</a:t>
                    </a:r>
                  </a:p>
                  <a:p>
                    <a:r>
                      <a:rPr lang="en-US" smtClean="0"/>
                      <a:t>(Active Packets)</a:t>
                    </a:r>
                    <a:endParaRPr lang="en-US" dirty="0"/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-0.0131649331352155"/>
                  <c:y val="0.0682736594310022"/>
                </c:manualLayout>
              </c:layout>
              <c:tx>
                <c:rich>
                  <a:bodyPr/>
                  <a:lstStyle/>
                  <a:p>
                    <a:r>
                      <a:rPr lang="en-US" smtClean="0"/>
                      <a:t>Click</a:t>
                    </a:r>
                  </a:p>
                  <a:p>
                    <a:r>
                      <a:rPr lang="en-US" smtClean="0"/>
                      <a:t>(CPU)</a:t>
                    </a:r>
                    <a:endParaRPr lang="en-US" dirty="0"/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-0.0233544711071592"/>
                  <c:y val="0.0739845468781794"/>
                </c:manualLayout>
              </c:layout>
              <c:tx>
                <c:rich>
                  <a:bodyPr/>
                  <a:lstStyle/>
                  <a:p>
                    <a:r>
                      <a:rPr lang="is-IS" smtClean="0"/>
                      <a:t>IXP 2400</a:t>
                    </a:r>
                  </a:p>
                  <a:p>
                    <a:r>
                      <a:rPr lang="is-IS" smtClean="0"/>
                      <a:t>(NPU)</a:t>
                    </a:r>
                    <a:endParaRPr lang="is-IS"/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>
                <c:manualLayout>
                  <c:x val="-0.0879082071951784"/>
                  <c:y val="0.0779449732162605"/>
                </c:manualLayout>
              </c:layout>
              <c:tx>
                <c:rich>
                  <a:bodyPr/>
                  <a:lstStyle/>
                  <a:p>
                    <a:r>
                      <a:rPr lang="en-US" smtClean="0"/>
                      <a:t>RouteBricks</a:t>
                    </a:r>
                  </a:p>
                  <a:p>
                    <a:r>
                      <a:rPr lang="en-US" smtClean="0"/>
                      <a:t>(multi-core)</a:t>
                    </a:r>
                    <a:endParaRPr lang="en-US" dirty="0"/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6"/>
              <c:layout>
                <c:manualLayout>
                  <c:x val="-0.0781579045883925"/>
                  <c:y val="0.0636788948696414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400" b="1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dirty="0" err="1" smtClean="0"/>
                      <a:t>PacketShader</a:t>
                    </a:r>
                    <a:r>
                      <a:rPr lang="en-US" baseline="0" dirty="0" smtClean="0"/>
                      <a:t> </a:t>
                    </a:r>
                  </a:p>
                  <a:p>
                    <a:pPr>
                      <a:defRPr sz="1400" b="1"/>
                    </a:pPr>
                    <a:r>
                      <a:rPr lang="en-US" baseline="0" dirty="0" smtClean="0"/>
                      <a:t>(GPU)</a:t>
                    </a:r>
                    <a:endParaRPr lang="en-US" dirty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4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36903303093452"/>
                      <c:h val="0.144369010154199"/>
                    </c:manualLayout>
                  </c15:layout>
                </c:ext>
              </c:extLst>
            </c:dLbl>
            <c:dLbl>
              <c:idx val="7"/>
              <c:layout>
                <c:manualLayout>
                  <c:x val="-0.000341915626005613"/>
                  <c:y val="0.0757707958059768"/>
                </c:manualLayout>
              </c:layout>
              <c:tx>
                <c:rich>
                  <a:bodyPr/>
                  <a:lstStyle/>
                  <a:p>
                    <a:r>
                      <a:rPr lang="en-US" dirty="0" err="1" smtClean="0"/>
                      <a:t>SoftNIC</a:t>
                    </a:r>
                    <a:endParaRPr lang="en-US" dirty="0" smtClean="0"/>
                  </a:p>
                  <a:p>
                    <a:r>
                      <a:rPr lang="en-US" dirty="0" smtClean="0"/>
                      <a:t>(multi-core)</a:t>
                    </a:r>
                    <a:endParaRPr lang="en-US" dirty="0"/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Sheet1!$A$2:$A$9</c:f>
              <c:numCache>
                <c:formatCode>General</c:formatCode>
                <c:ptCount val="8"/>
                <c:pt idx="0">
                  <c:v>1999.0</c:v>
                </c:pt>
                <c:pt idx="1">
                  <c:v>2000.0</c:v>
                </c:pt>
                <c:pt idx="2">
                  <c:v>2002.0</c:v>
                </c:pt>
                <c:pt idx="3">
                  <c:v>2004.0</c:v>
                </c:pt>
                <c:pt idx="4">
                  <c:v>2007.0</c:v>
                </c:pt>
                <c:pt idx="5">
                  <c:v>2009.0</c:v>
                </c:pt>
                <c:pt idx="6">
                  <c:v>2010.0</c:v>
                </c:pt>
                <c:pt idx="7">
                  <c:v>2014.0</c:v>
                </c:pt>
              </c:numCache>
            </c:num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0.1</c:v>
                </c:pt>
                <c:pt idx="1">
                  <c:v>0.17</c:v>
                </c:pt>
                <c:pt idx="2">
                  <c:v>4.0</c:v>
                </c:pt>
                <c:pt idx="5">
                  <c:v>35.0</c:v>
                </c:pt>
                <c:pt idx="6">
                  <c:v>40.0</c:v>
                </c:pt>
                <c:pt idx="7">
                  <c:v>100.0</c:v>
                </c:pt>
              </c:numCache>
            </c:numRef>
          </c:val>
          <c:smooth val="0"/>
        </c:ser>
        <c:ser>
          <c:idx val="2"/>
          <c:order val="1"/>
          <c:tx>
            <c:strRef>
              <c:f>Sheet1!$C$1</c:f>
              <c:strCache>
                <c:ptCount val="1"/>
                <c:pt idx="0">
                  <c:v>Line-Rate router</c:v>
                </c:pt>
              </c:strCache>
            </c:strRef>
          </c:tx>
          <c:spPr>
            <a:ln w="63500" cap="rnd">
              <a:solidFill>
                <a:srgbClr val="FF0000"/>
              </a:solidFill>
              <a:round/>
            </a:ln>
            <a:effectLst/>
          </c:spPr>
          <c:marker>
            <c:symbol val="triangle"/>
            <c:size val="10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 dirty="0" smtClean="0"/>
                      <a:t>Catalyst</a:t>
                    </a:r>
                    <a:endParaRPr lang="en-US" dirty="0"/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-0.123236116866971"/>
                  <c:y val="-0.0615204226056711"/>
                </c:manualLayout>
              </c:layout>
              <c:tx>
                <c:rich>
                  <a:bodyPr/>
                  <a:lstStyle/>
                  <a:p>
                    <a:r>
                      <a:rPr lang="en-US" dirty="0" smtClean="0"/>
                      <a:t>Broadcom</a:t>
                    </a:r>
                  </a:p>
                  <a:p>
                    <a:r>
                      <a:rPr lang="en-US" dirty="0" smtClean="0"/>
                      <a:t>5670</a:t>
                    </a:r>
                    <a:endParaRPr lang="en-US" dirty="0"/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/>
              <c:tx>
                <c:rich>
                  <a:bodyPr/>
                  <a:lstStyle/>
                  <a:p>
                    <a:r>
                      <a:rPr lang="en-US" smtClean="0"/>
                      <a:t>Scorpion</a:t>
                    </a:r>
                    <a:endParaRPr lang="en-US" dirty="0"/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6"/>
              <c:layout/>
              <c:tx>
                <c:rich>
                  <a:bodyPr/>
                  <a:lstStyle/>
                  <a:p>
                    <a:r>
                      <a:rPr lang="en-US" smtClean="0"/>
                      <a:t>Trident</a:t>
                    </a:r>
                    <a:endParaRPr lang="en-US" dirty="0"/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7"/>
              <c:layout/>
              <c:tx>
                <c:rich>
                  <a:bodyPr/>
                  <a:lstStyle/>
                  <a:p>
                    <a:r>
                      <a:rPr lang="en-US" dirty="0" smtClean="0"/>
                      <a:t>Tomahawk</a:t>
                    </a:r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Sheet1!$A$2:$A$9</c:f>
              <c:numCache>
                <c:formatCode>General</c:formatCode>
                <c:ptCount val="8"/>
                <c:pt idx="0">
                  <c:v>1999.0</c:v>
                </c:pt>
                <c:pt idx="1">
                  <c:v>2000.0</c:v>
                </c:pt>
                <c:pt idx="2">
                  <c:v>2002.0</c:v>
                </c:pt>
                <c:pt idx="3">
                  <c:v>2004.0</c:v>
                </c:pt>
                <c:pt idx="4">
                  <c:v>2007.0</c:v>
                </c:pt>
                <c:pt idx="5">
                  <c:v>2009.0</c:v>
                </c:pt>
                <c:pt idx="6">
                  <c:v>2010.0</c:v>
                </c:pt>
                <c:pt idx="7">
                  <c:v>2014.0</c:v>
                </c:pt>
              </c:numCache>
            </c:numRef>
          </c:cat>
          <c:val>
            <c:numRef>
              <c:f>Sheet1!$C$2:$C$9</c:f>
              <c:numCache>
                <c:formatCode>General</c:formatCode>
                <c:ptCount val="8"/>
                <c:pt idx="0">
                  <c:v>32.0</c:v>
                </c:pt>
                <c:pt idx="3">
                  <c:v>80.0</c:v>
                </c:pt>
                <c:pt idx="4">
                  <c:v>240.0</c:v>
                </c:pt>
                <c:pt idx="6">
                  <c:v>640.0</c:v>
                </c:pt>
                <c:pt idx="7">
                  <c:v>3200.0</c:v>
                </c:pt>
              </c:numCache>
            </c:numRef>
          </c:val>
          <c:smooth val="0"/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428219216"/>
        <c:axId val="1291559520"/>
      </c:lineChart>
      <c:catAx>
        <c:axId val="142821921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Year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91559520"/>
        <c:crosses val="autoZero"/>
        <c:auto val="1"/>
        <c:lblAlgn val="ctr"/>
        <c:lblOffset val="100"/>
        <c:noMultiLvlLbl val="0"/>
      </c:catAx>
      <c:valAx>
        <c:axId val="1291559520"/>
        <c:scaling>
          <c:logBase val="10.0"/>
          <c:orientation val="minMax"/>
          <c:min val="0.0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err="1" smtClean="0"/>
                  <a:t>Gbit</a:t>
                </a:r>
                <a:r>
                  <a:rPr lang="en-US" dirty="0" smtClean="0"/>
                  <a:t>/s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282192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span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1B5B68-7703-4B2D-8923-97CC0DFF0515}" type="datetimeFigureOut">
              <a:rPr lang="en-US" smtClean="0"/>
              <a:t>10/31/16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764910-0912-401B-9F58-2B7602DC4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5643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Remind them that </a:t>
            </a:r>
            <a:r>
              <a:rPr lang="en-US" dirty="0" err="1" smtClean="0"/>
              <a:t>OpenFlow</a:t>
            </a:r>
            <a:r>
              <a:rPr lang="en-US" dirty="0" smtClean="0"/>
              <a:t> is based on match + action.</a:t>
            </a:r>
          </a:p>
          <a:p>
            <a:r>
              <a:rPr lang="en-US" dirty="0" smtClean="0"/>
              <a:t>But it is restricted to a</a:t>
            </a:r>
            <a:r>
              <a:rPr lang="en-US" baseline="0" dirty="0" smtClean="0"/>
              <a:t> specific set of headers, and nothing more.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64910-0912-401B-9F58-2B7602DC452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3424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0372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Rhetorical</a:t>
            </a:r>
            <a:r>
              <a:rPr lang="en-US" baseline="0" dirty="0" smtClean="0"/>
              <a:t> question: What is the problem with this architecture?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6068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Net result is a reduction</a:t>
            </a:r>
            <a:r>
              <a:rPr lang="en-US" baseline="0" dirty="0" smtClean="0"/>
              <a:t> in die area.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TODO: Make sure to</a:t>
            </a:r>
            <a:r>
              <a:rPr lang="en-US" baseline="0" dirty="0" smtClean="0"/>
              <a:t> mention that these are very, very restricted units and not general purpose processors.</a:t>
            </a:r>
          </a:p>
          <a:p>
            <a:r>
              <a:rPr lang="en-US" baseline="0" dirty="0" smtClean="0"/>
              <a:t>The game is designing these atoms or primitives</a:t>
            </a:r>
          </a:p>
          <a:p>
            <a:endParaRPr lang="en-US" baseline="0" dirty="0" smtClean="0"/>
          </a:p>
          <a:p>
            <a:r>
              <a:rPr lang="en-US" baseline="0" dirty="0" smtClean="0"/>
              <a:t>TODO: Rambling a bit too much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5462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Ok, so with this pipeline model, here’s what a fixed function switch looks like</a:t>
            </a:r>
          </a:p>
          <a:p>
            <a:r>
              <a:rPr lang="en-US" dirty="0" smtClean="0"/>
              <a:t>Each table is hardwired</a:t>
            </a:r>
            <a:r>
              <a:rPr lang="en-US" baseline="0" dirty="0" smtClean="0"/>
              <a:t> to a specific task.</a:t>
            </a:r>
          </a:p>
          <a:p>
            <a:r>
              <a:rPr lang="en-US" baseline="0" dirty="0" smtClean="0"/>
              <a:t>If you want to size smaller or larger tables, you are out of luck.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64910-0912-401B-9F58-2B7602DC452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5145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Trade width and height flexibly within</a:t>
            </a:r>
            <a:r>
              <a:rPr lang="en-US" baseline="0" dirty="0" smtClean="0"/>
              <a:t> the table.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Maybe show how different logical tables can share resources within and across stages.</a:t>
            </a:r>
          </a:p>
          <a:p>
            <a:r>
              <a:rPr lang="en-US" baseline="0" dirty="0" smtClean="0"/>
              <a:t>Maybe use Nick’s slides to illustrate this.</a:t>
            </a:r>
          </a:p>
          <a:p>
            <a:r>
              <a:rPr lang="en-US" baseline="0" dirty="0" smtClean="0"/>
              <a:t>Add some examples.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64910-0912-401B-9F58-2B7602DC452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9089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all you really need to know about the paper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The rest is just how to make it run at 1 GHz</a:t>
            </a:r>
          </a:p>
          <a:p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The idea that you can take different</a:t>
            </a:r>
            <a:r>
              <a:rPr lang="en-US" baseline="0" dirty="0" smtClean="0">
                <a:sym typeface="Wingdings" panose="05000000000000000000" pitchFamily="2" charset="2"/>
              </a:rPr>
              <a:t> logical tables and split them across pipelines in a flexible way.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64910-0912-401B-9F58-2B7602DC452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5293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Say </a:t>
            </a:r>
            <a:r>
              <a:rPr lang="en-US" baseline="0" dirty="0" smtClean="0"/>
              <a:t>that it’s not very different from how grep works on Linux.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64910-0912-401B-9F58-2B7602DC452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5498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C17C4F-F342-4E4F-BDF4-6D69381014F1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651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 make it possible to efficiently use multiple stages of match</a:t>
            </a:r>
            <a:r>
              <a:rPr lang="en-US" baseline="0" dirty="0" smtClean="0"/>
              <a:t> </a:t>
            </a:r>
            <a:r>
              <a:rPr lang="en-US" dirty="0" smtClean="0"/>
              <a:t>tables, it</a:t>
            </a:r>
            <a:r>
              <a:rPr lang="en-US" baseline="0" dirty="0" smtClean="0"/>
              <a:t> is assumed that the RMT Model can be configured to map Logical Tables to the Physical Tables.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To create bigger tables, one table may traverse multiple stages.</a:t>
            </a:r>
          </a:p>
          <a:p>
            <a:r>
              <a:rPr lang="en-US" baseline="0" dirty="0" smtClean="0"/>
              <a:t>To create many smaller tables, several tables can be packed into one stage.</a:t>
            </a:r>
          </a:p>
          <a:p>
            <a:r>
              <a:rPr lang="en-US" baseline="0" dirty="0" smtClean="0"/>
              <a:t>To make the allocation even more flexible, the Action instructions and the Statistic could share the same table space. </a:t>
            </a:r>
          </a:p>
          <a:p>
            <a:r>
              <a:rPr lang="en-US" baseline="0" dirty="0" smtClean="0"/>
              <a:t>This slide gives a crude representation of how the the Logical Tables could be mapped to the Physical Tables.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In practice, the control plane would need to create a Table Flow Graph (to accompany the Parse Graph) to decide how the Logical Tables are mapped. </a:t>
            </a:r>
          </a:p>
          <a:p>
            <a:endParaRPr lang="en-US" dirty="0" smtClean="0"/>
          </a:p>
          <a:p>
            <a:r>
              <a:rPr lang="en-US" dirty="0" smtClean="0"/>
              <a:t>The control plane</a:t>
            </a:r>
            <a:r>
              <a:rPr lang="en-US" baseline="0" dirty="0" smtClean="0"/>
              <a:t> is assumed to know the number and size of the physical stages available. </a:t>
            </a:r>
          </a:p>
          <a:p>
            <a:r>
              <a:rPr lang="en-US" baseline="0" dirty="0" smtClean="0"/>
              <a:t>There could be as few as 1 stage. A given switch might only allow Logical Tables to directly correspond to Physical Tables.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087B50-CBD5-6641-B9E0-7A5AF62DAEF6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0963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Action processing is assumed to be</a:t>
            </a:r>
            <a:r>
              <a:rPr lang="en-US" baseline="0" dirty="0" smtClean="0"/>
              <a:t> available in each physical stage of the pipeline.</a:t>
            </a:r>
          </a:p>
          <a:p>
            <a:r>
              <a:rPr lang="en-US" baseline="0" dirty="0" smtClean="0"/>
              <a:t>The headers are available along with the match result and metadata. Optional state could be available to the Action Processors.</a:t>
            </a:r>
          </a:p>
          <a:p>
            <a:endParaRPr lang="en-US" dirty="0" smtClean="0"/>
          </a:p>
          <a:p>
            <a:r>
              <a:rPr lang="en-US" dirty="0" smtClean="0"/>
              <a:t>There</a:t>
            </a:r>
            <a:r>
              <a:rPr lang="en-US" baseline="0" dirty="0" smtClean="0"/>
              <a:t> are assumed to be some number of processors (could be 1, could be hundreds) to perform Actions on headers.</a:t>
            </a:r>
          </a:p>
          <a:p>
            <a:r>
              <a:rPr lang="en-US" baseline="0" dirty="0" smtClean="0"/>
              <a:t>The Action instruction set is assumed to be protocol independent  (e.g. “insert these 8 bits starting at bit 19 of the 3</a:t>
            </a:r>
            <a:r>
              <a:rPr lang="en-US" baseline="30000" dirty="0" smtClean="0"/>
              <a:t>rd</a:t>
            </a:r>
            <a:r>
              <a:rPr lang="en-US" baseline="0" dirty="0" smtClean="0"/>
              <a:t> header”).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087B50-CBD5-6641-B9E0-7A5AF62DAEF6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9072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Remind them that </a:t>
            </a:r>
            <a:r>
              <a:rPr lang="en-US" dirty="0" err="1" smtClean="0"/>
              <a:t>OpenFlow</a:t>
            </a:r>
            <a:r>
              <a:rPr lang="en-US" dirty="0" smtClean="0"/>
              <a:t> is based on match + action.</a:t>
            </a:r>
          </a:p>
          <a:p>
            <a:r>
              <a:rPr lang="en-US" dirty="0" smtClean="0"/>
              <a:t>But it is restricted to a</a:t>
            </a:r>
            <a:r>
              <a:rPr lang="en-US" baseline="0" dirty="0" smtClean="0"/>
              <a:t> specific set of headers, and nothing more.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64910-0912-401B-9F58-2B7602DC452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16294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Allows you to edit packet fields in parallel.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64910-0912-401B-9F58-2B7602DC452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2868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the</a:t>
            </a:r>
            <a:r>
              <a:rPr lang="en-US" baseline="0" dirty="0" smtClean="0"/>
              <a:t> P4 API: a new API between the control-plane and the data plane.</a:t>
            </a:r>
          </a:p>
          <a:p>
            <a:r>
              <a:rPr lang="en-US" baseline="0" dirty="0" smtClean="0"/>
              <a:t>The data plane performs mostly stateless high-speed processing.</a:t>
            </a:r>
          </a:p>
          <a:p>
            <a:r>
              <a:rPr lang="en-US" baseline="0" dirty="0" smtClean="0"/>
              <a:t>The data plane is lean and fast; most of the complexity is still in the control plane. P4 does not address this aspect.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D7C7F897-9DD6-3F44-9F39-5E102FFA3BB1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8466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P4 should be portable across a large spectrum of switch</a:t>
            </a:r>
            <a:r>
              <a:rPr lang="en-US" baseline="0" dirty="0" smtClean="0"/>
              <a:t> implementations.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D7C7F897-9DD6-3F44-9F39-5E102FFA3BB1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79327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Emphasize that this is a first step and things will get better.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64910-0912-401B-9F58-2B7602DC4522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19287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64910-0912-401B-9F58-2B7602DC4522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47449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 smtClean="0"/>
              <a:t>The steady state of a network is well understood.</a:t>
            </a:r>
          </a:p>
          <a:p>
            <a:pPr lvl="1"/>
            <a:r>
              <a:rPr lang="en-US" dirty="0" smtClean="0"/>
              <a:t>When things change, people have a hard time debugging, and would like instrumentation.</a:t>
            </a:r>
            <a:endParaRPr lang="en-US" baseline="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64910-0912-401B-9F58-2B7602DC4522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35704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64910-0912-401B-9F58-2B7602DC4522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45158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Too early to say if this will be widely adopted or not.</a:t>
            </a:r>
          </a:p>
          <a:p>
            <a:r>
              <a:rPr lang="en-US" dirty="0" smtClean="0"/>
              <a:t>Staid companies</a:t>
            </a:r>
            <a:r>
              <a:rPr lang="en-US" baseline="0" dirty="0" smtClean="0"/>
              <a:t> such as AT&amp;T and CISCO showing up at the working group meetings.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Spend more time on these slides and less time on paper details.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64910-0912-401B-9F58-2B7602DC4522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00493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Flesh this out a little more.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64910-0912-401B-9F58-2B7602DC4522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91731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Mention 28 nm CMOS earlier.</a:t>
            </a:r>
          </a:p>
          <a:p>
            <a:r>
              <a:rPr lang="en-US" dirty="0" smtClean="0"/>
              <a:t>Look at Nick’s slides on PISA.</a:t>
            </a:r>
          </a:p>
          <a:p>
            <a:r>
              <a:rPr lang="en-US" dirty="0" smtClean="0"/>
              <a:t>Figure out what points to emphasize:</a:t>
            </a:r>
            <a:r>
              <a:rPr lang="en-US" baseline="0" dirty="0" smtClean="0"/>
              <a:t> Logic doesn’t cost all that much relative to wires and memory isn’t too much. Add Nick’s slides on die area contributions of logic and memory.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64910-0912-401B-9F58-2B7602DC4522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944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Pause for question: Why might you ever want to change your network’s switches?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64910-0912-401B-9F58-2B7602DC452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44385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will release the first version of the language soon.</a:t>
            </a:r>
          </a:p>
          <a:p>
            <a:r>
              <a:rPr lang="en-US" dirty="0" smtClean="0"/>
              <a:t>We are actively working on an improved version which fixed</a:t>
            </a:r>
            <a:r>
              <a:rPr lang="en-US" baseline="0" dirty="0" smtClean="0"/>
              <a:t> some shortcomings – which we plan to release as well.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D7C7F897-9DD6-3F44-9F39-5E102FFA3BB1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1624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Pause for question: Why might you ever want to change your network’s switches?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64910-0912-401B-9F58-2B7602DC452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1245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How would _you_ design a programmable router?</a:t>
            </a:r>
          </a:p>
          <a:p>
            <a:endParaRPr lang="en-US" baseline="0" dirty="0" smtClean="0"/>
          </a:p>
          <a:p>
            <a:r>
              <a:rPr lang="en-US" baseline="0" dirty="0" smtClean="0"/>
              <a:t>Mention that it is on log scale</a:t>
            </a:r>
          </a:p>
          <a:p>
            <a:r>
              <a:rPr lang="en-US" baseline="0" dirty="0" smtClean="0"/>
              <a:t>Define line rate</a:t>
            </a:r>
          </a:p>
          <a:p>
            <a:r>
              <a:rPr lang="en-US" baseline="0" dirty="0" smtClean="0"/>
              <a:t>Unpredictable performance examples: hardware </a:t>
            </a:r>
            <a:r>
              <a:rPr lang="en-US" baseline="0" dirty="0" err="1" smtClean="0"/>
              <a:t>config</a:t>
            </a:r>
            <a:r>
              <a:rPr lang="en-US" baseline="0" dirty="0" smtClean="0"/>
              <a:t> (number of cores, RAM size, etc.)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9349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is match-action?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Why use a pipeline?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64910-0912-401B-9F58-2B7602DC452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8739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is match-action?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Why use a pipeline?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64910-0912-401B-9F58-2B7602DC452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299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Before we discuss the RMT model, let’s talk a bit about the switch architecture.</a:t>
            </a:r>
          </a:p>
          <a:p>
            <a:r>
              <a:rPr lang="en-US" dirty="0" smtClean="0"/>
              <a:t>The paper doesn’t go into much detail about this</a:t>
            </a:r>
            <a:r>
              <a:rPr lang="en-US" baseline="0" dirty="0" smtClean="0"/>
              <a:t> and assumes a switch is going to have a pipeline of match-action tables (fixed or not). Why is this a good architecture?</a:t>
            </a:r>
          </a:p>
          <a:p>
            <a:endParaRPr lang="en-US" dirty="0" smtClean="0"/>
          </a:p>
          <a:p>
            <a:r>
              <a:rPr lang="en-US" dirty="0" smtClean="0"/>
              <a:t>Q:</a:t>
            </a:r>
            <a:r>
              <a:rPr lang="en-US" baseline="0" dirty="0" smtClean="0"/>
              <a:t> Why is a switch architected as a pipeline? Are there other architectures?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64910-0912-401B-9F58-2B7602DC452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8681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5988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F2FE0-66D1-4517-A0FE-1ABC94B036F1}" type="datetimeFigureOut">
              <a:rPr lang="en-US" smtClean="0"/>
              <a:t>10/31/16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9BEEE-6B01-4D54-916E-F6F3D68F0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785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F2FE0-66D1-4517-A0FE-1ABC94B036F1}" type="datetimeFigureOut">
              <a:rPr lang="en-US" smtClean="0"/>
              <a:t>10/31/16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9BEEE-6B01-4D54-916E-F6F3D68F0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573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F2FE0-66D1-4517-A0FE-1ABC94B036F1}" type="datetimeFigureOut">
              <a:rPr lang="en-US" smtClean="0"/>
              <a:t>10/31/16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9BEEE-6B01-4D54-916E-F6F3D68F0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757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F2FE0-66D1-4517-A0FE-1ABC94B036F1}" type="datetimeFigureOut">
              <a:rPr lang="en-US" smtClean="0"/>
              <a:t>10/31/16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9BEEE-6B01-4D54-916E-F6F3D68F0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031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F2FE0-66D1-4517-A0FE-1ABC94B036F1}" type="datetimeFigureOut">
              <a:rPr lang="en-US" smtClean="0"/>
              <a:t>10/31/16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9BEEE-6B01-4D54-916E-F6F3D68F0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033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F2FE0-66D1-4517-A0FE-1ABC94B036F1}" type="datetimeFigureOut">
              <a:rPr lang="en-US" smtClean="0"/>
              <a:t>10/31/16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9BEEE-6B01-4D54-916E-F6F3D68F0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338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F2FE0-66D1-4517-A0FE-1ABC94B036F1}" type="datetimeFigureOut">
              <a:rPr lang="en-US" smtClean="0"/>
              <a:t>10/31/16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9BEEE-6B01-4D54-916E-F6F3D68F0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839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F2FE0-66D1-4517-A0FE-1ABC94B036F1}" type="datetimeFigureOut">
              <a:rPr lang="en-US" smtClean="0"/>
              <a:t>10/31/16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9BEEE-6B01-4D54-916E-F6F3D68F0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466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F2FE0-66D1-4517-A0FE-1ABC94B036F1}" type="datetimeFigureOut">
              <a:rPr lang="en-US" smtClean="0"/>
              <a:t>10/31/16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9BEEE-6B01-4D54-916E-F6F3D68F0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17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F2FE0-66D1-4517-A0FE-1ABC94B036F1}" type="datetimeFigureOut">
              <a:rPr lang="en-US" smtClean="0"/>
              <a:t>10/31/16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9BEEE-6B01-4D54-916E-F6F3D68F0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599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F2FE0-66D1-4517-A0FE-1ABC94B036F1}" type="datetimeFigureOut">
              <a:rPr lang="en-US" smtClean="0"/>
              <a:t>10/31/16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9BEEE-6B01-4D54-916E-F6F3D68F0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952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4F2FE0-66D1-4517-A0FE-1ABC94B036F1}" type="datetimeFigureOut">
              <a:rPr lang="en-US" smtClean="0"/>
              <a:t>10/31/16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E9BEEE-6B01-4D54-916E-F6F3D68F0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2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chart" Target="../charts/char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66900" y="1514475"/>
            <a:ext cx="8458200" cy="1790700"/>
          </a:xfrm>
        </p:spPr>
        <p:txBody>
          <a:bodyPr/>
          <a:lstStyle/>
          <a:p>
            <a:r>
              <a:rPr lang="en-US" dirty="0" smtClean="0"/>
              <a:t>Programmable switches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Slides </a:t>
            </a:r>
            <a:r>
              <a:rPr lang="en-US" dirty="0" smtClean="0"/>
              <a:t>courtesy of </a:t>
            </a:r>
            <a:r>
              <a:rPr lang="en-US" dirty="0" smtClean="0"/>
              <a:t>Patrick </a:t>
            </a:r>
            <a:r>
              <a:rPr lang="en-US" dirty="0" err="1" smtClean="0"/>
              <a:t>Bosshart</a:t>
            </a:r>
            <a:r>
              <a:rPr lang="en-US" dirty="0" smtClean="0"/>
              <a:t>, Nick McKeown, </a:t>
            </a:r>
            <a:r>
              <a:rPr lang="en-US" dirty="0" smtClean="0"/>
              <a:t>and Mihai </a:t>
            </a:r>
            <a:r>
              <a:rPr lang="en-US" dirty="0" err="1" smtClean="0"/>
              <a:t>Budiu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712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4600"/>
            <a:ext cx="11163300" cy="1325563"/>
          </a:xfrm>
        </p:spPr>
        <p:txBody>
          <a:bodyPr/>
          <a:lstStyle/>
          <a:p>
            <a:r>
              <a:rPr lang="en-US" dirty="0" smtClean="0"/>
              <a:t>The right architecture for a high-speed switch?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D96D-3F5C-E948-A9F0-6481128465F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781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838200" y="4800600"/>
            <a:ext cx="105156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requirements at line-rate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Aggregate capacity ~ 1 </a:t>
            </a:r>
            <a:r>
              <a:rPr lang="en-US" dirty="0" err="1" smtClean="0"/>
              <a:t>Tbit</a:t>
            </a:r>
            <a:r>
              <a:rPr lang="en-US" dirty="0" smtClean="0"/>
              <a:t>/s</a:t>
            </a:r>
          </a:p>
          <a:p>
            <a:endParaRPr lang="en-US" dirty="0" smtClean="0"/>
          </a:p>
          <a:p>
            <a:r>
              <a:rPr lang="en-US" dirty="0"/>
              <a:t>P</a:t>
            </a:r>
            <a:r>
              <a:rPr lang="en-US" dirty="0" smtClean="0"/>
              <a:t>acket size ~ 1000 bits</a:t>
            </a:r>
          </a:p>
          <a:p>
            <a:endParaRPr lang="en-US" dirty="0"/>
          </a:p>
          <a:p>
            <a:r>
              <a:rPr lang="en-US" dirty="0" smtClean="0"/>
              <a:t>~10 operations per packet (e.g., routing, ACL, tunnels)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Need to process 1 </a:t>
            </a:r>
            <a:r>
              <a:rPr lang="en-US" dirty="0" smtClean="0"/>
              <a:t>billion </a:t>
            </a:r>
            <a:r>
              <a:rPr lang="en-US" dirty="0"/>
              <a:t>packets per </a:t>
            </a:r>
            <a:r>
              <a:rPr lang="en-US" dirty="0" smtClean="0"/>
              <a:t>second, 10 ops per packet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729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processor architecture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4914900" y="4152900"/>
            <a:ext cx="2286000" cy="2133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r>
              <a:rPr lang="en-US" dirty="0" smtClean="0"/>
              <a:t>1: route lookup</a:t>
            </a:r>
          </a:p>
          <a:p>
            <a:r>
              <a:rPr lang="en-US" dirty="0" smtClean="0"/>
              <a:t>2: ACL lookup</a:t>
            </a:r>
          </a:p>
          <a:p>
            <a:r>
              <a:rPr lang="en-US" dirty="0" smtClean="0"/>
              <a:t>3: tunnel lookup</a:t>
            </a:r>
          </a:p>
          <a:p>
            <a:r>
              <a:rPr lang="en-US" dirty="0" smtClean="0"/>
              <a:t>.</a:t>
            </a:r>
          </a:p>
          <a:p>
            <a:r>
              <a:rPr lang="en-US" dirty="0" smtClean="0"/>
              <a:t>.</a:t>
            </a:r>
          </a:p>
          <a:p>
            <a:r>
              <a:rPr lang="en-US" dirty="0" smtClean="0"/>
              <a:t>.</a:t>
            </a:r>
          </a:p>
          <a:p>
            <a:r>
              <a:rPr lang="en-US" dirty="0" smtClean="0"/>
              <a:t>10: …</a:t>
            </a:r>
          </a:p>
          <a:p>
            <a:pPr marL="342900" indent="-342900" algn="ctr">
              <a:buAutoNum type="arabicPeriod"/>
            </a:pPr>
            <a:endParaRPr lang="en-US" dirty="0" smtClean="0"/>
          </a:p>
        </p:txBody>
      </p:sp>
      <p:sp>
        <p:nvSpPr>
          <p:cNvPr id="43" name="TextBox 42"/>
          <p:cNvSpPr txBox="1"/>
          <p:nvPr/>
        </p:nvSpPr>
        <p:spPr>
          <a:xfrm>
            <a:off x="5358509" y="1714500"/>
            <a:ext cx="1398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Lookup table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5512249" y="2360831"/>
            <a:ext cx="583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Match</a:t>
            </a:r>
          </a:p>
        </p:txBody>
      </p:sp>
      <p:sp>
        <p:nvSpPr>
          <p:cNvPr id="47" name="Rounded Rectangle 46"/>
          <p:cNvSpPr/>
          <p:nvPr/>
        </p:nvSpPr>
        <p:spPr>
          <a:xfrm>
            <a:off x="5552423" y="2086455"/>
            <a:ext cx="937166" cy="1678168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5943600" y="2360831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Action</a:t>
            </a:r>
          </a:p>
        </p:txBody>
      </p:sp>
      <p:grpSp>
        <p:nvGrpSpPr>
          <p:cNvPr id="49" name="Group 48"/>
          <p:cNvGrpSpPr/>
          <p:nvPr/>
        </p:nvGrpSpPr>
        <p:grpSpPr>
          <a:xfrm>
            <a:off x="5590869" y="2419369"/>
            <a:ext cx="851685" cy="159453"/>
            <a:chOff x="1133169" y="3629639"/>
            <a:chExt cx="851685" cy="587483"/>
          </a:xfrm>
        </p:grpSpPr>
        <p:sp>
          <p:nvSpPr>
            <p:cNvPr id="50" name="Rectangle 49"/>
            <p:cNvSpPr/>
            <p:nvPr/>
          </p:nvSpPr>
          <p:spPr>
            <a:xfrm>
              <a:off x="1133169" y="3629640"/>
              <a:ext cx="851685" cy="58278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1" name="Straight Connector 50"/>
            <p:cNvCxnSpPr/>
            <p:nvPr/>
          </p:nvCxnSpPr>
          <p:spPr>
            <a:xfrm>
              <a:off x="1563238" y="3629639"/>
              <a:ext cx="0" cy="58748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TextBox 51"/>
          <p:cNvSpPr txBox="1"/>
          <p:nvPr/>
        </p:nvSpPr>
        <p:spPr>
          <a:xfrm>
            <a:off x="5512727" y="2637830"/>
            <a:ext cx="583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Match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5944078" y="2637830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Action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5591347" y="2696368"/>
            <a:ext cx="851685" cy="159453"/>
            <a:chOff x="1133169" y="3629639"/>
            <a:chExt cx="851685" cy="587483"/>
          </a:xfrm>
        </p:grpSpPr>
        <p:sp>
          <p:nvSpPr>
            <p:cNvPr id="55" name="Rectangle 54"/>
            <p:cNvSpPr/>
            <p:nvPr/>
          </p:nvSpPr>
          <p:spPr>
            <a:xfrm>
              <a:off x="1133169" y="3629640"/>
              <a:ext cx="851685" cy="58278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6" name="Straight Connector 55"/>
            <p:cNvCxnSpPr/>
            <p:nvPr/>
          </p:nvCxnSpPr>
          <p:spPr>
            <a:xfrm>
              <a:off x="1563238" y="3629639"/>
              <a:ext cx="0" cy="58748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TextBox 56"/>
          <p:cNvSpPr txBox="1"/>
          <p:nvPr/>
        </p:nvSpPr>
        <p:spPr>
          <a:xfrm>
            <a:off x="5514220" y="3399830"/>
            <a:ext cx="583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Match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945571" y="3399830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Action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5592840" y="3458368"/>
            <a:ext cx="851685" cy="159453"/>
            <a:chOff x="1133169" y="3629639"/>
            <a:chExt cx="851685" cy="587483"/>
          </a:xfrm>
        </p:grpSpPr>
        <p:sp>
          <p:nvSpPr>
            <p:cNvPr id="60" name="Rectangle 59"/>
            <p:cNvSpPr/>
            <p:nvPr/>
          </p:nvSpPr>
          <p:spPr>
            <a:xfrm>
              <a:off x="1133169" y="3629640"/>
              <a:ext cx="851685" cy="58278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1" name="Straight Connector 60"/>
            <p:cNvCxnSpPr/>
            <p:nvPr/>
          </p:nvCxnSpPr>
          <p:spPr>
            <a:xfrm>
              <a:off x="1563238" y="3629639"/>
              <a:ext cx="0" cy="58748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Oval 61"/>
          <p:cNvSpPr/>
          <p:nvPr/>
        </p:nvSpPr>
        <p:spPr>
          <a:xfrm>
            <a:off x="5980717" y="2941647"/>
            <a:ext cx="77183" cy="771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5980717" y="3094047"/>
            <a:ext cx="77183" cy="771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5980717" y="3246447"/>
            <a:ext cx="77183" cy="771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5244099" y="6403333"/>
            <a:ext cx="1820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 GHz processor</a:t>
            </a:r>
            <a:endParaRPr lang="en-US" dirty="0"/>
          </a:p>
        </p:txBody>
      </p:sp>
      <p:sp>
        <p:nvSpPr>
          <p:cNvPr id="72" name="Down Arrow 71"/>
          <p:cNvSpPr/>
          <p:nvPr/>
        </p:nvSpPr>
        <p:spPr>
          <a:xfrm>
            <a:off x="5750011" y="3823161"/>
            <a:ext cx="533400" cy="384748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4" name="Straight Arrow Connector 73"/>
          <p:cNvCxnSpPr/>
          <p:nvPr/>
        </p:nvCxnSpPr>
        <p:spPr>
          <a:xfrm>
            <a:off x="3390900" y="5257800"/>
            <a:ext cx="1295400" cy="0"/>
          </a:xfrm>
          <a:prstGeom prst="straightConnector1">
            <a:avLst/>
          </a:prstGeom>
          <a:ln w="571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3596395" y="4888468"/>
            <a:ext cx="884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Packets</a:t>
            </a:r>
            <a:endParaRPr lang="en-US" dirty="0"/>
          </a:p>
        </p:txBody>
      </p:sp>
      <p:sp>
        <p:nvSpPr>
          <p:cNvPr id="29" name="Rounded Rectangle 28"/>
          <p:cNvSpPr/>
          <p:nvPr/>
        </p:nvSpPr>
        <p:spPr>
          <a:xfrm>
            <a:off x="2057400" y="3238500"/>
            <a:ext cx="7429500" cy="103162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>
                <a:latin typeface="Gadugi" panose="020B0502040204020203" pitchFamily="34" charset="0"/>
              </a:rPr>
              <a:t>Can’t build a 10 GHz processor!</a:t>
            </a:r>
          </a:p>
        </p:txBody>
      </p:sp>
    </p:spTree>
    <p:extLst>
      <p:ext uri="{BB962C8B-B14F-4D97-AF65-F5344CB8AC3E}">
        <p14:creationId xmlns:p14="http://schemas.microsoft.com/office/powerpoint/2010/main" val="4024228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Packet-parallel architecture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7013204" y="3560962"/>
            <a:ext cx="2286000" cy="2133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r>
              <a:rPr lang="en-US" dirty="0" smtClean="0"/>
              <a:t>1: route lookup</a:t>
            </a:r>
          </a:p>
          <a:p>
            <a:r>
              <a:rPr lang="en-US" dirty="0" smtClean="0"/>
              <a:t>2: ACL lookup</a:t>
            </a:r>
          </a:p>
          <a:p>
            <a:r>
              <a:rPr lang="en-US" dirty="0" smtClean="0"/>
              <a:t>3: tunnel lookup</a:t>
            </a:r>
          </a:p>
          <a:p>
            <a:r>
              <a:rPr lang="en-US" dirty="0" smtClean="0"/>
              <a:t>.</a:t>
            </a:r>
          </a:p>
          <a:p>
            <a:r>
              <a:rPr lang="en-US" dirty="0" smtClean="0"/>
              <a:t>.</a:t>
            </a:r>
          </a:p>
          <a:p>
            <a:r>
              <a:rPr lang="en-US" dirty="0" smtClean="0"/>
              <a:t>.</a:t>
            </a:r>
          </a:p>
          <a:p>
            <a:r>
              <a:rPr lang="en-US" dirty="0" smtClean="0"/>
              <a:t>10: …</a:t>
            </a:r>
          </a:p>
          <a:p>
            <a:pPr marL="342900" indent="-342900" algn="ctr">
              <a:buAutoNum type="arabicPeriod"/>
            </a:pPr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5358509" y="1181100"/>
            <a:ext cx="1398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Lookup table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512249" y="1827431"/>
            <a:ext cx="583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Match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5552423" y="1553055"/>
            <a:ext cx="937166" cy="1678168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943600" y="1827431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Action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590869" y="1885969"/>
            <a:ext cx="851685" cy="159453"/>
            <a:chOff x="1133169" y="3629639"/>
            <a:chExt cx="851685" cy="587483"/>
          </a:xfrm>
        </p:grpSpPr>
        <p:sp>
          <p:nvSpPr>
            <p:cNvPr id="11" name="Rectangle 10"/>
            <p:cNvSpPr/>
            <p:nvPr/>
          </p:nvSpPr>
          <p:spPr>
            <a:xfrm>
              <a:off x="1133169" y="3629640"/>
              <a:ext cx="851685" cy="58278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1563238" y="3629639"/>
              <a:ext cx="0" cy="58748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5512727" y="2104430"/>
            <a:ext cx="583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Match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944078" y="2104430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Action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5591347" y="2162968"/>
            <a:ext cx="851685" cy="159453"/>
            <a:chOff x="1133169" y="3629639"/>
            <a:chExt cx="851685" cy="587483"/>
          </a:xfrm>
        </p:grpSpPr>
        <p:sp>
          <p:nvSpPr>
            <p:cNvPr id="16" name="Rectangle 15"/>
            <p:cNvSpPr/>
            <p:nvPr/>
          </p:nvSpPr>
          <p:spPr>
            <a:xfrm>
              <a:off x="1133169" y="3629640"/>
              <a:ext cx="851685" cy="58278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1563238" y="3629639"/>
              <a:ext cx="0" cy="58748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5514220" y="2866430"/>
            <a:ext cx="583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Match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945571" y="2866430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Action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5592840" y="2924968"/>
            <a:ext cx="851685" cy="159453"/>
            <a:chOff x="1133169" y="3629639"/>
            <a:chExt cx="851685" cy="587483"/>
          </a:xfrm>
        </p:grpSpPr>
        <p:sp>
          <p:nvSpPr>
            <p:cNvPr id="21" name="Rectangle 20"/>
            <p:cNvSpPr/>
            <p:nvPr/>
          </p:nvSpPr>
          <p:spPr>
            <a:xfrm>
              <a:off x="1133169" y="3629640"/>
              <a:ext cx="851685" cy="58278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1563238" y="3629639"/>
              <a:ext cx="0" cy="58748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Oval 22"/>
          <p:cNvSpPr/>
          <p:nvPr/>
        </p:nvSpPr>
        <p:spPr>
          <a:xfrm>
            <a:off x="5980717" y="2408247"/>
            <a:ext cx="77183" cy="771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5980717" y="2560647"/>
            <a:ext cx="77183" cy="771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5980717" y="2713047"/>
            <a:ext cx="77183" cy="771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7342403" y="5811395"/>
            <a:ext cx="1703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GHz processor</a:t>
            </a:r>
            <a:endParaRPr lang="en-US" dirty="0"/>
          </a:p>
        </p:txBody>
      </p:sp>
      <p:sp>
        <p:nvSpPr>
          <p:cNvPr id="27" name="Down Arrow 26"/>
          <p:cNvSpPr/>
          <p:nvPr/>
        </p:nvSpPr>
        <p:spPr>
          <a:xfrm rot="18563448">
            <a:off x="6928299" y="2177959"/>
            <a:ext cx="533400" cy="1673229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480545" y="3560962"/>
            <a:ext cx="2286000" cy="2133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r>
              <a:rPr lang="en-US" dirty="0" smtClean="0"/>
              <a:t>1: route lookup</a:t>
            </a:r>
          </a:p>
          <a:p>
            <a:r>
              <a:rPr lang="en-US" dirty="0" smtClean="0"/>
              <a:t>2: ACL lookup</a:t>
            </a:r>
          </a:p>
          <a:p>
            <a:r>
              <a:rPr lang="en-US" dirty="0" smtClean="0"/>
              <a:t>3: tunnel lookup</a:t>
            </a:r>
          </a:p>
          <a:p>
            <a:r>
              <a:rPr lang="en-US" dirty="0" smtClean="0"/>
              <a:t>.</a:t>
            </a:r>
          </a:p>
          <a:p>
            <a:r>
              <a:rPr lang="en-US" dirty="0" smtClean="0"/>
              <a:t>.</a:t>
            </a:r>
          </a:p>
          <a:p>
            <a:r>
              <a:rPr lang="en-US" dirty="0" smtClean="0"/>
              <a:t>.</a:t>
            </a:r>
          </a:p>
          <a:p>
            <a:r>
              <a:rPr lang="en-US" dirty="0" smtClean="0"/>
              <a:t>10: …</a:t>
            </a:r>
          </a:p>
          <a:p>
            <a:pPr marL="342900" indent="-342900" algn="ctr">
              <a:buAutoNum type="arabicPeriod"/>
            </a:pPr>
            <a:endParaRPr lang="en-US" dirty="0" smtClean="0"/>
          </a:p>
        </p:txBody>
      </p:sp>
      <p:sp>
        <p:nvSpPr>
          <p:cNvPr id="29" name="TextBox 28"/>
          <p:cNvSpPr txBox="1"/>
          <p:nvPr/>
        </p:nvSpPr>
        <p:spPr>
          <a:xfrm>
            <a:off x="809744" y="5811395"/>
            <a:ext cx="1703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GHz processor</a:t>
            </a:r>
            <a:endParaRPr lang="en-US" dirty="0"/>
          </a:p>
        </p:txBody>
      </p:sp>
      <p:sp>
        <p:nvSpPr>
          <p:cNvPr id="30" name="Down Arrow 29"/>
          <p:cNvSpPr/>
          <p:nvPr/>
        </p:nvSpPr>
        <p:spPr>
          <a:xfrm rot="4148830">
            <a:off x="3174974" y="533327"/>
            <a:ext cx="533400" cy="4364037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/>
          <p:cNvSpPr/>
          <p:nvPr/>
        </p:nvSpPr>
        <p:spPr>
          <a:xfrm>
            <a:off x="3020825" y="3560962"/>
            <a:ext cx="2286000" cy="2133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r>
              <a:rPr lang="en-US" dirty="0" smtClean="0"/>
              <a:t>1: route lookup</a:t>
            </a:r>
          </a:p>
          <a:p>
            <a:r>
              <a:rPr lang="en-US" dirty="0" smtClean="0"/>
              <a:t>2: ACL lookup</a:t>
            </a:r>
          </a:p>
          <a:p>
            <a:r>
              <a:rPr lang="en-US" dirty="0" smtClean="0"/>
              <a:t>3: tunnel lookup</a:t>
            </a:r>
          </a:p>
          <a:p>
            <a:r>
              <a:rPr lang="en-US" dirty="0" smtClean="0"/>
              <a:t>.</a:t>
            </a:r>
          </a:p>
          <a:p>
            <a:r>
              <a:rPr lang="en-US" dirty="0" smtClean="0"/>
              <a:t>.</a:t>
            </a:r>
          </a:p>
          <a:p>
            <a:r>
              <a:rPr lang="en-US" dirty="0" smtClean="0"/>
              <a:t>.</a:t>
            </a:r>
          </a:p>
          <a:p>
            <a:r>
              <a:rPr lang="en-US" dirty="0" smtClean="0"/>
              <a:t>10: …</a:t>
            </a:r>
          </a:p>
          <a:p>
            <a:pPr marL="342900" indent="-342900" algn="ctr">
              <a:buAutoNum type="arabicPeriod"/>
            </a:pPr>
            <a:endParaRPr lang="en-US" dirty="0" smtClean="0"/>
          </a:p>
        </p:txBody>
      </p:sp>
      <p:sp>
        <p:nvSpPr>
          <p:cNvPr id="32" name="TextBox 31"/>
          <p:cNvSpPr txBox="1"/>
          <p:nvPr/>
        </p:nvSpPr>
        <p:spPr>
          <a:xfrm>
            <a:off x="3350024" y="5811395"/>
            <a:ext cx="1703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GHz processor</a:t>
            </a:r>
            <a:endParaRPr lang="en-US" dirty="0"/>
          </a:p>
        </p:txBody>
      </p:sp>
      <p:sp>
        <p:nvSpPr>
          <p:cNvPr id="33" name="Down Arrow 32"/>
          <p:cNvSpPr/>
          <p:nvPr/>
        </p:nvSpPr>
        <p:spPr>
          <a:xfrm rot="3539565">
            <a:off x="4422874" y="2229015"/>
            <a:ext cx="533400" cy="1707667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/>
          <p:cNvSpPr/>
          <p:nvPr/>
        </p:nvSpPr>
        <p:spPr>
          <a:xfrm>
            <a:off x="9554694" y="3560962"/>
            <a:ext cx="2286000" cy="2133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r>
              <a:rPr lang="en-US" dirty="0" smtClean="0"/>
              <a:t>1: route lookup</a:t>
            </a:r>
          </a:p>
          <a:p>
            <a:r>
              <a:rPr lang="en-US" dirty="0" smtClean="0"/>
              <a:t>2: ACL lookup</a:t>
            </a:r>
          </a:p>
          <a:p>
            <a:r>
              <a:rPr lang="en-US" dirty="0" smtClean="0"/>
              <a:t>3: tunnel lookup</a:t>
            </a:r>
          </a:p>
          <a:p>
            <a:r>
              <a:rPr lang="en-US" dirty="0" smtClean="0"/>
              <a:t>.</a:t>
            </a:r>
          </a:p>
          <a:p>
            <a:r>
              <a:rPr lang="en-US" dirty="0" smtClean="0"/>
              <a:t>.</a:t>
            </a:r>
          </a:p>
          <a:p>
            <a:r>
              <a:rPr lang="en-US" dirty="0" smtClean="0"/>
              <a:t>.</a:t>
            </a:r>
          </a:p>
          <a:p>
            <a:r>
              <a:rPr lang="en-US" dirty="0" smtClean="0"/>
              <a:t>10: …</a:t>
            </a:r>
          </a:p>
          <a:p>
            <a:pPr marL="342900" indent="-342900" algn="ctr">
              <a:buAutoNum type="arabicPeriod"/>
            </a:pPr>
            <a:endParaRPr lang="en-US" dirty="0" smtClean="0"/>
          </a:p>
        </p:txBody>
      </p:sp>
      <p:sp>
        <p:nvSpPr>
          <p:cNvPr id="35" name="TextBox 34"/>
          <p:cNvSpPr txBox="1"/>
          <p:nvPr/>
        </p:nvSpPr>
        <p:spPr>
          <a:xfrm>
            <a:off x="9883893" y="5811395"/>
            <a:ext cx="1703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GHz processor</a:t>
            </a:r>
            <a:endParaRPr lang="en-US" dirty="0"/>
          </a:p>
        </p:txBody>
      </p:sp>
      <p:sp>
        <p:nvSpPr>
          <p:cNvPr id="37" name="Oval 36"/>
          <p:cNvSpPr/>
          <p:nvPr/>
        </p:nvSpPr>
        <p:spPr>
          <a:xfrm flipH="1" flipV="1">
            <a:off x="5548555" y="4615403"/>
            <a:ext cx="267701" cy="29168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 flipH="1" flipV="1">
            <a:off x="6069646" y="4615402"/>
            <a:ext cx="267701" cy="29168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 flipH="1" flipV="1">
            <a:off x="6590299" y="4625879"/>
            <a:ext cx="267701" cy="29168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Down Arrow 40"/>
          <p:cNvSpPr/>
          <p:nvPr/>
        </p:nvSpPr>
        <p:spPr>
          <a:xfrm rot="17273253">
            <a:off x="8410790" y="416438"/>
            <a:ext cx="533400" cy="4543135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/>
          <p:cNvCxnSpPr>
            <a:endCxn id="32" idx="3"/>
          </p:cNvCxnSpPr>
          <p:nvPr/>
        </p:nvCxnSpPr>
        <p:spPr>
          <a:xfrm flipH="1" flipV="1">
            <a:off x="5053824" y="5996061"/>
            <a:ext cx="967114" cy="557139"/>
          </a:xfrm>
          <a:prstGeom prst="straightConnector1">
            <a:avLst/>
          </a:prstGeom>
          <a:ln w="571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741545" y="6457832"/>
            <a:ext cx="884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Packets</a:t>
            </a:r>
            <a:endParaRPr lang="en-US" dirty="0"/>
          </a:p>
        </p:txBody>
      </p:sp>
      <p:cxnSp>
        <p:nvCxnSpPr>
          <p:cNvPr id="46" name="Straight Arrow Connector 45"/>
          <p:cNvCxnSpPr>
            <a:stCxn id="43" idx="1"/>
          </p:cNvCxnSpPr>
          <p:nvPr/>
        </p:nvCxnSpPr>
        <p:spPr>
          <a:xfrm flipH="1" flipV="1">
            <a:off x="2469358" y="6144436"/>
            <a:ext cx="3272187" cy="498062"/>
          </a:xfrm>
          <a:prstGeom prst="straightConnector1">
            <a:avLst/>
          </a:prstGeom>
          <a:ln w="571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26" idx="1"/>
          </p:cNvCxnSpPr>
          <p:nvPr/>
        </p:nvCxnSpPr>
        <p:spPr>
          <a:xfrm flipV="1">
            <a:off x="6379184" y="5996061"/>
            <a:ext cx="963219" cy="557139"/>
          </a:xfrm>
          <a:prstGeom prst="straightConnector1">
            <a:avLst/>
          </a:prstGeom>
          <a:ln w="571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43" idx="3"/>
            <a:endCxn id="35" idx="1"/>
          </p:cNvCxnSpPr>
          <p:nvPr/>
        </p:nvCxnSpPr>
        <p:spPr>
          <a:xfrm flipV="1">
            <a:off x="6625954" y="5996061"/>
            <a:ext cx="3257939" cy="646437"/>
          </a:xfrm>
          <a:prstGeom prst="straightConnector1">
            <a:avLst/>
          </a:prstGeom>
          <a:ln w="571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4143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Packet-parallel architecture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7013204" y="3560962"/>
            <a:ext cx="2286000" cy="2133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r>
              <a:rPr lang="en-US" dirty="0" smtClean="0"/>
              <a:t>1: route lookup</a:t>
            </a:r>
          </a:p>
          <a:p>
            <a:r>
              <a:rPr lang="en-US" dirty="0" smtClean="0"/>
              <a:t>2: ACL lookup</a:t>
            </a:r>
          </a:p>
          <a:p>
            <a:r>
              <a:rPr lang="en-US" dirty="0" smtClean="0"/>
              <a:t>3: tunnel lookup</a:t>
            </a:r>
          </a:p>
          <a:p>
            <a:r>
              <a:rPr lang="en-US" dirty="0" smtClean="0"/>
              <a:t>.</a:t>
            </a:r>
          </a:p>
          <a:p>
            <a:r>
              <a:rPr lang="en-US" dirty="0" smtClean="0"/>
              <a:t>.</a:t>
            </a:r>
          </a:p>
          <a:p>
            <a:r>
              <a:rPr lang="en-US" dirty="0" smtClean="0"/>
              <a:t>.</a:t>
            </a:r>
          </a:p>
          <a:p>
            <a:r>
              <a:rPr lang="en-US" dirty="0" smtClean="0"/>
              <a:t>10: …</a:t>
            </a:r>
          </a:p>
          <a:p>
            <a:pPr marL="342900" indent="-342900" algn="ctr">
              <a:buAutoNum type="arabicPeriod"/>
            </a:pPr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3516119" y="1203844"/>
            <a:ext cx="1398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Lookup table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669859" y="1850175"/>
            <a:ext cx="583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Match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710033" y="1575799"/>
            <a:ext cx="937166" cy="1678168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101210" y="1850175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Action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3748479" y="1908713"/>
            <a:ext cx="851685" cy="159453"/>
            <a:chOff x="1133169" y="3629639"/>
            <a:chExt cx="851685" cy="587483"/>
          </a:xfrm>
        </p:grpSpPr>
        <p:sp>
          <p:nvSpPr>
            <p:cNvPr id="11" name="Rectangle 10"/>
            <p:cNvSpPr/>
            <p:nvPr/>
          </p:nvSpPr>
          <p:spPr>
            <a:xfrm>
              <a:off x="1133169" y="3629640"/>
              <a:ext cx="851685" cy="58278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1563238" y="3629639"/>
              <a:ext cx="0" cy="58748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3670337" y="2127174"/>
            <a:ext cx="583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Match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101688" y="2127174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Action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3748957" y="2185712"/>
            <a:ext cx="851685" cy="159453"/>
            <a:chOff x="1133169" y="3629639"/>
            <a:chExt cx="851685" cy="587483"/>
          </a:xfrm>
        </p:grpSpPr>
        <p:sp>
          <p:nvSpPr>
            <p:cNvPr id="16" name="Rectangle 15"/>
            <p:cNvSpPr/>
            <p:nvPr/>
          </p:nvSpPr>
          <p:spPr>
            <a:xfrm>
              <a:off x="1133169" y="3629640"/>
              <a:ext cx="851685" cy="58278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1563238" y="3629639"/>
              <a:ext cx="0" cy="58748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3671830" y="2889174"/>
            <a:ext cx="583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Match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103181" y="2889174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Action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3750450" y="2947712"/>
            <a:ext cx="851685" cy="159453"/>
            <a:chOff x="1133169" y="3629639"/>
            <a:chExt cx="851685" cy="587483"/>
          </a:xfrm>
        </p:grpSpPr>
        <p:sp>
          <p:nvSpPr>
            <p:cNvPr id="21" name="Rectangle 20"/>
            <p:cNvSpPr/>
            <p:nvPr/>
          </p:nvSpPr>
          <p:spPr>
            <a:xfrm>
              <a:off x="1133169" y="3629640"/>
              <a:ext cx="851685" cy="58278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1563238" y="3629639"/>
              <a:ext cx="0" cy="58748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Oval 22"/>
          <p:cNvSpPr/>
          <p:nvPr/>
        </p:nvSpPr>
        <p:spPr>
          <a:xfrm>
            <a:off x="4138327" y="2430991"/>
            <a:ext cx="77183" cy="771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138327" y="2583391"/>
            <a:ext cx="77183" cy="771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138327" y="2735791"/>
            <a:ext cx="77183" cy="771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7342403" y="5811395"/>
            <a:ext cx="1703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GHz processor</a:t>
            </a:r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480545" y="3560962"/>
            <a:ext cx="2286000" cy="2133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r>
              <a:rPr lang="en-US" dirty="0" smtClean="0"/>
              <a:t>1: route lookup</a:t>
            </a:r>
          </a:p>
          <a:p>
            <a:r>
              <a:rPr lang="en-US" dirty="0" smtClean="0"/>
              <a:t>2: ACL lookup</a:t>
            </a:r>
          </a:p>
          <a:p>
            <a:r>
              <a:rPr lang="en-US" dirty="0" smtClean="0"/>
              <a:t>3: tunnel lookup</a:t>
            </a:r>
          </a:p>
          <a:p>
            <a:r>
              <a:rPr lang="en-US" dirty="0" smtClean="0"/>
              <a:t>.</a:t>
            </a:r>
          </a:p>
          <a:p>
            <a:r>
              <a:rPr lang="en-US" dirty="0" smtClean="0"/>
              <a:t>.</a:t>
            </a:r>
          </a:p>
          <a:p>
            <a:r>
              <a:rPr lang="en-US" dirty="0" smtClean="0"/>
              <a:t>.</a:t>
            </a:r>
          </a:p>
          <a:p>
            <a:r>
              <a:rPr lang="en-US" dirty="0" smtClean="0"/>
              <a:t>10: …</a:t>
            </a:r>
          </a:p>
          <a:p>
            <a:pPr marL="342900" indent="-342900" algn="ctr">
              <a:buAutoNum type="arabicPeriod"/>
            </a:pPr>
            <a:endParaRPr lang="en-US" dirty="0" smtClean="0"/>
          </a:p>
        </p:txBody>
      </p:sp>
      <p:sp>
        <p:nvSpPr>
          <p:cNvPr id="29" name="TextBox 28"/>
          <p:cNvSpPr txBox="1"/>
          <p:nvPr/>
        </p:nvSpPr>
        <p:spPr>
          <a:xfrm>
            <a:off x="809744" y="5811395"/>
            <a:ext cx="1703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GHz processor</a:t>
            </a:r>
            <a:endParaRPr lang="en-US" dirty="0"/>
          </a:p>
        </p:txBody>
      </p:sp>
      <p:sp>
        <p:nvSpPr>
          <p:cNvPr id="31" name="Rounded Rectangle 30"/>
          <p:cNvSpPr/>
          <p:nvPr/>
        </p:nvSpPr>
        <p:spPr>
          <a:xfrm>
            <a:off x="3020825" y="3560962"/>
            <a:ext cx="2286000" cy="2133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r>
              <a:rPr lang="en-US" dirty="0" smtClean="0"/>
              <a:t>1: route lookup</a:t>
            </a:r>
          </a:p>
          <a:p>
            <a:r>
              <a:rPr lang="en-US" dirty="0" smtClean="0"/>
              <a:t>2: ACL lookup</a:t>
            </a:r>
          </a:p>
          <a:p>
            <a:r>
              <a:rPr lang="en-US" dirty="0" smtClean="0"/>
              <a:t>3: tunnel lookup</a:t>
            </a:r>
          </a:p>
          <a:p>
            <a:r>
              <a:rPr lang="en-US" dirty="0" smtClean="0"/>
              <a:t>.</a:t>
            </a:r>
          </a:p>
          <a:p>
            <a:r>
              <a:rPr lang="en-US" dirty="0" smtClean="0"/>
              <a:t>.</a:t>
            </a:r>
          </a:p>
          <a:p>
            <a:r>
              <a:rPr lang="en-US" dirty="0" smtClean="0"/>
              <a:t>.</a:t>
            </a:r>
          </a:p>
          <a:p>
            <a:r>
              <a:rPr lang="en-US" dirty="0" smtClean="0"/>
              <a:t>10: …</a:t>
            </a:r>
          </a:p>
          <a:p>
            <a:pPr marL="342900" indent="-342900" algn="ctr">
              <a:buAutoNum type="arabicPeriod"/>
            </a:pPr>
            <a:endParaRPr lang="en-US" dirty="0" smtClean="0"/>
          </a:p>
        </p:txBody>
      </p:sp>
      <p:sp>
        <p:nvSpPr>
          <p:cNvPr id="32" name="TextBox 31"/>
          <p:cNvSpPr txBox="1"/>
          <p:nvPr/>
        </p:nvSpPr>
        <p:spPr>
          <a:xfrm>
            <a:off x="3350024" y="5811395"/>
            <a:ext cx="1703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GHz processor</a:t>
            </a:r>
            <a:endParaRPr lang="en-US" dirty="0"/>
          </a:p>
        </p:txBody>
      </p:sp>
      <p:sp>
        <p:nvSpPr>
          <p:cNvPr id="34" name="Rounded Rectangle 33"/>
          <p:cNvSpPr/>
          <p:nvPr/>
        </p:nvSpPr>
        <p:spPr>
          <a:xfrm>
            <a:off x="9554694" y="3560962"/>
            <a:ext cx="2286000" cy="2133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r>
              <a:rPr lang="en-US" dirty="0" smtClean="0"/>
              <a:t>1: route lookup</a:t>
            </a:r>
          </a:p>
          <a:p>
            <a:r>
              <a:rPr lang="en-US" dirty="0" smtClean="0"/>
              <a:t>2: ACL lookup</a:t>
            </a:r>
          </a:p>
          <a:p>
            <a:r>
              <a:rPr lang="en-US" dirty="0" smtClean="0"/>
              <a:t>3: tunnel lookup</a:t>
            </a:r>
          </a:p>
          <a:p>
            <a:r>
              <a:rPr lang="en-US" dirty="0" smtClean="0"/>
              <a:t>.</a:t>
            </a:r>
          </a:p>
          <a:p>
            <a:r>
              <a:rPr lang="en-US" dirty="0" smtClean="0"/>
              <a:t>.</a:t>
            </a:r>
          </a:p>
          <a:p>
            <a:r>
              <a:rPr lang="en-US" dirty="0" smtClean="0"/>
              <a:t>.</a:t>
            </a:r>
          </a:p>
          <a:p>
            <a:r>
              <a:rPr lang="en-US" dirty="0" smtClean="0"/>
              <a:t>10: …</a:t>
            </a:r>
          </a:p>
          <a:p>
            <a:pPr marL="342900" indent="-342900" algn="ctr">
              <a:buAutoNum type="arabicPeriod"/>
            </a:pPr>
            <a:endParaRPr lang="en-US" dirty="0" smtClean="0"/>
          </a:p>
        </p:txBody>
      </p:sp>
      <p:sp>
        <p:nvSpPr>
          <p:cNvPr id="35" name="TextBox 34"/>
          <p:cNvSpPr txBox="1"/>
          <p:nvPr/>
        </p:nvSpPr>
        <p:spPr>
          <a:xfrm>
            <a:off x="9883893" y="5811395"/>
            <a:ext cx="1703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GHz processor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5741545" y="6457832"/>
            <a:ext cx="884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Packets</a:t>
            </a:r>
            <a:endParaRPr lang="en-US" dirty="0"/>
          </a:p>
        </p:txBody>
      </p:sp>
      <p:cxnSp>
        <p:nvCxnSpPr>
          <p:cNvPr id="46" name="Straight Arrow Connector 45"/>
          <p:cNvCxnSpPr>
            <a:stCxn id="43" idx="1"/>
          </p:cNvCxnSpPr>
          <p:nvPr/>
        </p:nvCxnSpPr>
        <p:spPr>
          <a:xfrm flipH="1" flipV="1">
            <a:off x="2469358" y="6144436"/>
            <a:ext cx="3272187" cy="498062"/>
          </a:xfrm>
          <a:prstGeom prst="straightConnector1">
            <a:avLst/>
          </a:prstGeom>
          <a:ln w="571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43" idx="3"/>
            <a:endCxn id="35" idx="1"/>
          </p:cNvCxnSpPr>
          <p:nvPr/>
        </p:nvCxnSpPr>
        <p:spPr>
          <a:xfrm flipV="1">
            <a:off x="6625954" y="5996061"/>
            <a:ext cx="3257939" cy="646437"/>
          </a:xfrm>
          <a:prstGeom prst="straightConnector1">
            <a:avLst/>
          </a:prstGeom>
          <a:ln w="571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ounded Rectangle 55"/>
          <p:cNvSpPr/>
          <p:nvPr/>
        </p:nvSpPr>
        <p:spPr>
          <a:xfrm>
            <a:off x="2343150" y="3538218"/>
            <a:ext cx="7429500" cy="103162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>
                <a:latin typeface="Gadugi" panose="020B0502040204020203" pitchFamily="34" charset="0"/>
              </a:rPr>
              <a:t>Memory replication increases die area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876300" y="1181100"/>
            <a:ext cx="1398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Lookup table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1030040" y="1827431"/>
            <a:ext cx="583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Match</a:t>
            </a:r>
          </a:p>
        </p:txBody>
      </p:sp>
      <p:sp>
        <p:nvSpPr>
          <p:cNvPr id="50" name="Rounded Rectangle 49"/>
          <p:cNvSpPr/>
          <p:nvPr/>
        </p:nvSpPr>
        <p:spPr>
          <a:xfrm>
            <a:off x="1070214" y="1553055"/>
            <a:ext cx="937166" cy="1678168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1461391" y="1827431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Action</a:t>
            </a:r>
          </a:p>
        </p:txBody>
      </p:sp>
      <p:grpSp>
        <p:nvGrpSpPr>
          <p:cNvPr id="52" name="Group 51"/>
          <p:cNvGrpSpPr/>
          <p:nvPr/>
        </p:nvGrpSpPr>
        <p:grpSpPr>
          <a:xfrm>
            <a:off x="1108660" y="1885969"/>
            <a:ext cx="851685" cy="159453"/>
            <a:chOff x="1133169" y="3629639"/>
            <a:chExt cx="851685" cy="587483"/>
          </a:xfrm>
        </p:grpSpPr>
        <p:sp>
          <p:nvSpPr>
            <p:cNvPr id="54" name="Rectangle 53"/>
            <p:cNvSpPr/>
            <p:nvPr/>
          </p:nvSpPr>
          <p:spPr>
            <a:xfrm>
              <a:off x="1133169" y="3629640"/>
              <a:ext cx="851685" cy="58278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5" name="Straight Connector 54"/>
            <p:cNvCxnSpPr/>
            <p:nvPr/>
          </p:nvCxnSpPr>
          <p:spPr>
            <a:xfrm>
              <a:off x="1563238" y="3629639"/>
              <a:ext cx="0" cy="58748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TextBox 56"/>
          <p:cNvSpPr txBox="1"/>
          <p:nvPr/>
        </p:nvSpPr>
        <p:spPr>
          <a:xfrm>
            <a:off x="1030518" y="2104430"/>
            <a:ext cx="583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Match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461869" y="2104430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Action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1109138" y="2162968"/>
            <a:ext cx="851685" cy="159453"/>
            <a:chOff x="1133169" y="3629639"/>
            <a:chExt cx="851685" cy="587483"/>
          </a:xfrm>
        </p:grpSpPr>
        <p:sp>
          <p:nvSpPr>
            <p:cNvPr id="60" name="Rectangle 59"/>
            <p:cNvSpPr/>
            <p:nvPr/>
          </p:nvSpPr>
          <p:spPr>
            <a:xfrm>
              <a:off x="1133169" y="3629640"/>
              <a:ext cx="851685" cy="58278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1" name="Straight Connector 60"/>
            <p:cNvCxnSpPr/>
            <p:nvPr/>
          </p:nvCxnSpPr>
          <p:spPr>
            <a:xfrm>
              <a:off x="1563238" y="3629639"/>
              <a:ext cx="0" cy="58748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TextBox 61"/>
          <p:cNvSpPr txBox="1"/>
          <p:nvPr/>
        </p:nvSpPr>
        <p:spPr>
          <a:xfrm>
            <a:off x="1032011" y="2866430"/>
            <a:ext cx="583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Match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463362" y="2866430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Action</a:t>
            </a:r>
          </a:p>
        </p:txBody>
      </p:sp>
      <p:grpSp>
        <p:nvGrpSpPr>
          <p:cNvPr id="64" name="Group 63"/>
          <p:cNvGrpSpPr/>
          <p:nvPr/>
        </p:nvGrpSpPr>
        <p:grpSpPr>
          <a:xfrm>
            <a:off x="1110631" y="2924968"/>
            <a:ext cx="851685" cy="159453"/>
            <a:chOff x="1133169" y="3629639"/>
            <a:chExt cx="851685" cy="587483"/>
          </a:xfrm>
        </p:grpSpPr>
        <p:sp>
          <p:nvSpPr>
            <p:cNvPr id="65" name="Rectangle 64"/>
            <p:cNvSpPr/>
            <p:nvPr/>
          </p:nvSpPr>
          <p:spPr>
            <a:xfrm>
              <a:off x="1133169" y="3629640"/>
              <a:ext cx="851685" cy="58278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6" name="Straight Connector 65"/>
            <p:cNvCxnSpPr/>
            <p:nvPr/>
          </p:nvCxnSpPr>
          <p:spPr>
            <a:xfrm>
              <a:off x="1563238" y="3629639"/>
              <a:ext cx="0" cy="58748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Oval 66"/>
          <p:cNvSpPr/>
          <p:nvPr/>
        </p:nvSpPr>
        <p:spPr>
          <a:xfrm>
            <a:off x="1498508" y="2408247"/>
            <a:ext cx="77183" cy="771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1498508" y="2560647"/>
            <a:ext cx="77183" cy="771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1498508" y="2713047"/>
            <a:ext cx="77183" cy="771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7429500" y="1203844"/>
            <a:ext cx="1398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Lookup table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7583240" y="1850175"/>
            <a:ext cx="583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Match</a:t>
            </a:r>
          </a:p>
        </p:txBody>
      </p:sp>
      <p:sp>
        <p:nvSpPr>
          <p:cNvPr id="72" name="Rounded Rectangle 71"/>
          <p:cNvSpPr/>
          <p:nvPr/>
        </p:nvSpPr>
        <p:spPr>
          <a:xfrm>
            <a:off x="7623414" y="1575799"/>
            <a:ext cx="937166" cy="1678168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/>
          <p:cNvSpPr txBox="1"/>
          <p:nvPr/>
        </p:nvSpPr>
        <p:spPr>
          <a:xfrm>
            <a:off x="8014591" y="1850175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Action</a:t>
            </a:r>
          </a:p>
        </p:txBody>
      </p:sp>
      <p:grpSp>
        <p:nvGrpSpPr>
          <p:cNvPr id="74" name="Group 73"/>
          <p:cNvGrpSpPr/>
          <p:nvPr/>
        </p:nvGrpSpPr>
        <p:grpSpPr>
          <a:xfrm>
            <a:off x="7661860" y="1908713"/>
            <a:ext cx="851685" cy="159453"/>
            <a:chOff x="1133169" y="3629639"/>
            <a:chExt cx="851685" cy="587483"/>
          </a:xfrm>
        </p:grpSpPr>
        <p:sp>
          <p:nvSpPr>
            <p:cNvPr id="75" name="Rectangle 74"/>
            <p:cNvSpPr/>
            <p:nvPr/>
          </p:nvSpPr>
          <p:spPr>
            <a:xfrm>
              <a:off x="1133169" y="3629640"/>
              <a:ext cx="851685" cy="58278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6" name="Straight Connector 75"/>
            <p:cNvCxnSpPr/>
            <p:nvPr/>
          </p:nvCxnSpPr>
          <p:spPr>
            <a:xfrm>
              <a:off x="1563238" y="3629639"/>
              <a:ext cx="0" cy="58748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" name="TextBox 76"/>
          <p:cNvSpPr txBox="1"/>
          <p:nvPr/>
        </p:nvSpPr>
        <p:spPr>
          <a:xfrm>
            <a:off x="7583718" y="2127174"/>
            <a:ext cx="583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Match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8015069" y="2127174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Action</a:t>
            </a:r>
          </a:p>
        </p:txBody>
      </p:sp>
      <p:grpSp>
        <p:nvGrpSpPr>
          <p:cNvPr id="79" name="Group 78"/>
          <p:cNvGrpSpPr/>
          <p:nvPr/>
        </p:nvGrpSpPr>
        <p:grpSpPr>
          <a:xfrm>
            <a:off x="7662338" y="2185712"/>
            <a:ext cx="851685" cy="159453"/>
            <a:chOff x="1133169" y="3629639"/>
            <a:chExt cx="851685" cy="587483"/>
          </a:xfrm>
        </p:grpSpPr>
        <p:sp>
          <p:nvSpPr>
            <p:cNvPr id="80" name="Rectangle 79"/>
            <p:cNvSpPr/>
            <p:nvPr/>
          </p:nvSpPr>
          <p:spPr>
            <a:xfrm>
              <a:off x="1133169" y="3629640"/>
              <a:ext cx="851685" cy="58278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1" name="Straight Connector 80"/>
            <p:cNvCxnSpPr/>
            <p:nvPr/>
          </p:nvCxnSpPr>
          <p:spPr>
            <a:xfrm>
              <a:off x="1563238" y="3629639"/>
              <a:ext cx="0" cy="58748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" name="TextBox 81"/>
          <p:cNvSpPr txBox="1"/>
          <p:nvPr/>
        </p:nvSpPr>
        <p:spPr>
          <a:xfrm>
            <a:off x="7585211" y="2889174"/>
            <a:ext cx="583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Match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8016562" y="2889174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Action</a:t>
            </a:r>
          </a:p>
        </p:txBody>
      </p:sp>
      <p:grpSp>
        <p:nvGrpSpPr>
          <p:cNvPr id="84" name="Group 83"/>
          <p:cNvGrpSpPr/>
          <p:nvPr/>
        </p:nvGrpSpPr>
        <p:grpSpPr>
          <a:xfrm>
            <a:off x="7663831" y="2947712"/>
            <a:ext cx="851685" cy="159453"/>
            <a:chOff x="1133169" y="3629639"/>
            <a:chExt cx="851685" cy="587483"/>
          </a:xfrm>
        </p:grpSpPr>
        <p:sp>
          <p:nvSpPr>
            <p:cNvPr id="85" name="Rectangle 84"/>
            <p:cNvSpPr/>
            <p:nvPr/>
          </p:nvSpPr>
          <p:spPr>
            <a:xfrm>
              <a:off x="1133169" y="3629640"/>
              <a:ext cx="851685" cy="58278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6" name="Straight Connector 85"/>
            <p:cNvCxnSpPr/>
            <p:nvPr/>
          </p:nvCxnSpPr>
          <p:spPr>
            <a:xfrm>
              <a:off x="1563238" y="3629639"/>
              <a:ext cx="0" cy="58748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7" name="Oval 86"/>
          <p:cNvSpPr/>
          <p:nvPr/>
        </p:nvSpPr>
        <p:spPr>
          <a:xfrm>
            <a:off x="8051708" y="2430991"/>
            <a:ext cx="77183" cy="771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8051708" y="2583391"/>
            <a:ext cx="77183" cy="771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8051708" y="2735791"/>
            <a:ext cx="77183" cy="771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/>
          <p:cNvSpPr txBox="1"/>
          <p:nvPr/>
        </p:nvSpPr>
        <p:spPr>
          <a:xfrm>
            <a:off x="10069319" y="1181100"/>
            <a:ext cx="1398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Lookup table</a:t>
            </a:r>
            <a:endParaRPr lang="en-US" dirty="0"/>
          </a:p>
        </p:txBody>
      </p:sp>
      <p:sp>
        <p:nvSpPr>
          <p:cNvPr id="91" name="TextBox 90"/>
          <p:cNvSpPr txBox="1"/>
          <p:nvPr/>
        </p:nvSpPr>
        <p:spPr>
          <a:xfrm>
            <a:off x="10223059" y="1827431"/>
            <a:ext cx="583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Match</a:t>
            </a:r>
          </a:p>
        </p:txBody>
      </p:sp>
      <p:sp>
        <p:nvSpPr>
          <p:cNvPr id="92" name="Rounded Rectangle 91"/>
          <p:cNvSpPr/>
          <p:nvPr/>
        </p:nvSpPr>
        <p:spPr>
          <a:xfrm>
            <a:off x="10263233" y="1553055"/>
            <a:ext cx="937166" cy="1678168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extBox 92"/>
          <p:cNvSpPr txBox="1"/>
          <p:nvPr/>
        </p:nvSpPr>
        <p:spPr>
          <a:xfrm>
            <a:off x="10654410" y="1827431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Action</a:t>
            </a:r>
          </a:p>
        </p:txBody>
      </p:sp>
      <p:grpSp>
        <p:nvGrpSpPr>
          <p:cNvPr id="94" name="Group 93"/>
          <p:cNvGrpSpPr/>
          <p:nvPr/>
        </p:nvGrpSpPr>
        <p:grpSpPr>
          <a:xfrm>
            <a:off x="10301679" y="1885969"/>
            <a:ext cx="851685" cy="159453"/>
            <a:chOff x="1133169" y="3629639"/>
            <a:chExt cx="851685" cy="587483"/>
          </a:xfrm>
        </p:grpSpPr>
        <p:sp>
          <p:nvSpPr>
            <p:cNvPr id="95" name="Rectangle 94"/>
            <p:cNvSpPr/>
            <p:nvPr/>
          </p:nvSpPr>
          <p:spPr>
            <a:xfrm>
              <a:off x="1133169" y="3629640"/>
              <a:ext cx="851685" cy="58278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6" name="Straight Connector 95"/>
            <p:cNvCxnSpPr/>
            <p:nvPr/>
          </p:nvCxnSpPr>
          <p:spPr>
            <a:xfrm>
              <a:off x="1563238" y="3629639"/>
              <a:ext cx="0" cy="58748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7" name="TextBox 96"/>
          <p:cNvSpPr txBox="1"/>
          <p:nvPr/>
        </p:nvSpPr>
        <p:spPr>
          <a:xfrm>
            <a:off x="10223537" y="2104430"/>
            <a:ext cx="583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Match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10654888" y="2104430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Action</a:t>
            </a:r>
          </a:p>
        </p:txBody>
      </p:sp>
      <p:grpSp>
        <p:nvGrpSpPr>
          <p:cNvPr id="99" name="Group 98"/>
          <p:cNvGrpSpPr/>
          <p:nvPr/>
        </p:nvGrpSpPr>
        <p:grpSpPr>
          <a:xfrm>
            <a:off x="10302157" y="2162968"/>
            <a:ext cx="851685" cy="159453"/>
            <a:chOff x="1133169" y="3629639"/>
            <a:chExt cx="851685" cy="587483"/>
          </a:xfrm>
        </p:grpSpPr>
        <p:sp>
          <p:nvSpPr>
            <p:cNvPr id="100" name="Rectangle 99"/>
            <p:cNvSpPr/>
            <p:nvPr/>
          </p:nvSpPr>
          <p:spPr>
            <a:xfrm>
              <a:off x="1133169" y="3629640"/>
              <a:ext cx="851685" cy="58278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1" name="Straight Connector 100"/>
            <p:cNvCxnSpPr/>
            <p:nvPr/>
          </p:nvCxnSpPr>
          <p:spPr>
            <a:xfrm>
              <a:off x="1563238" y="3629639"/>
              <a:ext cx="0" cy="58748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" name="TextBox 101"/>
          <p:cNvSpPr txBox="1"/>
          <p:nvPr/>
        </p:nvSpPr>
        <p:spPr>
          <a:xfrm>
            <a:off x="10225030" y="2866430"/>
            <a:ext cx="583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Match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0656381" y="2866430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Action</a:t>
            </a:r>
          </a:p>
        </p:txBody>
      </p:sp>
      <p:grpSp>
        <p:nvGrpSpPr>
          <p:cNvPr id="104" name="Group 103"/>
          <p:cNvGrpSpPr/>
          <p:nvPr/>
        </p:nvGrpSpPr>
        <p:grpSpPr>
          <a:xfrm>
            <a:off x="10303650" y="2924968"/>
            <a:ext cx="851685" cy="159453"/>
            <a:chOff x="1133169" y="3629639"/>
            <a:chExt cx="851685" cy="587483"/>
          </a:xfrm>
        </p:grpSpPr>
        <p:sp>
          <p:nvSpPr>
            <p:cNvPr id="105" name="Rectangle 104"/>
            <p:cNvSpPr/>
            <p:nvPr/>
          </p:nvSpPr>
          <p:spPr>
            <a:xfrm>
              <a:off x="1133169" y="3629640"/>
              <a:ext cx="851685" cy="58278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6" name="Straight Connector 105"/>
            <p:cNvCxnSpPr/>
            <p:nvPr/>
          </p:nvCxnSpPr>
          <p:spPr>
            <a:xfrm>
              <a:off x="1563238" y="3629639"/>
              <a:ext cx="0" cy="58748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7" name="Oval 106"/>
          <p:cNvSpPr/>
          <p:nvPr/>
        </p:nvSpPr>
        <p:spPr>
          <a:xfrm>
            <a:off x="10691527" y="2408247"/>
            <a:ext cx="77183" cy="771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/>
          <p:nvPr/>
        </p:nvSpPr>
        <p:spPr>
          <a:xfrm>
            <a:off x="10691527" y="2560647"/>
            <a:ext cx="77183" cy="771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/>
          <p:nvPr/>
        </p:nvSpPr>
        <p:spPr>
          <a:xfrm>
            <a:off x="10691527" y="2713047"/>
            <a:ext cx="77183" cy="771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Down Arrow 109"/>
          <p:cNvSpPr/>
          <p:nvPr/>
        </p:nvSpPr>
        <p:spPr>
          <a:xfrm rot="10800000" flipV="1">
            <a:off x="1267802" y="3264659"/>
            <a:ext cx="533400" cy="287571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Down Arrow 110"/>
          <p:cNvSpPr/>
          <p:nvPr/>
        </p:nvSpPr>
        <p:spPr>
          <a:xfrm rot="10800000" flipV="1">
            <a:off x="3883884" y="3262241"/>
            <a:ext cx="533400" cy="287571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Down Arrow 111"/>
          <p:cNvSpPr/>
          <p:nvPr/>
        </p:nvSpPr>
        <p:spPr>
          <a:xfrm rot="10800000" flipV="1">
            <a:off x="7832891" y="3262019"/>
            <a:ext cx="533400" cy="287571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Down Arrow 112"/>
          <p:cNvSpPr/>
          <p:nvPr/>
        </p:nvSpPr>
        <p:spPr>
          <a:xfrm rot="10800000" flipV="1">
            <a:off x="10477500" y="3231750"/>
            <a:ext cx="533400" cy="287571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/>
          <p:cNvSpPr/>
          <p:nvPr/>
        </p:nvSpPr>
        <p:spPr>
          <a:xfrm flipH="1" flipV="1">
            <a:off x="5548555" y="4615403"/>
            <a:ext cx="267701" cy="29168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/>
          <p:cNvSpPr/>
          <p:nvPr/>
        </p:nvSpPr>
        <p:spPr>
          <a:xfrm flipH="1" flipV="1">
            <a:off x="6069646" y="4615402"/>
            <a:ext cx="267701" cy="29168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/>
          <p:cNvSpPr/>
          <p:nvPr/>
        </p:nvSpPr>
        <p:spPr>
          <a:xfrm flipH="1" flipV="1">
            <a:off x="6590299" y="4625879"/>
            <a:ext cx="267701" cy="29168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7" name="Straight Arrow Connector 116"/>
          <p:cNvCxnSpPr/>
          <p:nvPr/>
        </p:nvCxnSpPr>
        <p:spPr>
          <a:xfrm flipH="1" flipV="1">
            <a:off x="5053824" y="5996061"/>
            <a:ext cx="967114" cy="557139"/>
          </a:xfrm>
          <a:prstGeom prst="straightConnector1">
            <a:avLst/>
          </a:prstGeom>
          <a:ln w="571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 flipV="1">
            <a:off x="6379184" y="5996061"/>
            <a:ext cx="963219" cy="557139"/>
          </a:xfrm>
          <a:prstGeom prst="straightConnector1">
            <a:avLst/>
          </a:prstGeom>
          <a:ln w="571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7801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Function-parallel or pipelined architecture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26293" y="2444076"/>
            <a:ext cx="2013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Route lookup table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089289" y="2809101"/>
            <a:ext cx="583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Match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129463" y="2809101"/>
            <a:ext cx="937166" cy="347206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520640" y="2809101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Action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167909" y="2867639"/>
            <a:ext cx="851685" cy="159453"/>
            <a:chOff x="1133169" y="3629639"/>
            <a:chExt cx="851685" cy="587483"/>
          </a:xfrm>
        </p:grpSpPr>
        <p:sp>
          <p:nvSpPr>
            <p:cNvPr id="11" name="Rectangle 10"/>
            <p:cNvSpPr/>
            <p:nvPr/>
          </p:nvSpPr>
          <p:spPr>
            <a:xfrm>
              <a:off x="1133169" y="3629640"/>
              <a:ext cx="851685" cy="58278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1563238" y="3629639"/>
              <a:ext cx="0" cy="58748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/>
          <p:cNvSpPr txBox="1"/>
          <p:nvPr/>
        </p:nvSpPr>
        <p:spPr>
          <a:xfrm>
            <a:off x="1462084" y="4533900"/>
            <a:ext cx="233749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latin typeface="Gadugi" panose="020B0502040204020203" pitchFamily="34" charset="0"/>
              </a:rPr>
              <a:t>1 GHz circuit</a:t>
            </a:r>
            <a:endParaRPr lang="en-US" sz="3000" dirty="0">
              <a:latin typeface="Gadugi" panose="020B0502040204020203" pitchFamily="34" charset="0"/>
            </a:endParaRPr>
          </a:p>
        </p:txBody>
      </p:sp>
      <p:sp>
        <p:nvSpPr>
          <p:cNvPr id="30" name="Down Arrow 29"/>
          <p:cNvSpPr/>
          <p:nvPr/>
        </p:nvSpPr>
        <p:spPr>
          <a:xfrm>
            <a:off x="2339894" y="3143429"/>
            <a:ext cx="533400" cy="407117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Down Arrow 32"/>
          <p:cNvSpPr/>
          <p:nvPr/>
        </p:nvSpPr>
        <p:spPr>
          <a:xfrm>
            <a:off x="5574652" y="3156829"/>
            <a:ext cx="533400" cy="398424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Down Arrow 49"/>
          <p:cNvSpPr/>
          <p:nvPr/>
        </p:nvSpPr>
        <p:spPr>
          <a:xfrm rot="5400000" flipV="1">
            <a:off x="3982211" y="3544123"/>
            <a:ext cx="533400" cy="998633"/>
          </a:xfrm>
          <a:prstGeom prst="down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Down Arrow 50"/>
          <p:cNvSpPr/>
          <p:nvPr/>
        </p:nvSpPr>
        <p:spPr>
          <a:xfrm rot="5400000" flipV="1">
            <a:off x="7298219" y="3532918"/>
            <a:ext cx="533400" cy="998633"/>
          </a:xfrm>
          <a:prstGeom prst="down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4850452" y="2444076"/>
            <a:ext cx="1759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ACL lookup table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5313448" y="2809101"/>
            <a:ext cx="583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Match</a:t>
            </a:r>
          </a:p>
        </p:txBody>
      </p:sp>
      <p:sp>
        <p:nvSpPr>
          <p:cNvPr id="62" name="Rounded Rectangle 61"/>
          <p:cNvSpPr/>
          <p:nvPr/>
        </p:nvSpPr>
        <p:spPr>
          <a:xfrm>
            <a:off x="5353622" y="2809101"/>
            <a:ext cx="937166" cy="347206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5744799" y="2809101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Action</a:t>
            </a:r>
          </a:p>
        </p:txBody>
      </p:sp>
      <p:grpSp>
        <p:nvGrpSpPr>
          <p:cNvPr id="64" name="Group 63"/>
          <p:cNvGrpSpPr/>
          <p:nvPr/>
        </p:nvGrpSpPr>
        <p:grpSpPr>
          <a:xfrm>
            <a:off x="5392068" y="2867639"/>
            <a:ext cx="851685" cy="159453"/>
            <a:chOff x="1133169" y="3629639"/>
            <a:chExt cx="851685" cy="587483"/>
          </a:xfrm>
        </p:grpSpPr>
        <p:sp>
          <p:nvSpPr>
            <p:cNvPr id="65" name="Rectangle 64"/>
            <p:cNvSpPr/>
            <p:nvPr/>
          </p:nvSpPr>
          <p:spPr>
            <a:xfrm>
              <a:off x="1133169" y="3629640"/>
              <a:ext cx="851685" cy="58278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6" name="Straight Connector 65"/>
            <p:cNvCxnSpPr/>
            <p:nvPr/>
          </p:nvCxnSpPr>
          <p:spPr>
            <a:xfrm>
              <a:off x="1563238" y="3629639"/>
              <a:ext cx="0" cy="58748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Down Arrow 66"/>
          <p:cNvSpPr/>
          <p:nvPr/>
        </p:nvSpPr>
        <p:spPr>
          <a:xfrm>
            <a:off x="10732968" y="3171416"/>
            <a:ext cx="533400" cy="398424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10008768" y="2458663"/>
            <a:ext cx="2038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Tunnel lookup table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10471764" y="2823688"/>
            <a:ext cx="583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Match</a:t>
            </a:r>
          </a:p>
        </p:txBody>
      </p:sp>
      <p:sp>
        <p:nvSpPr>
          <p:cNvPr id="70" name="Rounded Rectangle 69"/>
          <p:cNvSpPr/>
          <p:nvPr/>
        </p:nvSpPr>
        <p:spPr>
          <a:xfrm>
            <a:off x="10511938" y="2823688"/>
            <a:ext cx="937166" cy="347206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10903115" y="2823688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Action</a:t>
            </a:r>
          </a:p>
        </p:txBody>
      </p:sp>
      <p:grpSp>
        <p:nvGrpSpPr>
          <p:cNvPr id="72" name="Group 71"/>
          <p:cNvGrpSpPr/>
          <p:nvPr/>
        </p:nvGrpSpPr>
        <p:grpSpPr>
          <a:xfrm>
            <a:off x="10550384" y="2882226"/>
            <a:ext cx="851685" cy="159453"/>
            <a:chOff x="1133169" y="3629639"/>
            <a:chExt cx="851685" cy="587483"/>
          </a:xfrm>
        </p:grpSpPr>
        <p:sp>
          <p:nvSpPr>
            <p:cNvPr id="73" name="Rectangle 72"/>
            <p:cNvSpPr/>
            <p:nvPr/>
          </p:nvSpPr>
          <p:spPr>
            <a:xfrm>
              <a:off x="1133169" y="3629640"/>
              <a:ext cx="851685" cy="58278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4" name="Straight Connector 73"/>
            <p:cNvCxnSpPr/>
            <p:nvPr/>
          </p:nvCxnSpPr>
          <p:spPr>
            <a:xfrm>
              <a:off x="1563238" y="3629639"/>
              <a:ext cx="0" cy="58748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8" name="Straight Arrow Connector 77"/>
          <p:cNvCxnSpPr/>
          <p:nvPr/>
        </p:nvCxnSpPr>
        <p:spPr>
          <a:xfrm>
            <a:off x="152400" y="4026932"/>
            <a:ext cx="1295400" cy="0"/>
          </a:xfrm>
          <a:prstGeom prst="straightConnector1">
            <a:avLst/>
          </a:prstGeom>
          <a:ln w="571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357895" y="3657600"/>
            <a:ext cx="884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Packets</a:t>
            </a:r>
            <a:endParaRPr lang="en-US" dirty="0"/>
          </a:p>
        </p:txBody>
      </p:sp>
      <p:sp>
        <p:nvSpPr>
          <p:cNvPr id="41" name="Oval 40"/>
          <p:cNvSpPr/>
          <p:nvPr/>
        </p:nvSpPr>
        <p:spPr>
          <a:xfrm flipH="1" flipV="1">
            <a:off x="8066477" y="3900714"/>
            <a:ext cx="267701" cy="29168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 flipH="1" flipV="1">
            <a:off x="8587568" y="3900713"/>
            <a:ext cx="267701" cy="29168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 flipH="1" flipV="1">
            <a:off x="9067800" y="3911190"/>
            <a:ext cx="267701" cy="29168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Down Arrow 43"/>
          <p:cNvSpPr/>
          <p:nvPr/>
        </p:nvSpPr>
        <p:spPr>
          <a:xfrm rot="5400000" flipV="1">
            <a:off x="9345128" y="3835942"/>
            <a:ext cx="533400" cy="435950"/>
          </a:xfrm>
          <a:prstGeom prst="down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1584034" y="3695700"/>
            <a:ext cx="2055759" cy="6730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45" name="TextBox 44"/>
          <p:cNvSpPr txBox="1"/>
          <p:nvPr/>
        </p:nvSpPr>
        <p:spPr>
          <a:xfrm>
            <a:off x="4814884" y="4533900"/>
            <a:ext cx="233749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latin typeface="Gadugi" panose="020B0502040204020203" pitchFamily="34" charset="0"/>
              </a:rPr>
              <a:t>1 GHz circuit</a:t>
            </a:r>
            <a:endParaRPr lang="en-US" sz="3000" dirty="0">
              <a:latin typeface="Gadugi" panose="020B0502040204020203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9740201" y="4533900"/>
            <a:ext cx="233749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latin typeface="Gadugi" panose="020B0502040204020203" pitchFamily="34" charset="0"/>
              </a:rPr>
              <a:t>1 GHz circuit</a:t>
            </a:r>
            <a:endParaRPr lang="en-US" sz="3000" dirty="0">
              <a:latin typeface="Gadugi" panose="020B0502040204020203" pitchFamily="34" charset="0"/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4910621" y="3706905"/>
            <a:ext cx="2055759" cy="6730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48" name="Rounded Rectangle 47"/>
          <p:cNvSpPr/>
          <p:nvPr/>
        </p:nvSpPr>
        <p:spPr>
          <a:xfrm>
            <a:off x="9982200" y="3706905"/>
            <a:ext cx="2055759" cy="6730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49" name="TextBox 48"/>
          <p:cNvSpPr txBox="1"/>
          <p:nvPr/>
        </p:nvSpPr>
        <p:spPr>
          <a:xfrm>
            <a:off x="1621079" y="3842266"/>
            <a:ext cx="1432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Route lookup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035378" y="3858773"/>
            <a:ext cx="1231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ACL lookup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0170450" y="3858773"/>
            <a:ext cx="1510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Tunnel lookup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2400" y="5103514"/>
            <a:ext cx="822372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Gadugi" panose="020B0502040204020203" pitchFamily="34" charset="0"/>
              </a:rPr>
              <a:t>Factors out global state into per-stage local state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Gadugi" panose="020B0502040204020203" pitchFamily="34" charset="0"/>
              </a:rPr>
              <a:t>Replaces full-blown processor with a circuit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Gadugi" panose="020B0502040204020203" pitchFamily="34" charset="0"/>
              </a:rPr>
              <a:t>But, needs careful circuit design to run at 1 GHz</a:t>
            </a:r>
            <a:endParaRPr lang="en-US" sz="2800" dirty="0">
              <a:latin typeface="Gadug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3597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Fixed function switch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2000" y="6875784"/>
            <a:ext cx="8229600" cy="4525963"/>
          </a:xfrm>
        </p:spPr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D96D-3F5C-E948-A9F0-6481128465F5}" type="slidenum">
              <a:rPr lang="en-US" smtClean="0"/>
              <a:t>16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427036" y="2660880"/>
            <a:ext cx="310147" cy="373767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8" name="Group 42"/>
          <p:cNvGrpSpPr/>
          <p:nvPr/>
        </p:nvGrpSpPr>
        <p:grpSpPr>
          <a:xfrm>
            <a:off x="4111983" y="3586665"/>
            <a:ext cx="4320165" cy="1191330"/>
            <a:chOff x="1707458" y="1778000"/>
            <a:chExt cx="5547033" cy="1191330"/>
          </a:xfrm>
        </p:grpSpPr>
        <p:cxnSp>
          <p:nvCxnSpPr>
            <p:cNvPr id="70" name="Straight Arrow Connector 69"/>
            <p:cNvCxnSpPr/>
            <p:nvPr/>
          </p:nvCxnSpPr>
          <p:spPr>
            <a:xfrm>
              <a:off x="1707458" y="1778000"/>
              <a:ext cx="5547033" cy="4096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>
              <a:off x="1707458" y="1905818"/>
              <a:ext cx="5547033" cy="4096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>
              <a:off x="1707458" y="2033636"/>
              <a:ext cx="5547033" cy="4096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>
              <a:off x="1707458" y="2161454"/>
              <a:ext cx="5547033" cy="4096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>
              <a:off x="1707458" y="2289272"/>
              <a:ext cx="5547033" cy="4096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>
              <a:off x="1707458" y="2417090"/>
              <a:ext cx="5547033" cy="4096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>
              <a:off x="1707458" y="2544908"/>
              <a:ext cx="5547033" cy="4096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>
              <a:off x="1707458" y="2672726"/>
              <a:ext cx="5547033" cy="4096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/>
            <p:nvPr/>
          </p:nvCxnSpPr>
          <p:spPr>
            <a:xfrm>
              <a:off x="1707458" y="2800544"/>
              <a:ext cx="5547033" cy="4096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>
            <a:xfrm>
              <a:off x="1707458" y="2928362"/>
              <a:ext cx="5547033" cy="4096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9" name="Straight Arrow Connector 68"/>
          <p:cNvCxnSpPr/>
          <p:nvPr/>
        </p:nvCxnSpPr>
        <p:spPr>
          <a:xfrm>
            <a:off x="4111982" y="6123681"/>
            <a:ext cx="4325226" cy="40968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ight Arrow 9"/>
          <p:cNvSpPr/>
          <p:nvPr/>
        </p:nvSpPr>
        <p:spPr>
          <a:xfrm>
            <a:off x="3301263" y="4149288"/>
            <a:ext cx="596310" cy="37144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65"/>
          <p:cNvGrpSpPr/>
          <p:nvPr/>
        </p:nvGrpSpPr>
        <p:grpSpPr>
          <a:xfrm>
            <a:off x="8886352" y="3832542"/>
            <a:ext cx="497165" cy="296604"/>
            <a:chOff x="7660968" y="1751777"/>
            <a:chExt cx="1040580" cy="450645"/>
          </a:xfrm>
        </p:grpSpPr>
        <p:sp>
          <p:nvSpPr>
            <p:cNvPr id="65" name="Freeform 64"/>
            <p:cNvSpPr/>
            <p:nvPr/>
          </p:nvSpPr>
          <p:spPr>
            <a:xfrm>
              <a:off x="7660968" y="1751777"/>
              <a:ext cx="1040580" cy="450645"/>
            </a:xfrm>
            <a:custGeom>
              <a:avLst/>
              <a:gdLst>
                <a:gd name="connsiteX0" fmla="*/ 0 w 1040580"/>
                <a:gd name="connsiteY0" fmla="*/ 0 h 450645"/>
                <a:gd name="connsiteX1" fmla="*/ 1040580 w 1040580"/>
                <a:gd name="connsiteY1" fmla="*/ 8193 h 450645"/>
                <a:gd name="connsiteX2" fmla="*/ 1032387 w 1040580"/>
                <a:gd name="connsiteY2" fmla="*/ 450645 h 450645"/>
                <a:gd name="connsiteX3" fmla="*/ 16387 w 1040580"/>
                <a:gd name="connsiteY3" fmla="*/ 442451 h 450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0580" h="450645">
                  <a:moveTo>
                    <a:pt x="0" y="0"/>
                  </a:moveTo>
                  <a:lnTo>
                    <a:pt x="1040580" y="8193"/>
                  </a:lnTo>
                  <a:lnTo>
                    <a:pt x="1032387" y="450645"/>
                  </a:lnTo>
                  <a:lnTo>
                    <a:pt x="16387" y="442451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6" name="Straight Connector 65"/>
            <p:cNvCxnSpPr/>
            <p:nvPr/>
          </p:nvCxnSpPr>
          <p:spPr>
            <a:xfrm>
              <a:off x="8501629" y="1751777"/>
              <a:ext cx="0" cy="450645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8268933" y="1751777"/>
              <a:ext cx="0" cy="450645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70"/>
          <p:cNvGrpSpPr/>
          <p:nvPr/>
        </p:nvGrpSpPr>
        <p:grpSpPr>
          <a:xfrm>
            <a:off x="8887021" y="4433945"/>
            <a:ext cx="497165" cy="296604"/>
            <a:chOff x="7660968" y="1751777"/>
            <a:chExt cx="1040580" cy="450645"/>
          </a:xfrm>
        </p:grpSpPr>
        <p:sp>
          <p:nvSpPr>
            <p:cNvPr id="62" name="Freeform 61"/>
            <p:cNvSpPr/>
            <p:nvPr/>
          </p:nvSpPr>
          <p:spPr>
            <a:xfrm>
              <a:off x="7660968" y="1751777"/>
              <a:ext cx="1040580" cy="450645"/>
            </a:xfrm>
            <a:custGeom>
              <a:avLst/>
              <a:gdLst>
                <a:gd name="connsiteX0" fmla="*/ 0 w 1040580"/>
                <a:gd name="connsiteY0" fmla="*/ 0 h 450645"/>
                <a:gd name="connsiteX1" fmla="*/ 1040580 w 1040580"/>
                <a:gd name="connsiteY1" fmla="*/ 8193 h 450645"/>
                <a:gd name="connsiteX2" fmla="*/ 1032387 w 1040580"/>
                <a:gd name="connsiteY2" fmla="*/ 450645 h 450645"/>
                <a:gd name="connsiteX3" fmla="*/ 16387 w 1040580"/>
                <a:gd name="connsiteY3" fmla="*/ 442451 h 450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0580" h="450645">
                  <a:moveTo>
                    <a:pt x="0" y="0"/>
                  </a:moveTo>
                  <a:lnTo>
                    <a:pt x="1040580" y="8193"/>
                  </a:lnTo>
                  <a:lnTo>
                    <a:pt x="1032387" y="450645"/>
                  </a:lnTo>
                  <a:lnTo>
                    <a:pt x="16387" y="442451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3" name="Straight Connector 62"/>
            <p:cNvCxnSpPr/>
            <p:nvPr/>
          </p:nvCxnSpPr>
          <p:spPr>
            <a:xfrm>
              <a:off x="8501629" y="1751777"/>
              <a:ext cx="0" cy="450645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8268933" y="1751777"/>
              <a:ext cx="0" cy="450645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 rot="16200000">
            <a:off x="8059699" y="4686825"/>
            <a:ext cx="1036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Deparser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348165" y="3889188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755690" y="3278889"/>
            <a:ext cx="7441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Queues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199524" y="6212919"/>
            <a:ext cx="5254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Data</a:t>
            </a:r>
          </a:p>
        </p:txBody>
      </p:sp>
      <p:sp>
        <p:nvSpPr>
          <p:cNvPr id="23" name="Right Arrow 22"/>
          <p:cNvSpPr/>
          <p:nvPr/>
        </p:nvSpPr>
        <p:spPr>
          <a:xfrm>
            <a:off x="9786129" y="4149288"/>
            <a:ext cx="562888" cy="37144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9790225" y="384718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</a:t>
            </a:r>
          </a:p>
        </p:txBody>
      </p:sp>
      <p:sp>
        <p:nvSpPr>
          <p:cNvPr id="91" name="Rectangle 90"/>
          <p:cNvSpPr/>
          <p:nvPr/>
        </p:nvSpPr>
        <p:spPr>
          <a:xfrm>
            <a:off x="7029468" y="2788443"/>
            <a:ext cx="1007110" cy="279925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ACL Stage</a:t>
            </a:r>
          </a:p>
        </p:txBody>
      </p:sp>
      <p:sp>
        <p:nvSpPr>
          <p:cNvPr id="95" name="Rectangle 94"/>
          <p:cNvSpPr/>
          <p:nvPr/>
        </p:nvSpPr>
        <p:spPr>
          <a:xfrm>
            <a:off x="5627852" y="2795438"/>
            <a:ext cx="1007110" cy="279925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L3 Stage</a:t>
            </a:r>
          </a:p>
        </p:txBody>
      </p:sp>
      <p:sp>
        <p:nvSpPr>
          <p:cNvPr id="96" name="Rectangle 95"/>
          <p:cNvSpPr/>
          <p:nvPr/>
        </p:nvSpPr>
        <p:spPr>
          <a:xfrm>
            <a:off x="4245853" y="2788443"/>
            <a:ext cx="1007110" cy="279925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L2 Stage</a:t>
            </a:r>
          </a:p>
        </p:txBody>
      </p:sp>
      <p:grpSp>
        <p:nvGrpSpPr>
          <p:cNvPr id="92" name="Group 91"/>
          <p:cNvGrpSpPr/>
          <p:nvPr/>
        </p:nvGrpSpPr>
        <p:grpSpPr>
          <a:xfrm>
            <a:off x="3984971" y="1297136"/>
            <a:ext cx="1406906" cy="4627536"/>
            <a:chOff x="1204029" y="1315613"/>
            <a:chExt cx="1406906" cy="4627536"/>
          </a:xfrm>
        </p:grpSpPr>
        <p:grpSp>
          <p:nvGrpSpPr>
            <p:cNvPr id="16" name="Group 33"/>
            <p:cNvGrpSpPr/>
            <p:nvPr/>
          </p:nvGrpSpPr>
          <p:grpSpPr>
            <a:xfrm>
              <a:off x="1467377" y="2799542"/>
              <a:ext cx="1030842" cy="3143607"/>
              <a:chOff x="1656349" y="3158022"/>
              <a:chExt cx="1260580" cy="1812695"/>
            </a:xfrm>
          </p:grpSpPr>
          <p:sp>
            <p:nvSpPr>
              <p:cNvPr id="57" name="Rectangle 56"/>
              <p:cNvSpPr/>
              <p:nvPr/>
            </p:nvSpPr>
            <p:spPr>
              <a:xfrm>
                <a:off x="1656349" y="3158022"/>
                <a:ext cx="1239252" cy="1614130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/>
              <p:cNvSpPr/>
              <p:nvPr/>
            </p:nvSpPr>
            <p:spPr>
              <a:xfrm rot="16200000">
                <a:off x="1951125" y="3814520"/>
                <a:ext cx="1353142" cy="285956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0000"/>
                    </a:solidFill>
                  </a:rPr>
                  <a:t>Action: set L2D</a:t>
                </a: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1855960" y="4757749"/>
                <a:ext cx="1060969" cy="2129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Stage 1</a:t>
                </a:r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 rot="16200000">
                <a:off x="1394124" y="3763655"/>
                <a:ext cx="1254702" cy="451643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L2 Table</a:t>
                </a:r>
              </a:p>
            </p:txBody>
          </p:sp>
          <p:sp>
            <p:nvSpPr>
              <p:cNvPr id="61" name="Right Arrow 60"/>
              <p:cNvSpPr/>
              <p:nvPr/>
            </p:nvSpPr>
            <p:spPr>
              <a:xfrm>
                <a:off x="2122659" y="3838088"/>
                <a:ext cx="362059" cy="260523"/>
              </a:xfrm>
              <a:prstGeom prst="rightArrow">
                <a:avLst/>
              </a:prstGeom>
              <a:solidFill>
                <a:schemeClr val="tx1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7" name="TextBox 86"/>
            <p:cNvSpPr txBox="1"/>
            <p:nvPr/>
          </p:nvSpPr>
          <p:spPr>
            <a:xfrm>
              <a:off x="1204029" y="1315613"/>
              <a:ext cx="140690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L2: 128k x 48</a:t>
              </a:r>
            </a:p>
            <a:p>
              <a:r>
                <a:rPr lang="en-US" dirty="0"/>
                <a:t>Exact match</a:t>
              </a:r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5391877" y="1429893"/>
            <a:ext cx="1506768" cy="4534130"/>
            <a:chOff x="2619692" y="1409020"/>
            <a:chExt cx="1506768" cy="4534130"/>
          </a:xfrm>
        </p:grpSpPr>
        <p:grpSp>
          <p:nvGrpSpPr>
            <p:cNvPr id="17" name="Group 75"/>
            <p:cNvGrpSpPr/>
            <p:nvPr/>
          </p:nvGrpSpPr>
          <p:grpSpPr>
            <a:xfrm>
              <a:off x="2855667" y="2769683"/>
              <a:ext cx="1030843" cy="3173467"/>
              <a:chOff x="1656349" y="3140804"/>
              <a:chExt cx="1260581" cy="1829913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1656349" y="3140804"/>
                <a:ext cx="1239252" cy="1614130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/>
              <p:cNvSpPr/>
              <p:nvPr/>
            </p:nvSpPr>
            <p:spPr>
              <a:xfrm rot="16200000">
                <a:off x="1939781" y="3803174"/>
                <a:ext cx="1375833" cy="28595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0000"/>
                    </a:solidFill>
                  </a:rPr>
                  <a:t>Action: set L2D, </a:t>
                </a:r>
                <a:r>
                  <a:rPr lang="en-US" dirty="0" err="1">
                    <a:solidFill>
                      <a:srgbClr val="000000"/>
                    </a:solidFill>
                  </a:rPr>
                  <a:t>dec</a:t>
                </a:r>
                <a:r>
                  <a:rPr lang="en-US" dirty="0">
                    <a:solidFill>
                      <a:srgbClr val="000000"/>
                    </a:solidFill>
                  </a:rPr>
                  <a:t> TTL</a:t>
                </a: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1855960" y="4757749"/>
                <a:ext cx="1060970" cy="2129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Stage 2</a:t>
                </a: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 rot="16200000">
                <a:off x="1695681" y="3731676"/>
                <a:ext cx="555322" cy="451643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L3 Table</a:t>
                </a:r>
              </a:p>
            </p:txBody>
          </p:sp>
          <p:sp>
            <p:nvSpPr>
              <p:cNvPr id="56" name="Right Arrow 55"/>
              <p:cNvSpPr/>
              <p:nvPr/>
            </p:nvSpPr>
            <p:spPr>
              <a:xfrm>
                <a:off x="2122659" y="3838088"/>
                <a:ext cx="362059" cy="260523"/>
              </a:xfrm>
              <a:prstGeom prst="rightArrow">
                <a:avLst/>
              </a:prstGeom>
              <a:solidFill>
                <a:schemeClr val="tx1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9" name="TextBox 88"/>
            <p:cNvSpPr txBox="1"/>
            <p:nvPr/>
          </p:nvSpPr>
          <p:spPr>
            <a:xfrm>
              <a:off x="2619692" y="1409020"/>
              <a:ext cx="150676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L3: 16k x 32</a:t>
              </a:r>
            </a:p>
            <a:p>
              <a:r>
                <a:rPr lang="en-US" dirty="0"/>
                <a:t>Longest prefix</a:t>
              </a:r>
            </a:p>
            <a:p>
              <a:r>
                <a:rPr lang="en-US" dirty="0"/>
                <a:t>match</a:t>
              </a: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7029469" y="1783564"/>
            <a:ext cx="1552641" cy="4142111"/>
            <a:chOff x="4257283" y="1801038"/>
            <a:chExt cx="1552641" cy="4142111"/>
          </a:xfrm>
        </p:grpSpPr>
        <p:grpSp>
          <p:nvGrpSpPr>
            <p:cNvPr id="81" name="Group 75"/>
            <p:cNvGrpSpPr/>
            <p:nvPr/>
          </p:nvGrpSpPr>
          <p:grpSpPr>
            <a:xfrm>
              <a:off x="4257283" y="2799542"/>
              <a:ext cx="1030843" cy="3143607"/>
              <a:chOff x="1656348" y="3158022"/>
              <a:chExt cx="1260581" cy="1812695"/>
            </a:xfrm>
          </p:grpSpPr>
          <p:sp>
            <p:nvSpPr>
              <p:cNvPr id="82" name="Rectangle 81"/>
              <p:cNvSpPr/>
              <p:nvPr/>
            </p:nvSpPr>
            <p:spPr>
              <a:xfrm>
                <a:off x="1656348" y="3158022"/>
                <a:ext cx="1239252" cy="1614130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Rectangle 82"/>
              <p:cNvSpPr/>
              <p:nvPr/>
            </p:nvSpPr>
            <p:spPr>
              <a:xfrm rot="16200000">
                <a:off x="1951125" y="3814520"/>
                <a:ext cx="1353142" cy="285956"/>
              </a:xfrm>
              <a:prstGeom prst="rect">
                <a:avLst/>
              </a:prstGeom>
              <a:solidFill>
                <a:srgbClr val="D64B7A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0000"/>
                    </a:solidFill>
                  </a:rPr>
                  <a:t>Action: permit/deny</a:t>
                </a:r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1855960" y="4757749"/>
                <a:ext cx="1060969" cy="2129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Stage 3</a:t>
                </a:r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 rot="16200000">
                <a:off x="1637672" y="3747443"/>
                <a:ext cx="671336" cy="451643"/>
              </a:xfrm>
              <a:prstGeom prst="rect">
                <a:avLst/>
              </a:prstGeom>
              <a:solidFill>
                <a:srgbClr val="0000FF"/>
              </a:solidFill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ACL Table</a:t>
                </a:r>
              </a:p>
            </p:txBody>
          </p:sp>
          <p:sp>
            <p:nvSpPr>
              <p:cNvPr id="86" name="Right Arrow 85"/>
              <p:cNvSpPr/>
              <p:nvPr/>
            </p:nvSpPr>
            <p:spPr>
              <a:xfrm>
                <a:off x="2122659" y="3838088"/>
                <a:ext cx="362059" cy="260523"/>
              </a:xfrm>
              <a:prstGeom prst="rightArrow">
                <a:avLst/>
              </a:prstGeom>
              <a:solidFill>
                <a:schemeClr val="tx1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0" name="TextBox 89"/>
            <p:cNvSpPr txBox="1"/>
            <p:nvPr/>
          </p:nvSpPr>
          <p:spPr>
            <a:xfrm>
              <a:off x="4257283" y="1801038"/>
              <a:ext cx="155264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ACL: 4k</a:t>
              </a:r>
            </a:p>
            <a:p>
              <a:r>
                <a:rPr lang="en-US" dirty="0"/>
                <a:t>Ternary match</a:t>
              </a:r>
            </a:p>
          </p:txBody>
        </p:sp>
      </p:grpSp>
      <p:sp>
        <p:nvSpPr>
          <p:cNvPr id="97" name="TextBox 96"/>
          <p:cNvSpPr txBox="1"/>
          <p:nvPr/>
        </p:nvSpPr>
        <p:spPr>
          <a:xfrm rot="16200000">
            <a:off x="2528064" y="4011209"/>
            <a:ext cx="1164242" cy="369332"/>
          </a:xfrm>
          <a:prstGeom prst="rect">
            <a:avLst/>
          </a:prstGeom>
          <a:solidFill>
            <a:srgbClr val="0000FF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897574" y="2660880"/>
            <a:ext cx="214409" cy="373767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 rot="16200000">
            <a:off x="3586916" y="4735999"/>
            <a:ext cx="780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Parser</a:t>
            </a:r>
          </a:p>
        </p:txBody>
      </p:sp>
    </p:spTree>
    <p:extLst>
      <p:ext uri="{BB962C8B-B14F-4D97-AF65-F5344CB8AC3E}">
        <p14:creationId xmlns:p14="http://schemas.microsoft.com/office/powerpoint/2010/main" val="1258594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45748 0.00162 " pathEditMode="relative" ptsTypes="AA">
                                      <p:cBhvr>
                                        <p:cTn id="28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/>
      <p:bldP spid="95" grpId="0" animBg="1"/>
      <p:bldP spid="96" grpId="0" animBg="1"/>
      <p:bldP spid="97" grpId="0" animBg="1"/>
      <p:bldP spid="97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flexibility</a:t>
            </a:r>
            <a:r>
              <a:rPr lang="en-US" dirty="0"/>
              <a:t> </a:t>
            </a:r>
            <a:r>
              <a:rPr lang="en-US" dirty="0" smtClean="0"/>
              <a:t>to a fixed-function switch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Flexibility to:</a:t>
            </a:r>
          </a:p>
          <a:p>
            <a:pPr lvl="1"/>
            <a:r>
              <a:rPr lang="en-US" dirty="0" smtClean="0"/>
              <a:t>Trade one memory dimension for another:</a:t>
            </a:r>
          </a:p>
          <a:p>
            <a:pPr lvl="2"/>
            <a:r>
              <a:rPr lang="en-US" dirty="0" smtClean="0"/>
              <a:t>A narrower ACL table with more rules</a:t>
            </a:r>
          </a:p>
          <a:p>
            <a:pPr lvl="2"/>
            <a:r>
              <a:rPr lang="en-US" dirty="0" smtClean="0"/>
              <a:t>A wider MAC address table with fewer rules.</a:t>
            </a:r>
          </a:p>
          <a:p>
            <a:pPr lvl="1"/>
            <a:r>
              <a:rPr lang="en-US" dirty="0" smtClean="0"/>
              <a:t>Add a new table</a:t>
            </a:r>
          </a:p>
          <a:p>
            <a:pPr lvl="2"/>
            <a:r>
              <a:rPr lang="en-US" dirty="0" smtClean="0"/>
              <a:t>Tunneling</a:t>
            </a:r>
          </a:p>
          <a:p>
            <a:pPr lvl="1"/>
            <a:r>
              <a:rPr lang="en-US" dirty="0" smtClean="0"/>
              <a:t>Add a new header field</a:t>
            </a:r>
          </a:p>
          <a:p>
            <a:pPr lvl="2"/>
            <a:r>
              <a:rPr lang="en-US" dirty="0" smtClean="0"/>
              <a:t>VXLAN</a:t>
            </a:r>
          </a:p>
          <a:p>
            <a:pPr lvl="1"/>
            <a:r>
              <a:rPr lang="en-US" dirty="0" smtClean="0"/>
              <a:t>Add a different action</a:t>
            </a:r>
          </a:p>
          <a:p>
            <a:pPr lvl="2"/>
            <a:r>
              <a:rPr lang="en-US" dirty="0" smtClean="0"/>
              <a:t>Compute RTT sums for RCP.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D96D-3F5C-E948-A9F0-6481128465F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929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RMT: Two simple ideas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Programmable parser</a:t>
            </a:r>
          </a:p>
          <a:p>
            <a:endParaRPr lang="en-US" dirty="0"/>
          </a:p>
          <a:p>
            <a:r>
              <a:rPr lang="en-US" dirty="0" smtClean="0"/>
              <a:t>Pipeline of match-action tables</a:t>
            </a:r>
          </a:p>
          <a:p>
            <a:pPr lvl="1"/>
            <a:r>
              <a:rPr lang="en-US" dirty="0" smtClean="0"/>
              <a:t>Match on any parsed field</a:t>
            </a:r>
          </a:p>
          <a:p>
            <a:pPr lvl="1"/>
            <a:r>
              <a:rPr lang="en-US" dirty="0" smtClean="0"/>
              <a:t>Actions combine packet-editing operations (pkt.f1 = pkt.f2 op pkt.f3) in parallel</a:t>
            </a:r>
          </a:p>
        </p:txBody>
      </p:sp>
    </p:spTree>
    <p:extLst>
      <p:ext uri="{BB962C8B-B14F-4D97-AF65-F5344CB8AC3E}">
        <p14:creationId xmlns:p14="http://schemas.microsoft.com/office/powerpoint/2010/main" val="1257073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Configuring the RMT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Parse graph</a:t>
            </a:r>
          </a:p>
          <a:p>
            <a:r>
              <a:rPr lang="en-US" dirty="0" smtClean="0"/>
              <a:t>Table graph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D96D-3F5C-E948-A9F0-6481128465F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576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Motivation for programmable switches</a:t>
            </a:r>
          </a:p>
          <a:p>
            <a:endParaRPr lang="en-US" dirty="0" smtClean="0"/>
          </a:p>
          <a:p>
            <a:r>
              <a:rPr lang="en-US" dirty="0" smtClean="0"/>
              <a:t>Early attempts at programmability</a:t>
            </a:r>
          </a:p>
          <a:p>
            <a:endParaRPr lang="en-US" dirty="0"/>
          </a:p>
          <a:p>
            <a:r>
              <a:rPr lang="en-US" dirty="0" smtClean="0"/>
              <a:t>Programmability without losing performance: The Reconfigurable Match-Action Table model</a:t>
            </a:r>
          </a:p>
          <a:p>
            <a:endParaRPr lang="en-US" dirty="0"/>
          </a:p>
          <a:p>
            <a:r>
              <a:rPr lang="en-US" dirty="0" smtClean="0"/>
              <a:t>The P4 programming language</a:t>
            </a:r>
          </a:p>
          <a:p>
            <a:endParaRPr lang="en-US" dirty="0"/>
          </a:p>
          <a:p>
            <a:r>
              <a:rPr lang="en-US" dirty="0" smtClean="0"/>
              <a:t>What’s happened since?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811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Arbitrary Fields: The Parse Graph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D96D-3F5C-E948-A9F0-6481128465F5}" type="slidenum">
              <a:rPr lang="en-US" smtClean="0"/>
              <a:t>20</a:t>
            </a:fld>
            <a:endParaRPr lang="en-US"/>
          </a:p>
        </p:txBody>
      </p:sp>
      <p:sp>
        <p:nvSpPr>
          <p:cNvPr id="4" name="Alternate Process 3"/>
          <p:cNvSpPr/>
          <p:nvPr/>
        </p:nvSpPr>
        <p:spPr>
          <a:xfrm>
            <a:off x="5089733" y="1857804"/>
            <a:ext cx="1537621" cy="612648"/>
          </a:xfrm>
          <a:prstGeom prst="flowChartAlternateProcess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Ethernet</a:t>
            </a:r>
            <a:endParaRPr lang="en-US" sz="2400" dirty="0"/>
          </a:p>
        </p:txBody>
      </p:sp>
      <p:sp>
        <p:nvSpPr>
          <p:cNvPr id="5" name="Alternate Process 4"/>
          <p:cNvSpPr/>
          <p:nvPr/>
        </p:nvSpPr>
        <p:spPr>
          <a:xfrm>
            <a:off x="3552112" y="3243906"/>
            <a:ext cx="1537621" cy="612648"/>
          </a:xfrm>
          <a:prstGeom prst="flowChartAlternateProcess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IPV4</a:t>
            </a:r>
            <a:endParaRPr lang="en-US" sz="2400" dirty="0"/>
          </a:p>
        </p:txBody>
      </p:sp>
      <p:sp>
        <p:nvSpPr>
          <p:cNvPr id="6" name="Alternate Process 5"/>
          <p:cNvSpPr/>
          <p:nvPr/>
        </p:nvSpPr>
        <p:spPr>
          <a:xfrm>
            <a:off x="6603835" y="3244363"/>
            <a:ext cx="1537621" cy="612648"/>
          </a:xfrm>
          <a:prstGeom prst="flowChartAlternateProcess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IPV6</a:t>
            </a:r>
            <a:endParaRPr lang="en-US" sz="2400" dirty="0"/>
          </a:p>
        </p:txBody>
      </p:sp>
      <p:sp>
        <p:nvSpPr>
          <p:cNvPr id="7" name="Alternate Process 6"/>
          <p:cNvSpPr/>
          <p:nvPr/>
        </p:nvSpPr>
        <p:spPr>
          <a:xfrm>
            <a:off x="3552112" y="5819839"/>
            <a:ext cx="1537621" cy="612648"/>
          </a:xfrm>
          <a:prstGeom prst="flowChartAlternateProcess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TCP</a:t>
            </a:r>
            <a:endParaRPr lang="en-US" sz="2400" dirty="0"/>
          </a:p>
        </p:txBody>
      </p:sp>
      <p:sp>
        <p:nvSpPr>
          <p:cNvPr id="8" name="Alternate Process 7"/>
          <p:cNvSpPr/>
          <p:nvPr/>
        </p:nvSpPr>
        <p:spPr>
          <a:xfrm>
            <a:off x="6565939" y="5819839"/>
            <a:ext cx="1537621" cy="612648"/>
          </a:xfrm>
          <a:prstGeom prst="flowChartAlternateProcess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UDP</a:t>
            </a:r>
            <a:endParaRPr lang="en-US" sz="2400" dirty="0"/>
          </a:p>
        </p:txBody>
      </p:sp>
      <p:cxnSp>
        <p:nvCxnSpPr>
          <p:cNvPr id="10" name="Straight Arrow Connector 9"/>
          <p:cNvCxnSpPr>
            <a:stCxn id="4" idx="2"/>
            <a:endCxn id="5" idx="0"/>
          </p:cNvCxnSpPr>
          <p:nvPr/>
        </p:nvCxnSpPr>
        <p:spPr>
          <a:xfrm flipH="1">
            <a:off x="4320923" y="2470452"/>
            <a:ext cx="1537621" cy="7734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2"/>
            <a:endCxn id="6" idx="0"/>
          </p:cNvCxnSpPr>
          <p:nvPr/>
        </p:nvCxnSpPr>
        <p:spPr>
          <a:xfrm>
            <a:off x="5858543" y="2470453"/>
            <a:ext cx="1514102" cy="7739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2"/>
            <a:endCxn id="7" idx="0"/>
          </p:cNvCxnSpPr>
          <p:nvPr/>
        </p:nvCxnSpPr>
        <p:spPr>
          <a:xfrm flipH="1">
            <a:off x="4320923" y="3857011"/>
            <a:ext cx="3051723" cy="19628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2"/>
            <a:endCxn id="7" idx="0"/>
          </p:cNvCxnSpPr>
          <p:nvPr/>
        </p:nvCxnSpPr>
        <p:spPr>
          <a:xfrm>
            <a:off x="4320922" y="3856555"/>
            <a:ext cx="0" cy="19632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8" idx="0"/>
          </p:cNvCxnSpPr>
          <p:nvPr/>
        </p:nvCxnSpPr>
        <p:spPr>
          <a:xfrm>
            <a:off x="7314023" y="3857011"/>
            <a:ext cx="20727" cy="19628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5" idx="2"/>
            <a:endCxn id="8" idx="0"/>
          </p:cNvCxnSpPr>
          <p:nvPr/>
        </p:nvCxnSpPr>
        <p:spPr>
          <a:xfrm>
            <a:off x="4320923" y="3856555"/>
            <a:ext cx="3013827" cy="19632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3552111" y="1266425"/>
            <a:ext cx="6349796" cy="38455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3619188" y="1250871"/>
            <a:ext cx="62827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Ethernet                               IPV4                                   TC</a:t>
            </a:r>
            <a:r>
              <a:rPr lang="en-US" sz="2000" dirty="0"/>
              <a:t>P</a:t>
            </a:r>
          </a:p>
        </p:txBody>
      </p:sp>
      <p:cxnSp>
        <p:nvCxnSpPr>
          <p:cNvPr id="35" name="Straight Connector 34"/>
          <p:cNvCxnSpPr/>
          <p:nvPr/>
        </p:nvCxnSpPr>
        <p:spPr>
          <a:xfrm flipV="1">
            <a:off x="4862930" y="1266425"/>
            <a:ext cx="0" cy="3845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7361523" y="1281649"/>
            <a:ext cx="0" cy="3693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488230" y="1266425"/>
            <a:ext cx="872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Packet:</a:t>
            </a:r>
          </a:p>
        </p:txBody>
      </p:sp>
    </p:spTree>
    <p:extLst>
      <p:ext uri="{BB962C8B-B14F-4D97-AF65-F5344CB8AC3E}">
        <p14:creationId xmlns:p14="http://schemas.microsoft.com/office/powerpoint/2010/main" val="19946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Arbitrary Fields: The Parse Graph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D96D-3F5C-E948-A9F0-6481128465F5}" type="slidenum">
              <a:rPr lang="en-US" smtClean="0"/>
              <a:t>21</a:t>
            </a:fld>
            <a:endParaRPr lang="en-US"/>
          </a:p>
        </p:txBody>
      </p:sp>
      <p:sp>
        <p:nvSpPr>
          <p:cNvPr id="4" name="Alternate Process 3"/>
          <p:cNvSpPr/>
          <p:nvPr/>
        </p:nvSpPr>
        <p:spPr>
          <a:xfrm>
            <a:off x="5089733" y="1857804"/>
            <a:ext cx="1537621" cy="612648"/>
          </a:xfrm>
          <a:prstGeom prst="flowChartAlternateProcess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Ethernet</a:t>
            </a:r>
            <a:endParaRPr lang="en-US" sz="2400" dirty="0"/>
          </a:p>
        </p:txBody>
      </p:sp>
      <p:sp>
        <p:nvSpPr>
          <p:cNvPr id="5" name="Alternate Process 4"/>
          <p:cNvSpPr/>
          <p:nvPr/>
        </p:nvSpPr>
        <p:spPr>
          <a:xfrm>
            <a:off x="3552112" y="3243906"/>
            <a:ext cx="1537621" cy="612648"/>
          </a:xfrm>
          <a:prstGeom prst="flowChartAlternateProcess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IPV4</a:t>
            </a:r>
            <a:endParaRPr lang="en-US" sz="2400" dirty="0"/>
          </a:p>
        </p:txBody>
      </p:sp>
      <p:sp>
        <p:nvSpPr>
          <p:cNvPr id="7" name="Alternate Process 6"/>
          <p:cNvSpPr/>
          <p:nvPr/>
        </p:nvSpPr>
        <p:spPr>
          <a:xfrm>
            <a:off x="3552112" y="5819839"/>
            <a:ext cx="1537621" cy="612648"/>
          </a:xfrm>
          <a:prstGeom prst="flowChartAlternateProcess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TCP</a:t>
            </a:r>
            <a:endParaRPr lang="en-US" sz="2400" dirty="0"/>
          </a:p>
        </p:txBody>
      </p:sp>
      <p:sp>
        <p:nvSpPr>
          <p:cNvPr id="8" name="Alternate Process 7"/>
          <p:cNvSpPr/>
          <p:nvPr/>
        </p:nvSpPr>
        <p:spPr>
          <a:xfrm>
            <a:off x="6565939" y="5819839"/>
            <a:ext cx="1537621" cy="612648"/>
          </a:xfrm>
          <a:prstGeom prst="flowChartAlternateProcess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UDP</a:t>
            </a:r>
            <a:endParaRPr lang="en-US" sz="2400" dirty="0"/>
          </a:p>
        </p:txBody>
      </p:sp>
      <p:cxnSp>
        <p:nvCxnSpPr>
          <p:cNvPr id="10" name="Straight Arrow Connector 9"/>
          <p:cNvCxnSpPr>
            <a:stCxn id="4" idx="2"/>
            <a:endCxn id="5" idx="0"/>
          </p:cNvCxnSpPr>
          <p:nvPr/>
        </p:nvCxnSpPr>
        <p:spPr>
          <a:xfrm flipH="1">
            <a:off x="4320923" y="2470452"/>
            <a:ext cx="1537621" cy="7734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2"/>
            <a:endCxn id="7" idx="0"/>
          </p:cNvCxnSpPr>
          <p:nvPr/>
        </p:nvCxnSpPr>
        <p:spPr>
          <a:xfrm>
            <a:off x="4320922" y="3856555"/>
            <a:ext cx="0" cy="19632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5" idx="2"/>
            <a:endCxn id="8" idx="0"/>
          </p:cNvCxnSpPr>
          <p:nvPr/>
        </p:nvCxnSpPr>
        <p:spPr>
          <a:xfrm>
            <a:off x="4320923" y="3856555"/>
            <a:ext cx="3013827" cy="19632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3552111" y="1266425"/>
            <a:ext cx="6349796" cy="38455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3619188" y="1281649"/>
            <a:ext cx="6282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Ethernet                               IPV4                                   TCP</a:t>
            </a:r>
          </a:p>
        </p:txBody>
      </p:sp>
      <p:cxnSp>
        <p:nvCxnSpPr>
          <p:cNvPr id="35" name="Straight Connector 34"/>
          <p:cNvCxnSpPr/>
          <p:nvPr/>
        </p:nvCxnSpPr>
        <p:spPr>
          <a:xfrm flipV="1">
            <a:off x="4862930" y="1266425"/>
            <a:ext cx="0" cy="3845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7361523" y="1281649"/>
            <a:ext cx="0" cy="3693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488230" y="1266425"/>
            <a:ext cx="872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Packet:</a:t>
            </a:r>
          </a:p>
        </p:txBody>
      </p:sp>
    </p:spTree>
    <p:extLst>
      <p:ext uri="{BB962C8B-B14F-4D97-AF65-F5344CB8AC3E}">
        <p14:creationId xmlns:p14="http://schemas.microsoft.com/office/powerpoint/2010/main" val="460277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Arbitrary Fields: The Parse Graph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D96D-3F5C-E948-A9F0-6481128465F5}" type="slidenum">
              <a:rPr lang="en-US" smtClean="0"/>
              <a:t>22</a:t>
            </a:fld>
            <a:endParaRPr lang="en-US"/>
          </a:p>
        </p:txBody>
      </p:sp>
      <p:sp>
        <p:nvSpPr>
          <p:cNvPr id="4" name="Alternate Process 3"/>
          <p:cNvSpPr/>
          <p:nvPr/>
        </p:nvSpPr>
        <p:spPr>
          <a:xfrm>
            <a:off x="5089733" y="1857804"/>
            <a:ext cx="1537621" cy="612648"/>
          </a:xfrm>
          <a:prstGeom prst="flowChartAlternateProcess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Ethernet</a:t>
            </a:r>
            <a:endParaRPr lang="en-US" sz="2400" dirty="0"/>
          </a:p>
        </p:txBody>
      </p:sp>
      <p:sp>
        <p:nvSpPr>
          <p:cNvPr id="5" name="Alternate Process 4"/>
          <p:cNvSpPr/>
          <p:nvPr/>
        </p:nvSpPr>
        <p:spPr>
          <a:xfrm>
            <a:off x="3552112" y="3243906"/>
            <a:ext cx="1537621" cy="612648"/>
          </a:xfrm>
          <a:prstGeom prst="flowChartAlternateProcess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IPV4</a:t>
            </a:r>
            <a:endParaRPr lang="en-US" sz="2400" dirty="0"/>
          </a:p>
        </p:txBody>
      </p:sp>
      <p:sp>
        <p:nvSpPr>
          <p:cNvPr id="7" name="Alternate Process 6"/>
          <p:cNvSpPr/>
          <p:nvPr/>
        </p:nvSpPr>
        <p:spPr>
          <a:xfrm>
            <a:off x="3552112" y="5819839"/>
            <a:ext cx="1537621" cy="612648"/>
          </a:xfrm>
          <a:prstGeom prst="flowChartAlternateProcess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TCP</a:t>
            </a:r>
            <a:endParaRPr lang="en-US" sz="2400" dirty="0"/>
          </a:p>
        </p:txBody>
      </p:sp>
      <p:sp>
        <p:nvSpPr>
          <p:cNvPr id="8" name="Alternate Process 7"/>
          <p:cNvSpPr/>
          <p:nvPr/>
        </p:nvSpPr>
        <p:spPr>
          <a:xfrm>
            <a:off x="6565939" y="5819839"/>
            <a:ext cx="1537621" cy="612648"/>
          </a:xfrm>
          <a:prstGeom prst="flowChartAlternateProcess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UDP</a:t>
            </a:r>
            <a:endParaRPr lang="en-US" sz="2400" dirty="0"/>
          </a:p>
        </p:txBody>
      </p:sp>
      <p:cxnSp>
        <p:nvCxnSpPr>
          <p:cNvPr id="10" name="Straight Arrow Connector 9"/>
          <p:cNvCxnSpPr>
            <a:stCxn id="4" idx="2"/>
            <a:endCxn id="5" idx="0"/>
          </p:cNvCxnSpPr>
          <p:nvPr/>
        </p:nvCxnSpPr>
        <p:spPr>
          <a:xfrm flipH="1">
            <a:off x="4320923" y="2470452"/>
            <a:ext cx="1537621" cy="7734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3552111" y="1266425"/>
            <a:ext cx="6349796" cy="38455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3619188" y="1281649"/>
            <a:ext cx="6282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Ethernet                   IPV4                    RCP                           TCP</a:t>
            </a:r>
          </a:p>
        </p:txBody>
      </p:sp>
      <p:cxnSp>
        <p:nvCxnSpPr>
          <p:cNvPr id="35" name="Straight Connector 34"/>
          <p:cNvCxnSpPr/>
          <p:nvPr/>
        </p:nvCxnSpPr>
        <p:spPr>
          <a:xfrm flipV="1">
            <a:off x="4862930" y="1266425"/>
            <a:ext cx="0" cy="3845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7855396" y="1266425"/>
            <a:ext cx="0" cy="3693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488230" y="1266425"/>
            <a:ext cx="872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Packet:</a:t>
            </a:r>
          </a:p>
        </p:txBody>
      </p:sp>
      <p:cxnSp>
        <p:nvCxnSpPr>
          <p:cNvPr id="19" name="Straight Arrow Connector 18"/>
          <p:cNvCxnSpPr>
            <a:stCxn id="22" idx="2"/>
          </p:cNvCxnSpPr>
          <p:nvPr/>
        </p:nvCxnSpPr>
        <p:spPr>
          <a:xfrm flipH="1">
            <a:off x="4320923" y="5162139"/>
            <a:ext cx="1537621" cy="6577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22" idx="0"/>
          </p:cNvCxnSpPr>
          <p:nvPr/>
        </p:nvCxnSpPr>
        <p:spPr>
          <a:xfrm>
            <a:off x="4320923" y="3856554"/>
            <a:ext cx="1537621" cy="6929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Alternate Process 21"/>
          <p:cNvSpPr/>
          <p:nvPr/>
        </p:nvSpPr>
        <p:spPr>
          <a:xfrm>
            <a:off x="5089733" y="4549490"/>
            <a:ext cx="1537621" cy="612648"/>
          </a:xfrm>
          <a:prstGeom prst="flowChartAlternateProcess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RCP</a:t>
            </a:r>
            <a:endParaRPr lang="en-US" sz="2400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5911925" y="5162139"/>
            <a:ext cx="1422825" cy="6577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6726078" y="1266425"/>
            <a:ext cx="0" cy="3693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1067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Reconfigurable Match Tables:</a:t>
            </a:r>
            <a:br>
              <a:rPr lang="en-US" dirty="0" smtClean="0"/>
            </a:br>
            <a:r>
              <a:rPr lang="en-US" dirty="0" smtClean="0"/>
              <a:t>The Table Graph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D96D-3F5C-E948-A9F0-6481128465F5}" type="slidenum">
              <a:rPr lang="en-US" smtClean="0"/>
              <a:t>23</a:t>
            </a:fld>
            <a:endParaRPr lang="en-US"/>
          </a:p>
        </p:txBody>
      </p:sp>
      <p:cxnSp>
        <p:nvCxnSpPr>
          <p:cNvPr id="25" name="Straight Arrow Connector 24"/>
          <p:cNvCxnSpPr>
            <a:stCxn id="45" idx="5"/>
            <a:endCxn id="50" idx="1"/>
          </p:cNvCxnSpPr>
          <p:nvPr/>
        </p:nvCxnSpPr>
        <p:spPr>
          <a:xfrm>
            <a:off x="4704352" y="4270049"/>
            <a:ext cx="1012741" cy="6389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endCxn id="45" idx="7"/>
          </p:cNvCxnSpPr>
          <p:nvPr/>
        </p:nvCxnSpPr>
        <p:spPr>
          <a:xfrm flipH="1">
            <a:off x="4704351" y="3097449"/>
            <a:ext cx="934832" cy="6957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5604784" y="1706466"/>
            <a:ext cx="676658" cy="674361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5599410" y="1835329"/>
            <a:ext cx="695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VLAN</a:t>
            </a:r>
          </a:p>
        </p:txBody>
      </p:sp>
      <p:sp>
        <p:nvSpPr>
          <p:cNvPr id="44" name="Oval 43"/>
          <p:cNvSpPr/>
          <p:nvPr/>
        </p:nvSpPr>
        <p:spPr>
          <a:xfrm>
            <a:off x="5616697" y="2715208"/>
            <a:ext cx="676658" cy="674361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4126787" y="3694446"/>
            <a:ext cx="676658" cy="674361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5617998" y="3752319"/>
            <a:ext cx="676658" cy="674361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3859016" y="3705051"/>
            <a:ext cx="11751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MAC</a:t>
            </a:r>
          </a:p>
          <a:p>
            <a:pPr algn="ctr"/>
            <a:r>
              <a:rPr lang="en-US" dirty="0"/>
              <a:t>FORWARD</a:t>
            </a:r>
          </a:p>
        </p:txBody>
      </p:sp>
      <p:cxnSp>
        <p:nvCxnSpPr>
          <p:cNvPr id="54" name="Straight Arrow Connector 53"/>
          <p:cNvCxnSpPr>
            <a:stCxn id="46" idx="4"/>
            <a:endCxn id="50" idx="0"/>
          </p:cNvCxnSpPr>
          <p:nvPr/>
        </p:nvCxnSpPr>
        <p:spPr>
          <a:xfrm>
            <a:off x="5956327" y="4426679"/>
            <a:ext cx="0" cy="3835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3" idx="4"/>
            <a:endCxn id="44" idx="0"/>
          </p:cNvCxnSpPr>
          <p:nvPr/>
        </p:nvCxnSpPr>
        <p:spPr>
          <a:xfrm>
            <a:off x="5943114" y="2380827"/>
            <a:ext cx="11913" cy="3343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4" idx="4"/>
            <a:endCxn id="46" idx="0"/>
          </p:cNvCxnSpPr>
          <p:nvPr/>
        </p:nvCxnSpPr>
        <p:spPr>
          <a:xfrm>
            <a:off x="5955027" y="3389568"/>
            <a:ext cx="1301" cy="3627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406525" y="3904833"/>
            <a:ext cx="1068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IPV4-DA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331998" y="2894478"/>
            <a:ext cx="1248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ETHERTYPE</a:t>
            </a:r>
          </a:p>
        </p:txBody>
      </p:sp>
      <p:grpSp>
        <p:nvGrpSpPr>
          <p:cNvPr id="102" name="Group 101"/>
          <p:cNvGrpSpPr/>
          <p:nvPr/>
        </p:nvGrpSpPr>
        <p:grpSpPr>
          <a:xfrm>
            <a:off x="5639447" y="4807428"/>
            <a:ext cx="676658" cy="890970"/>
            <a:chOff x="7980085" y="5302416"/>
            <a:chExt cx="676658" cy="890970"/>
          </a:xfrm>
        </p:grpSpPr>
        <p:cxnSp>
          <p:nvCxnSpPr>
            <p:cNvPr id="36" name="Straight Arrow Connector 35"/>
            <p:cNvCxnSpPr/>
            <p:nvPr/>
          </p:nvCxnSpPr>
          <p:spPr>
            <a:xfrm>
              <a:off x="8305005" y="6008195"/>
              <a:ext cx="12148" cy="18519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80"/>
            <p:cNvSpPr/>
            <p:nvPr/>
          </p:nvSpPr>
          <p:spPr>
            <a:xfrm>
              <a:off x="7980085" y="5302416"/>
              <a:ext cx="676658" cy="674361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8043430" y="5480075"/>
              <a:ext cx="5523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RCP</a:t>
              </a:r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5617998" y="4810217"/>
            <a:ext cx="676658" cy="899880"/>
            <a:chOff x="6757658" y="4810217"/>
            <a:chExt cx="676658" cy="899880"/>
          </a:xfrm>
        </p:grpSpPr>
        <p:sp>
          <p:nvSpPr>
            <p:cNvPr id="50" name="Oval 49"/>
            <p:cNvSpPr/>
            <p:nvPr/>
          </p:nvSpPr>
          <p:spPr>
            <a:xfrm>
              <a:off x="6757658" y="4810217"/>
              <a:ext cx="676658" cy="674361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826826" y="4970912"/>
              <a:ext cx="5437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ACL</a:t>
              </a:r>
            </a:p>
          </p:txBody>
        </p:sp>
        <p:cxnSp>
          <p:nvCxnSpPr>
            <p:cNvPr id="84" name="Straight Arrow Connector 83"/>
            <p:cNvCxnSpPr>
              <a:stCxn id="50" idx="4"/>
            </p:cNvCxnSpPr>
            <p:nvPr/>
          </p:nvCxnSpPr>
          <p:spPr>
            <a:xfrm>
              <a:off x="7095987" y="5484578"/>
              <a:ext cx="6889" cy="22551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" name="Group 93"/>
          <p:cNvGrpSpPr/>
          <p:nvPr/>
        </p:nvGrpSpPr>
        <p:grpSpPr>
          <a:xfrm>
            <a:off x="6195562" y="3263811"/>
            <a:ext cx="1502284" cy="1645165"/>
            <a:chOff x="7335222" y="3263810"/>
            <a:chExt cx="1502284" cy="1645165"/>
          </a:xfrm>
        </p:grpSpPr>
        <p:sp>
          <p:nvSpPr>
            <p:cNvPr id="87" name="Oval 86"/>
            <p:cNvSpPr/>
            <p:nvPr/>
          </p:nvSpPr>
          <p:spPr>
            <a:xfrm>
              <a:off x="7980085" y="3764349"/>
              <a:ext cx="676658" cy="674361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7768612" y="3916864"/>
              <a:ext cx="10688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IPV6-DA</a:t>
              </a:r>
            </a:p>
          </p:txBody>
        </p:sp>
        <p:cxnSp>
          <p:nvCxnSpPr>
            <p:cNvPr id="89" name="Straight Arrow Connector 88"/>
            <p:cNvCxnSpPr>
              <a:endCxn id="50" idx="7"/>
            </p:cNvCxnSpPr>
            <p:nvPr/>
          </p:nvCxnSpPr>
          <p:spPr>
            <a:xfrm flipH="1">
              <a:off x="7335222" y="4374707"/>
              <a:ext cx="747273" cy="53426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/>
            <p:cNvCxnSpPr>
              <a:endCxn id="87" idx="1"/>
            </p:cNvCxnSpPr>
            <p:nvPr/>
          </p:nvCxnSpPr>
          <p:spPr>
            <a:xfrm>
              <a:off x="7374090" y="3263810"/>
              <a:ext cx="705089" cy="59929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20895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7431E-6 4.05043E-6 L 0.00365 0.13069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4" y="65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366321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How do the parser and match-action pipeline work at the hardware level?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D96D-3F5C-E948-A9F0-6481128465F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969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Programmable </a:t>
            </a:r>
            <a:r>
              <a:rPr lang="en-US" dirty="0"/>
              <a:t>parser (Gibb et al. ANCS </a:t>
            </a:r>
            <a:r>
              <a:rPr lang="en-US" dirty="0" smtClean="0"/>
              <a:t>2013)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State machine to capture parser’s operation (much like a finite automaton to detect regular expressions)</a:t>
            </a:r>
          </a:p>
          <a:p>
            <a:endParaRPr lang="en-US" dirty="0"/>
          </a:p>
          <a:p>
            <a:r>
              <a:rPr lang="en-US" dirty="0" smtClean="0"/>
              <a:t>Implemented as a ternary content-addressable memory (CAM with wildcard bits)</a:t>
            </a:r>
          </a:p>
          <a:p>
            <a:endParaRPr lang="en-US" dirty="0"/>
          </a:p>
          <a:p>
            <a:r>
              <a:rPr lang="en-US" dirty="0" smtClean="0"/>
              <a:t>Configure TCAM based on parse graph</a:t>
            </a:r>
          </a:p>
        </p:txBody>
      </p:sp>
    </p:spTree>
    <p:extLst>
      <p:ext uri="{BB962C8B-B14F-4D97-AF65-F5344CB8AC3E}">
        <p14:creationId xmlns:p14="http://schemas.microsoft.com/office/powerpoint/2010/main" val="1698343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Match/Action Forwarding Model</a:t>
            </a:r>
            <a:endParaRPr lang="en-US" sz="3600" dirty="0">
              <a:solidFill>
                <a:srgbClr val="C0504D"/>
              </a:solidFill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D96D-3F5C-E948-A9F0-6481128465F5}" type="slidenum">
              <a:rPr lang="en-US" smtClean="0"/>
              <a:t>26</a:t>
            </a:fld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459927" y="2087630"/>
            <a:ext cx="214409" cy="293820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8401431" y="2070647"/>
            <a:ext cx="214409" cy="293820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" name="Group 31"/>
          <p:cNvGrpSpPr/>
          <p:nvPr/>
        </p:nvGrpSpPr>
        <p:grpSpPr>
          <a:xfrm>
            <a:off x="3674334" y="2289188"/>
            <a:ext cx="4727096" cy="2194968"/>
            <a:chOff x="1423522" y="3359581"/>
            <a:chExt cx="5509265" cy="2146698"/>
          </a:xfrm>
        </p:grpSpPr>
        <p:grpSp>
          <p:nvGrpSpPr>
            <p:cNvPr id="8" name="Group 42"/>
            <p:cNvGrpSpPr/>
            <p:nvPr/>
          </p:nvGrpSpPr>
          <p:grpSpPr>
            <a:xfrm>
              <a:off x="1423522" y="3359581"/>
              <a:ext cx="5502819" cy="1191330"/>
              <a:chOff x="1707458" y="1778000"/>
              <a:chExt cx="5547033" cy="1191330"/>
            </a:xfrm>
          </p:grpSpPr>
          <p:cxnSp>
            <p:nvCxnSpPr>
              <p:cNvPr id="17" name="Straight Arrow Connector 16"/>
              <p:cNvCxnSpPr/>
              <p:nvPr/>
            </p:nvCxnSpPr>
            <p:spPr>
              <a:xfrm>
                <a:off x="1707458" y="1778000"/>
                <a:ext cx="5547033" cy="4096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/>
              <p:nvPr/>
            </p:nvCxnSpPr>
            <p:spPr>
              <a:xfrm>
                <a:off x="1707458" y="1916255"/>
                <a:ext cx="5547033" cy="4096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/>
              <p:nvPr/>
            </p:nvCxnSpPr>
            <p:spPr>
              <a:xfrm>
                <a:off x="1707458" y="2033636"/>
                <a:ext cx="5547033" cy="4096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/>
              <p:nvPr/>
            </p:nvCxnSpPr>
            <p:spPr>
              <a:xfrm>
                <a:off x="1707458" y="2161454"/>
                <a:ext cx="5547033" cy="4096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>
                <a:off x="1707458" y="2289272"/>
                <a:ext cx="5547033" cy="4096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/>
              <p:nvPr/>
            </p:nvCxnSpPr>
            <p:spPr>
              <a:xfrm>
                <a:off x="1707458" y="2417090"/>
                <a:ext cx="5547033" cy="4096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/>
              <p:nvPr/>
            </p:nvCxnSpPr>
            <p:spPr>
              <a:xfrm>
                <a:off x="1707458" y="2544908"/>
                <a:ext cx="5547033" cy="4096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/>
              <p:cNvCxnSpPr/>
              <p:nvPr/>
            </p:nvCxnSpPr>
            <p:spPr>
              <a:xfrm>
                <a:off x="1707458" y="2672726"/>
                <a:ext cx="5547033" cy="4096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/>
              <p:nvPr/>
            </p:nvCxnSpPr>
            <p:spPr>
              <a:xfrm>
                <a:off x="1707458" y="2800544"/>
                <a:ext cx="5547033" cy="4096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/>
              <p:cNvCxnSpPr/>
              <p:nvPr/>
            </p:nvCxnSpPr>
            <p:spPr>
              <a:xfrm>
                <a:off x="1707458" y="2928362"/>
                <a:ext cx="5547033" cy="4096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5" name="Straight Arrow Connector 54"/>
            <p:cNvCxnSpPr/>
            <p:nvPr/>
          </p:nvCxnSpPr>
          <p:spPr>
            <a:xfrm>
              <a:off x="1423522" y="5465311"/>
              <a:ext cx="5509265" cy="40968"/>
            </a:xfrm>
            <a:prstGeom prst="straightConnector1">
              <a:avLst/>
            </a:prstGeom>
            <a:ln w="38100" cmpd="sng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TextBox 56"/>
          <p:cNvSpPr txBox="1"/>
          <p:nvPr/>
        </p:nvSpPr>
        <p:spPr>
          <a:xfrm rot="16200000">
            <a:off x="2427713" y="3363283"/>
            <a:ext cx="222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Programmable Parser</a:t>
            </a:r>
          </a:p>
        </p:txBody>
      </p:sp>
      <p:sp>
        <p:nvSpPr>
          <p:cNvPr id="58" name="Right Arrow 57"/>
          <p:cNvSpPr/>
          <p:nvPr/>
        </p:nvSpPr>
        <p:spPr>
          <a:xfrm>
            <a:off x="2863616" y="3330319"/>
            <a:ext cx="596310" cy="37144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65"/>
          <p:cNvGrpSpPr/>
          <p:nvPr/>
        </p:nvGrpSpPr>
        <p:grpSpPr>
          <a:xfrm>
            <a:off x="8767424" y="3066530"/>
            <a:ext cx="497165" cy="296604"/>
            <a:chOff x="7660968" y="1751777"/>
            <a:chExt cx="1040580" cy="450645"/>
          </a:xfrm>
        </p:grpSpPr>
        <p:sp>
          <p:nvSpPr>
            <p:cNvPr id="60" name="Freeform 59"/>
            <p:cNvSpPr/>
            <p:nvPr/>
          </p:nvSpPr>
          <p:spPr>
            <a:xfrm>
              <a:off x="7660968" y="1751777"/>
              <a:ext cx="1040580" cy="450645"/>
            </a:xfrm>
            <a:custGeom>
              <a:avLst/>
              <a:gdLst>
                <a:gd name="connsiteX0" fmla="*/ 0 w 1040580"/>
                <a:gd name="connsiteY0" fmla="*/ 0 h 450645"/>
                <a:gd name="connsiteX1" fmla="*/ 1040580 w 1040580"/>
                <a:gd name="connsiteY1" fmla="*/ 8193 h 450645"/>
                <a:gd name="connsiteX2" fmla="*/ 1032387 w 1040580"/>
                <a:gd name="connsiteY2" fmla="*/ 450645 h 450645"/>
                <a:gd name="connsiteX3" fmla="*/ 16387 w 1040580"/>
                <a:gd name="connsiteY3" fmla="*/ 442451 h 450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0580" h="450645">
                  <a:moveTo>
                    <a:pt x="0" y="0"/>
                  </a:moveTo>
                  <a:lnTo>
                    <a:pt x="1040580" y="8193"/>
                  </a:lnTo>
                  <a:lnTo>
                    <a:pt x="1032387" y="450645"/>
                  </a:lnTo>
                  <a:lnTo>
                    <a:pt x="16387" y="442451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2" name="Straight Connector 61"/>
            <p:cNvCxnSpPr/>
            <p:nvPr/>
          </p:nvCxnSpPr>
          <p:spPr>
            <a:xfrm>
              <a:off x="8501629" y="1751777"/>
              <a:ext cx="0" cy="450645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8268933" y="1751777"/>
              <a:ext cx="0" cy="450645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70"/>
          <p:cNvGrpSpPr/>
          <p:nvPr/>
        </p:nvGrpSpPr>
        <p:grpSpPr>
          <a:xfrm>
            <a:off x="8768093" y="3667933"/>
            <a:ext cx="497165" cy="296604"/>
            <a:chOff x="7660968" y="1751777"/>
            <a:chExt cx="1040580" cy="450645"/>
          </a:xfrm>
        </p:grpSpPr>
        <p:sp>
          <p:nvSpPr>
            <p:cNvPr id="72" name="Freeform 71"/>
            <p:cNvSpPr/>
            <p:nvPr/>
          </p:nvSpPr>
          <p:spPr>
            <a:xfrm>
              <a:off x="7660968" y="1751777"/>
              <a:ext cx="1040580" cy="450645"/>
            </a:xfrm>
            <a:custGeom>
              <a:avLst/>
              <a:gdLst>
                <a:gd name="connsiteX0" fmla="*/ 0 w 1040580"/>
                <a:gd name="connsiteY0" fmla="*/ 0 h 450645"/>
                <a:gd name="connsiteX1" fmla="*/ 1040580 w 1040580"/>
                <a:gd name="connsiteY1" fmla="*/ 8193 h 450645"/>
                <a:gd name="connsiteX2" fmla="*/ 1032387 w 1040580"/>
                <a:gd name="connsiteY2" fmla="*/ 450645 h 450645"/>
                <a:gd name="connsiteX3" fmla="*/ 16387 w 1040580"/>
                <a:gd name="connsiteY3" fmla="*/ 442451 h 450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0580" h="450645">
                  <a:moveTo>
                    <a:pt x="0" y="0"/>
                  </a:moveTo>
                  <a:lnTo>
                    <a:pt x="1040580" y="8193"/>
                  </a:lnTo>
                  <a:lnTo>
                    <a:pt x="1032387" y="450645"/>
                  </a:lnTo>
                  <a:lnTo>
                    <a:pt x="16387" y="442451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3" name="Straight Connector 72"/>
            <p:cNvCxnSpPr/>
            <p:nvPr/>
          </p:nvCxnSpPr>
          <p:spPr>
            <a:xfrm>
              <a:off x="8501629" y="1751777"/>
              <a:ext cx="0" cy="450645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8268933" y="1751777"/>
              <a:ext cx="0" cy="450645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" name="TextBox 76"/>
          <p:cNvSpPr txBox="1"/>
          <p:nvPr/>
        </p:nvSpPr>
        <p:spPr>
          <a:xfrm rot="16200000">
            <a:off x="7963068" y="3367066"/>
            <a:ext cx="1036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Deparser</a:t>
            </a: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2910518" y="3070219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636762" y="2512877"/>
            <a:ext cx="7441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Queues</a:t>
            </a:r>
          </a:p>
        </p:txBody>
      </p:sp>
      <p:grpSp>
        <p:nvGrpSpPr>
          <p:cNvPr id="12" name="Group 33"/>
          <p:cNvGrpSpPr/>
          <p:nvPr/>
        </p:nvGrpSpPr>
        <p:grpSpPr>
          <a:xfrm>
            <a:off x="3864729" y="2087631"/>
            <a:ext cx="1030842" cy="1969059"/>
            <a:chOff x="1656349" y="3158022"/>
            <a:chExt cx="1260580" cy="1969059"/>
          </a:xfrm>
        </p:grpSpPr>
        <p:sp>
          <p:nvSpPr>
            <p:cNvPr id="7" name="Rectangle 6"/>
            <p:cNvSpPr/>
            <p:nvPr/>
          </p:nvSpPr>
          <p:spPr>
            <a:xfrm>
              <a:off x="1656349" y="3158022"/>
              <a:ext cx="1239252" cy="1614130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 rot="16200000">
              <a:off x="1951125" y="3814520"/>
              <a:ext cx="1353142" cy="28595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Action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55960" y="4757749"/>
              <a:ext cx="10609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Stage 1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 rot="16200000">
              <a:off x="1307390" y="3731677"/>
              <a:ext cx="1331903" cy="451643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Match Table</a:t>
              </a:r>
            </a:p>
          </p:txBody>
        </p:sp>
        <p:sp>
          <p:nvSpPr>
            <p:cNvPr id="5" name="Right Arrow 4"/>
            <p:cNvSpPr/>
            <p:nvPr/>
          </p:nvSpPr>
          <p:spPr>
            <a:xfrm>
              <a:off x="2122659" y="3838088"/>
              <a:ext cx="362059" cy="260523"/>
            </a:xfrm>
            <a:prstGeom prst="rightArrow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75"/>
          <p:cNvGrpSpPr/>
          <p:nvPr/>
        </p:nvGrpSpPr>
        <p:grpSpPr>
          <a:xfrm>
            <a:off x="5178465" y="2087631"/>
            <a:ext cx="1034534" cy="1969059"/>
            <a:chOff x="1656349" y="3158022"/>
            <a:chExt cx="1265095" cy="1969059"/>
          </a:xfrm>
        </p:grpSpPr>
        <p:sp>
          <p:nvSpPr>
            <p:cNvPr id="82" name="Rectangle 81"/>
            <p:cNvSpPr/>
            <p:nvPr/>
          </p:nvSpPr>
          <p:spPr>
            <a:xfrm>
              <a:off x="1656349" y="3158022"/>
              <a:ext cx="1239252" cy="1614130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/>
            <p:cNvSpPr/>
            <p:nvPr/>
          </p:nvSpPr>
          <p:spPr>
            <a:xfrm rot="16200000">
              <a:off x="1951125" y="3814520"/>
              <a:ext cx="1353142" cy="28595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Action</a:t>
              </a: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1855960" y="4757749"/>
              <a:ext cx="1065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Stage 2</a:t>
              </a:r>
            </a:p>
          </p:txBody>
        </p:sp>
        <p:sp>
          <p:nvSpPr>
            <p:cNvPr id="94" name="TextBox 93"/>
            <p:cNvSpPr txBox="1"/>
            <p:nvPr/>
          </p:nvSpPr>
          <p:spPr>
            <a:xfrm rot="16200000">
              <a:off x="1307390" y="3731676"/>
              <a:ext cx="1331903" cy="451643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Match Table</a:t>
              </a:r>
            </a:p>
          </p:txBody>
        </p:sp>
        <p:sp>
          <p:nvSpPr>
            <p:cNvPr id="95" name="Right Arrow 94"/>
            <p:cNvSpPr/>
            <p:nvPr/>
          </p:nvSpPr>
          <p:spPr>
            <a:xfrm>
              <a:off x="2122659" y="3838088"/>
              <a:ext cx="362059" cy="260523"/>
            </a:xfrm>
            <a:prstGeom prst="rightArrow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6417605" y="3667933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4761877" y="4484157"/>
            <a:ext cx="5254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Data</a:t>
            </a:r>
          </a:p>
        </p:txBody>
      </p:sp>
      <p:sp>
        <p:nvSpPr>
          <p:cNvPr id="67" name="Right Arrow 66"/>
          <p:cNvSpPr/>
          <p:nvPr/>
        </p:nvSpPr>
        <p:spPr>
          <a:xfrm>
            <a:off x="9474676" y="3330319"/>
            <a:ext cx="562888" cy="37144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/>
          <p:cNvSpPr txBox="1"/>
          <p:nvPr/>
        </p:nvSpPr>
        <p:spPr>
          <a:xfrm>
            <a:off x="9478772" y="3028219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</a:t>
            </a:r>
          </a:p>
        </p:txBody>
      </p:sp>
      <p:grpSp>
        <p:nvGrpSpPr>
          <p:cNvPr id="79" name="Group 75"/>
          <p:cNvGrpSpPr/>
          <p:nvPr/>
        </p:nvGrpSpPr>
        <p:grpSpPr>
          <a:xfrm>
            <a:off x="6993949" y="2087631"/>
            <a:ext cx="1062902" cy="1969059"/>
            <a:chOff x="1656349" y="3158022"/>
            <a:chExt cx="1299785" cy="1969059"/>
          </a:xfrm>
        </p:grpSpPr>
        <p:sp>
          <p:nvSpPr>
            <p:cNvPr id="81" name="Rectangle 80"/>
            <p:cNvSpPr/>
            <p:nvPr/>
          </p:nvSpPr>
          <p:spPr>
            <a:xfrm>
              <a:off x="1656349" y="3158022"/>
              <a:ext cx="1239252" cy="1614130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/>
            <p:cNvSpPr/>
            <p:nvPr/>
          </p:nvSpPr>
          <p:spPr>
            <a:xfrm rot="16200000">
              <a:off x="1951125" y="3814520"/>
              <a:ext cx="1353142" cy="28595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Action</a:t>
              </a: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1855960" y="4757749"/>
              <a:ext cx="11001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Stage N</a:t>
              </a:r>
            </a:p>
          </p:txBody>
        </p:sp>
        <p:sp>
          <p:nvSpPr>
            <p:cNvPr id="96" name="TextBox 95"/>
            <p:cNvSpPr txBox="1"/>
            <p:nvPr/>
          </p:nvSpPr>
          <p:spPr>
            <a:xfrm rot="16200000">
              <a:off x="1307390" y="3731677"/>
              <a:ext cx="1331903" cy="451643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Match Table</a:t>
              </a:r>
            </a:p>
          </p:txBody>
        </p:sp>
        <p:sp>
          <p:nvSpPr>
            <p:cNvPr id="97" name="Right Arrow 96"/>
            <p:cNvSpPr/>
            <p:nvPr/>
          </p:nvSpPr>
          <p:spPr>
            <a:xfrm>
              <a:off x="2122659" y="3838088"/>
              <a:ext cx="362059" cy="260523"/>
            </a:xfrm>
            <a:prstGeom prst="rightArrow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4" name="Rectangle 83"/>
          <p:cNvSpPr/>
          <p:nvPr/>
        </p:nvSpPr>
        <p:spPr>
          <a:xfrm>
            <a:off x="3863921" y="2070647"/>
            <a:ext cx="1007110" cy="166005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Match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Action Stage</a:t>
            </a:r>
          </a:p>
        </p:txBody>
      </p:sp>
      <p:sp>
        <p:nvSpPr>
          <p:cNvPr id="86" name="Rectangle 85"/>
          <p:cNvSpPr/>
          <p:nvPr/>
        </p:nvSpPr>
        <p:spPr>
          <a:xfrm>
            <a:off x="5172174" y="2066686"/>
            <a:ext cx="1007110" cy="166005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Match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Action Stage</a:t>
            </a:r>
          </a:p>
        </p:txBody>
      </p:sp>
      <p:sp>
        <p:nvSpPr>
          <p:cNvPr id="87" name="Rectangle 86"/>
          <p:cNvSpPr/>
          <p:nvPr/>
        </p:nvSpPr>
        <p:spPr>
          <a:xfrm>
            <a:off x="6993949" y="2066686"/>
            <a:ext cx="1007110" cy="166005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Match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Action Stage</a:t>
            </a:r>
          </a:p>
        </p:txBody>
      </p:sp>
    </p:spTree>
    <p:extLst>
      <p:ext uri="{BB962C8B-B14F-4D97-AF65-F5344CB8AC3E}">
        <p14:creationId xmlns:p14="http://schemas.microsoft.com/office/powerpoint/2010/main" val="4033381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  <p:bldP spid="86" grpId="0" animBg="1"/>
      <p:bldP spid="8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3785878" y="1581563"/>
            <a:ext cx="2289764" cy="4958914"/>
            <a:chOff x="2261878" y="1581563"/>
            <a:chExt cx="2289764" cy="4958914"/>
          </a:xfrm>
        </p:grpSpPr>
        <p:sp>
          <p:nvSpPr>
            <p:cNvPr id="4" name="Rectangle 3"/>
            <p:cNvSpPr/>
            <p:nvPr/>
          </p:nvSpPr>
          <p:spPr>
            <a:xfrm>
              <a:off x="3244245" y="1581563"/>
              <a:ext cx="1307397" cy="240325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81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244245" y="4137220"/>
              <a:ext cx="1307397" cy="240325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81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261878" y="2588774"/>
              <a:ext cx="7511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TCAM</a:t>
              </a:r>
            </a:p>
          </p:txBody>
        </p:sp>
        <p:cxnSp>
          <p:nvCxnSpPr>
            <p:cNvPr id="3" name="Straight Arrow Connector 2"/>
            <p:cNvCxnSpPr/>
            <p:nvPr/>
          </p:nvCxnSpPr>
          <p:spPr>
            <a:xfrm>
              <a:off x="3013030" y="4154287"/>
              <a:ext cx="0" cy="238619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2372650" y="5750495"/>
              <a:ext cx="656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640b</a:t>
              </a:r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>
              <a:off x="3029576" y="1598630"/>
              <a:ext cx="0" cy="238619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2356104" y="3459041"/>
              <a:ext cx="656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640b</a:t>
              </a:r>
            </a:p>
          </p:txBody>
        </p:sp>
      </p:grpSp>
      <p:grpSp>
        <p:nvGrpSpPr>
          <p:cNvPr id="116" name="Group 31"/>
          <p:cNvGrpSpPr/>
          <p:nvPr/>
        </p:nvGrpSpPr>
        <p:grpSpPr>
          <a:xfrm>
            <a:off x="4282557" y="2730889"/>
            <a:ext cx="4727096" cy="2194968"/>
            <a:chOff x="1423522" y="3359581"/>
            <a:chExt cx="5509265" cy="2146698"/>
          </a:xfrm>
        </p:grpSpPr>
        <p:grpSp>
          <p:nvGrpSpPr>
            <p:cNvPr id="117" name="Group 42"/>
            <p:cNvGrpSpPr/>
            <p:nvPr/>
          </p:nvGrpSpPr>
          <p:grpSpPr>
            <a:xfrm>
              <a:off x="1423522" y="3359581"/>
              <a:ext cx="5502819" cy="1191330"/>
              <a:chOff x="1707458" y="1778000"/>
              <a:chExt cx="5547033" cy="1191330"/>
            </a:xfrm>
          </p:grpSpPr>
          <p:cxnSp>
            <p:nvCxnSpPr>
              <p:cNvPr id="119" name="Straight Arrow Connector 118"/>
              <p:cNvCxnSpPr/>
              <p:nvPr/>
            </p:nvCxnSpPr>
            <p:spPr>
              <a:xfrm>
                <a:off x="1707458" y="1778000"/>
                <a:ext cx="5547033" cy="4096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Arrow Connector 119"/>
              <p:cNvCxnSpPr/>
              <p:nvPr/>
            </p:nvCxnSpPr>
            <p:spPr>
              <a:xfrm>
                <a:off x="1707458" y="1916255"/>
                <a:ext cx="5547033" cy="4096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Arrow Connector 120"/>
              <p:cNvCxnSpPr/>
              <p:nvPr/>
            </p:nvCxnSpPr>
            <p:spPr>
              <a:xfrm>
                <a:off x="1707458" y="2033636"/>
                <a:ext cx="5547033" cy="4096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Arrow Connector 121"/>
              <p:cNvCxnSpPr/>
              <p:nvPr/>
            </p:nvCxnSpPr>
            <p:spPr>
              <a:xfrm>
                <a:off x="1707458" y="2161454"/>
                <a:ext cx="5547033" cy="4096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Arrow Connector 122"/>
              <p:cNvCxnSpPr/>
              <p:nvPr/>
            </p:nvCxnSpPr>
            <p:spPr>
              <a:xfrm>
                <a:off x="1707458" y="2289272"/>
                <a:ext cx="5547033" cy="4096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Arrow Connector 123"/>
              <p:cNvCxnSpPr/>
              <p:nvPr/>
            </p:nvCxnSpPr>
            <p:spPr>
              <a:xfrm>
                <a:off x="1707458" y="2417090"/>
                <a:ext cx="5547033" cy="4096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Arrow Connector 124"/>
              <p:cNvCxnSpPr/>
              <p:nvPr/>
            </p:nvCxnSpPr>
            <p:spPr>
              <a:xfrm>
                <a:off x="1707458" y="2544908"/>
                <a:ext cx="5547033" cy="4096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Arrow Connector 125"/>
              <p:cNvCxnSpPr/>
              <p:nvPr/>
            </p:nvCxnSpPr>
            <p:spPr>
              <a:xfrm>
                <a:off x="1707458" y="2672726"/>
                <a:ext cx="5547033" cy="4096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Arrow Connector 126"/>
              <p:cNvCxnSpPr/>
              <p:nvPr/>
            </p:nvCxnSpPr>
            <p:spPr>
              <a:xfrm>
                <a:off x="1707458" y="2800544"/>
                <a:ext cx="5547033" cy="4096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Arrow Connector 127"/>
              <p:cNvCxnSpPr/>
              <p:nvPr/>
            </p:nvCxnSpPr>
            <p:spPr>
              <a:xfrm>
                <a:off x="1707458" y="2928362"/>
                <a:ext cx="5547033" cy="4096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8" name="Straight Arrow Connector 117"/>
            <p:cNvCxnSpPr/>
            <p:nvPr/>
          </p:nvCxnSpPr>
          <p:spPr>
            <a:xfrm>
              <a:off x="1423522" y="5465311"/>
              <a:ext cx="5509265" cy="40968"/>
            </a:xfrm>
            <a:prstGeom prst="straightConnector1">
              <a:avLst/>
            </a:prstGeom>
            <a:ln w="38100" cmpd="sng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9009654" y="952300"/>
            <a:ext cx="1307397" cy="5605245"/>
            <a:chOff x="6580305" y="947538"/>
            <a:chExt cx="1307397" cy="5605245"/>
          </a:xfrm>
        </p:grpSpPr>
        <p:sp>
          <p:nvSpPr>
            <p:cNvPr id="10" name="Rectangle 9"/>
            <p:cNvSpPr/>
            <p:nvPr/>
          </p:nvSpPr>
          <p:spPr>
            <a:xfrm>
              <a:off x="6580305" y="1593869"/>
              <a:ext cx="1307397" cy="240325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81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580305" y="4149526"/>
              <a:ext cx="1307397" cy="240325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81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723435" y="947538"/>
              <a:ext cx="97783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Physical </a:t>
              </a:r>
            </a:p>
            <a:p>
              <a:pPr algn="ctr"/>
              <a:r>
                <a:rPr lang="en-US" dirty="0"/>
                <a:t>Stage n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6327655" y="942437"/>
            <a:ext cx="1307397" cy="5598041"/>
            <a:chOff x="2729838" y="954742"/>
            <a:chExt cx="1307397" cy="5598041"/>
          </a:xfrm>
        </p:grpSpPr>
        <p:sp>
          <p:nvSpPr>
            <p:cNvPr id="8" name="Rectangle 7"/>
            <p:cNvSpPr/>
            <p:nvPr/>
          </p:nvSpPr>
          <p:spPr>
            <a:xfrm>
              <a:off x="2729838" y="1593869"/>
              <a:ext cx="1307397" cy="240325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81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729838" y="4149526"/>
              <a:ext cx="1307397" cy="240325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81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835611" y="954742"/>
              <a:ext cx="97783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Physical </a:t>
              </a:r>
            </a:p>
            <a:p>
              <a:pPr algn="ctr"/>
              <a:r>
                <a:rPr lang="en-US" dirty="0"/>
                <a:t>Stage 2</a:t>
              </a:r>
            </a:p>
          </p:txBody>
        </p:sp>
      </p:grpSp>
      <p:sp>
        <p:nvSpPr>
          <p:cNvPr id="12" name="Rectangle 11"/>
          <p:cNvSpPr/>
          <p:nvPr/>
        </p:nvSpPr>
        <p:spPr>
          <a:xfrm>
            <a:off x="4768246" y="5581379"/>
            <a:ext cx="1307397" cy="95909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Logical Table 1</a:t>
            </a:r>
          </a:p>
          <a:p>
            <a:pPr algn="ctr"/>
            <a:r>
              <a:rPr lang="en-US" dirty="0" err="1">
                <a:solidFill>
                  <a:schemeClr val="accent2"/>
                </a:solidFill>
              </a:rPr>
              <a:t>Ethertype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327654" y="5345556"/>
            <a:ext cx="3352323" cy="117121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Logical Table 6</a:t>
            </a:r>
          </a:p>
          <a:p>
            <a:pPr algn="ctr"/>
            <a:r>
              <a:rPr lang="en-US" dirty="0">
                <a:solidFill>
                  <a:schemeClr val="accent2"/>
                </a:solidFill>
              </a:rPr>
              <a:t>L2D</a:t>
            </a:r>
          </a:p>
        </p:txBody>
      </p:sp>
      <p:sp>
        <p:nvSpPr>
          <p:cNvPr id="14" name="Rectangle 13"/>
          <p:cNvSpPr/>
          <p:nvPr/>
        </p:nvSpPr>
        <p:spPr>
          <a:xfrm>
            <a:off x="9009654" y="4737041"/>
            <a:ext cx="1099087" cy="608515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8 UDP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768246" y="2776404"/>
            <a:ext cx="726071" cy="117106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504D"/>
                </a:solidFill>
              </a:rPr>
              <a:t>2</a:t>
            </a:r>
          </a:p>
          <a:p>
            <a:pPr algn="ctr"/>
            <a:r>
              <a:rPr lang="en-US" dirty="0">
                <a:solidFill>
                  <a:srgbClr val="C0504D"/>
                </a:solidFill>
              </a:rPr>
              <a:t>VLAN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768245" y="1591054"/>
            <a:ext cx="3223526" cy="1182387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504D"/>
                </a:solidFill>
              </a:rPr>
              <a:t>3</a:t>
            </a:r>
          </a:p>
          <a:p>
            <a:pPr algn="ctr"/>
            <a:r>
              <a:rPr lang="en-US" dirty="0">
                <a:solidFill>
                  <a:srgbClr val="C0504D"/>
                </a:solidFill>
              </a:rPr>
              <a:t>IPV4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327654" y="2776404"/>
            <a:ext cx="3516538" cy="1214615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504D"/>
                </a:solidFill>
              </a:rPr>
              <a:t>5</a:t>
            </a:r>
          </a:p>
          <a:p>
            <a:pPr algn="ctr"/>
            <a:r>
              <a:rPr lang="en-US" dirty="0">
                <a:solidFill>
                  <a:srgbClr val="C0504D"/>
                </a:solidFill>
              </a:rPr>
              <a:t>IPV6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768245" y="4141613"/>
            <a:ext cx="3223526" cy="120394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504D"/>
                </a:solidFill>
              </a:rPr>
              <a:t>4</a:t>
            </a:r>
          </a:p>
          <a:p>
            <a:pPr algn="ctr"/>
            <a:r>
              <a:rPr lang="en-US" dirty="0">
                <a:solidFill>
                  <a:srgbClr val="C0504D"/>
                </a:solidFill>
              </a:rPr>
              <a:t>L2S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9009654" y="4154336"/>
            <a:ext cx="1099087" cy="582705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 7 TCP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729091" y="4484624"/>
            <a:ext cx="7469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SRAM</a:t>
            </a:r>
          </a:p>
          <a:p>
            <a:r>
              <a:rPr lang="en-US" dirty="0"/>
              <a:t>HASH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923822" y="927011"/>
            <a:ext cx="9778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Physical </a:t>
            </a:r>
          </a:p>
          <a:p>
            <a:pPr algn="ctr"/>
            <a:r>
              <a:rPr lang="en-US" dirty="0"/>
              <a:t>Stage 1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7991772" y="4051695"/>
            <a:ext cx="768449" cy="0"/>
          </a:xfrm>
          <a:prstGeom prst="line">
            <a:avLst/>
          </a:prstGeom>
          <a:ln w="57150" cmpd="sng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1981200" y="-17363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RMT Logical to Physical Table Mapping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D96D-3F5C-E948-A9F0-6481128465F5}" type="slidenum">
              <a:rPr lang="en-US" smtClean="0"/>
              <a:t>27</a:t>
            </a:fld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2324468" y="1598630"/>
            <a:ext cx="416243" cy="41620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2994911" y="1878575"/>
            <a:ext cx="416243" cy="41620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1610629" y="2825078"/>
            <a:ext cx="416243" cy="41620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2324468" y="2825078"/>
            <a:ext cx="416243" cy="41620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3203033" y="2776403"/>
            <a:ext cx="416243" cy="41620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2365425" y="3731788"/>
            <a:ext cx="416243" cy="40543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3203033" y="3745033"/>
            <a:ext cx="416243" cy="41620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2324468" y="4770615"/>
            <a:ext cx="416243" cy="41620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42" name="Straight Arrow Connector 41"/>
          <p:cNvCxnSpPr>
            <a:endCxn id="34" idx="2"/>
          </p:cNvCxnSpPr>
          <p:nvPr/>
        </p:nvCxnSpPr>
        <p:spPr>
          <a:xfrm>
            <a:off x="2712850" y="1914936"/>
            <a:ext cx="282061" cy="1717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37" idx="1"/>
          </p:cNvCxnSpPr>
          <p:nvPr/>
        </p:nvCxnSpPr>
        <p:spPr>
          <a:xfrm>
            <a:off x="2640637" y="2000806"/>
            <a:ext cx="623353" cy="8365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3" idx="4"/>
            <a:endCxn id="36" idx="0"/>
          </p:cNvCxnSpPr>
          <p:nvPr/>
        </p:nvCxnSpPr>
        <p:spPr>
          <a:xfrm>
            <a:off x="2532589" y="2014832"/>
            <a:ext cx="0" cy="8102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35" idx="0"/>
          </p:cNvCxnSpPr>
          <p:nvPr/>
        </p:nvCxnSpPr>
        <p:spPr>
          <a:xfrm flipH="1">
            <a:off x="1818750" y="1956790"/>
            <a:ext cx="565664" cy="8682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endCxn id="36" idx="7"/>
          </p:cNvCxnSpPr>
          <p:nvPr/>
        </p:nvCxnSpPr>
        <p:spPr>
          <a:xfrm flipH="1">
            <a:off x="2679753" y="2271305"/>
            <a:ext cx="384746" cy="6147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37" idx="0"/>
          </p:cNvCxnSpPr>
          <p:nvPr/>
        </p:nvCxnSpPr>
        <p:spPr>
          <a:xfrm>
            <a:off x="3268314" y="2300825"/>
            <a:ext cx="142840" cy="4755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endCxn id="39" idx="0"/>
          </p:cNvCxnSpPr>
          <p:nvPr/>
        </p:nvCxnSpPr>
        <p:spPr>
          <a:xfrm flipH="1">
            <a:off x="3411154" y="3166659"/>
            <a:ext cx="9560" cy="5783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endCxn id="38" idx="0"/>
          </p:cNvCxnSpPr>
          <p:nvPr/>
        </p:nvCxnSpPr>
        <p:spPr>
          <a:xfrm>
            <a:off x="2554966" y="3241280"/>
            <a:ext cx="18580" cy="4905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38" idx="7"/>
          </p:cNvCxnSpPr>
          <p:nvPr/>
        </p:nvCxnSpPr>
        <p:spPr>
          <a:xfrm flipH="1">
            <a:off x="2720710" y="3153414"/>
            <a:ext cx="564544" cy="6377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endCxn id="39" idx="1"/>
          </p:cNvCxnSpPr>
          <p:nvPr/>
        </p:nvCxnSpPr>
        <p:spPr>
          <a:xfrm>
            <a:off x="2690949" y="3153692"/>
            <a:ext cx="573041" cy="6522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89" idx="4"/>
            <a:endCxn id="40" idx="1"/>
          </p:cNvCxnSpPr>
          <p:nvPr/>
        </p:nvCxnSpPr>
        <p:spPr>
          <a:xfrm>
            <a:off x="1818750" y="4128032"/>
            <a:ext cx="566674" cy="7035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endCxn id="40" idx="0"/>
          </p:cNvCxnSpPr>
          <p:nvPr/>
        </p:nvCxnSpPr>
        <p:spPr>
          <a:xfrm flipH="1">
            <a:off x="2532589" y="4147991"/>
            <a:ext cx="44560" cy="6226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endCxn id="40" idx="7"/>
          </p:cNvCxnSpPr>
          <p:nvPr/>
        </p:nvCxnSpPr>
        <p:spPr>
          <a:xfrm flipH="1">
            <a:off x="2679754" y="4147990"/>
            <a:ext cx="633121" cy="6835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H="1">
            <a:off x="2541880" y="1108122"/>
            <a:ext cx="13087" cy="4905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2270010" y="4817485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ACL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3113636" y="3767888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UDP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2292950" y="3758699"/>
            <a:ext cx="539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TCP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1566117" y="2842840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L2S</a:t>
            </a:r>
          </a:p>
        </p:txBody>
      </p:sp>
      <p:sp>
        <p:nvSpPr>
          <p:cNvPr id="89" name="Oval 88"/>
          <p:cNvSpPr/>
          <p:nvPr/>
        </p:nvSpPr>
        <p:spPr>
          <a:xfrm>
            <a:off x="1610629" y="3711829"/>
            <a:ext cx="416243" cy="41620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91" name="Straight Arrow Connector 90"/>
          <p:cNvCxnSpPr/>
          <p:nvPr/>
        </p:nvCxnSpPr>
        <p:spPr>
          <a:xfrm>
            <a:off x="1818750" y="3221321"/>
            <a:ext cx="18580" cy="4905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1546881" y="3745033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L2D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2217986" y="2825078"/>
            <a:ext cx="610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IPV4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2255748" y="1623770"/>
            <a:ext cx="553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ETH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2855409" y="1914935"/>
            <a:ext cx="695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VLAN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3119053" y="2773440"/>
            <a:ext cx="610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IPV6</a:t>
            </a:r>
          </a:p>
        </p:txBody>
      </p:sp>
      <p:cxnSp>
        <p:nvCxnSpPr>
          <p:cNvPr id="97" name="Straight Arrow Connector 96"/>
          <p:cNvCxnSpPr/>
          <p:nvPr/>
        </p:nvCxnSpPr>
        <p:spPr>
          <a:xfrm flipH="1">
            <a:off x="2535336" y="5186817"/>
            <a:ext cx="13087" cy="4905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8" name="Rectangle 97"/>
          <p:cNvSpPr/>
          <p:nvPr/>
        </p:nvSpPr>
        <p:spPr>
          <a:xfrm>
            <a:off x="9037193" y="1573342"/>
            <a:ext cx="1285566" cy="1199185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9 ACL</a:t>
            </a:r>
          </a:p>
        </p:txBody>
      </p:sp>
      <p:sp>
        <p:nvSpPr>
          <p:cNvPr id="101" name="Oval 100"/>
          <p:cNvSpPr/>
          <p:nvPr/>
        </p:nvSpPr>
        <p:spPr>
          <a:xfrm>
            <a:off x="2985350" y="1890573"/>
            <a:ext cx="425804" cy="424354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>
            <a:off x="2314906" y="2823996"/>
            <a:ext cx="425804" cy="424354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/>
          <p:nvPr/>
        </p:nvSpPr>
        <p:spPr>
          <a:xfrm>
            <a:off x="2324467" y="1601062"/>
            <a:ext cx="425804" cy="424354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2314906" y="4770615"/>
            <a:ext cx="425804" cy="424354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/>
          <p:nvPr/>
        </p:nvSpPr>
        <p:spPr>
          <a:xfrm>
            <a:off x="3210951" y="3731788"/>
            <a:ext cx="425804" cy="424354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/>
          <p:cNvSpPr/>
          <p:nvPr/>
        </p:nvSpPr>
        <p:spPr>
          <a:xfrm>
            <a:off x="2365913" y="3708496"/>
            <a:ext cx="425804" cy="424354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/>
          <p:nvPr/>
        </p:nvSpPr>
        <p:spPr>
          <a:xfrm>
            <a:off x="1610628" y="3720082"/>
            <a:ext cx="425804" cy="424354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/>
          <p:nvPr/>
        </p:nvSpPr>
        <p:spPr>
          <a:xfrm>
            <a:off x="1610628" y="2812398"/>
            <a:ext cx="425804" cy="424354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/>
          <p:nvPr/>
        </p:nvSpPr>
        <p:spPr>
          <a:xfrm>
            <a:off x="3193471" y="2776403"/>
            <a:ext cx="425804" cy="424354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TextBox 109"/>
          <p:cNvSpPr txBox="1"/>
          <p:nvPr/>
        </p:nvSpPr>
        <p:spPr>
          <a:xfrm>
            <a:off x="1677878" y="5658062"/>
            <a:ext cx="17094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Table Graph</a:t>
            </a:r>
          </a:p>
        </p:txBody>
      </p:sp>
      <p:grpSp>
        <p:nvGrpSpPr>
          <p:cNvPr id="75" name="Group 33"/>
          <p:cNvGrpSpPr/>
          <p:nvPr/>
        </p:nvGrpSpPr>
        <p:grpSpPr>
          <a:xfrm>
            <a:off x="4768246" y="1188224"/>
            <a:ext cx="1013401" cy="5533251"/>
            <a:chOff x="1656349" y="3158022"/>
            <a:chExt cx="1239252" cy="1614130"/>
          </a:xfrm>
        </p:grpSpPr>
        <p:sp>
          <p:nvSpPr>
            <p:cNvPr id="76" name="Rectangle 75"/>
            <p:cNvSpPr/>
            <p:nvPr/>
          </p:nvSpPr>
          <p:spPr>
            <a:xfrm>
              <a:off x="1656349" y="3158022"/>
              <a:ext cx="1239252" cy="1614130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/>
            <p:cNvSpPr/>
            <p:nvPr/>
          </p:nvSpPr>
          <p:spPr>
            <a:xfrm rot="16200000">
              <a:off x="1906661" y="3848424"/>
              <a:ext cx="1442070" cy="285955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Action</a:t>
              </a:r>
            </a:p>
          </p:txBody>
        </p:sp>
        <p:sp>
          <p:nvSpPr>
            <p:cNvPr id="79" name="TextBox 78"/>
            <p:cNvSpPr txBox="1"/>
            <p:nvPr/>
          </p:nvSpPr>
          <p:spPr>
            <a:xfrm rot="16200000">
              <a:off x="1253505" y="3766780"/>
              <a:ext cx="1439671" cy="451643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Match Table</a:t>
              </a:r>
            </a:p>
          </p:txBody>
        </p:sp>
        <p:sp>
          <p:nvSpPr>
            <p:cNvPr id="80" name="Right Arrow 79"/>
            <p:cNvSpPr/>
            <p:nvPr/>
          </p:nvSpPr>
          <p:spPr>
            <a:xfrm>
              <a:off x="2122659" y="3838088"/>
              <a:ext cx="362059" cy="260523"/>
            </a:xfrm>
            <a:prstGeom prst="rightArrow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3" name="Group 33"/>
          <p:cNvGrpSpPr/>
          <p:nvPr/>
        </p:nvGrpSpPr>
        <p:grpSpPr>
          <a:xfrm>
            <a:off x="6310040" y="1188225"/>
            <a:ext cx="1013401" cy="5533251"/>
            <a:chOff x="1656349" y="3158022"/>
            <a:chExt cx="1239252" cy="1614130"/>
          </a:xfrm>
        </p:grpSpPr>
        <p:sp>
          <p:nvSpPr>
            <p:cNvPr id="84" name="Rectangle 83"/>
            <p:cNvSpPr/>
            <p:nvPr/>
          </p:nvSpPr>
          <p:spPr>
            <a:xfrm>
              <a:off x="1656349" y="3158022"/>
              <a:ext cx="1239252" cy="1614130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/>
            <p:cNvSpPr/>
            <p:nvPr/>
          </p:nvSpPr>
          <p:spPr>
            <a:xfrm rot="16200000">
              <a:off x="1906661" y="3848424"/>
              <a:ext cx="1442070" cy="285955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Action</a:t>
              </a:r>
            </a:p>
          </p:txBody>
        </p:sp>
        <p:sp>
          <p:nvSpPr>
            <p:cNvPr id="90" name="TextBox 89"/>
            <p:cNvSpPr txBox="1"/>
            <p:nvPr/>
          </p:nvSpPr>
          <p:spPr>
            <a:xfrm rot="16200000">
              <a:off x="1253505" y="3766780"/>
              <a:ext cx="1439671" cy="451643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Match Table</a:t>
              </a:r>
            </a:p>
          </p:txBody>
        </p:sp>
        <p:sp>
          <p:nvSpPr>
            <p:cNvPr id="99" name="Right Arrow 98"/>
            <p:cNvSpPr/>
            <p:nvPr/>
          </p:nvSpPr>
          <p:spPr>
            <a:xfrm>
              <a:off x="2122659" y="3838088"/>
              <a:ext cx="362059" cy="260523"/>
            </a:xfrm>
            <a:prstGeom prst="rightArrow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0" name="Group 33"/>
          <p:cNvGrpSpPr/>
          <p:nvPr/>
        </p:nvGrpSpPr>
        <p:grpSpPr>
          <a:xfrm>
            <a:off x="9009654" y="1188225"/>
            <a:ext cx="1013401" cy="5533251"/>
            <a:chOff x="1656349" y="3158022"/>
            <a:chExt cx="1239252" cy="1614130"/>
          </a:xfrm>
        </p:grpSpPr>
        <p:sp>
          <p:nvSpPr>
            <p:cNvPr id="111" name="Rectangle 110"/>
            <p:cNvSpPr/>
            <p:nvPr/>
          </p:nvSpPr>
          <p:spPr>
            <a:xfrm>
              <a:off x="1656349" y="3158022"/>
              <a:ext cx="1239252" cy="1614130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/>
            <p:cNvSpPr/>
            <p:nvPr/>
          </p:nvSpPr>
          <p:spPr>
            <a:xfrm rot="16200000">
              <a:off x="1906661" y="3848424"/>
              <a:ext cx="1442070" cy="285955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Action</a:t>
              </a:r>
            </a:p>
          </p:txBody>
        </p:sp>
        <p:sp>
          <p:nvSpPr>
            <p:cNvPr id="113" name="TextBox 112"/>
            <p:cNvSpPr txBox="1"/>
            <p:nvPr/>
          </p:nvSpPr>
          <p:spPr>
            <a:xfrm rot="16200000">
              <a:off x="1253505" y="3766780"/>
              <a:ext cx="1439671" cy="451643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Match Table</a:t>
              </a:r>
            </a:p>
          </p:txBody>
        </p:sp>
        <p:sp>
          <p:nvSpPr>
            <p:cNvPr id="114" name="Right Arrow 113"/>
            <p:cNvSpPr/>
            <p:nvPr/>
          </p:nvSpPr>
          <p:spPr>
            <a:xfrm>
              <a:off x="2122659" y="3838088"/>
              <a:ext cx="362059" cy="260523"/>
            </a:xfrm>
            <a:prstGeom prst="rightArrow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16783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1" grpId="0"/>
      <p:bldP spid="22" grpId="0"/>
      <p:bldP spid="29" grpId="0"/>
      <p:bldP spid="98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Arrow Connector 22"/>
          <p:cNvCxnSpPr/>
          <p:nvPr/>
        </p:nvCxnSpPr>
        <p:spPr>
          <a:xfrm>
            <a:off x="5220497" y="3453358"/>
            <a:ext cx="982353" cy="7449"/>
          </a:xfrm>
          <a:prstGeom prst="straightConnector1">
            <a:avLst/>
          </a:prstGeom>
          <a:ln w="38100" cmpd="sng"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5" name="Group 34"/>
          <p:cNvGrpSpPr/>
          <p:nvPr/>
        </p:nvGrpSpPr>
        <p:grpSpPr>
          <a:xfrm>
            <a:off x="2519815" y="1753488"/>
            <a:ext cx="7377269" cy="4034789"/>
            <a:chOff x="-439688" y="1792937"/>
            <a:chExt cx="7377269" cy="4034786"/>
          </a:xfrm>
        </p:grpSpPr>
        <p:sp>
          <p:nvSpPr>
            <p:cNvPr id="4" name="Trapezoid 3"/>
            <p:cNvSpPr/>
            <p:nvPr/>
          </p:nvSpPr>
          <p:spPr>
            <a:xfrm rot="5400000">
              <a:off x="3530994" y="2211289"/>
              <a:ext cx="2390588" cy="1553883"/>
            </a:xfrm>
            <a:prstGeom prst="trapezoid">
              <a:avLst>
                <a:gd name="adj" fmla="val 37500"/>
              </a:avLst>
            </a:prstGeom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Trapezoid 4"/>
            <p:cNvSpPr/>
            <p:nvPr/>
          </p:nvSpPr>
          <p:spPr>
            <a:xfrm rot="5400000">
              <a:off x="3759594" y="2753219"/>
              <a:ext cx="929338" cy="549835"/>
            </a:xfrm>
            <a:prstGeom prst="trapezoid">
              <a:avLst>
                <a:gd name="adj" fmla="val 27717"/>
              </a:avLst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2260994" y="2166465"/>
              <a:ext cx="1688351" cy="0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V="1">
              <a:off x="3640783" y="3756953"/>
              <a:ext cx="308563" cy="1713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V="1">
              <a:off x="5503230" y="2886632"/>
              <a:ext cx="1434351" cy="1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1702332" y="5080664"/>
              <a:ext cx="3361764" cy="747059"/>
            </a:xfrm>
            <a:prstGeom prst="rect">
              <a:avLst/>
            </a:prstGeom>
            <a:noFill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Instruction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546909" y="2651056"/>
              <a:ext cx="94208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ALU</a:t>
              </a: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H="1" flipV="1">
              <a:off x="4736747" y="3922718"/>
              <a:ext cx="10459" cy="1157945"/>
            </a:xfrm>
            <a:prstGeom prst="straightConnector1">
              <a:avLst/>
            </a:prstGeom>
            <a:ln w="38100" cmpd="sng">
              <a:solidFill>
                <a:srgbClr val="000000"/>
              </a:solidFill>
              <a:prstDash val="dot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flipV="1">
              <a:off x="-291296" y="5103351"/>
              <a:ext cx="1815747" cy="2687"/>
            </a:xfrm>
            <a:prstGeom prst="straightConnector1">
              <a:avLst/>
            </a:prstGeom>
            <a:ln w="38100" cmpd="sng">
              <a:solidFill>
                <a:srgbClr val="000000"/>
              </a:solidFill>
              <a:prstDash val="dot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-439688" y="4618999"/>
              <a:ext cx="177599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Match result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 Processing Model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D96D-3F5C-E948-A9F0-6481128465F5}" type="slidenum">
              <a:rPr lang="en-US" smtClean="0"/>
              <a:t>28</a:t>
            </a:fld>
            <a:endParaRPr lang="en-US"/>
          </a:p>
        </p:txBody>
      </p:sp>
      <p:sp>
        <p:nvSpPr>
          <p:cNvPr id="17" name="Rectangle 16"/>
          <p:cNvSpPr/>
          <p:nvPr/>
        </p:nvSpPr>
        <p:spPr>
          <a:xfrm rot="16200000">
            <a:off x="3771201" y="2560312"/>
            <a:ext cx="2256118" cy="64247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0000"/>
                </a:solidFill>
              </a:rPr>
              <a:t>Header In</a:t>
            </a:r>
          </a:p>
        </p:txBody>
      </p:sp>
      <p:sp>
        <p:nvSpPr>
          <p:cNvPr id="19" name="Rectangle 18"/>
          <p:cNvSpPr/>
          <p:nvPr/>
        </p:nvSpPr>
        <p:spPr>
          <a:xfrm rot="16200000">
            <a:off x="4984428" y="1902901"/>
            <a:ext cx="941297" cy="64247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0000"/>
                </a:solidFill>
              </a:rPr>
              <a:t>Field</a:t>
            </a:r>
          </a:p>
        </p:txBody>
      </p:sp>
      <p:sp>
        <p:nvSpPr>
          <p:cNvPr id="25" name="Rectangle 24"/>
          <p:cNvSpPr/>
          <p:nvPr/>
        </p:nvSpPr>
        <p:spPr>
          <a:xfrm rot="16200000">
            <a:off x="7720547" y="2560311"/>
            <a:ext cx="2256118" cy="64247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000000"/>
                </a:solidFill>
              </a:rPr>
              <a:t>Header Out</a:t>
            </a:r>
          </a:p>
        </p:txBody>
      </p:sp>
      <p:sp>
        <p:nvSpPr>
          <p:cNvPr id="26" name="Rectangle 25"/>
          <p:cNvSpPr/>
          <p:nvPr/>
        </p:nvSpPr>
        <p:spPr>
          <a:xfrm rot="16200000">
            <a:off x="4984428" y="3200235"/>
            <a:ext cx="941297" cy="64247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0000"/>
                </a:solidFill>
              </a:rPr>
              <a:t>Field</a:t>
            </a:r>
          </a:p>
        </p:txBody>
      </p:sp>
      <p:sp>
        <p:nvSpPr>
          <p:cNvPr id="18" name="Trapezoid 17"/>
          <p:cNvSpPr/>
          <p:nvPr/>
        </p:nvSpPr>
        <p:spPr>
          <a:xfrm rot="5400000">
            <a:off x="5838505" y="3534697"/>
            <a:ext cx="1126125" cy="397434"/>
          </a:xfrm>
          <a:prstGeom prst="trapezoid">
            <a:avLst>
              <a:gd name="adj" fmla="val 37500"/>
            </a:avLst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6015367" y="4128157"/>
            <a:ext cx="187482" cy="1"/>
          </a:xfrm>
          <a:prstGeom prst="straightConnector1">
            <a:avLst/>
          </a:prstGeom>
          <a:ln w="38100" cmpd="sng"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015367" y="4128157"/>
            <a:ext cx="0" cy="559212"/>
          </a:xfrm>
          <a:prstGeom prst="line">
            <a:avLst/>
          </a:prstGeom>
          <a:ln w="38100" cmpd="sng">
            <a:solidFill>
              <a:srgbClr val="F7964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5675805" y="4687369"/>
            <a:ext cx="339563" cy="0"/>
          </a:xfrm>
          <a:prstGeom prst="straightConnector1">
            <a:avLst/>
          </a:prstGeom>
          <a:ln w="38100" cmpd="sng"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4661834" y="4296477"/>
            <a:ext cx="1013970" cy="747060"/>
          </a:xfrm>
          <a:prstGeom prst="rect">
            <a:avLst/>
          </a:prstGeom>
          <a:noFill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720934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2.59259E-6 L 0.15503 -0.00208 " pathEditMode="relative" rAng="0" ptsTypes="AA">
                                      <p:cBhvr>
                                        <p:cTn id="1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743" y="-116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6"/>
                                            </p:cond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2.59259E-6 L 0.15503 -0.00208 " pathEditMode="relative" rAng="0" ptsTypes="AA">
                                      <p:cBhvr>
                                        <p:cTn id="1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743" y="-116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8"/>
                                            </p:cond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4.07407E-6 L 0.1618 4.07407E-6 " pathEditMode="relative" rAng="0" ptsTypes="AA">
                                      <p:cBhvr>
                                        <p:cTn id="2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09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9" grpId="0" animBg="1"/>
      <p:bldP spid="19" grpId="1" animBg="1"/>
      <p:bldP spid="25" grpId="0" animBg="1"/>
      <p:bldP spid="25" grpId="1" animBg="1"/>
      <p:bldP spid="26" grpId="0" animBg="1"/>
      <p:bldP spid="26" grpId="1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oup 86"/>
          <p:cNvGrpSpPr/>
          <p:nvPr/>
        </p:nvGrpSpPr>
        <p:grpSpPr>
          <a:xfrm>
            <a:off x="4019357" y="1103716"/>
            <a:ext cx="2335699" cy="1222839"/>
            <a:chOff x="2260994" y="1792937"/>
            <a:chExt cx="4676587" cy="239058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8" name="Trapezoid 87"/>
            <p:cNvSpPr/>
            <p:nvPr/>
          </p:nvSpPr>
          <p:spPr>
            <a:xfrm rot="5400000">
              <a:off x="3530994" y="2211290"/>
              <a:ext cx="2390588" cy="1553882"/>
            </a:xfrm>
            <a:prstGeom prst="trapezoid">
              <a:avLst>
                <a:gd name="adj" fmla="val 37500"/>
              </a:avLst>
            </a:prstGeom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9" name="Trapezoid 88"/>
            <p:cNvSpPr/>
            <p:nvPr/>
          </p:nvSpPr>
          <p:spPr>
            <a:xfrm rot="5400000">
              <a:off x="3759594" y="2667000"/>
              <a:ext cx="929338" cy="549835"/>
            </a:xfrm>
            <a:prstGeom prst="trapezoid">
              <a:avLst>
                <a:gd name="adj" fmla="val 27717"/>
              </a:avLst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0" name="Straight Arrow Connector 89"/>
            <p:cNvCxnSpPr/>
            <p:nvPr/>
          </p:nvCxnSpPr>
          <p:spPr>
            <a:xfrm>
              <a:off x="2260994" y="2166465"/>
              <a:ext cx="1688351" cy="0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/>
            <p:cNvCxnSpPr/>
            <p:nvPr/>
          </p:nvCxnSpPr>
          <p:spPr>
            <a:xfrm>
              <a:off x="2260994" y="3771149"/>
              <a:ext cx="1688351" cy="1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/>
            <p:nvPr/>
          </p:nvCxnSpPr>
          <p:spPr>
            <a:xfrm flipV="1">
              <a:off x="5503230" y="2886632"/>
              <a:ext cx="1434351" cy="1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/>
            <p:cNvSpPr txBox="1"/>
            <p:nvPr/>
          </p:nvSpPr>
          <p:spPr>
            <a:xfrm>
              <a:off x="4419501" y="2563467"/>
              <a:ext cx="1212253" cy="7821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ALU</a:t>
              </a:r>
            </a:p>
          </p:txBody>
        </p:sp>
      </p:grpSp>
      <p:sp>
        <p:nvSpPr>
          <p:cNvPr id="10" name="Rectangle 9"/>
          <p:cNvSpPr/>
          <p:nvPr/>
        </p:nvSpPr>
        <p:spPr>
          <a:xfrm>
            <a:off x="4579865" y="5050118"/>
            <a:ext cx="3361764" cy="747059"/>
          </a:xfrm>
          <a:prstGeom prst="rect">
            <a:avLst/>
          </a:prstGeom>
          <a:noFill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VLIW Instructions</a:t>
            </a:r>
          </a:p>
        </p:txBody>
      </p:sp>
      <p:cxnSp>
        <p:nvCxnSpPr>
          <p:cNvPr id="12" name="Straight Arrow Connector 11"/>
          <p:cNvCxnSpPr>
            <a:endCxn id="146" idx="3"/>
          </p:cNvCxnSpPr>
          <p:nvPr/>
        </p:nvCxnSpPr>
        <p:spPr>
          <a:xfrm flipV="1">
            <a:off x="6111251" y="3639295"/>
            <a:ext cx="0" cy="1410822"/>
          </a:xfrm>
          <a:prstGeom prst="straightConnector1">
            <a:avLst/>
          </a:prstGeom>
          <a:ln w="38100" cmpd="sng">
            <a:solidFill>
              <a:srgbClr val="000000"/>
            </a:solidFill>
            <a:prstDash val="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0" idx="1"/>
          </p:cNvCxnSpPr>
          <p:nvPr/>
        </p:nvCxnSpPr>
        <p:spPr>
          <a:xfrm flipV="1">
            <a:off x="2764119" y="5423648"/>
            <a:ext cx="1815747" cy="2687"/>
          </a:xfrm>
          <a:prstGeom prst="straightConnector1">
            <a:avLst/>
          </a:prstGeom>
          <a:ln w="38100" cmpd="sng">
            <a:solidFill>
              <a:srgbClr val="000000"/>
            </a:solidFill>
            <a:prstDash val="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629650" y="4934788"/>
            <a:ext cx="17759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Match result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2676864" y="317963"/>
            <a:ext cx="73096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Modeled as Multiple VLIW CPUs per Stage </a:t>
            </a:r>
          </a:p>
        </p:txBody>
      </p:sp>
      <p:grpSp>
        <p:nvGrpSpPr>
          <p:cNvPr id="96" name="Group 95"/>
          <p:cNvGrpSpPr/>
          <p:nvPr/>
        </p:nvGrpSpPr>
        <p:grpSpPr>
          <a:xfrm>
            <a:off x="4126934" y="1285998"/>
            <a:ext cx="2335699" cy="1222839"/>
            <a:chOff x="2260994" y="1792937"/>
            <a:chExt cx="4676587" cy="239058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97" name="Trapezoid 96"/>
            <p:cNvSpPr/>
            <p:nvPr/>
          </p:nvSpPr>
          <p:spPr>
            <a:xfrm rot="5400000">
              <a:off x="3530994" y="2211290"/>
              <a:ext cx="2390588" cy="1553882"/>
            </a:xfrm>
            <a:prstGeom prst="trapezoid">
              <a:avLst>
                <a:gd name="adj" fmla="val 37500"/>
              </a:avLst>
            </a:prstGeom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rapezoid 97"/>
            <p:cNvSpPr/>
            <p:nvPr/>
          </p:nvSpPr>
          <p:spPr>
            <a:xfrm rot="5400000">
              <a:off x="3759594" y="2667000"/>
              <a:ext cx="929338" cy="549835"/>
            </a:xfrm>
            <a:prstGeom prst="trapezoid">
              <a:avLst>
                <a:gd name="adj" fmla="val 27717"/>
              </a:avLst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9" name="Straight Arrow Connector 98"/>
            <p:cNvCxnSpPr/>
            <p:nvPr/>
          </p:nvCxnSpPr>
          <p:spPr>
            <a:xfrm>
              <a:off x="2260994" y="2166465"/>
              <a:ext cx="1688351" cy="0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/>
            <p:nvPr/>
          </p:nvCxnSpPr>
          <p:spPr>
            <a:xfrm>
              <a:off x="2260994" y="3771149"/>
              <a:ext cx="1688351" cy="1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/>
            <p:nvPr/>
          </p:nvCxnSpPr>
          <p:spPr>
            <a:xfrm flipV="1">
              <a:off x="5503230" y="2886632"/>
              <a:ext cx="1434351" cy="1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TextBox 101"/>
            <p:cNvSpPr txBox="1"/>
            <p:nvPr/>
          </p:nvSpPr>
          <p:spPr>
            <a:xfrm>
              <a:off x="4419501" y="2563467"/>
              <a:ext cx="1212253" cy="7821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ALU</a:t>
              </a:r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4234511" y="1468280"/>
            <a:ext cx="2335699" cy="1222839"/>
            <a:chOff x="2260994" y="1792937"/>
            <a:chExt cx="4676587" cy="239058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04" name="Trapezoid 103"/>
            <p:cNvSpPr/>
            <p:nvPr/>
          </p:nvSpPr>
          <p:spPr>
            <a:xfrm rot="5400000">
              <a:off x="3530994" y="2211290"/>
              <a:ext cx="2390588" cy="1553882"/>
            </a:xfrm>
            <a:prstGeom prst="trapezoid">
              <a:avLst>
                <a:gd name="adj" fmla="val 37500"/>
              </a:avLst>
            </a:prstGeom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5" name="Trapezoid 104"/>
            <p:cNvSpPr/>
            <p:nvPr/>
          </p:nvSpPr>
          <p:spPr>
            <a:xfrm rot="5400000">
              <a:off x="3759594" y="2667000"/>
              <a:ext cx="929338" cy="549835"/>
            </a:xfrm>
            <a:prstGeom prst="trapezoid">
              <a:avLst>
                <a:gd name="adj" fmla="val 27717"/>
              </a:avLst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6" name="Straight Arrow Connector 105"/>
            <p:cNvCxnSpPr/>
            <p:nvPr/>
          </p:nvCxnSpPr>
          <p:spPr>
            <a:xfrm>
              <a:off x="2260994" y="2166465"/>
              <a:ext cx="1688351" cy="0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/>
            <p:cNvCxnSpPr/>
            <p:nvPr/>
          </p:nvCxnSpPr>
          <p:spPr>
            <a:xfrm>
              <a:off x="2260994" y="3771149"/>
              <a:ext cx="1688351" cy="1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/>
            <p:cNvCxnSpPr/>
            <p:nvPr/>
          </p:nvCxnSpPr>
          <p:spPr>
            <a:xfrm flipV="1">
              <a:off x="5503230" y="2886632"/>
              <a:ext cx="1434351" cy="1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/>
            <p:cNvSpPr txBox="1"/>
            <p:nvPr/>
          </p:nvSpPr>
          <p:spPr>
            <a:xfrm>
              <a:off x="4419501" y="2563467"/>
              <a:ext cx="1212253" cy="7821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ALU</a:t>
              </a:r>
            </a:p>
          </p:txBody>
        </p:sp>
      </p:grpSp>
      <p:grpSp>
        <p:nvGrpSpPr>
          <p:cNvPr id="110" name="Group 109"/>
          <p:cNvGrpSpPr/>
          <p:nvPr/>
        </p:nvGrpSpPr>
        <p:grpSpPr>
          <a:xfrm>
            <a:off x="4342088" y="1650562"/>
            <a:ext cx="2335699" cy="1222839"/>
            <a:chOff x="2260994" y="1792937"/>
            <a:chExt cx="4676587" cy="239058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1" name="Trapezoid 110"/>
            <p:cNvSpPr/>
            <p:nvPr/>
          </p:nvSpPr>
          <p:spPr>
            <a:xfrm rot="5400000">
              <a:off x="3530994" y="2211290"/>
              <a:ext cx="2390588" cy="1553882"/>
            </a:xfrm>
            <a:prstGeom prst="trapezoid">
              <a:avLst>
                <a:gd name="adj" fmla="val 37500"/>
              </a:avLst>
            </a:prstGeom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2" name="Trapezoid 111"/>
            <p:cNvSpPr/>
            <p:nvPr/>
          </p:nvSpPr>
          <p:spPr>
            <a:xfrm rot="5400000">
              <a:off x="3759594" y="2667000"/>
              <a:ext cx="929338" cy="549835"/>
            </a:xfrm>
            <a:prstGeom prst="trapezoid">
              <a:avLst>
                <a:gd name="adj" fmla="val 27717"/>
              </a:avLst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3" name="Straight Arrow Connector 112"/>
            <p:cNvCxnSpPr/>
            <p:nvPr/>
          </p:nvCxnSpPr>
          <p:spPr>
            <a:xfrm>
              <a:off x="2260994" y="2166465"/>
              <a:ext cx="1688351" cy="0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/>
            <p:cNvCxnSpPr/>
            <p:nvPr/>
          </p:nvCxnSpPr>
          <p:spPr>
            <a:xfrm>
              <a:off x="2260994" y="3771149"/>
              <a:ext cx="1688351" cy="1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/>
            <p:cNvCxnSpPr/>
            <p:nvPr/>
          </p:nvCxnSpPr>
          <p:spPr>
            <a:xfrm flipV="1">
              <a:off x="5503230" y="2886632"/>
              <a:ext cx="1434351" cy="1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TextBox 115"/>
            <p:cNvSpPr txBox="1"/>
            <p:nvPr/>
          </p:nvSpPr>
          <p:spPr>
            <a:xfrm>
              <a:off x="4419501" y="2563467"/>
              <a:ext cx="1212253" cy="7821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ALU</a:t>
              </a:r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4449665" y="1832844"/>
            <a:ext cx="2335699" cy="1222839"/>
            <a:chOff x="2260994" y="1792937"/>
            <a:chExt cx="4676587" cy="239058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8" name="Trapezoid 117"/>
            <p:cNvSpPr/>
            <p:nvPr/>
          </p:nvSpPr>
          <p:spPr>
            <a:xfrm rot="5400000">
              <a:off x="3530994" y="2211290"/>
              <a:ext cx="2390588" cy="1553882"/>
            </a:xfrm>
            <a:prstGeom prst="trapezoid">
              <a:avLst>
                <a:gd name="adj" fmla="val 37500"/>
              </a:avLst>
            </a:prstGeom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9" name="Trapezoid 118"/>
            <p:cNvSpPr/>
            <p:nvPr/>
          </p:nvSpPr>
          <p:spPr>
            <a:xfrm rot="5400000">
              <a:off x="3759594" y="2667000"/>
              <a:ext cx="929338" cy="549835"/>
            </a:xfrm>
            <a:prstGeom prst="trapezoid">
              <a:avLst>
                <a:gd name="adj" fmla="val 27717"/>
              </a:avLst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0" name="Straight Arrow Connector 119"/>
            <p:cNvCxnSpPr/>
            <p:nvPr/>
          </p:nvCxnSpPr>
          <p:spPr>
            <a:xfrm>
              <a:off x="2260994" y="2166465"/>
              <a:ext cx="1688351" cy="0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/>
            <p:cNvCxnSpPr/>
            <p:nvPr/>
          </p:nvCxnSpPr>
          <p:spPr>
            <a:xfrm>
              <a:off x="2260994" y="3771149"/>
              <a:ext cx="1688351" cy="1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/>
            <p:cNvCxnSpPr/>
            <p:nvPr/>
          </p:nvCxnSpPr>
          <p:spPr>
            <a:xfrm flipV="1">
              <a:off x="5503230" y="2886632"/>
              <a:ext cx="1434351" cy="1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TextBox 122"/>
            <p:cNvSpPr txBox="1"/>
            <p:nvPr/>
          </p:nvSpPr>
          <p:spPr>
            <a:xfrm>
              <a:off x="4419501" y="2563467"/>
              <a:ext cx="1212253" cy="7821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ALU</a:t>
              </a:r>
            </a:p>
          </p:txBody>
        </p:sp>
      </p:grpSp>
      <p:grpSp>
        <p:nvGrpSpPr>
          <p:cNvPr id="124" name="Group 123"/>
          <p:cNvGrpSpPr/>
          <p:nvPr/>
        </p:nvGrpSpPr>
        <p:grpSpPr>
          <a:xfrm>
            <a:off x="4557242" y="2015126"/>
            <a:ext cx="2335699" cy="1222839"/>
            <a:chOff x="2260994" y="1792937"/>
            <a:chExt cx="4676587" cy="239058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25" name="Trapezoid 124"/>
            <p:cNvSpPr/>
            <p:nvPr/>
          </p:nvSpPr>
          <p:spPr>
            <a:xfrm rot="5400000">
              <a:off x="3530994" y="2211290"/>
              <a:ext cx="2390588" cy="1553882"/>
            </a:xfrm>
            <a:prstGeom prst="trapezoid">
              <a:avLst>
                <a:gd name="adj" fmla="val 37500"/>
              </a:avLst>
            </a:prstGeom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6" name="Trapezoid 125"/>
            <p:cNvSpPr/>
            <p:nvPr/>
          </p:nvSpPr>
          <p:spPr>
            <a:xfrm rot="5400000">
              <a:off x="3759594" y="2667000"/>
              <a:ext cx="929338" cy="549835"/>
            </a:xfrm>
            <a:prstGeom prst="trapezoid">
              <a:avLst>
                <a:gd name="adj" fmla="val 27717"/>
              </a:avLst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7" name="Straight Arrow Connector 126"/>
            <p:cNvCxnSpPr/>
            <p:nvPr/>
          </p:nvCxnSpPr>
          <p:spPr>
            <a:xfrm>
              <a:off x="2260994" y="2166465"/>
              <a:ext cx="1688351" cy="0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127"/>
            <p:cNvCxnSpPr/>
            <p:nvPr/>
          </p:nvCxnSpPr>
          <p:spPr>
            <a:xfrm>
              <a:off x="2260994" y="3771149"/>
              <a:ext cx="1688351" cy="1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Arrow Connector 128"/>
            <p:cNvCxnSpPr/>
            <p:nvPr/>
          </p:nvCxnSpPr>
          <p:spPr>
            <a:xfrm flipV="1">
              <a:off x="5503230" y="2886632"/>
              <a:ext cx="1434351" cy="1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TextBox 129"/>
            <p:cNvSpPr txBox="1"/>
            <p:nvPr/>
          </p:nvSpPr>
          <p:spPr>
            <a:xfrm>
              <a:off x="4419501" y="2563467"/>
              <a:ext cx="1212253" cy="7821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ALU</a:t>
              </a:r>
            </a:p>
          </p:txBody>
        </p:sp>
      </p:grpSp>
      <p:grpSp>
        <p:nvGrpSpPr>
          <p:cNvPr id="131" name="Group 130"/>
          <p:cNvGrpSpPr/>
          <p:nvPr/>
        </p:nvGrpSpPr>
        <p:grpSpPr>
          <a:xfrm>
            <a:off x="4664819" y="2197408"/>
            <a:ext cx="2335699" cy="1222839"/>
            <a:chOff x="2260994" y="1792937"/>
            <a:chExt cx="4676587" cy="239058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32" name="Trapezoid 131"/>
            <p:cNvSpPr/>
            <p:nvPr/>
          </p:nvSpPr>
          <p:spPr>
            <a:xfrm rot="5400000">
              <a:off x="3530994" y="2211290"/>
              <a:ext cx="2390588" cy="1553882"/>
            </a:xfrm>
            <a:prstGeom prst="trapezoid">
              <a:avLst>
                <a:gd name="adj" fmla="val 37500"/>
              </a:avLst>
            </a:prstGeom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3" name="Trapezoid 132"/>
            <p:cNvSpPr/>
            <p:nvPr/>
          </p:nvSpPr>
          <p:spPr>
            <a:xfrm rot="5400000">
              <a:off x="3759594" y="2667000"/>
              <a:ext cx="929338" cy="549835"/>
            </a:xfrm>
            <a:prstGeom prst="trapezoid">
              <a:avLst>
                <a:gd name="adj" fmla="val 27717"/>
              </a:avLst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4" name="Straight Arrow Connector 133"/>
            <p:cNvCxnSpPr/>
            <p:nvPr/>
          </p:nvCxnSpPr>
          <p:spPr>
            <a:xfrm>
              <a:off x="2260994" y="2166465"/>
              <a:ext cx="1688351" cy="0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/>
            <p:cNvCxnSpPr/>
            <p:nvPr/>
          </p:nvCxnSpPr>
          <p:spPr>
            <a:xfrm>
              <a:off x="2260994" y="3771149"/>
              <a:ext cx="1688351" cy="1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/>
            <p:cNvCxnSpPr/>
            <p:nvPr/>
          </p:nvCxnSpPr>
          <p:spPr>
            <a:xfrm flipV="1">
              <a:off x="5503230" y="2886632"/>
              <a:ext cx="1434351" cy="1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TextBox 136"/>
            <p:cNvSpPr txBox="1"/>
            <p:nvPr/>
          </p:nvSpPr>
          <p:spPr>
            <a:xfrm>
              <a:off x="4419501" y="2563467"/>
              <a:ext cx="1212253" cy="7821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ALU</a:t>
              </a:r>
            </a:p>
          </p:txBody>
        </p:sp>
      </p:grpSp>
      <p:grpSp>
        <p:nvGrpSpPr>
          <p:cNvPr id="138" name="Group 137"/>
          <p:cNvGrpSpPr/>
          <p:nvPr/>
        </p:nvGrpSpPr>
        <p:grpSpPr>
          <a:xfrm>
            <a:off x="4772396" y="2379690"/>
            <a:ext cx="2335699" cy="1222839"/>
            <a:chOff x="2260994" y="1792937"/>
            <a:chExt cx="4676587" cy="239058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39" name="Trapezoid 138"/>
            <p:cNvSpPr/>
            <p:nvPr/>
          </p:nvSpPr>
          <p:spPr>
            <a:xfrm rot="5400000">
              <a:off x="3530994" y="2211290"/>
              <a:ext cx="2390588" cy="1553882"/>
            </a:xfrm>
            <a:prstGeom prst="trapezoid">
              <a:avLst>
                <a:gd name="adj" fmla="val 37500"/>
              </a:avLst>
            </a:prstGeom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0" name="Trapezoid 139"/>
            <p:cNvSpPr/>
            <p:nvPr/>
          </p:nvSpPr>
          <p:spPr>
            <a:xfrm rot="5400000">
              <a:off x="3759594" y="2667000"/>
              <a:ext cx="929338" cy="549835"/>
            </a:xfrm>
            <a:prstGeom prst="trapezoid">
              <a:avLst>
                <a:gd name="adj" fmla="val 27717"/>
              </a:avLst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1" name="Straight Arrow Connector 140"/>
            <p:cNvCxnSpPr/>
            <p:nvPr/>
          </p:nvCxnSpPr>
          <p:spPr>
            <a:xfrm>
              <a:off x="2260994" y="2166465"/>
              <a:ext cx="1688351" cy="0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Arrow Connector 141"/>
            <p:cNvCxnSpPr/>
            <p:nvPr/>
          </p:nvCxnSpPr>
          <p:spPr>
            <a:xfrm>
              <a:off x="2260994" y="3771149"/>
              <a:ext cx="1688351" cy="1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Arrow Connector 142"/>
            <p:cNvCxnSpPr/>
            <p:nvPr/>
          </p:nvCxnSpPr>
          <p:spPr>
            <a:xfrm flipV="1">
              <a:off x="5503230" y="2886632"/>
              <a:ext cx="1434351" cy="1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TextBox 143"/>
            <p:cNvSpPr txBox="1"/>
            <p:nvPr/>
          </p:nvSpPr>
          <p:spPr>
            <a:xfrm>
              <a:off x="4419501" y="2563467"/>
              <a:ext cx="1212253" cy="7821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ALU</a:t>
              </a:r>
            </a:p>
          </p:txBody>
        </p:sp>
      </p:grpSp>
      <p:grpSp>
        <p:nvGrpSpPr>
          <p:cNvPr id="145" name="Group 144"/>
          <p:cNvGrpSpPr/>
          <p:nvPr/>
        </p:nvGrpSpPr>
        <p:grpSpPr>
          <a:xfrm>
            <a:off x="4879973" y="2561972"/>
            <a:ext cx="2335699" cy="1222839"/>
            <a:chOff x="2260994" y="1792937"/>
            <a:chExt cx="4676587" cy="239058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46" name="Trapezoid 145"/>
            <p:cNvSpPr/>
            <p:nvPr/>
          </p:nvSpPr>
          <p:spPr>
            <a:xfrm rot="5400000">
              <a:off x="3530994" y="2211290"/>
              <a:ext cx="2390588" cy="1553882"/>
            </a:xfrm>
            <a:prstGeom prst="trapezoid">
              <a:avLst>
                <a:gd name="adj" fmla="val 37500"/>
              </a:avLst>
            </a:prstGeom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7" name="Trapezoid 146"/>
            <p:cNvSpPr/>
            <p:nvPr/>
          </p:nvSpPr>
          <p:spPr>
            <a:xfrm rot="5400000">
              <a:off x="3759594" y="2667000"/>
              <a:ext cx="929338" cy="549835"/>
            </a:xfrm>
            <a:prstGeom prst="trapezoid">
              <a:avLst>
                <a:gd name="adj" fmla="val 27717"/>
              </a:avLst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8" name="Straight Arrow Connector 147"/>
            <p:cNvCxnSpPr/>
            <p:nvPr/>
          </p:nvCxnSpPr>
          <p:spPr>
            <a:xfrm>
              <a:off x="2260994" y="2166465"/>
              <a:ext cx="1688351" cy="0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Arrow Connector 148"/>
            <p:cNvCxnSpPr/>
            <p:nvPr/>
          </p:nvCxnSpPr>
          <p:spPr>
            <a:xfrm>
              <a:off x="2260994" y="3771149"/>
              <a:ext cx="1688351" cy="1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Arrow Connector 149"/>
            <p:cNvCxnSpPr/>
            <p:nvPr/>
          </p:nvCxnSpPr>
          <p:spPr>
            <a:xfrm flipV="1">
              <a:off x="5503230" y="2886632"/>
              <a:ext cx="1434351" cy="1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TextBox 150"/>
            <p:cNvSpPr txBox="1"/>
            <p:nvPr/>
          </p:nvSpPr>
          <p:spPr>
            <a:xfrm>
              <a:off x="4419501" y="2563467"/>
              <a:ext cx="1212253" cy="7821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ALU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D96D-3F5C-E948-A9F0-6481128465F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988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last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timescales in a network’s switches.</a:t>
            </a:r>
          </a:p>
          <a:p>
            <a:endParaRPr lang="en-US" dirty="0"/>
          </a:p>
          <a:p>
            <a:r>
              <a:rPr lang="en-US" dirty="0" smtClean="0"/>
              <a:t>Data plane: packet-to-packet behavior of a switch, short timescales of a few ns</a:t>
            </a:r>
          </a:p>
          <a:p>
            <a:endParaRPr lang="en-US" dirty="0"/>
          </a:p>
          <a:p>
            <a:r>
              <a:rPr lang="en-US" dirty="0" smtClean="0"/>
              <a:t>Control plane: Establishing routes for end-to-end connectivity, longer timescales of a few </a:t>
            </a:r>
            <a:r>
              <a:rPr lang="en-US" dirty="0" err="1" smtClean="0"/>
              <a:t>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938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 chip area</a:t>
            </a:r>
            <a:endParaRPr lang="en-US" dirty="0"/>
          </a:p>
        </p:txBody>
      </p:sp>
      <p:sp>
        <p:nvSpPr>
          <p:cNvPr id="4" name="Freeform 3"/>
          <p:cNvSpPr/>
          <p:nvPr/>
        </p:nvSpPr>
        <p:spPr>
          <a:xfrm>
            <a:off x="2476500" y="1600200"/>
            <a:ext cx="7535189" cy="3889161"/>
          </a:xfrm>
          <a:custGeom>
            <a:avLst/>
            <a:gdLst>
              <a:gd name="connsiteX0" fmla="*/ 9072 w 12056303"/>
              <a:gd name="connsiteY0" fmla="*/ 0 h 6222657"/>
              <a:gd name="connsiteX1" fmla="*/ 12056303 w 12056303"/>
              <a:gd name="connsiteY1" fmla="*/ 0 h 6222657"/>
              <a:gd name="connsiteX2" fmla="*/ 12056303 w 12056303"/>
              <a:gd name="connsiteY2" fmla="*/ 6204515 h 6222657"/>
              <a:gd name="connsiteX3" fmla="*/ 0 w 12056303"/>
              <a:gd name="connsiteY3" fmla="*/ 6222657 h 6222657"/>
              <a:gd name="connsiteX4" fmla="*/ 9072 w 12056303"/>
              <a:gd name="connsiteY4" fmla="*/ 0 h 6222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056303" h="6222657">
                <a:moveTo>
                  <a:pt x="9072" y="0"/>
                </a:moveTo>
                <a:lnTo>
                  <a:pt x="12056303" y="0"/>
                </a:lnTo>
                <a:lnTo>
                  <a:pt x="12056303" y="6204515"/>
                </a:lnTo>
                <a:lnTo>
                  <a:pt x="0" y="6222657"/>
                </a:lnTo>
                <a:lnTo>
                  <a:pt x="9072" y="0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40% Serial I/O</a:t>
            </a:r>
          </a:p>
          <a:p>
            <a:pPr algn="ctr"/>
            <a:endParaRPr lang="en-US" sz="1125" dirty="0"/>
          </a:p>
          <a:p>
            <a:pPr algn="ctr"/>
            <a:endParaRPr lang="en-US" sz="1125" dirty="0"/>
          </a:p>
          <a:p>
            <a:pPr algn="ctr"/>
            <a:endParaRPr lang="en-US" sz="1125" dirty="0"/>
          </a:p>
          <a:p>
            <a:pPr algn="ctr"/>
            <a:endParaRPr lang="en-US" sz="1125" dirty="0"/>
          </a:p>
          <a:p>
            <a:pPr algn="ctr"/>
            <a:endParaRPr lang="en-US" sz="1125" dirty="0"/>
          </a:p>
          <a:p>
            <a:pPr algn="ctr"/>
            <a:endParaRPr lang="en-US" sz="1125" dirty="0"/>
          </a:p>
          <a:p>
            <a:pPr algn="ctr"/>
            <a:endParaRPr lang="en-US" sz="1125" dirty="0"/>
          </a:p>
          <a:p>
            <a:pPr algn="ctr"/>
            <a:endParaRPr lang="en-US" sz="1125" dirty="0"/>
          </a:p>
          <a:p>
            <a:pPr algn="ctr"/>
            <a:endParaRPr lang="en-US" sz="1125" dirty="0"/>
          </a:p>
          <a:p>
            <a:pPr algn="ctr"/>
            <a:endParaRPr lang="en-US" sz="1125" dirty="0"/>
          </a:p>
          <a:p>
            <a:pPr algn="ctr"/>
            <a:endParaRPr lang="en-US" sz="1125" dirty="0"/>
          </a:p>
          <a:p>
            <a:pPr algn="ctr"/>
            <a:endParaRPr lang="en-US" sz="1125" dirty="0"/>
          </a:p>
          <a:p>
            <a:pPr algn="ctr"/>
            <a:endParaRPr lang="en-US" sz="1125" dirty="0"/>
          </a:p>
          <a:p>
            <a:pPr algn="ctr"/>
            <a:endParaRPr lang="en-US" sz="1125" dirty="0"/>
          </a:p>
          <a:p>
            <a:pPr algn="ctr"/>
            <a:endParaRPr lang="en-US" sz="1125" dirty="0"/>
          </a:p>
          <a:p>
            <a:pPr algn="ctr"/>
            <a:endParaRPr lang="en-US" sz="1125" dirty="0"/>
          </a:p>
          <a:p>
            <a:pPr algn="ctr"/>
            <a:endParaRPr lang="en-US" sz="1125" dirty="0"/>
          </a:p>
          <a:p>
            <a:pPr algn="ctr"/>
            <a:endParaRPr lang="en-US" sz="1125" dirty="0"/>
          </a:p>
        </p:txBody>
      </p:sp>
      <p:sp>
        <p:nvSpPr>
          <p:cNvPr id="5" name="Freeform 4"/>
          <p:cNvSpPr/>
          <p:nvPr/>
        </p:nvSpPr>
        <p:spPr>
          <a:xfrm>
            <a:off x="3423360" y="2376575"/>
            <a:ext cx="5647140" cy="2328967"/>
          </a:xfrm>
          <a:custGeom>
            <a:avLst/>
            <a:gdLst>
              <a:gd name="connsiteX0" fmla="*/ 9072 w 12056303"/>
              <a:gd name="connsiteY0" fmla="*/ 0 h 6222657"/>
              <a:gd name="connsiteX1" fmla="*/ 12056303 w 12056303"/>
              <a:gd name="connsiteY1" fmla="*/ 0 h 6222657"/>
              <a:gd name="connsiteX2" fmla="*/ 12056303 w 12056303"/>
              <a:gd name="connsiteY2" fmla="*/ 6204515 h 6222657"/>
              <a:gd name="connsiteX3" fmla="*/ 0 w 12056303"/>
              <a:gd name="connsiteY3" fmla="*/ 6222657 h 6222657"/>
              <a:gd name="connsiteX4" fmla="*/ 9072 w 12056303"/>
              <a:gd name="connsiteY4" fmla="*/ 0 h 6222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056303" h="6222657">
                <a:moveTo>
                  <a:pt x="9072" y="0"/>
                </a:moveTo>
                <a:lnTo>
                  <a:pt x="12056303" y="0"/>
                </a:lnTo>
                <a:lnTo>
                  <a:pt x="12056303" y="6204515"/>
                </a:lnTo>
                <a:lnTo>
                  <a:pt x="0" y="6222657"/>
                </a:lnTo>
                <a:lnTo>
                  <a:pt x="9072" y="0"/>
                </a:lnTo>
                <a:close/>
              </a:path>
            </a:pathLst>
          </a:cu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6" name="Rectangle 5"/>
          <p:cNvSpPr/>
          <p:nvPr/>
        </p:nvSpPr>
        <p:spPr>
          <a:xfrm>
            <a:off x="3423360" y="2378834"/>
            <a:ext cx="3764760" cy="2326708"/>
          </a:xfrm>
          <a:prstGeom prst="rect">
            <a:avLst/>
          </a:prstGeom>
          <a:solidFill>
            <a:srgbClr val="FF00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000000"/>
                </a:solidFill>
              </a:rPr>
              <a:t>40% Memory</a:t>
            </a:r>
          </a:p>
        </p:txBody>
      </p:sp>
      <p:sp>
        <p:nvSpPr>
          <p:cNvPr id="7" name="Rectangle 6"/>
          <p:cNvSpPr/>
          <p:nvPr/>
        </p:nvSpPr>
        <p:spPr>
          <a:xfrm>
            <a:off x="7188120" y="2378834"/>
            <a:ext cx="1882380" cy="1175118"/>
          </a:xfrm>
          <a:prstGeom prst="rect">
            <a:avLst/>
          </a:prstGeom>
          <a:solidFill>
            <a:srgbClr val="FFFF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000000"/>
                </a:solidFill>
              </a:rPr>
              <a:t>10% Wire</a:t>
            </a:r>
          </a:p>
        </p:txBody>
      </p:sp>
      <p:sp>
        <p:nvSpPr>
          <p:cNvPr id="8" name="Rectangle 7"/>
          <p:cNvSpPr/>
          <p:nvPr/>
        </p:nvSpPr>
        <p:spPr>
          <a:xfrm>
            <a:off x="7188120" y="3553951"/>
            <a:ext cx="1882380" cy="1153849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10% Logic</a:t>
            </a:r>
          </a:p>
        </p:txBody>
      </p:sp>
      <p:sp>
        <p:nvSpPr>
          <p:cNvPr id="9" name="Rectangle 8"/>
          <p:cNvSpPr/>
          <p:nvPr/>
        </p:nvSpPr>
        <p:spPr>
          <a:xfrm>
            <a:off x="7188120" y="2378834"/>
            <a:ext cx="1882380" cy="1175118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000000"/>
                </a:solidFill>
              </a:rPr>
              <a:t>Wire</a:t>
            </a:r>
          </a:p>
        </p:txBody>
      </p:sp>
      <p:sp>
        <p:nvSpPr>
          <p:cNvPr id="10" name="Rectangle 9"/>
          <p:cNvSpPr/>
          <p:nvPr/>
        </p:nvSpPr>
        <p:spPr>
          <a:xfrm>
            <a:off x="7200900" y="3543300"/>
            <a:ext cx="1882380" cy="1153849"/>
          </a:xfrm>
          <a:prstGeom prst="rect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  <a:p>
            <a:pPr algn="ctr"/>
            <a:r>
              <a:rPr lang="en-US" sz="2000" dirty="0"/>
              <a:t>Logic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188120" y="3879739"/>
            <a:ext cx="1882380" cy="197959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188120" y="3549983"/>
            <a:ext cx="1882380" cy="329755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952500" y="551719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/>
              <a:t>Programmability mostly affects logic, which is decreasing in area.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9520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RMT: P4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RMT provides flexibility, but programming it is akin to x86 assembly</a:t>
            </a:r>
          </a:p>
          <a:p>
            <a:endParaRPr lang="en-US" dirty="0"/>
          </a:p>
          <a:p>
            <a:r>
              <a:rPr lang="en-US" dirty="0" smtClean="0"/>
              <a:t>Concurrently, other programmable chips being developed: Intel </a:t>
            </a:r>
            <a:r>
              <a:rPr lang="en-US" dirty="0" err="1" smtClean="0"/>
              <a:t>FlexPipe</a:t>
            </a:r>
            <a:r>
              <a:rPr lang="en-US" dirty="0" smtClean="0"/>
              <a:t>, Cavium </a:t>
            </a:r>
            <a:r>
              <a:rPr lang="en-US" dirty="0" err="1" smtClean="0"/>
              <a:t>Xpliant</a:t>
            </a:r>
            <a:r>
              <a:rPr lang="en-US" dirty="0" smtClean="0"/>
              <a:t>, CORSA, …</a:t>
            </a:r>
          </a:p>
          <a:p>
            <a:endParaRPr lang="en-US" dirty="0"/>
          </a:p>
          <a:p>
            <a:r>
              <a:rPr lang="en-US" dirty="0" smtClean="0"/>
              <a:t>Portable language to program these chips</a:t>
            </a:r>
          </a:p>
          <a:p>
            <a:endParaRPr lang="en-US" dirty="0"/>
          </a:p>
          <a:p>
            <a:r>
              <a:rPr lang="en-US" dirty="0" smtClean="0"/>
              <a:t>SDN’s legacy: How do we retain control / data plane separation?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911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8502" y="1063230"/>
            <a:ext cx="8229600" cy="58661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P4 Scope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2028503" y="1723104"/>
            <a:ext cx="8143723" cy="1748426"/>
            <a:chOff x="299977" y="1539295"/>
            <a:chExt cx="15661966" cy="3481173"/>
          </a:xfrm>
        </p:grpSpPr>
        <p:sp>
          <p:nvSpPr>
            <p:cNvPr id="4" name="Rectangle 3"/>
            <p:cNvSpPr/>
            <p:nvPr/>
          </p:nvSpPr>
          <p:spPr>
            <a:xfrm>
              <a:off x="7103649" y="1912796"/>
              <a:ext cx="4337285" cy="113774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81643" tIns="40821" rIns="81643" bIns="40821" rtlCol="0" anchor="ctr"/>
            <a:lstStyle/>
            <a:p>
              <a:pPr algn="ctr"/>
              <a:r>
                <a:rPr lang="en-US" sz="2250" dirty="0"/>
                <a:t>Control plane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7103649" y="3396082"/>
              <a:ext cx="4337285" cy="113774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lIns="81643" tIns="40821" rIns="81643" bIns="40821" rtlCol="0" anchor="ctr"/>
            <a:lstStyle/>
            <a:p>
              <a:pPr algn="ctr"/>
              <a:r>
                <a:rPr lang="en-US" sz="2250" dirty="0"/>
                <a:t>Data plane</a:t>
              </a:r>
            </a:p>
          </p:txBody>
        </p:sp>
        <p:sp>
          <p:nvSpPr>
            <p:cNvPr id="7" name="Right Arrow 6"/>
            <p:cNvSpPr/>
            <p:nvPr/>
          </p:nvSpPr>
          <p:spPr>
            <a:xfrm>
              <a:off x="6642954" y="3396081"/>
              <a:ext cx="460695" cy="29076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1643" tIns="40821" rIns="81643" bIns="40821" rtlCol="0" anchor="ctr"/>
            <a:lstStyle/>
            <a:p>
              <a:pPr algn="ctr"/>
              <a:endParaRPr lang="en-US" sz="563"/>
            </a:p>
          </p:txBody>
        </p:sp>
        <p:sp>
          <p:nvSpPr>
            <p:cNvPr id="8" name="Right Arrow 7"/>
            <p:cNvSpPr/>
            <p:nvPr/>
          </p:nvSpPr>
          <p:spPr>
            <a:xfrm>
              <a:off x="6642954" y="3686844"/>
              <a:ext cx="460695" cy="29076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1643" tIns="40821" rIns="81643" bIns="40821" rtlCol="0" anchor="ctr"/>
            <a:lstStyle/>
            <a:p>
              <a:pPr algn="ctr"/>
              <a:endParaRPr lang="en-US" sz="563"/>
            </a:p>
          </p:txBody>
        </p:sp>
        <p:sp>
          <p:nvSpPr>
            <p:cNvPr id="9" name="Right Arrow 8"/>
            <p:cNvSpPr/>
            <p:nvPr/>
          </p:nvSpPr>
          <p:spPr>
            <a:xfrm>
              <a:off x="6642954" y="3977608"/>
              <a:ext cx="460695" cy="29076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1643" tIns="40821" rIns="81643" bIns="40821" rtlCol="0" anchor="ctr"/>
            <a:lstStyle/>
            <a:p>
              <a:pPr algn="ctr"/>
              <a:endParaRPr lang="en-US" sz="563"/>
            </a:p>
          </p:txBody>
        </p:sp>
        <p:sp>
          <p:nvSpPr>
            <p:cNvPr id="10" name="Right Arrow 9"/>
            <p:cNvSpPr/>
            <p:nvPr/>
          </p:nvSpPr>
          <p:spPr>
            <a:xfrm>
              <a:off x="6642954" y="4268371"/>
              <a:ext cx="460695" cy="29076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1643" tIns="40821" rIns="81643" bIns="40821" rtlCol="0" anchor="ctr"/>
            <a:lstStyle/>
            <a:p>
              <a:pPr algn="ctr"/>
              <a:endParaRPr lang="en-US" sz="563"/>
            </a:p>
          </p:txBody>
        </p:sp>
        <p:sp>
          <p:nvSpPr>
            <p:cNvPr id="11" name="Right Arrow 10"/>
            <p:cNvSpPr/>
            <p:nvPr/>
          </p:nvSpPr>
          <p:spPr>
            <a:xfrm>
              <a:off x="11440934" y="3370775"/>
              <a:ext cx="460695" cy="29076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1643" tIns="40821" rIns="81643" bIns="40821" rtlCol="0" anchor="ctr"/>
            <a:lstStyle/>
            <a:p>
              <a:pPr algn="ctr"/>
              <a:endParaRPr lang="en-US" sz="563"/>
            </a:p>
          </p:txBody>
        </p:sp>
        <p:sp>
          <p:nvSpPr>
            <p:cNvPr id="12" name="Right Arrow 11"/>
            <p:cNvSpPr/>
            <p:nvPr/>
          </p:nvSpPr>
          <p:spPr>
            <a:xfrm>
              <a:off x="11440934" y="3661537"/>
              <a:ext cx="460695" cy="29076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1643" tIns="40821" rIns="81643" bIns="40821" rtlCol="0" anchor="ctr"/>
            <a:lstStyle/>
            <a:p>
              <a:pPr algn="ctr"/>
              <a:endParaRPr lang="en-US" sz="563"/>
            </a:p>
          </p:txBody>
        </p:sp>
        <p:sp>
          <p:nvSpPr>
            <p:cNvPr id="13" name="Right Arrow 12"/>
            <p:cNvSpPr/>
            <p:nvPr/>
          </p:nvSpPr>
          <p:spPr>
            <a:xfrm>
              <a:off x="11440934" y="3952301"/>
              <a:ext cx="460695" cy="29076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1643" tIns="40821" rIns="81643" bIns="40821" rtlCol="0" anchor="ctr"/>
            <a:lstStyle/>
            <a:p>
              <a:pPr algn="ctr"/>
              <a:endParaRPr lang="en-US" sz="563"/>
            </a:p>
          </p:txBody>
        </p:sp>
        <p:sp>
          <p:nvSpPr>
            <p:cNvPr id="14" name="Right Arrow 13"/>
            <p:cNvSpPr/>
            <p:nvPr/>
          </p:nvSpPr>
          <p:spPr>
            <a:xfrm>
              <a:off x="11440934" y="4243064"/>
              <a:ext cx="460695" cy="29076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1643" tIns="40821" rIns="81643" bIns="40821" rtlCol="0" anchor="ctr"/>
            <a:lstStyle/>
            <a:p>
              <a:pPr algn="ctr"/>
              <a:endParaRPr lang="en-US" sz="563"/>
            </a:p>
          </p:txBody>
        </p:sp>
        <p:sp>
          <p:nvSpPr>
            <p:cNvPr id="15" name="Down Arrow 14"/>
            <p:cNvSpPr/>
            <p:nvPr/>
          </p:nvSpPr>
          <p:spPr>
            <a:xfrm>
              <a:off x="8541810" y="3050542"/>
              <a:ext cx="438222" cy="345540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81643" tIns="40821" rIns="81643" bIns="40821" rtlCol="0" anchor="ctr"/>
            <a:lstStyle/>
            <a:p>
              <a:pPr algn="ctr"/>
              <a:endParaRPr lang="en-US" sz="563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968811" y="1824312"/>
              <a:ext cx="4573250" cy="2823296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81643" tIns="40821" rIns="81643" bIns="40821" rtlCol="0" anchor="ctr"/>
            <a:lstStyle/>
            <a:p>
              <a:pPr algn="ctr"/>
              <a:endParaRPr lang="en-US" sz="563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2509574" y="2555805"/>
              <a:ext cx="2503111" cy="646713"/>
            </a:xfrm>
            <a:prstGeom prst="rect">
              <a:avLst/>
            </a:prstGeom>
            <a:noFill/>
          </p:spPr>
          <p:txBody>
            <a:bodyPr wrap="none" lIns="81643" tIns="40821" rIns="81643" bIns="40821" rtlCol="0">
              <a:spAutoFit/>
            </a:bodyPr>
            <a:lstStyle/>
            <a:p>
              <a:r>
                <a:rPr lang="en-US" sz="1575" i="1" dirty="0"/>
                <a:t>Control traffic</a:t>
              </a:r>
            </a:p>
          </p:txBody>
        </p:sp>
        <p:cxnSp>
          <p:nvCxnSpPr>
            <p:cNvPr id="28" name="Straight Arrow Connector 27"/>
            <p:cNvCxnSpPr>
              <a:stCxn id="61" idx="1"/>
              <a:endCxn id="15" idx="3"/>
            </p:cNvCxnSpPr>
            <p:nvPr/>
          </p:nvCxnSpPr>
          <p:spPr>
            <a:xfrm flipH="1">
              <a:off x="8980030" y="2404791"/>
              <a:ext cx="3540854" cy="818521"/>
            </a:xfrm>
            <a:prstGeom prst="straightConnector1">
              <a:avLst/>
            </a:prstGeom>
            <a:ln w="28575" cmpd="sng">
              <a:solidFill>
                <a:schemeClr val="tx1">
                  <a:lumMod val="65000"/>
                  <a:lumOff val="3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25" idx="1"/>
              <a:endCxn id="63" idx="7"/>
            </p:cNvCxnSpPr>
            <p:nvPr/>
          </p:nvCxnSpPr>
          <p:spPr>
            <a:xfrm flipH="1">
              <a:off x="10733147" y="2879162"/>
              <a:ext cx="1776426" cy="302085"/>
            </a:xfrm>
            <a:prstGeom prst="straightConnector1">
              <a:avLst/>
            </a:prstGeom>
            <a:ln w="28575" cmpd="sng">
              <a:solidFill>
                <a:schemeClr val="tx1">
                  <a:lumMod val="65000"/>
                  <a:lumOff val="3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13240197" y="3364917"/>
              <a:ext cx="1497351" cy="646713"/>
            </a:xfrm>
            <a:prstGeom prst="rect">
              <a:avLst/>
            </a:prstGeom>
            <a:noFill/>
          </p:spPr>
          <p:txBody>
            <a:bodyPr wrap="none" lIns="81643" tIns="40821" rIns="81643" bIns="40821" rtlCol="0">
              <a:spAutoFit/>
            </a:bodyPr>
            <a:lstStyle/>
            <a:p>
              <a:r>
                <a:rPr lang="en-US" sz="1575" i="1" dirty="0"/>
                <a:t>Packets</a:t>
              </a:r>
              <a:endParaRPr lang="en-US" sz="2250" i="1" dirty="0"/>
            </a:p>
          </p:txBody>
        </p:sp>
        <p:cxnSp>
          <p:nvCxnSpPr>
            <p:cNvPr id="30" name="Straight Arrow Connector 29"/>
            <p:cNvCxnSpPr>
              <a:stCxn id="29" idx="1"/>
              <a:endCxn id="13" idx="3"/>
            </p:cNvCxnSpPr>
            <p:nvPr/>
          </p:nvCxnSpPr>
          <p:spPr>
            <a:xfrm flipH="1">
              <a:off x="11901629" y="3688274"/>
              <a:ext cx="1338569" cy="409408"/>
            </a:xfrm>
            <a:prstGeom prst="straightConnector1">
              <a:avLst/>
            </a:prstGeom>
            <a:ln w="28575" cmpd="sng">
              <a:solidFill>
                <a:schemeClr val="tx1">
                  <a:lumMod val="65000"/>
                  <a:lumOff val="3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29" idx="1"/>
              <a:endCxn id="63" idx="6"/>
            </p:cNvCxnSpPr>
            <p:nvPr/>
          </p:nvCxnSpPr>
          <p:spPr>
            <a:xfrm flipH="1" flipV="1">
              <a:off x="10626381" y="3220678"/>
              <a:ext cx="2613816" cy="467596"/>
            </a:xfrm>
            <a:prstGeom prst="straightConnector1">
              <a:avLst/>
            </a:prstGeom>
            <a:ln w="28575" cmpd="sng">
              <a:solidFill>
                <a:schemeClr val="tx1">
                  <a:lumMod val="65000"/>
                  <a:lumOff val="3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/>
            <p:cNvSpPr txBox="1"/>
            <p:nvPr/>
          </p:nvSpPr>
          <p:spPr>
            <a:xfrm>
              <a:off x="12520884" y="2081433"/>
              <a:ext cx="2274855" cy="646713"/>
            </a:xfrm>
            <a:prstGeom prst="rect">
              <a:avLst/>
            </a:prstGeom>
            <a:noFill/>
          </p:spPr>
          <p:txBody>
            <a:bodyPr wrap="none" lIns="81643" tIns="40821" rIns="81643" bIns="40821" rtlCol="0">
              <a:spAutoFit/>
            </a:bodyPr>
            <a:lstStyle/>
            <a:p>
              <a:r>
                <a:rPr lang="en-US" sz="1575" i="1" dirty="0"/>
                <a:t>Table mgmt.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31498" y="2494168"/>
              <a:ext cx="4603017" cy="853532"/>
            </a:xfrm>
            <a:prstGeom prst="rect">
              <a:avLst/>
            </a:prstGeom>
            <a:noFill/>
          </p:spPr>
          <p:txBody>
            <a:bodyPr wrap="square" lIns="81643" tIns="40821" rIns="81643" bIns="40821" rtlCol="0">
              <a:spAutoFit/>
            </a:bodyPr>
            <a:lstStyle/>
            <a:p>
              <a:r>
                <a:rPr lang="en-US" sz="2250" dirty="0"/>
                <a:t>Traditional switch</a:t>
              </a: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299977" y="1539295"/>
              <a:ext cx="15661966" cy="3481173"/>
            </a:xfrm>
            <a:prstGeom prst="round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81643" tIns="40821" rIns="81643" bIns="40821" rtlCol="0" anchor="ctr"/>
            <a:lstStyle/>
            <a:p>
              <a:pPr algn="ctr"/>
              <a:endParaRPr lang="en-US" sz="563"/>
            </a:p>
          </p:txBody>
        </p:sp>
        <p:sp>
          <p:nvSpPr>
            <p:cNvPr id="63" name="Up-Down Arrow 62"/>
            <p:cNvSpPr/>
            <p:nvPr/>
          </p:nvSpPr>
          <p:spPr>
            <a:xfrm>
              <a:off x="10306081" y="2960182"/>
              <a:ext cx="427067" cy="520991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1643" tIns="40821" rIns="81643" bIns="40821" rtlCol="0" anchor="ctr"/>
            <a:lstStyle/>
            <a:p>
              <a:pPr algn="ctr"/>
              <a:endParaRPr lang="en-US" sz="563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028502" y="3662971"/>
            <a:ext cx="8149264" cy="1757455"/>
            <a:chOff x="347692" y="5314079"/>
            <a:chExt cx="15661967" cy="3481173"/>
          </a:xfrm>
        </p:grpSpPr>
        <p:sp>
          <p:nvSpPr>
            <p:cNvPr id="34" name="Rectangle 33"/>
            <p:cNvSpPr/>
            <p:nvPr/>
          </p:nvSpPr>
          <p:spPr>
            <a:xfrm>
              <a:off x="7114957" y="5916919"/>
              <a:ext cx="4337287" cy="1137747"/>
            </a:xfrm>
            <a:prstGeom prst="rect">
              <a:avLst/>
            </a:prstGeom>
            <a:solidFill>
              <a:schemeClr val="accent3">
                <a:tint val="50000"/>
                <a:satMod val="300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81643" tIns="40821" rIns="81643" bIns="40821" rtlCol="0" anchor="ctr"/>
            <a:lstStyle/>
            <a:p>
              <a:pPr algn="ctr"/>
              <a:r>
                <a:rPr lang="en-US" sz="2250" dirty="0"/>
                <a:t>Control plane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7114957" y="7400205"/>
              <a:ext cx="4337287" cy="1137747"/>
            </a:xfrm>
            <a:prstGeom prst="rect">
              <a:avLst/>
            </a:prstGeom>
            <a:ln>
              <a:prstDash val="sysDash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lIns="81643" tIns="40821" rIns="81643" bIns="40821" rtlCol="0" anchor="ctr"/>
            <a:lstStyle/>
            <a:p>
              <a:pPr algn="ctr"/>
              <a:r>
                <a:rPr lang="en-US" sz="2250" dirty="0"/>
                <a:t>Data plane</a:t>
              </a:r>
            </a:p>
          </p:txBody>
        </p:sp>
        <p:sp>
          <p:nvSpPr>
            <p:cNvPr id="36" name="Right Arrow 35"/>
            <p:cNvSpPr/>
            <p:nvPr/>
          </p:nvSpPr>
          <p:spPr>
            <a:xfrm>
              <a:off x="6654262" y="7400205"/>
              <a:ext cx="460695" cy="29076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1643" tIns="40821" rIns="81643" bIns="40821" rtlCol="0" anchor="ctr"/>
            <a:lstStyle/>
            <a:p>
              <a:pPr algn="ctr"/>
              <a:endParaRPr lang="en-US" sz="591"/>
            </a:p>
          </p:txBody>
        </p:sp>
        <p:sp>
          <p:nvSpPr>
            <p:cNvPr id="37" name="Right Arrow 36"/>
            <p:cNvSpPr/>
            <p:nvPr/>
          </p:nvSpPr>
          <p:spPr>
            <a:xfrm>
              <a:off x="6654262" y="7690968"/>
              <a:ext cx="460695" cy="29076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1643" tIns="40821" rIns="81643" bIns="40821" rtlCol="0" anchor="ctr"/>
            <a:lstStyle/>
            <a:p>
              <a:pPr algn="ctr"/>
              <a:endParaRPr lang="en-US" sz="591"/>
            </a:p>
          </p:txBody>
        </p:sp>
        <p:sp>
          <p:nvSpPr>
            <p:cNvPr id="40" name="Right Arrow 39"/>
            <p:cNvSpPr/>
            <p:nvPr/>
          </p:nvSpPr>
          <p:spPr>
            <a:xfrm>
              <a:off x="6654262" y="7981732"/>
              <a:ext cx="460695" cy="29076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1643" tIns="40821" rIns="81643" bIns="40821" rtlCol="0" anchor="ctr"/>
            <a:lstStyle/>
            <a:p>
              <a:pPr algn="ctr"/>
              <a:endParaRPr lang="en-US" sz="591"/>
            </a:p>
          </p:txBody>
        </p:sp>
        <p:sp>
          <p:nvSpPr>
            <p:cNvPr id="42" name="Right Arrow 41"/>
            <p:cNvSpPr/>
            <p:nvPr/>
          </p:nvSpPr>
          <p:spPr>
            <a:xfrm>
              <a:off x="6654262" y="8272495"/>
              <a:ext cx="460695" cy="29076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1643" tIns="40821" rIns="81643" bIns="40821" rtlCol="0" anchor="ctr"/>
            <a:lstStyle/>
            <a:p>
              <a:pPr algn="ctr"/>
              <a:endParaRPr lang="en-US" sz="591"/>
            </a:p>
          </p:txBody>
        </p:sp>
        <p:sp>
          <p:nvSpPr>
            <p:cNvPr id="43" name="Right Arrow 42"/>
            <p:cNvSpPr/>
            <p:nvPr/>
          </p:nvSpPr>
          <p:spPr>
            <a:xfrm>
              <a:off x="11452245" y="7374899"/>
              <a:ext cx="460695" cy="29076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1643" tIns="40821" rIns="81643" bIns="40821" rtlCol="0" anchor="ctr"/>
            <a:lstStyle/>
            <a:p>
              <a:pPr algn="ctr"/>
              <a:endParaRPr lang="en-US" sz="591"/>
            </a:p>
          </p:txBody>
        </p:sp>
        <p:sp>
          <p:nvSpPr>
            <p:cNvPr id="44" name="Right Arrow 43"/>
            <p:cNvSpPr/>
            <p:nvPr/>
          </p:nvSpPr>
          <p:spPr>
            <a:xfrm>
              <a:off x="11452245" y="7665661"/>
              <a:ext cx="460695" cy="29076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1643" tIns="40821" rIns="81643" bIns="40821" rtlCol="0" anchor="ctr"/>
            <a:lstStyle/>
            <a:p>
              <a:pPr algn="ctr"/>
              <a:endParaRPr lang="en-US" sz="591"/>
            </a:p>
          </p:txBody>
        </p:sp>
        <p:sp>
          <p:nvSpPr>
            <p:cNvPr id="45" name="Right Arrow 44"/>
            <p:cNvSpPr/>
            <p:nvPr/>
          </p:nvSpPr>
          <p:spPr>
            <a:xfrm>
              <a:off x="11452245" y="7956425"/>
              <a:ext cx="460695" cy="29076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1643" tIns="40821" rIns="81643" bIns="40821" rtlCol="0" anchor="ctr"/>
            <a:lstStyle/>
            <a:p>
              <a:pPr algn="ctr"/>
              <a:endParaRPr lang="en-US" sz="591"/>
            </a:p>
          </p:txBody>
        </p:sp>
        <p:sp>
          <p:nvSpPr>
            <p:cNvPr id="46" name="Right Arrow 45"/>
            <p:cNvSpPr/>
            <p:nvPr/>
          </p:nvSpPr>
          <p:spPr>
            <a:xfrm>
              <a:off x="11452245" y="8247188"/>
              <a:ext cx="460695" cy="29076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1643" tIns="40821" rIns="81643" bIns="40821" rtlCol="0" anchor="ctr"/>
            <a:lstStyle/>
            <a:p>
              <a:pPr algn="ctr"/>
              <a:endParaRPr lang="en-US" sz="591"/>
            </a:p>
          </p:txBody>
        </p:sp>
        <p:sp>
          <p:nvSpPr>
            <p:cNvPr id="47" name="Down Arrow 46"/>
            <p:cNvSpPr/>
            <p:nvPr/>
          </p:nvSpPr>
          <p:spPr>
            <a:xfrm>
              <a:off x="8553117" y="7054666"/>
              <a:ext cx="809328" cy="345540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81643" tIns="40821" rIns="81643" bIns="40821" rtlCol="0" anchor="ctr"/>
            <a:lstStyle/>
            <a:p>
              <a:pPr algn="ctr"/>
              <a:endParaRPr lang="en-US" sz="591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6980119" y="5828436"/>
              <a:ext cx="4573252" cy="2823296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81643" tIns="40821" rIns="81643" bIns="40821" rtlCol="0" anchor="ctr"/>
            <a:lstStyle/>
            <a:p>
              <a:pPr algn="ctr"/>
              <a:endParaRPr lang="en-US" sz="591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2441942" y="5690911"/>
              <a:ext cx="2436467" cy="711976"/>
            </a:xfrm>
            <a:prstGeom prst="rect">
              <a:avLst/>
            </a:prstGeom>
            <a:noFill/>
          </p:spPr>
          <p:txBody>
            <a:bodyPr wrap="none" lIns="81643" tIns="40821" rIns="81643" bIns="40821" rtlCol="0">
              <a:spAutoFit/>
            </a:bodyPr>
            <a:lstStyle/>
            <a:p>
              <a:r>
                <a:rPr lang="en-US" i="1" dirty="0"/>
                <a:t>P4 Program</a:t>
              </a:r>
            </a:p>
          </p:txBody>
        </p:sp>
        <p:cxnSp>
          <p:nvCxnSpPr>
            <p:cNvPr id="54" name="Straight Arrow Connector 53"/>
            <p:cNvCxnSpPr>
              <a:stCxn id="52" idx="1"/>
            </p:cNvCxnSpPr>
            <p:nvPr/>
          </p:nvCxnSpPr>
          <p:spPr>
            <a:xfrm flipH="1">
              <a:off x="7862565" y="6046899"/>
              <a:ext cx="4579377" cy="1068119"/>
            </a:xfrm>
            <a:prstGeom prst="straightConnector1">
              <a:avLst/>
            </a:prstGeom>
            <a:ln w="38100" cmpd="sng">
              <a:solidFill>
                <a:schemeClr val="tx1">
                  <a:lumMod val="65000"/>
                  <a:lumOff val="3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Down Arrow 50"/>
            <p:cNvSpPr/>
            <p:nvPr/>
          </p:nvSpPr>
          <p:spPr>
            <a:xfrm>
              <a:off x="7446325" y="5690912"/>
              <a:ext cx="602284" cy="2000057"/>
            </a:xfrm>
            <a:prstGeom prst="downArrow">
              <a:avLst/>
            </a:prstGeom>
            <a:solidFill>
              <a:schemeClr val="accent2">
                <a:alpha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81643" tIns="40821" rIns="81643" bIns="40821" rtlCol="0" anchor="ctr"/>
            <a:lstStyle/>
            <a:p>
              <a:pPr algn="ctr"/>
              <a:endParaRPr lang="en-US" sz="591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47692" y="6725168"/>
              <a:ext cx="4344463" cy="849147"/>
            </a:xfrm>
            <a:prstGeom prst="rect">
              <a:avLst/>
            </a:prstGeom>
            <a:noFill/>
          </p:spPr>
          <p:txBody>
            <a:bodyPr wrap="none" lIns="81643" tIns="40821" rIns="81643" bIns="40821" rtlCol="0">
              <a:spAutoFit/>
            </a:bodyPr>
            <a:lstStyle/>
            <a:p>
              <a:r>
                <a:rPr lang="en-US" sz="2250" dirty="0"/>
                <a:t>P4-defined switch</a:t>
              </a:r>
            </a:p>
          </p:txBody>
        </p:sp>
        <p:sp>
          <p:nvSpPr>
            <p:cNvPr id="62" name="Rounded Rectangle 61"/>
            <p:cNvSpPr/>
            <p:nvPr/>
          </p:nvSpPr>
          <p:spPr>
            <a:xfrm>
              <a:off x="347693" y="5314079"/>
              <a:ext cx="15661966" cy="3481173"/>
            </a:xfrm>
            <a:prstGeom prst="round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81643" tIns="40821" rIns="81643" bIns="40821" rtlCol="0" anchor="ctr"/>
            <a:lstStyle/>
            <a:p>
              <a:pPr algn="ctr"/>
              <a:endParaRPr lang="en-US" sz="591"/>
            </a:p>
          </p:txBody>
        </p:sp>
        <p:sp>
          <p:nvSpPr>
            <p:cNvPr id="74" name="Up-Down Arrow 73"/>
            <p:cNvSpPr/>
            <p:nvPr/>
          </p:nvSpPr>
          <p:spPr>
            <a:xfrm>
              <a:off x="10363480" y="6941173"/>
              <a:ext cx="427067" cy="520991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1643" tIns="40821" rIns="81643" bIns="40821" rtlCol="0" anchor="ctr"/>
            <a:lstStyle/>
            <a:p>
              <a:pPr algn="ctr"/>
              <a:endParaRPr lang="en-US" sz="591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12514718" y="6325620"/>
              <a:ext cx="3070002" cy="711976"/>
            </a:xfrm>
            <a:prstGeom prst="rect">
              <a:avLst/>
            </a:prstGeom>
            <a:noFill/>
          </p:spPr>
          <p:txBody>
            <a:bodyPr wrap="none" lIns="81643" tIns="40821" rIns="81643" bIns="40821" rtlCol="0">
              <a:spAutoFit/>
            </a:bodyPr>
            <a:lstStyle/>
            <a:p>
              <a:r>
                <a:rPr lang="en-US" i="1" dirty="0"/>
                <a:t>P4 table mgmt.</a:t>
              </a:r>
            </a:p>
          </p:txBody>
        </p:sp>
        <p:cxnSp>
          <p:nvCxnSpPr>
            <p:cNvPr id="79" name="Straight Arrow Connector 78"/>
            <p:cNvCxnSpPr>
              <a:stCxn id="77" idx="1"/>
            </p:cNvCxnSpPr>
            <p:nvPr/>
          </p:nvCxnSpPr>
          <p:spPr>
            <a:xfrm flipH="1">
              <a:off x="9157201" y="6681608"/>
              <a:ext cx="3357518" cy="517552"/>
            </a:xfrm>
            <a:prstGeom prst="straightConnector1">
              <a:avLst/>
            </a:prstGeom>
            <a:ln w="38100" cmpd="sng">
              <a:solidFill>
                <a:schemeClr val="tx1">
                  <a:lumMod val="65000"/>
                  <a:lumOff val="3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92146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063230"/>
            <a:ext cx="8229600" cy="97935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Q: Which data </a:t>
            </a:r>
            <a:r>
              <a:rPr lang="en-US" dirty="0"/>
              <a:t>plane?</a:t>
            </a:r>
            <a:br>
              <a:rPr lang="en-US" dirty="0"/>
            </a:br>
            <a:r>
              <a:rPr lang="en-US" dirty="0" smtClean="0"/>
              <a:t>A: Any </a:t>
            </a:r>
            <a:r>
              <a:rPr lang="en-US" dirty="0"/>
              <a:t>data </a:t>
            </a:r>
            <a:r>
              <a:rPr lang="en-US" dirty="0" smtClean="0"/>
              <a:t>plane!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758935" y="2641172"/>
            <a:ext cx="3860106" cy="101257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81643" tIns="40821" rIns="81643" bIns="40821" rtlCol="0" anchor="ctr"/>
          <a:lstStyle/>
          <a:p>
            <a:pPr algn="ctr"/>
            <a:r>
              <a:rPr lang="en-US" sz="2869" dirty="0"/>
              <a:t>Control plane</a:t>
            </a:r>
          </a:p>
        </p:txBody>
      </p:sp>
      <p:sp>
        <p:nvSpPr>
          <p:cNvPr id="5" name="Rectangle 4"/>
          <p:cNvSpPr/>
          <p:nvPr/>
        </p:nvSpPr>
        <p:spPr>
          <a:xfrm>
            <a:off x="2758935" y="3961271"/>
            <a:ext cx="3860106" cy="101257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81643" tIns="40821" rIns="81643" bIns="40821" rtlCol="0" anchor="ctr"/>
          <a:lstStyle/>
          <a:p>
            <a:pPr algn="ctr"/>
            <a:r>
              <a:rPr lang="en-US" sz="2869" dirty="0"/>
              <a:t>Data plane</a:t>
            </a:r>
          </a:p>
        </p:txBody>
      </p:sp>
      <p:sp>
        <p:nvSpPr>
          <p:cNvPr id="7" name="Right Arrow 6"/>
          <p:cNvSpPr/>
          <p:nvPr/>
        </p:nvSpPr>
        <p:spPr>
          <a:xfrm>
            <a:off x="2348926" y="3961271"/>
            <a:ext cx="410011" cy="2587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643" tIns="40821" rIns="81643" bIns="40821" rtlCol="0" anchor="ctr"/>
          <a:lstStyle/>
          <a:p>
            <a:pPr algn="ctr"/>
            <a:endParaRPr lang="en-US" sz="1013"/>
          </a:p>
        </p:txBody>
      </p:sp>
      <p:sp>
        <p:nvSpPr>
          <p:cNvPr id="8" name="Right Arrow 7"/>
          <p:cNvSpPr/>
          <p:nvPr/>
        </p:nvSpPr>
        <p:spPr>
          <a:xfrm>
            <a:off x="2348926" y="4220045"/>
            <a:ext cx="410011" cy="2587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643" tIns="40821" rIns="81643" bIns="40821" rtlCol="0" anchor="ctr"/>
          <a:lstStyle/>
          <a:p>
            <a:pPr algn="ctr"/>
            <a:endParaRPr lang="en-US" sz="1013"/>
          </a:p>
        </p:txBody>
      </p:sp>
      <p:sp>
        <p:nvSpPr>
          <p:cNvPr id="9" name="Right Arrow 8"/>
          <p:cNvSpPr/>
          <p:nvPr/>
        </p:nvSpPr>
        <p:spPr>
          <a:xfrm>
            <a:off x="2348926" y="4478819"/>
            <a:ext cx="410011" cy="2587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643" tIns="40821" rIns="81643" bIns="40821" rtlCol="0" anchor="ctr"/>
          <a:lstStyle/>
          <a:p>
            <a:pPr algn="ctr"/>
            <a:endParaRPr lang="en-US" sz="1013"/>
          </a:p>
        </p:txBody>
      </p:sp>
      <p:sp>
        <p:nvSpPr>
          <p:cNvPr id="10" name="Right Arrow 9"/>
          <p:cNvSpPr/>
          <p:nvPr/>
        </p:nvSpPr>
        <p:spPr>
          <a:xfrm>
            <a:off x="2348926" y="4737593"/>
            <a:ext cx="410011" cy="2587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643" tIns="40821" rIns="81643" bIns="40821" rtlCol="0" anchor="ctr"/>
          <a:lstStyle/>
          <a:p>
            <a:pPr algn="ctr"/>
            <a:endParaRPr lang="en-US" sz="1013"/>
          </a:p>
        </p:txBody>
      </p:sp>
      <p:sp>
        <p:nvSpPr>
          <p:cNvPr id="11" name="Right Arrow 10"/>
          <p:cNvSpPr/>
          <p:nvPr/>
        </p:nvSpPr>
        <p:spPr>
          <a:xfrm>
            <a:off x="6619043" y="3938749"/>
            <a:ext cx="410011" cy="2587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643" tIns="40821" rIns="81643" bIns="40821" rtlCol="0" anchor="ctr"/>
          <a:lstStyle/>
          <a:p>
            <a:pPr algn="ctr"/>
            <a:endParaRPr lang="en-US" sz="1013"/>
          </a:p>
        </p:txBody>
      </p:sp>
      <p:sp>
        <p:nvSpPr>
          <p:cNvPr id="12" name="Right Arrow 11"/>
          <p:cNvSpPr/>
          <p:nvPr/>
        </p:nvSpPr>
        <p:spPr>
          <a:xfrm>
            <a:off x="6619043" y="4197522"/>
            <a:ext cx="410011" cy="2587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643" tIns="40821" rIns="81643" bIns="40821" rtlCol="0" anchor="ctr"/>
          <a:lstStyle/>
          <a:p>
            <a:pPr algn="ctr"/>
            <a:endParaRPr lang="en-US" sz="1013"/>
          </a:p>
        </p:txBody>
      </p:sp>
      <p:sp>
        <p:nvSpPr>
          <p:cNvPr id="13" name="Right Arrow 12"/>
          <p:cNvSpPr/>
          <p:nvPr/>
        </p:nvSpPr>
        <p:spPr>
          <a:xfrm>
            <a:off x="6619043" y="4456296"/>
            <a:ext cx="410011" cy="2587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643" tIns="40821" rIns="81643" bIns="40821" rtlCol="0" anchor="ctr"/>
          <a:lstStyle/>
          <a:p>
            <a:pPr algn="ctr"/>
            <a:endParaRPr lang="en-US" sz="1013"/>
          </a:p>
        </p:txBody>
      </p:sp>
      <p:sp>
        <p:nvSpPr>
          <p:cNvPr id="14" name="Right Arrow 13"/>
          <p:cNvSpPr/>
          <p:nvPr/>
        </p:nvSpPr>
        <p:spPr>
          <a:xfrm>
            <a:off x="6619043" y="4715071"/>
            <a:ext cx="410011" cy="2587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643" tIns="40821" rIns="81643" bIns="40821" rtlCol="0" anchor="ctr"/>
          <a:lstStyle/>
          <a:p>
            <a:pPr algn="ctr"/>
            <a:endParaRPr lang="en-US" sz="1013"/>
          </a:p>
        </p:txBody>
      </p:sp>
      <p:sp>
        <p:nvSpPr>
          <p:cNvPr id="15" name="Down Arrow 14"/>
          <p:cNvSpPr/>
          <p:nvPr/>
        </p:nvSpPr>
        <p:spPr>
          <a:xfrm>
            <a:off x="4038873" y="3653748"/>
            <a:ext cx="779943" cy="307525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81643" tIns="40821" rIns="81643" bIns="40821" rtlCol="0" anchor="ctr"/>
          <a:lstStyle/>
          <a:p>
            <a:pPr algn="ctr"/>
            <a:endParaRPr lang="en-US" sz="1013"/>
          </a:p>
        </p:txBody>
      </p:sp>
      <p:sp>
        <p:nvSpPr>
          <p:cNvPr id="21" name="Rectangle 20"/>
          <p:cNvSpPr/>
          <p:nvPr/>
        </p:nvSpPr>
        <p:spPr>
          <a:xfrm>
            <a:off x="2638934" y="2562425"/>
            <a:ext cx="4070111" cy="2512683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1643" tIns="40821" rIns="81643" bIns="40821" rtlCol="0" anchor="ctr"/>
          <a:lstStyle/>
          <a:p>
            <a:pPr algn="ctr"/>
            <a:endParaRPr lang="en-US" sz="1013"/>
          </a:p>
        </p:txBody>
      </p:sp>
      <p:sp>
        <p:nvSpPr>
          <p:cNvPr id="22" name="Down Arrow 21"/>
          <p:cNvSpPr/>
          <p:nvPr/>
        </p:nvSpPr>
        <p:spPr>
          <a:xfrm>
            <a:off x="3053846" y="2483649"/>
            <a:ext cx="390010" cy="1736396"/>
          </a:xfrm>
          <a:prstGeom prst="downArrow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81643" tIns="40821" rIns="81643" bIns="40821" rtlCol="0" anchor="ctr"/>
          <a:lstStyle/>
          <a:p>
            <a:pPr algn="ctr"/>
            <a:endParaRPr lang="en-US" sz="1013"/>
          </a:p>
        </p:txBody>
      </p:sp>
      <p:sp>
        <p:nvSpPr>
          <p:cNvPr id="3" name="TextBox 2"/>
          <p:cNvSpPr txBox="1"/>
          <p:nvPr/>
        </p:nvSpPr>
        <p:spPr>
          <a:xfrm>
            <a:off x="7409655" y="2382175"/>
            <a:ext cx="3258347" cy="1398441"/>
          </a:xfrm>
          <a:prstGeom prst="rect">
            <a:avLst/>
          </a:prstGeom>
          <a:noFill/>
        </p:spPr>
        <p:txBody>
          <a:bodyPr wrap="square" lIns="81643" tIns="40821" rIns="81643" bIns="40821" rtlCol="0">
            <a:spAutoFit/>
          </a:bodyPr>
          <a:lstStyle/>
          <a:p>
            <a:r>
              <a:rPr lang="en-US" sz="2138" dirty="0"/>
              <a:t>Programmable switches</a:t>
            </a:r>
          </a:p>
          <a:p>
            <a:r>
              <a:rPr lang="en-US" sz="2138" dirty="0"/>
              <a:t>FPGA switches</a:t>
            </a:r>
          </a:p>
          <a:p>
            <a:r>
              <a:rPr lang="en-US" sz="2138" dirty="0"/>
              <a:t>Programmable NICs</a:t>
            </a:r>
          </a:p>
          <a:p>
            <a:r>
              <a:rPr lang="en-US" sz="2138" dirty="0"/>
              <a:t>Software </a:t>
            </a:r>
            <a:r>
              <a:rPr lang="en-US" sz="2138" dirty="0" smtClean="0"/>
              <a:t>switches</a:t>
            </a:r>
            <a:endParaRPr lang="en-US" sz="2138" dirty="0"/>
          </a:p>
        </p:txBody>
      </p:sp>
      <p:cxnSp>
        <p:nvCxnSpPr>
          <p:cNvPr id="18" name="Straight Arrow Connector 17"/>
          <p:cNvCxnSpPr>
            <a:stCxn id="34" idx="1"/>
          </p:cNvCxnSpPr>
          <p:nvPr/>
        </p:nvCxnSpPr>
        <p:spPr>
          <a:xfrm flipH="1" flipV="1">
            <a:off x="6709044" y="3169710"/>
            <a:ext cx="458081" cy="126763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ight Brace 33"/>
          <p:cNvSpPr/>
          <p:nvPr/>
        </p:nvSpPr>
        <p:spPr>
          <a:xfrm flipH="1">
            <a:off x="7167125" y="2483649"/>
            <a:ext cx="242529" cy="1625647"/>
          </a:xfrm>
          <a:prstGeom prst="rightBrace">
            <a:avLst>
              <a:gd name="adj1" fmla="val 31475"/>
              <a:gd name="adj2" fmla="val 50000"/>
            </a:avLst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81643" tIns="40821" rIns="81643" bIns="40821" rtlCol="0" anchor="ctr"/>
          <a:lstStyle/>
          <a:p>
            <a:pPr algn="ctr"/>
            <a:endParaRPr lang="en-US" sz="1013"/>
          </a:p>
        </p:txBody>
      </p:sp>
      <p:sp>
        <p:nvSpPr>
          <p:cNvPr id="23" name="Up-Down Arrow 22"/>
          <p:cNvSpPr/>
          <p:nvPr/>
        </p:nvSpPr>
        <p:spPr>
          <a:xfrm>
            <a:off x="5651561" y="3584098"/>
            <a:ext cx="401700" cy="46348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643" tIns="40821" rIns="81643" bIns="40821" rtlCol="0" anchor="ctr"/>
          <a:lstStyle/>
          <a:p>
            <a:pPr algn="ctr"/>
            <a:endParaRPr lang="en-US" sz="1013"/>
          </a:p>
        </p:txBody>
      </p:sp>
    </p:spTree>
    <p:extLst>
      <p:ext uri="{BB962C8B-B14F-4D97-AF65-F5344CB8AC3E}">
        <p14:creationId xmlns:p14="http://schemas.microsoft.com/office/powerpoint/2010/main" val="2625732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P4 main ideas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Abstractions for</a:t>
            </a:r>
          </a:p>
          <a:p>
            <a:pPr lvl="1"/>
            <a:r>
              <a:rPr lang="en-US" dirty="0" smtClean="0"/>
              <a:t>Programmable parser: headers, parsers</a:t>
            </a:r>
          </a:p>
          <a:p>
            <a:pPr lvl="1"/>
            <a:r>
              <a:rPr lang="en-US" dirty="0" smtClean="0"/>
              <a:t>Match-action: tables, actions</a:t>
            </a:r>
          </a:p>
          <a:p>
            <a:pPr lvl="1"/>
            <a:r>
              <a:rPr lang="en-US" dirty="0" smtClean="0"/>
              <a:t>Chaining match-action tables: control flow</a:t>
            </a:r>
          </a:p>
          <a:p>
            <a:pPr lvl="1"/>
            <a:endParaRPr lang="en-US" dirty="0"/>
          </a:p>
          <a:p>
            <a:r>
              <a:rPr lang="en-US" dirty="0" smtClean="0"/>
              <a:t>Fairly simple language.</a:t>
            </a:r>
          </a:p>
          <a:p>
            <a:pPr lvl="1"/>
            <a:r>
              <a:rPr lang="en-US" dirty="0" smtClean="0"/>
              <a:t>No type system, modularity, libraries, etc.</a:t>
            </a:r>
          </a:p>
          <a:p>
            <a:endParaRPr lang="en-US" dirty="0" smtClean="0"/>
          </a:p>
          <a:p>
            <a:r>
              <a:rPr lang="en-US" dirty="0" smtClean="0"/>
              <a:t>Somewhat strange serial-parallel semantics</a:t>
            </a:r>
          </a:p>
          <a:p>
            <a:pPr lvl="1"/>
            <a:r>
              <a:rPr lang="en-US" dirty="0" smtClean="0"/>
              <a:t>Actions within a stage execute in parallel, stages execute in sequence</a:t>
            </a:r>
          </a:p>
        </p:txBody>
      </p:sp>
    </p:spTree>
    <p:extLst>
      <p:ext uri="{BB962C8B-B14F-4D97-AF65-F5344CB8AC3E}">
        <p14:creationId xmlns:p14="http://schemas.microsoft.com/office/powerpoint/2010/main" val="715320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Reflections on a programmable switch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care about programmability?</a:t>
            </a:r>
          </a:p>
          <a:p>
            <a:pPr lvl="1"/>
            <a:r>
              <a:rPr lang="en-US" dirty="0" smtClean="0"/>
              <a:t>If you knew exactly what your switch had to do, you would build it.</a:t>
            </a:r>
          </a:p>
          <a:p>
            <a:pPr lvl="1"/>
            <a:r>
              <a:rPr lang="en-US" dirty="0" smtClean="0"/>
              <a:t>But, the only constant is change.</a:t>
            </a:r>
          </a:p>
          <a:p>
            <a:pPr lvl="1"/>
            <a:r>
              <a:rPr lang="en-US" dirty="0" smtClean="0"/>
              <a:t>Move beyond thinking about features to instructions.</a:t>
            </a:r>
          </a:p>
          <a:p>
            <a:pPr lvl="1"/>
            <a:r>
              <a:rPr lang="en-US" dirty="0" smtClean="0"/>
              <a:t>Eliminate hardware bugs, everything is now software/firmware.</a:t>
            </a:r>
          </a:p>
          <a:p>
            <a:pPr lvl="1"/>
            <a:r>
              <a:rPr lang="en-US" dirty="0" smtClean="0"/>
              <a:t>Attractive to switch vendors like CISCO/Arista</a:t>
            </a:r>
          </a:p>
          <a:p>
            <a:pPr lvl="2"/>
            <a:r>
              <a:rPr lang="en-US" dirty="0" smtClean="0"/>
              <a:t>Hardware development is costly.</a:t>
            </a:r>
          </a:p>
          <a:p>
            <a:pPr lvl="2"/>
            <a:r>
              <a:rPr lang="en-US" dirty="0" smtClean="0"/>
              <a:t>Can be moved out of the company.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38992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now?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When active </a:t>
            </a:r>
            <a:r>
              <a:rPr lang="en-US" dirty="0"/>
              <a:t>n</a:t>
            </a:r>
            <a:r>
              <a:rPr lang="en-US" dirty="0" smtClean="0"/>
              <a:t>etworks tried this is 1995, there was no pressing need</a:t>
            </a:r>
          </a:p>
          <a:p>
            <a:r>
              <a:rPr lang="en-US" smtClean="0"/>
              <a:t>What’s </a:t>
            </a:r>
            <a:r>
              <a:rPr lang="en-US" dirty="0" smtClean="0"/>
              <a:t>the killer app today?</a:t>
            </a:r>
          </a:p>
          <a:p>
            <a:pPr lvl="1"/>
            <a:r>
              <a:rPr lang="en-US" dirty="0" smtClean="0"/>
              <a:t>For SDN, it was network virtualization.</a:t>
            </a:r>
          </a:p>
          <a:p>
            <a:pPr lvl="1"/>
            <a:r>
              <a:rPr lang="en-US" dirty="0" smtClean="0"/>
              <a:t>I think it’s measurement/visibility/diagnostics/troubleshooting.</a:t>
            </a:r>
          </a:p>
          <a:p>
            <a:r>
              <a:rPr lang="en-US" dirty="0" smtClean="0"/>
              <a:t>Maybe push the application into the network:</a:t>
            </a:r>
          </a:p>
          <a:p>
            <a:pPr lvl="1"/>
            <a:r>
              <a:rPr lang="en-US" dirty="0" smtClean="0"/>
              <a:t>Speculative </a:t>
            </a:r>
            <a:r>
              <a:rPr lang="en-US" dirty="0" err="1" smtClean="0"/>
              <a:t>Paxos</a:t>
            </a:r>
            <a:r>
              <a:rPr lang="en-US" dirty="0" smtClean="0"/>
              <a:t>, </a:t>
            </a:r>
            <a:r>
              <a:rPr lang="en-US" dirty="0" err="1" smtClean="0"/>
              <a:t>NetPaxos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Like GPUs, maybe programmable switches will be used as application accelerators?</a:t>
            </a:r>
          </a:p>
        </p:txBody>
      </p:sp>
    </p:spTree>
    <p:extLst>
      <p:ext uri="{BB962C8B-B14F-4D97-AF65-F5344CB8AC3E}">
        <p14:creationId xmlns:p14="http://schemas.microsoft.com/office/powerpoint/2010/main" val="2094837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What’s happened since?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026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Momentum around p4.org in industry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P4 reference software switch</a:t>
            </a:r>
          </a:p>
          <a:p>
            <a:endParaRPr lang="en-US" dirty="0"/>
          </a:p>
          <a:p>
            <a:r>
              <a:rPr lang="en-US" dirty="0" smtClean="0"/>
              <a:t>P4 compiler</a:t>
            </a:r>
          </a:p>
          <a:p>
            <a:endParaRPr lang="en-US" dirty="0"/>
          </a:p>
          <a:p>
            <a:r>
              <a:rPr lang="en-US" dirty="0" smtClean="0"/>
              <a:t>Workshops</a:t>
            </a:r>
          </a:p>
          <a:p>
            <a:endParaRPr lang="en-US" dirty="0"/>
          </a:p>
          <a:p>
            <a:r>
              <a:rPr lang="en-US" dirty="0" smtClean="0"/>
              <a:t>Industry adoption (</a:t>
            </a:r>
            <a:r>
              <a:rPr lang="en-US" dirty="0" err="1" smtClean="0"/>
              <a:t>Netronome</a:t>
            </a:r>
            <a:r>
              <a:rPr lang="en-US" dirty="0" smtClean="0"/>
              <a:t>, Xilinx, Barefoot, CISCO, VMWare, …)</a:t>
            </a:r>
          </a:p>
          <a:p>
            <a:endParaRPr lang="en-US" dirty="0"/>
          </a:p>
          <a:p>
            <a:r>
              <a:rPr lang="en-US" dirty="0" smtClean="0"/>
              <a:t>Culture shift: move towards open source</a:t>
            </a:r>
          </a:p>
        </p:txBody>
      </p:sp>
    </p:spTree>
    <p:extLst>
      <p:ext uri="{BB962C8B-B14F-4D97-AF65-F5344CB8AC3E}">
        <p14:creationId xmlns:p14="http://schemas.microsoft.com/office/powerpoint/2010/main" val="3543267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Growing research interest in academia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0200"/>
            <a:ext cx="10515600" cy="4351338"/>
          </a:xfrm>
        </p:spPr>
        <p:txBody>
          <a:bodyPr>
            <a:normAutofit fontScale="25000" lnSpcReduction="20000"/>
          </a:bodyPr>
          <a:lstStyle/>
          <a:p>
            <a:r>
              <a:rPr lang="en-US" sz="11200" dirty="0" smtClean="0"/>
              <a:t>P4 compilers (Jose et al.)</a:t>
            </a:r>
          </a:p>
          <a:p>
            <a:r>
              <a:rPr lang="en-US" sz="11200" dirty="0" err="1" smtClean="0"/>
              <a:t>Stateful</a:t>
            </a:r>
            <a:r>
              <a:rPr lang="en-US" sz="11200" dirty="0" smtClean="0"/>
              <a:t> algorithms (</a:t>
            </a:r>
            <a:r>
              <a:rPr lang="en-US" sz="11200" dirty="0" err="1" smtClean="0"/>
              <a:t>Sivaraman</a:t>
            </a:r>
            <a:r>
              <a:rPr lang="en-US" sz="11200" dirty="0" smtClean="0"/>
              <a:t> et al., </a:t>
            </a:r>
            <a:r>
              <a:rPr lang="en-US" sz="11200" dirty="0"/>
              <a:t>Packet </a:t>
            </a:r>
            <a:r>
              <a:rPr lang="en-US" sz="11200" dirty="0" smtClean="0"/>
              <a:t>Transactions</a:t>
            </a:r>
            <a:r>
              <a:rPr lang="en-US" sz="11200" dirty="0"/>
              <a:t>)</a:t>
            </a:r>
            <a:endParaRPr lang="en-US" sz="11200" dirty="0" smtClean="0"/>
          </a:p>
          <a:p>
            <a:r>
              <a:rPr lang="en-US" sz="11200" dirty="0" smtClean="0"/>
              <a:t>Higher-level languages (</a:t>
            </a:r>
            <a:r>
              <a:rPr lang="en-US" sz="11200" dirty="0" err="1" smtClean="0"/>
              <a:t>Arashloo</a:t>
            </a:r>
            <a:r>
              <a:rPr lang="en-US" sz="11200" dirty="0" smtClean="0"/>
              <a:t> et al., SNAP)</a:t>
            </a:r>
          </a:p>
          <a:p>
            <a:r>
              <a:rPr lang="en-US" sz="11200" dirty="0" smtClean="0"/>
              <a:t>Programmable scheduling (</a:t>
            </a:r>
            <a:r>
              <a:rPr lang="en-US" sz="11200" dirty="0" err="1" smtClean="0"/>
              <a:t>Sivaraman</a:t>
            </a:r>
            <a:r>
              <a:rPr lang="en-US" sz="11200" dirty="0" smtClean="0"/>
              <a:t> et al., PIFO; Mittal et al., UPS)</a:t>
            </a:r>
          </a:p>
          <a:p>
            <a:r>
              <a:rPr lang="en-US" sz="11200" dirty="0" smtClean="0"/>
              <a:t>Protocol-independent software switches (</a:t>
            </a:r>
            <a:r>
              <a:rPr lang="en-US" sz="11200" dirty="0" err="1" smtClean="0"/>
              <a:t>Shahbaz</a:t>
            </a:r>
            <a:r>
              <a:rPr lang="en-US" sz="11200" dirty="0" smtClean="0"/>
              <a:t> et al., PISCES)</a:t>
            </a:r>
          </a:p>
          <a:p>
            <a:r>
              <a:rPr lang="en-US" sz="11200" dirty="0" smtClean="0"/>
              <a:t>Programmable NICs (Kaufman et al., </a:t>
            </a:r>
            <a:r>
              <a:rPr lang="en-US" sz="11200" dirty="0" err="1" smtClean="0"/>
              <a:t>FlexNIC</a:t>
            </a:r>
            <a:r>
              <a:rPr lang="en-US" sz="11200" dirty="0" smtClean="0"/>
              <a:t>)</a:t>
            </a:r>
          </a:p>
          <a:p>
            <a:r>
              <a:rPr lang="en-US" sz="11200" dirty="0" smtClean="0"/>
              <a:t>Network measurement (Li et al., </a:t>
            </a:r>
            <a:r>
              <a:rPr lang="en-US" sz="11200" dirty="0" err="1" smtClean="0"/>
              <a:t>FlowRadar</a:t>
            </a:r>
            <a:r>
              <a:rPr lang="en-US" sz="11200" dirty="0" smtClean="0"/>
              <a:t>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006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Defined Networking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18400" y="3009900"/>
            <a:ext cx="118634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One big idea: Separate network control plane from data plane.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75433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How do we design a flexible chip?</a:t>
            </a:r>
          </a:p>
          <a:p>
            <a:pPr lvl="1"/>
            <a:r>
              <a:rPr lang="en-US" dirty="0" smtClean="0"/>
              <a:t>The RMT switch model</a:t>
            </a:r>
          </a:p>
          <a:p>
            <a:pPr lvl="1"/>
            <a:r>
              <a:rPr lang="en-US" dirty="0" smtClean="0"/>
              <a:t>Bring processing close to the memories: </a:t>
            </a:r>
          </a:p>
          <a:p>
            <a:pPr lvl="2"/>
            <a:r>
              <a:rPr lang="en-US" dirty="0" smtClean="0"/>
              <a:t>pipeline of many stages</a:t>
            </a:r>
          </a:p>
          <a:p>
            <a:pPr lvl="1"/>
            <a:r>
              <a:rPr lang="en-US" dirty="0" smtClean="0"/>
              <a:t>Bring the processing to the wires: </a:t>
            </a:r>
          </a:p>
          <a:p>
            <a:pPr lvl="2"/>
            <a:r>
              <a:rPr lang="en-US" dirty="0" smtClean="0"/>
              <a:t>224 action CPUs per stage</a:t>
            </a:r>
          </a:p>
          <a:p>
            <a:r>
              <a:rPr lang="en-US" dirty="0" smtClean="0"/>
              <a:t>How much does it cost?</a:t>
            </a:r>
          </a:p>
          <a:p>
            <a:pPr lvl="1"/>
            <a:r>
              <a:rPr lang="en-US" dirty="0" smtClean="0"/>
              <a:t>15%</a:t>
            </a:r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D96D-3F5C-E948-A9F0-6481128465F5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406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P4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700" y="1891853"/>
            <a:ext cx="9313863" cy="3743773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dirty="0">
                <a:solidFill>
                  <a:srgbClr val="000000"/>
                </a:solidFill>
              </a:rPr>
              <a:t>Simple language</a:t>
            </a:r>
          </a:p>
          <a:p>
            <a:pPr lvl="1">
              <a:lnSpc>
                <a:spcPct val="80000"/>
              </a:lnSpc>
            </a:pPr>
            <a:r>
              <a:rPr lang="en-US" sz="2800" dirty="0">
                <a:solidFill>
                  <a:srgbClr val="000000"/>
                </a:solidFill>
              </a:rPr>
              <a:t>Parsing, bit-field manipulation, table lookup, </a:t>
            </a:r>
            <a:br>
              <a:rPr lang="en-US" sz="2800" dirty="0">
                <a:solidFill>
                  <a:srgbClr val="000000"/>
                </a:solidFill>
              </a:rPr>
            </a:br>
            <a:r>
              <a:rPr lang="en-US" sz="2800" dirty="0">
                <a:solidFill>
                  <a:srgbClr val="000000"/>
                </a:solidFill>
              </a:rPr>
              <a:t>control flow, packet reassembly</a:t>
            </a:r>
          </a:p>
          <a:p>
            <a:pPr>
              <a:lnSpc>
                <a:spcPct val="80000"/>
              </a:lnSpc>
            </a:pPr>
            <a:r>
              <a:rPr lang="en-US" dirty="0">
                <a:solidFill>
                  <a:srgbClr val="000000"/>
                </a:solidFill>
              </a:rPr>
              <a:t>Efficient execution (high speed switching)</a:t>
            </a:r>
          </a:p>
          <a:p>
            <a:pPr>
              <a:lnSpc>
                <a:spcPct val="80000"/>
              </a:lnSpc>
            </a:pPr>
            <a:r>
              <a:rPr lang="en-US" dirty="0">
                <a:solidFill>
                  <a:srgbClr val="000000"/>
                </a:solidFill>
              </a:rPr>
              <a:t>Simple cost model</a:t>
            </a:r>
          </a:p>
          <a:p>
            <a:pPr>
              <a:lnSpc>
                <a:spcPct val="80000"/>
              </a:lnSpc>
            </a:pPr>
            <a:r>
              <a:rPr lang="en-US" dirty="0">
                <a:solidFill>
                  <a:srgbClr val="000000"/>
                </a:solidFill>
              </a:rPr>
              <a:t>Abstract resources</a:t>
            </a:r>
          </a:p>
          <a:p>
            <a:pPr>
              <a:lnSpc>
                <a:spcPct val="80000"/>
              </a:lnSpc>
            </a:pPr>
            <a:r>
              <a:rPr lang="en-US" dirty="0">
                <a:solidFill>
                  <a:srgbClr val="000000"/>
                </a:solidFill>
              </a:rPr>
              <a:t>Portable</a:t>
            </a:r>
          </a:p>
          <a:p>
            <a:pPr>
              <a:lnSpc>
                <a:spcPct val="80000"/>
              </a:lnSpc>
            </a:pPr>
            <a:r>
              <a:rPr lang="en-US" dirty="0">
                <a:solidFill>
                  <a:srgbClr val="000000"/>
                </a:solidFill>
              </a:rPr>
              <a:t>Expressive:</a:t>
            </a:r>
          </a:p>
          <a:p>
            <a:pPr lvl="1">
              <a:lnSpc>
                <a:spcPct val="80000"/>
              </a:lnSpc>
            </a:pPr>
            <a:r>
              <a:rPr lang="en-US" sz="2800" dirty="0">
                <a:solidFill>
                  <a:srgbClr val="000000"/>
                </a:solidFill>
              </a:rPr>
              <a:t>New protocols, forwarding policies, </a:t>
            </a:r>
            <a:br>
              <a:rPr lang="en-US" sz="2800" dirty="0">
                <a:solidFill>
                  <a:srgbClr val="000000"/>
                </a:solidFill>
              </a:rPr>
            </a:br>
            <a:r>
              <a:rPr lang="en-US" sz="2800" dirty="0">
                <a:solidFill>
                  <a:srgbClr val="000000"/>
                </a:solidFill>
              </a:rPr>
              <a:t>monitoring and instrumentation</a:t>
            </a:r>
          </a:p>
        </p:txBody>
      </p:sp>
    </p:spTree>
    <p:extLst>
      <p:ext uri="{BB962C8B-B14F-4D97-AF65-F5344CB8AC3E}">
        <p14:creationId xmlns:p14="http://schemas.microsoft.com/office/powerpoint/2010/main" val="7178111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SDN want?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Multiple stages of match-action</a:t>
            </a:r>
          </a:p>
          <a:p>
            <a:pPr lvl="1"/>
            <a:r>
              <a:rPr lang="en-US" dirty="0" smtClean="0"/>
              <a:t>Flexible allocation</a:t>
            </a:r>
          </a:p>
          <a:p>
            <a:r>
              <a:rPr lang="en-US" dirty="0" smtClean="0"/>
              <a:t>Flexible actions</a:t>
            </a:r>
          </a:p>
          <a:p>
            <a:r>
              <a:rPr lang="en-US" dirty="0" smtClean="0"/>
              <a:t>Flexible header fields</a:t>
            </a:r>
          </a:p>
          <a:p>
            <a:endParaRPr lang="en-US" dirty="0"/>
          </a:p>
          <a:p>
            <a:r>
              <a:rPr lang="en-US" dirty="0" smtClean="0"/>
              <a:t>No coincidence </a:t>
            </a:r>
            <a:r>
              <a:rPr lang="en-US" dirty="0" err="1" smtClean="0"/>
              <a:t>OpenFlow</a:t>
            </a:r>
            <a:r>
              <a:rPr lang="en-US" dirty="0" smtClean="0"/>
              <a:t> built this way…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D96D-3F5C-E948-A9F0-6481128465F5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5366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What’s Hard about a </a:t>
            </a:r>
            <a:br>
              <a:rPr lang="en-US" dirty="0" smtClean="0"/>
            </a:br>
            <a:r>
              <a:rPr lang="en-US" dirty="0" smtClean="0"/>
              <a:t>Flexible Switch Chip?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Big chip</a:t>
            </a:r>
          </a:p>
          <a:p>
            <a:r>
              <a:rPr lang="en-US" dirty="0" smtClean="0"/>
              <a:t>High frequency (1 GHz)</a:t>
            </a:r>
          </a:p>
          <a:p>
            <a:r>
              <a:rPr lang="en-US" dirty="0" smtClean="0"/>
              <a:t>Wiring</a:t>
            </a:r>
            <a:r>
              <a:rPr lang="en-US" dirty="0"/>
              <a:t> </a:t>
            </a:r>
            <a:r>
              <a:rPr lang="en-US" dirty="0" smtClean="0"/>
              <a:t>intensive</a:t>
            </a:r>
          </a:p>
          <a:p>
            <a:r>
              <a:rPr lang="en-US" dirty="0" smtClean="0"/>
              <a:t>Many crossbars</a:t>
            </a:r>
          </a:p>
          <a:p>
            <a:r>
              <a:rPr lang="en-US" dirty="0" smtClean="0"/>
              <a:t>Lots of TCAM</a:t>
            </a:r>
          </a:p>
          <a:p>
            <a:r>
              <a:rPr lang="en-US" dirty="0" smtClean="0"/>
              <a:t>Interaction between physical design and architecture</a:t>
            </a:r>
          </a:p>
          <a:p>
            <a:r>
              <a:rPr lang="en-US" dirty="0" smtClean="0"/>
              <a:t>Good news? No need to read 7000 IETF RFC’s!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D96D-3F5C-E948-A9F0-6481128465F5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5526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Early attempts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Active networks: Capsules + Java interpreters</a:t>
            </a:r>
          </a:p>
          <a:p>
            <a:endParaRPr lang="en-US" dirty="0"/>
          </a:p>
          <a:p>
            <a:r>
              <a:rPr lang="en-US" dirty="0" smtClean="0"/>
              <a:t>NPUs: Intel IXPs</a:t>
            </a:r>
          </a:p>
          <a:p>
            <a:endParaRPr lang="en-US" dirty="0"/>
          </a:p>
          <a:p>
            <a:r>
              <a:rPr lang="en-US" dirty="0" smtClean="0"/>
              <a:t>CPUs: Click, DPDK</a:t>
            </a:r>
          </a:p>
          <a:p>
            <a:endParaRPr lang="en-US" dirty="0" smtClean="0"/>
          </a:p>
          <a:p>
            <a:r>
              <a:rPr lang="en-US" dirty="0" smtClean="0"/>
              <a:t>FPGAs: </a:t>
            </a:r>
            <a:r>
              <a:rPr lang="en-US" dirty="0" err="1" smtClean="0"/>
              <a:t>NetFPGA</a:t>
            </a:r>
            <a:r>
              <a:rPr lang="en-US" dirty="0" smtClean="0"/>
              <a:t>, Arista 7124 FX</a:t>
            </a:r>
          </a:p>
          <a:p>
            <a:endParaRPr lang="en-US" dirty="0" smtClean="0"/>
          </a:p>
          <a:p>
            <a:r>
              <a:rPr lang="en-US" dirty="0" smtClean="0"/>
              <a:t>Programmability =&gt; Loss in performance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0867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consequences of SDN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Move control plane out of the switch onto a server.</a:t>
            </a:r>
          </a:p>
          <a:p>
            <a:endParaRPr lang="en-US" dirty="0" smtClean="0"/>
          </a:p>
          <a:p>
            <a:r>
              <a:rPr lang="en-US" dirty="0" smtClean="0"/>
              <a:t>Well-defined API to data plane (</a:t>
            </a:r>
            <a:r>
              <a:rPr lang="en-US" dirty="0" err="1" smtClean="0"/>
              <a:t>OpenFlow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Match on fixed headers, carry out fixed actions.</a:t>
            </a:r>
          </a:p>
          <a:p>
            <a:pPr lvl="1"/>
            <a:r>
              <a:rPr lang="en-US" dirty="0" smtClean="0"/>
              <a:t>Which headers: Lowest common denominator.</a:t>
            </a:r>
          </a:p>
          <a:p>
            <a:endParaRPr lang="en-US" dirty="0"/>
          </a:p>
          <a:p>
            <a:r>
              <a:rPr lang="en-US" dirty="0" smtClean="0"/>
              <a:t>Write your own control program.</a:t>
            </a:r>
          </a:p>
          <a:p>
            <a:pPr lvl="1"/>
            <a:r>
              <a:rPr lang="en-US" dirty="0" smtClean="0"/>
              <a:t>Traffic Engineering</a:t>
            </a:r>
          </a:p>
          <a:p>
            <a:pPr lvl="1"/>
            <a:r>
              <a:rPr lang="en-US" dirty="0" smtClean="0"/>
              <a:t>Access Control Policies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89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network isn’t truly </a:t>
            </a:r>
            <a:r>
              <a:rPr lang="en-US" dirty="0" smtClean="0"/>
              <a:t>software-defined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else might you want to change in the network?</a:t>
            </a:r>
          </a:p>
          <a:p>
            <a:endParaRPr lang="en-US" dirty="0"/>
          </a:p>
          <a:p>
            <a:r>
              <a:rPr lang="en-US" dirty="0" smtClean="0"/>
              <a:t>Think of some algorithms from class that required switch support.</a:t>
            </a:r>
          </a:p>
          <a:p>
            <a:endParaRPr lang="en-US" dirty="0"/>
          </a:p>
          <a:p>
            <a:r>
              <a:rPr lang="en-US" dirty="0" smtClean="0"/>
              <a:t>RED, WFQ, PIE, XCP, RCP, DCTCP, </a:t>
            </a:r>
            <a:r>
              <a:rPr lang="is-IS" dirty="0" smtClean="0"/>
              <a:t>…</a:t>
            </a:r>
          </a:p>
          <a:p>
            <a:endParaRPr lang="is-IS" dirty="0"/>
          </a:p>
          <a:p>
            <a:r>
              <a:rPr lang="is-IS" dirty="0" smtClean="0"/>
              <a:t>Lot of performance left on the table.</a:t>
            </a:r>
          </a:p>
        </p:txBody>
      </p:sp>
    </p:spTree>
    <p:extLst>
      <p:ext uri="{BB962C8B-B14F-4D97-AF65-F5344CB8AC3E}">
        <p14:creationId xmlns:p14="http://schemas.microsoft.com/office/powerpoint/2010/main" val="1277102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solution: a programmable switch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Change switch however you like.</a:t>
            </a:r>
          </a:p>
          <a:p>
            <a:endParaRPr lang="en-US" dirty="0"/>
          </a:p>
          <a:p>
            <a:r>
              <a:rPr lang="en-US" dirty="0" smtClean="0"/>
              <a:t>Each user ”programs” their own algorithm.</a:t>
            </a:r>
          </a:p>
          <a:p>
            <a:endParaRPr lang="en-US" dirty="0"/>
          </a:p>
          <a:p>
            <a:r>
              <a:rPr lang="en-US" dirty="0" smtClean="0"/>
              <a:t>Much like we program desktops, smartphones, etc.</a:t>
            </a:r>
            <a:endParaRPr lang="is-IS" dirty="0" smtClean="0"/>
          </a:p>
        </p:txBody>
      </p:sp>
    </p:spTree>
    <p:extLst>
      <p:ext uri="{BB962C8B-B14F-4D97-AF65-F5344CB8AC3E}">
        <p14:creationId xmlns:p14="http://schemas.microsoft.com/office/powerpoint/2010/main" val="1466575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Early attempts at programmable routers</a:t>
            </a:r>
            <a:endParaRPr lang="en-US" dirty="0"/>
          </a:p>
        </p:txBody>
      </p:sp>
      <p:graphicFrame>
        <p:nvGraphicFramePr>
          <p:cNvPr id="7" name="Chart 6"/>
          <p:cNvGraphicFramePr/>
          <p:nvPr>
            <p:extLst/>
          </p:nvPr>
        </p:nvGraphicFramePr>
        <p:xfrm>
          <a:off x="2051050" y="1257300"/>
          <a:ext cx="8235950" cy="38566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22296" y="5334000"/>
            <a:ext cx="1076448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dirty="0" smtClean="0">
                <a:latin typeface="Gadugi" panose="020B0502040204020203" pitchFamily="34" charset="0"/>
              </a:rPr>
              <a:t>10—100 x loss in performance relative to line-rate, fixed-function routers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dirty="0" smtClean="0">
                <a:latin typeface="Gadugi" panose="020B0502040204020203" pitchFamily="34" charset="0"/>
              </a:rPr>
              <a:t>Unpredictable performance (e.g., cache contention)</a:t>
            </a:r>
            <a:endParaRPr lang="en-US" sz="2500" dirty="0">
              <a:latin typeface="Gadug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8263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Sub>
          <a:bldChart bld="series"/>
        </p:bldSub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163300" cy="1325563"/>
          </a:xfrm>
        </p:spPr>
        <p:txBody>
          <a:bodyPr/>
          <a:lstStyle/>
          <a:p>
            <a:r>
              <a:rPr lang="en-US" dirty="0" smtClean="0"/>
              <a:t>The RMT model: programmability + performance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D96D-3F5C-E948-A9F0-6481128465F5}" type="slidenum">
              <a:rPr lang="en-US" smtClean="0"/>
              <a:t>9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 smtClean="0"/>
              <a:t>Performance: 640 </a:t>
            </a:r>
            <a:r>
              <a:rPr lang="en-US" dirty="0" err="1" smtClean="0"/>
              <a:t>Gbit</a:t>
            </a:r>
            <a:r>
              <a:rPr lang="en-US" dirty="0" smtClean="0"/>
              <a:t>/s (also called line rate), now 6.4 </a:t>
            </a:r>
            <a:r>
              <a:rPr lang="en-US" dirty="0" err="1" smtClean="0"/>
              <a:t>Tbit</a:t>
            </a:r>
            <a:r>
              <a:rPr lang="en-US" dirty="0" smtClean="0"/>
              <a:t>/s.</a:t>
            </a:r>
          </a:p>
          <a:p>
            <a:endParaRPr lang="en-US" dirty="0"/>
          </a:p>
          <a:p>
            <a:r>
              <a:rPr lang="en-US" dirty="0" smtClean="0"/>
              <a:t>Programmability: New headers, new modifications to packet headers, flexibly size lookup tables, (limited) state modification</a:t>
            </a:r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336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659</TotalTime>
  <Words>2597</Words>
  <Application>Microsoft Macintosh PowerPoint</Application>
  <PresentationFormat>Widescreen</PresentationFormat>
  <Paragraphs>671</Paragraphs>
  <Slides>44</Slides>
  <Notes>30</Notes>
  <HiddenSlides>6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0" baseType="lpstr">
      <vt:lpstr>Calibri</vt:lpstr>
      <vt:lpstr>Calibri Light</vt:lpstr>
      <vt:lpstr>Gadugi</vt:lpstr>
      <vt:lpstr>Wingdings</vt:lpstr>
      <vt:lpstr>Arial</vt:lpstr>
      <vt:lpstr>Office Theme</vt:lpstr>
      <vt:lpstr>Programmable switches</vt:lpstr>
      <vt:lpstr>Outline</vt:lpstr>
      <vt:lpstr>From last class</vt:lpstr>
      <vt:lpstr>Software Defined Networking</vt:lpstr>
      <vt:lpstr>The consequences of SDN</vt:lpstr>
      <vt:lpstr>The network isn’t truly software-defined</vt:lpstr>
      <vt:lpstr>The solution: a programmable switch</vt:lpstr>
      <vt:lpstr>Early attempts at programmable routers</vt:lpstr>
      <vt:lpstr>The RMT model: programmability + performance</vt:lpstr>
      <vt:lpstr>The right architecture for a high-speed switch?</vt:lpstr>
      <vt:lpstr>Performance requirements at line-rate</vt:lpstr>
      <vt:lpstr>Single processor architecture</vt:lpstr>
      <vt:lpstr>Packet-parallel architecture</vt:lpstr>
      <vt:lpstr>Packet-parallel architecture</vt:lpstr>
      <vt:lpstr>Function-parallel or pipelined architecture</vt:lpstr>
      <vt:lpstr>Fixed function switch</vt:lpstr>
      <vt:lpstr>Adding flexibility to a fixed-function switch</vt:lpstr>
      <vt:lpstr>RMT: Two simple ideas</vt:lpstr>
      <vt:lpstr>Configuring the RMT architecture</vt:lpstr>
      <vt:lpstr>Arbitrary Fields: The Parse Graph</vt:lpstr>
      <vt:lpstr>Arbitrary Fields: The Parse Graph</vt:lpstr>
      <vt:lpstr>Arbitrary Fields: The Parse Graph</vt:lpstr>
      <vt:lpstr>Reconfigurable Match Tables: The Table Graph</vt:lpstr>
      <vt:lpstr>How do the parser and match-action pipeline work at the hardware level?</vt:lpstr>
      <vt:lpstr>Programmable parser (Gibb et al. ANCS 2013)</vt:lpstr>
      <vt:lpstr>Match/Action Forwarding Model</vt:lpstr>
      <vt:lpstr>RMT Logical to Physical Table Mapping</vt:lpstr>
      <vt:lpstr>Action Processing Model</vt:lpstr>
      <vt:lpstr>PowerPoint Presentation</vt:lpstr>
      <vt:lpstr>Switch chip area</vt:lpstr>
      <vt:lpstr>Programming RMT: P4</vt:lpstr>
      <vt:lpstr>P4 Scope</vt:lpstr>
      <vt:lpstr>Q: Which data plane? A: Any data plane!</vt:lpstr>
      <vt:lpstr>P4 main ideas</vt:lpstr>
      <vt:lpstr>Reflections on a programmable switch</vt:lpstr>
      <vt:lpstr>Why now?</vt:lpstr>
      <vt:lpstr>What’s happened since?</vt:lpstr>
      <vt:lpstr>Momentum around p4.org in industry</vt:lpstr>
      <vt:lpstr>Growing research interest in academia</vt:lpstr>
      <vt:lpstr>Conclusion</vt:lpstr>
      <vt:lpstr>P4 Summary</vt:lpstr>
      <vt:lpstr>What does SDN want?</vt:lpstr>
      <vt:lpstr>What’s Hard about a  Flexible Switch Chip?</vt:lpstr>
      <vt:lpstr>Early attempts</vt:lpstr>
    </vt:vector>
  </TitlesOfParts>
  <Company>MIT</Company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Reconfigurable Match-Action Tables</dc:title>
  <dc:creator>anirudh</dc:creator>
  <cp:lastModifiedBy>Microsoft Office User</cp:lastModifiedBy>
  <cp:revision>483</cp:revision>
  <dcterms:created xsi:type="dcterms:W3CDTF">2016-04-25T03:38:24Z</dcterms:created>
  <dcterms:modified xsi:type="dcterms:W3CDTF">2016-11-01T04:27:35Z</dcterms:modified>
</cp:coreProperties>
</file>