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6.xml" ContentType="application/vnd.openxmlformats-officedocument.presentationml.tags+xml"/>
  <Override PartName="/ppt/notesSlides/notesSlide35.xml" ContentType="application/vnd.openxmlformats-officedocument.presentationml.notesSlide+xml"/>
  <Override PartName="/ppt/tags/tag7.xml" ContentType="application/vnd.openxmlformats-officedocument.presentationml.tags+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68" r:id="rId41"/>
    <p:sldId id="560" r:id="rId42"/>
    <p:sldId id="561" r:id="rId43"/>
    <p:sldId id="565" r:id="rId44"/>
    <p:sldId id="566" r:id="rId45"/>
    <p:sldId id="358" r:id="rId46"/>
    <p:sldId id="544" r:id="rId47"/>
    <p:sldId id="350" r:id="rId48"/>
    <p:sldId id="569" r:id="rId49"/>
    <p:sldId id="570" r:id="rId50"/>
    <p:sldId id="571" r:id="rId51"/>
    <p:sldId id="540" r:id="rId52"/>
    <p:sldId id="541" r:id="rId53"/>
    <p:sldId id="508" r:id="rId54"/>
    <p:sldId id="526" r:id="rId55"/>
    <p:sldId id="514" r:id="rId56"/>
    <p:sldId id="507" r:id="rId57"/>
    <p:sldId id="509" r:id="rId58"/>
    <p:sldId id="510" r:id="rId59"/>
    <p:sldId id="464" r:id="rId60"/>
    <p:sldId id="465" r:id="rId61"/>
    <p:sldId id="375" r:id="rId62"/>
    <p:sldId id="299" r:id="rId63"/>
    <p:sldId id="357" r:id="rId64"/>
    <p:sldId id="305" r:id="rId65"/>
    <p:sldId id="306" r:id="rId66"/>
    <p:sldId id="301" r:id="rId67"/>
    <p:sldId id="271" r:id="rId68"/>
    <p:sldId id="326" r:id="rId69"/>
    <p:sldId id="327" r:id="rId70"/>
    <p:sldId id="272" r:id="rId71"/>
    <p:sldId id="374" r:id="rId72"/>
    <p:sldId id="468" r:id="rId73"/>
    <p:sldId id="332" r:id="rId74"/>
    <p:sldId id="370" r:id="rId75"/>
    <p:sldId id="371" r:id="rId76"/>
    <p:sldId id="335" r:id="rId77"/>
    <p:sldId id="372" r:id="rId78"/>
    <p:sldId id="373" r:id="rId79"/>
    <p:sldId id="307" r:id="rId80"/>
    <p:sldId id="467" r:id="rId81"/>
    <p:sldId id="458" r:id="rId82"/>
    <p:sldId id="459" r:id="rId83"/>
    <p:sldId id="460" r:id="rId84"/>
    <p:sldId id="461" r:id="rId85"/>
    <p:sldId id="462" r:id="rId86"/>
    <p:sldId id="466" r:id="rId87"/>
    <p:sldId id="463"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21" autoAdjust="0"/>
    <p:restoredTop sz="57554" autoAdjust="0"/>
  </p:normalViewPr>
  <p:slideViewPr>
    <p:cSldViewPr showGuides="1">
      <p:cViewPr>
        <p:scale>
          <a:sx n="95" d="100"/>
          <a:sy n="95" d="100"/>
        </p:scale>
        <p:origin x="240"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265122336"/>
        <c:axId val="1477652816"/>
      </c:lineChart>
      <c:catAx>
        <c:axId val="126512233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477652816"/>
        <c:crosses val="autoZero"/>
        <c:auto val="1"/>
        <c:lblAlgn val="ctr"/>
        <c:lblOffset val="100"/>
        <c:noMultiLvlLbl val="0"/>
      </c:catAx>
      <c:valAx>
        <c:axId val="1477652816"/>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26512233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478640592"/>
        <c:axId val="1479121248"/>
      </c:scatterChart>
      <c:valAx>
        <c:axId val="147864059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479121248"/>
        <c:crosses val="autoZero"/>
        <c:crossBetween val="midCat"/>
      </c:valAx>
      <c:valAx>
        <c:axId val="147912124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47864059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Rehearse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how we turn this fixed-function pipeline into a programmable one.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core primitive for this is an atom</a:t>
            </a:r>
            <a:r>
              <a:rPr lang="en-US" sz="1200" baseline="0" dirty="0" smtClean="0"/>
              <a:t>, which encapsulates local memory and action unit, where the action unit is constrained so that it can handle a new packet every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do constrain the atom? By designing it as a digital circuit in hardware whose latency is 1 cycle so that it can handle new inputs every cycle.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Where does the programmability come from? There are a few configurable parameters in the atom’s circuit that can be configured by a programmer/compiler for a specific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a toy example (Show how the toy example constrains processing, while still providing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In practice, you would have parallel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a:t>
            </a:r>
            <a:r>
              <a:rPr lang="en-US" baseline="0" smtClean="0"/>
              <a:t>forwarding</a:t>
            </a:r>
            <a:r>
              <a:rPr lang="en-US" baseline="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pipeline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t>Balancing specialization and software programmability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202168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2/20/17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2/20/17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2/20/17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chart" Target="../charts/char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608386" y="3424851"/>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533400" y="3013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289262" y="12192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0938468" y="34248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0820400"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grpSp>
        <p:nvGrpSpPr>
          <p:cNvPr id="85" name="Group 84"/>
          <p:cNvGrpSpPr/>
          <p:nvPr/>
        </p:nvGrpSpPr>
        <p:grpSpPr>
          <a:xfrm>
            <a:off x="737719" y="1524001"/>
            <a:ext cx="916049" cy="3613296"/>
            <a:chOff x="737719" y="1524001"/>
            <a:chExt cx="916049" cy="3613296"/>
          </a:xfrm>
        </p:grpSpPr>
        <p:sp>
          <p:nvSpPr>
            <p:cNvPr id="24" name="Rectangle 23"/>
            <p:cNvSpPr/>
            <p:nvPr/>
          </p:nvSpPr>
          <p:spPr>
            <a:xfrm>
              <a:off x="1042518" y="1920327"/>
              <a:ext cx="326001"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5" name="TextBox 24"/>
            <p:cNvSpPr txBox="1"/>
            <p:nvPr/>
          </p:nvSpPr>
          <p:spPr>
            <a:xfrm>
              <a:off x="737719" y="1524001"/>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grpSp>
        <p:nvGrpSpPr>
          <p:cNvPr id="31" name="Group 30"/>
          <p:cNvGrpSpPr/>
          <p:nvPr/>
        </p:nvGrpSpPr>
        <p:grpSpPr>
          <a:xfrm>
            <a:off x="4265905" y="2436450"/>
            <a:ext cx="515971" cy="2169799"/>
            <a:chOff x="8534400" y="1981200"/>
            <a:chExt cx="595991" cy="2163589"/>
          </a:xfrm>
        </p:grpSpPr>
        <p:cxnSp>
          <p:nvCxnSpPr>
            <p:cNvPr id="69" name="Straight Connector 6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6290102" y="1927712"/>
            <a:ext cx="1230395" cy="3209586"/>
            <a:chOff x="6400800" y="2362200"/>
            <a:chExt cx="1181100" cy="3200400"/>
          </a:xfrm>
        </p:grpSpPr>
        <p:sp>
          <p:nvSpPr>
            <p:cNvPr id="52" name="Rectangle 51"/>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3" name="Group 65"/>
            <p:cNvGrpSpPr/>
            <p:nvPr/>
          </p:nvGrpSpPr>
          <p:grpSpPr>
            <a:xfrm>
              <a:off x="6749312" y="3009900"/>
              <a:ext cx="527788" cy="298464"/>
              <a:chOff x="7660968" y="1751777"/>
              <a:chExt cx="1040580" cy="450645"/>
            </a:xfrm>
          </p:grpSpPr>
          <p:sp>
            <p:nvSpPr>
              <p:cNvPr id="66" name="Freeform 6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4" name="Group 70"/>
            <p:cNvGrpSpPr/>
            <p:nvPr/>
          </p:nvGrpSpPr>
          <p:grpSpPr>
            <a:xfrm>
              <a:off x="6749312" y="3511536"/>
              <a:ext cx="527788" cy="298464"/>
              <a:chOff x="7660968" y="1751777"/>
              <a:chExt cx="1040580" cy="450645"/>
            </a:xfrm>
          </p:grpSpPr>
          <p:sp>
            <p:nvSpPr>
              <p:cNvPr id="63" name="Freeform 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65"/>
            <p:cNvGrpSpPr/>
            <p:nvPr/>
          </p:nvGrpSpPr>
          <p:grpSpPr>
            <a:xfrm>
              <a:off x="6749312" y="4006836"/>
              <a:ext cx="527788" cy="298464"/>
              <a:chOff x="7660968" y="1751777"/>
              <a:chExt cx="1040580" cy="450645"/>
            </a:xfrm>
          </p:grpSpPr>
          <p:sp>
            <p:nvSpPr>
              <p:cNvPr id="60" name="Freeform 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70"/>
            <p:cNvGrpSpPr/>
            <p:nvPr/>
          </p:nvGrpSpPr>
          <p:grpSpPr>
            <a:xfrm>
              <a:off x="6749312" y="4502136"/>
              <a:ext cx="527788" cy="298464"/>
              <a:chOff x="7660968" y="1751777"/>
              <a:chExt cx="1040580" cy="450645"/>
            </a:xfrm>
          </p:grpSpPr>
          <p:sp>
            <p:nvSpPr>
              <p:cNvPr id="57" name="Freeform 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8" name="Group 37"/>
          <p:cNvGrpSpPr/>
          <p:nvPr/>
        </p:nvGrpSpPr>
        <p:grpSpPr>
          <a:xfrm>
            <a:off x="8989036" y="2436450"/>
            <a:ext cx="515971" cy="2169799"/>
            <a:chOff x="8534400" y="1981200"/>
            <a:chExt cx="595991" cy="2163589"/>
          </a:xfrm>
        </p:grpSpPr>
        <p:cxnSp>
          <p:nvCxnSpPr>
            <p:cNvPr id="39" name="Straight Connector 3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513413" y="2130627"/>
            <a:ext cx="1305987" cy="3127174"/>
            <a:chOff x="1513413" y="2130627"/>
            <a:chExt cx="1305987" cy="3127174"/>
          </a:xfrm>
        </p:grpSpPr>
        <p:sp>
          <p:nvSpPr>
            <p:cNvPr id="23" name="Rectangle 22"/>
            <p:cNvSpPr/>
            <p:nvPr/>
          </p:nvSpPr>
          <p:spPr>
            <a:xfrm>
              <a:off x="1604220"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05" name="Group 104"/>
            <p:cNvGrpSpPr/>
            <p:nvPr/>
          </p:nvGrpSpPr>
          <p:grpSpPr>
            <a:xfrm>
              <a:off x="1513413" y="2133600"/>
              <a:ext cx="1305987" cy="2819400"/>
              <a:chOff x="1742013" y="2971800"/>
              <a:chExt cx="1305987" cy="2819400"/>
            </a:xfrm>
          </p:grpSpPr>
          <p:sp>
            <p:nvSpPr>
              <p:cNvPr id="107" name="Rectangle 10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1917329"/>
                <a:chOff x="1905000" y="3378571"/>
                <a:chExt cx="981004" cy="1917329"/>
              </a:xfrm>
            </p:grpSpPr>
            <p:grpSp>
              <p:nvGrpSpPr>
                <p:cNvPr id="110" name="Group 109"/>
                <p:cNvGrpSpPr/>
                <p:nvPr/>
              </p:nvGrpSpPr>
              <p:grpSpPr>
                <a:xfrm>
                  <a:off x="1905000" y="3378571"/>
                  <a:ext cx="981004" cy="234942"/>
                  <a:chOff x="3717645" y="1687844"/>
                  <a:chExt cx="981004" cy="234942"/>
                </a:xfrm>
              </p:grpSpPr>
              <p:sp>
                <p:nvSpPr>
                  <p:cNvPr id="131" name="Rectangle 1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3" name="Straight Connector 132"/>
                  <p:cNvCxnSpPr>
                    <a:stCxn id="196" idx="3"/>
                    <a:endCxn id="1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1905000" y="3709142"/>
                  <a:ext cx="981004" cy="234942"/>
                  <a:chOff x="3717645" y="1687844"/>
                  <a:chExt cx="981004" cy="234942"/>
                </a:xfrm>
              </p:grpSpPr>
              <p:sp>
                <p:nvSpPr>
                  <p:cNvPr id="128" name="Rectangle 1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4038600"/>
                  <a:ext cx="981004" cy="234942"/>
                  <a:chOff x="3717645" y="1687844"/>
                  <a:chExt cx="981004" cy="234942"/>
                </a:xfrm>
              </p:grpSpPr>
              <p:sp>
                <p:nvSpPr>
                  <p:cNvPr id="125" name="Rectangle 1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381500"/>
                  <a:ext cx="981004" cy="234942"/>
                  <a:chOff x="3717645" y="1687844"/>
                  <a:chExt cx="981004" cy="234942"/>
                </a:xfrm>
              </p:grpSpPr>
              <p:sp>
                <p:nvSpPr>
                  <p:cNvPr id="122" name="Rectangle 1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712071"/>
                  <a:ext cx="981004" cy="234942"/>
                  <a:chOff x="3717645" y="1687844"/>
                  <a:chExt cx="981004" cy="234942"/>
                </a:xfrm>
              </p:grpSpPr>
              <p:sp>
                <p:nvSpPr>
                  <p:cNvPr id="119" name="Rectangle 1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5060958"/>
                  <a:ext cx="981004" cy="234942"/>
                  <a:chOff x="3717645" y="1687844"/>
                  <a:chExt cx="981004" cy="234942"/>
                </a:xfrm>
              </p:grpSpPr>
              <p:sp>
                <p:nvSpPr>
                  <p:cNvPr id="116" name="Rectangle 1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09" name="TextBox 10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6" name="TextBox 105"/>
            <p:cNvSpPr txBox="1"/>
            <p:nvPr/>
          </p:nvSpPr>
          <p:spPr>
            <a:xfrm>
              <a:off x="1740022" y="4887409"/>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83" name="Group 82"/>
          <p:cNvGrpSpPr/>
          <p:nvPr/>
        </p:nvGrpSpPr>
        <p:grpSpPr>
          <a:xfrm>
            <a:off x="2947520" y="2133601"/>
            <a:ext cx="1313752" cy="3124200"/>
            <a:chOff x="2947520" y="2133601"/>
            <a:chExt cx="1313752" cy="3124200"/>
          </a:xfrm>
        </p:grpSpPr>
        <p:sp>
          <p:nvSpPr>
            <p:cNvPr id="22" name="Rectangle 21"/>
            <p:cNvSpPr/>
            <p:nvPr/>
          </p:nvSpPr>
          <p:spPr>
            <a:xfrm>
              <a:off x="303306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35" name="Group 134"/>
            <p:cNvGrpSpPr/>
            <p:nvPr/>
          </p:nvGrpSpPr>
          <p:grpSpPr>
            <a:xfrm>
              <a:off x="2947520" y="2133601"/>
              <a:ext cx="1313752" cy="2819400"/>
              <a:chOff x="1742013" y="2971800"/>
              <a:chExt cx="1305987" cy="2819400"/>
            </a:xfrm>
          </p:grpSpPr>
          <p:sp>
            <p:nvSpPr>
              <p:cNvPr id="137" name="Rectangle 13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8" name="Group 137"/>
              <p:cNvGrpSpPr/>
              <p:nvPr/>
            </p:nvGrpSpPr>
            <p:grpSpPr>
              <a:xfrm>
                <a:off x="1889935" y="3530971"/>
                <a:ext cx="981004" cy="1917329"/>
                <a:chOff x="1905000" y="3378571"/>
                <a:chExt cx="981004" cy="1917329"/>
              </a:xfrm>
            </p:grpSpPr>
            <p:grpSp>
              <p:nvGrpSpPr>
                <p:cNvPr id="140" name="Group 139"/>
                <p:cNvGrpSpPr/>
                <p:nvPr/>
              </p:nvGrpSpPr>
              <p:grpSpPr>
                <a:xfrm>
                  <a:off x="1905000" y="3378571"/>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1905000" y="3709142"/>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4038600"/>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381500"/>
                  <a:ext cx="981004" cy="234942"/>
                  <a:chOff x="3717645" y="1687844"/>
                  <a:chExt cx="981004" cy="234942"/>
                </a:xfrm>
              </p:grpSpPr>
              <p:sp>
                <p:nvSpPr>
                  <p:cNvPr id="152" name="Rectangle 1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712071"/>
                  <a:ext cx="981004" cy="234942"/>
                  <a:chOff x="3717645" y="1687844"/>
                  <a:chExt cx="981004" cy="234942"/>
                </a:xfrm>
              </p:grpSpPr>
              <p:sp>
                <p:nvSpPr>
                  <p:cNvPr id="149" name="Rectangle 1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5060958"/>
                  <a:ext cx="981004" cy="234942"/>
                  <a:chOff x="3717645" y="1687844"/>
                  <a:chExt cx="981004" cy="234942"/>
                </a:xfrm>
              </p:grpSpPr>
              <p:sp>
                <p:nvSpPr>
                  <p:cNvPr id="146" name="Rectangle 1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9" name="TextBox 13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6" name="TextBox 135"/>
            <p:cNvSpPr txBox="1"/>
            <p:nvPr/>
          </p:nvSpPr>
          <p:spPr>
            <a:xfrm>
              <a:off x="3154577" y="4887409"/>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82" name="Group 81"/>
          <p:cNvGrpSpPr/>
          <p:nvPr/>
        </p:nvGrpSpPr>
        <p:grpSpPr>
          <a:xfrm>
            <a:off x="4727575" y="2124798"/>
            <a:ext cx="1500474" cy="3131943"/>
            <a:chOff x="4727575" y="2124798"/>
            <a:chExt cx="1500474" cy="3131943"/>
          </a:xfrm>
        </p:grpSpPr>
        <p:cxnSp>
          <p:nvCxnSpPr>
            <p:cNvPr id="26" name="Straight Connector 25"/>
            <p:cNvCxnSpPr/>
            <p:nvPr/>
          </p:nvCxnSpPr>
          <p:spPr>
            <a:xfrm>
              <a:off x="5824387"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824387"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824387"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824387"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819124"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5" name="Group 164"/>
            <p:cNvGrpSpPr/>
            <p:nvPr/>
          </p:nvGrpSpPr>
          <p:grpSpPr>
            <a:xfrm>
              <a:off x="4727575" y="2125724"/>
              <a:ext cx="1313752" cy="2819400"/>
              <a:chOff x="1742013" y="2971800"/>
              <a:chExt cx="1305987" cy="2819400"/>
            </a:xfrm>
          </p:grpSpPr>
          <p:sp>
            <p:nvSpPr>
              <p:cNvPr id="167" name="Rectangle 16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8" name="Group 167"/>
              <p:cNvGrpSpPr/>
              <p:nvPr/>
            </p:nvGrpSpPr>
            <p:grpSpPr>
              <a:xfrm>
                <a:off x="1889935" y="3530971"/>
                <a:ext cx="981004" cy="1917329"/>
                <a:chOff x="1905000" y="3378571"/>
                <a:chExt cx="981004" cy="1917329"/>
              </a:xfrm>
            </p:grpSpPr>
            <p:grpSp>
              <p:nvGrpSpPr>
                <p:cNvPr id="170" name="Group 169"/>
                <p:cNvGrpSpPr/>
                <p:nvPr/>
              </p:nvGrpSpPr>
              <p:grpSpPr>
                <a:xfrm>
                  <a:off x="1905000" y="3378571"/>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1" name="Group 170"/>
                <p:cNvGrpSpPr/>
                <p:nvPr/>
              </p:nvGrpSpPr>
              <p:grpSpPr>
                <a:xfrm>
                  <a:off x="1905000" y="3709142"/>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712071"/>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5060958"/>
                  <a:ext cx="981004" cy="234942"/>
                  <a:chOff x="3717645" y="1687844"/>
                  <a:chExt cx="981004" cy="234942"/>
                </a:xfrm>
              </p:grpSpPr>
              <p:sp>
                <p:nvSpPr>
                  <p:cNvPr id="176" name="Rectangle 1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9" name="TextBox 16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6" name="TextBox 165"/>
            <p:cNvSpPr txBox="1"/>
            <p:nvPr/>
          </p:nvSpPr>
          <p:spPr>
            <a:xfrm>
              <a:off x="4861254"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grpSp>
        <p:nvGrpSpPr>
          <p:cNvPr id="35" name="Group 34"/>
          <p:cNvGrpSpPr/>
          <p:nvPr/>
        </p:nvGrpSpPr>
        <p:grpSpPr>
          <a:xfrm>
            <a:off x="7671920" y="2133601"/>
            <a:ext cx="1317109" cy="3124200"/>
            <a:chOff x="7671920" y="2133601"/>
            <a:chExt cx="1317109" cy="3124200"/>
          </a:xfrm>
        </p:grpSpPr>
        <p:sp>
          <p:nvSpPr>
            <p:cNvPr id="36" name="Rectangle 35"/>
            <p:cNvSpPr/>
            <p:nvPr/>
          </p:nvSpPr>
          <p:spPr>
            <a:xfrm>
              <a:off x="7756198"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95" name="Group 194"/>
            <p:cNvGrpSpPr/>
            <p:nvPr/>
          </p:nvGrpSpPr>
          <p:grpSpPr>
            <a:xfrm>
              <a:off x="7671920" y="2133601"/>
              <a:ext cx="1313752" cy="2832100"/>
              <a:chOff x="1742013" y="2971800"/>
              <a:chExt cx="1305987" cy="2832100"/>
            </a:xfrm>
          </p:grpSpPr>
          <p:sp>
            <p:nvSpPr>
              <p:cNvPr id="197" name="Rectangle 196"/>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8" name="Group 197"/>
              <p:cNvGrpSpPr/>
              <p:nvPr/>
            </p:nvGrpSpPr>
            <p:grpSpPr>
              <a:xfrm>
                <a:off x="1889935" y="3530971"/>
                <a:ext cx="981004" cy="1917329"/>
                <a:chOff x="1905000" y="3378571"/>
                <a:chExt cx="981004" cy="1917329"/>
              </a:xfrm>
            </p:grpSpPr>
            <p:grpSp>
              <p:nvGrpSpPr>
                <p:cNvPr id="200" name="Group 199"/>
                <p:cNvGrpSpPr/>
                <p:nvPr/>
              </p:nvGrpSpPr>
              <p:grpSpPr>
                <a:xfrm>
                  <a:off x="1905000" y="3378571"/>
                  <a:ext cx="981004" cy="234942"/>
                  <a:chOff x="3717645" y="1687844"/>
                  <a:chExt cx="981004" cy="234942"/>
                </a:xfrm>
              </p:grpSpPr>
              <p:sp>
                <p:nvSpPr>
                  <p:cNvPr id="221" name="Rectangle 22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3709142"/>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4038600"/>
                  <a:ext cx="981004" cy="234942"/>
                  <a:chOff x="3717645" y="1687844"/>
                  <a:chExt cx="981004" cy="234942"/>
                </a:xfrm>
              </p:grpSpPr>
              <p:sp>
                <p:nvSpPr>
                  <p:cNvPr id="215" name="Rectangle 2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381500"/>
                  <a:ext cx="981004" cy="234942"/>
                  <a:chOff x="3717645" y="1687844"/>
                  <a:chExt cx="981004" cy="234942"/>
                </a:xfrm>
              </p:grpSpPr>
              <p:sp>
                <p:nvSpPr>
                  <p:cNvPr id="212" name="Rectangle 2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712071"/>
                  <a:ext cx="981004" cy="234942"/>
                  <a:chOff x="3717645" y="1687844"/>
                  <a:chExt cx="981004" cy="234942"/>
                </a:xfrm>
              </p:grpSpPr>
              <p:sp>
                <p:nvSpPr>
                  <p:cNvPr id="209" name="Rectangle 2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5060958"/>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9" name="TextBox 19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6" name="TextBox 195"/>
            <p:cNvSpPr txBox="1"/>
            <p:nvPr/>
          </p:nvSpPr>
          <p:spPr>
            <a:xfrm>
              <a:off x="7877705" y="4887409"/>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89" name="Group 88"/>
          <p:cNvGrpSpPr/>
          <p:nvPr/>
        </p:nvGrpSpPr>
        <p:grpSpPr>
          <a:xfrm>
            <a:off x="7715764" y="1551486"/>
            <a:ext cx="3016453" cy="534921"/>
            <a:chOff x="7715764" y="1551486"/>
            <a:chExt cx="3016453" cy="534921"/>
          </a:xfrm>
        </p:grpSpPr>
        <p:grpSp>
          <p:nvGrpSpPr>
            <p:cNvPr id="86" name="Group 85"/>
            <p:cNvGrpSpPr/>
            <p:nvPr/>
          </p:nvGrpSpPr>
          <p:grpSpPr>
            <a:xfrm>
              <a:off x="7715764" y="1551486"/>
              <a:ext cx="3016452" cy="534921"/>
              <a:chOff x="7715764" y="1551486"/>
              <a:chExt cx="3016452" cy="534921"/>
            </a:xfrm>
          </p:grpSpPr>
          <p:cxnSp>
            <p:nvCxnSpPr>
              <p:cNvPr id="10" name="Straight Connector 9"/>
              <p:cNvCxnSpPr/>
              <p:nvPr/>
            </p:nvCxnSpPr>
            <p:spPr>
              <a:xfrm>
                <a:off x="7715764"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715764" y="1995811"/>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350804" y="1551486"/>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cxnSp>
          <p:nvCxnSpPr>
            <p:cNvPr id="11" name="Straight Connector 10"/>
            <p:cNvCxnSpPr/>
            <p:nvPr/>
          </p:nvCxnSpPr>
          <p:spPr>
            <a:xfrm>
              <a:off x="10732217"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9458756" y="2120900"/>
            <a:ext cx="1313752" cy="3135841"/>
            <a:chOff x="9458756" y="2120900"/>
            <a:chExt cx="1313752" cy="3135841"/>
          </a:xfrm>
        </p:grpSpPr>
        <p:sp>
          <p:nvSpPr>
            <p:cNvPr id="37" name="Rectangle 36"/>
            <p:cNvSpPr/>
            <p:nvPr/>
          </p:nvSpPr>
          <p:spPr>
            <a:xfrm>
              <a:off x="9542255"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225" name="Group 224"/>
            <p:cNvGrpSpPr/>
            <p:nvPr/>
          </p:nvGrpSpPr>
          <p:grpSpPr>
            <a:xfrm>
              <a:off x="9458756" y="2120900"/>
              <a:ext cx="1313752" cy="2827867"/>
              <a:chOff x="1742013" y="2971799"/>
              <a:chExt cx="1305987" cy="2827867"/>
            </a:xfrm>
          </p:grpSpPr>
          <p:sp>
            <p:nvSpPr>
              <p:cNvPr id="227" name="Rectangle 226"/>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8" name="Group 227"/>
              <p:cNvGrpSpPr/>
              <p:nvPr/>
            </p:nvGrpSpPr>
            <p:grpSpPr>
              <a:xfrm>
                <a:off x="1889935" y="3530971"/>
                <a:ext cx="981004" cy="1917329"/>
                <a:chOff x="1905000" y="3378571"/>
                <a:chExt cx="981004" cy="1917329"/>
              </a:xfrm>
            </p:grpSpPr>
            <p:grpSp>
              <p:nvGrpSpPr>
                <p:cNvPr id="230" name="Group 229"/>
                <p:cNvGrpSpPr/>
                <p:nvPr/>
              </p:nvGrpSpPr>
              <p:grpSpPr>
                <a:xfrm>
                  <a:off x="1905000" y="3378571"/>
                  <a:ext cx="981004" cy="234942"/>
                  <a:chOff x="3717645" y="1687844"/>
                  <a:chExt cx="981004" cy="234942"/>
                </a:xfrm>
              </p:grpSpPr>
              <p:sp>
                <p:nvSpPr>
                  <p:cNvPr id="251" name="Rectangle 2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1" name="Group 230"/>
                <p:cNvGrpSpPr/>
                <p:nvPr/>
              </p:nvGrpSpPr>
              <p:grpSpPr>
                <a:xfrm>
                  <a:off x="1905000" y="3709142"/>
                  <a:ext cx="981004" cy="234942"/>
                  <a:chOff x="3717645" y="1687844"/>
                  <a:chExt cx="981004" cy="234942"/>
                </a:xfrm>
              </p:grpSpPr>
              <p:sp>
                <p:nvSpPr>
                  <p:cNvPr id="248" name="Rectangle 2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4038600"/>
                  <a:ext cx="981004" cy="234942"/>
                  <a:chOff x="3717645" y="1687844"/>
                  <a:chExt cx="981004" cy="234942"/>
                </a:xfrm>
              </p:grpSpPr>
              <p:sp>
                <p:nvSpPr>
                  <p:cNvPr id="245" name="Rectangle 2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381500"/>
                  <a:ext cx="981004" cy="234942"/>
                  <a:chOff x="3717645" y="1687844"/>
                  <a:chExt cx="981004" cy="234942"/>
                </a:xfrm>
              </p:grpSpPr>
              <p:sp>
                <p:nvSpPr>
                  <p:cNvPr id="242" name="Rectangle 2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712071"/>
                  <a:ext cx="981004" cy="234942"/>
                  <a:chOff x="3717645" y="1687844"/>
                  <a:chExt cx="981004" cy="234942"/>
                </a:xfrm>
              </p:grpSpPr>
              <p:sp>
                <p:nvSpPr>
                  <p:cNvPr id="239" name="Rectangle 2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5060958"/>
                  <a:ext cx="981004" cy="234942"/>
                  <a:chOff x="3717645" y="1687844"/>
                  <a:chExt cx="981004" cy="234942"/>
                </a:xfrm>
              </p:grpSpPr>
              <p:sp>
                <p:nvSpPr>
                  <p:cNvPr id="236" name="Rectangle 2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9" name="TextBox 22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6" name="TextBox 225"/>
            <p:cNvSpPr txBox="1"/>
            <p:nvPr/>
          </p:nvSpPr>
          <p:spPr>
            <a:xfrm>
              <a:off x="9586782"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sp>
        <p:nvSpPr>
          <p:cNvPr id="257" name="Rounded Rectangle 256"/>
          <p:cNvSpPr/>
          <p:nvPr/>
        </p:nvSpPr>
        <p:spPr>
          <a:xfrm>
            <a:off x="1143000" y="52959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1104900" y="60198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 must constrain every stage’s action unit </a:t>
            </a:r>
            <a:endParaRPr lang="en-US" sz="2800" dirty="0">
              <a:latin typeface="Gadugi" charset="0"/>
              <a:ea typeface="Gadugi" charset="0"/>
              <a:cs typeface="Gadugi" charset="0"/>
            </a:endParaRPr>
          </a:p>
        </p:txBody>
      </p:sp>
      <p:sp>
        <p:nvSpPr>
          <p:cNvPr id="254" name="Right Arrow 253"/>
          <p:cNvSpPr/>
          <p:nvPr/>
        </p:nvSpPr>
        <p:spPr>
          <a:xfrm>
            <a:off x="13716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27432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43815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59817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7543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067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91" name="Group 90"/>
          <p:cNvGrpSpPr/>
          <p:nvPr/>
        </p:nvGrpSpPr>
        <p:grpSpPr>
          <a:xfrm>
            <a:off x="1524000" y="1563190"/>
            <a:ext cx="4495800" cy="532857"/>
            <a:chOff x="1524000" y="1563190"/>
            <a:chExt cx="4495800" cy="532857"/>
          </a:xfrm>
        </p:grpSpPr>
        <p:grpSp>
          <p:nvGrpSpPr>
            <p:cNvPr id="87" name="Group 86"/>
            <p:cNvGrpSpPr/>
            <p:nvPr/>
          </p:nvGrpSpPr>
          <p:grpSpPr>
            <a:xfrm>
              <a:off x="1527280" y="1563190"/>
              <a:ext cx="4484990" cy="444331"/>
              <a:chOff x="1527280" y="1563190"/>
              <a:chExt cx="4484990" cy="444331"/>
            </a:xfrm>
          </p:grpSpPr>
          <p:cxnSp>
            <p:nvCxnSpPr>
              <p:cNvPr id="15" name="Straight Connector 14"/>
              <p:cNvCxnSpPr/>
              <p:nvPr/>
            </p:nvCxnSpPr>
            <p:spPr>
              <a:xfrm flipH="1">
                <a:off x="1527280" y="2007521"/>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97367" y="1563190"/>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cxnSp>
          <p:nvCxnSpPr>
            <p:cNvPr id="264" name="Straight Connector 263"/>
            <p:cNvCxnSpPr/>
            <p:nvPr/>
          </p:nvCxnSpPr>
          <p:spPr>
            <a:xfrm>
              <a:off x="60198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15240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200"/>
                                  </p:stCondLst>
                                  <p:childTnLst>
                                    <p:set>
                                      <p:cBhvr>
                                        <p:cTn id="23" dur="1" fill="hold">
                                          <p:stCondLst>
                                            <p:cond delay="0"/>
                                          </p:stCondLst>
                                        </p:cTn>
                                        <p:tgtEl>
                                          <p:spTgt spid="255"/>
                                        </p:tgtEl>
                                        <p:attrNameLst>
                                          <p:attrName>style.visibility</p:attrName>
                                        </p:attrNameLst>
                                      </p:cBhvr>
                                      <p:to>
                                        <p:strVal val="visible"/>
                                      </p:to>
                                    </p:set>
                                  </p:childTnLst>
                                </p:cTn>
                              </p:par>
                            </p:childTnLst>
                          </p:cTn>
                        </p:par>
                        <p:par>
                          <p:cTn id="24" fill="hold">
                            <p:stCondLst>
                              <p:cond delay="200"/>
                            </p:stCondLst>
                            <p:childTnLst>
                              <p:par>
                                <p:cTn id="25" presetID="1" presetClass="entr" presetSubtype="0" fill="hold" nodeType="afterEffect">
                                  <p:stCondLst>
                                    <p:cond delay="200"/>
                                  </p:stCondLst>
                                  <p:childTnLst>
                                    <p:set>
                                      <p:cBhvr>
                                        <p:cTn id="26" dur="1" fill="hold">
                                          <p:stCondLst>
                                            <p:cond delay="0"/>
                                          </p:stCondLst>
                                        </p:cTn>
                                        <p:tgtEl>
                                          <p:spTgt spid="83"/>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grpId="0" nodeType="afterEffect">
                                  <p:stCondLst>
                                    <p:cond delay="200"/>
                                  </p:stCondLst>
                                  <p:childTnLst>
                                    <p:set>
                                      <p:cBhvr>
                                        <p:cTn id="29" dur="1" fill="hold">
                                          <p:stCondLst>
                                            <p:cond delay="0"/>
                                          </p:stCondLst>
                                        </p:cTn>
                                        <p:tgtEl>
                                          <p:spTgt spid="258"/>
                                        </p:tgtEl>
                                        <p:attrNameLst>
                                          <p:attrName>style.visibility</p:attrName>
                                        </p:attrNameLst>
                                      </p:cBhvr>
                                      <p:to>
                                        <p:strVal val="visible"/>
                                      </p:to>
                                    </p:set>
                                  </p:childTnLst>
                                </p:cTn>
                              </p:par>
                            </p:childTnLst>
                          </p:cTn>
                        </p:par>
                        <p:par>
                          <p:cTn id="30" fill="hold">
                            <p:stCondLst>
                              <p:cond delay="600"/>
                            </p:stCondLst>
                            <p:childTnLst>
                              <p:par>
                                <p:cTn id="31" presetID="1" presetClass="entr" presetSubtype="0" fill="hold" nodeType="afterEffect">
                                  <p:stCondLst>
                                    <p:cond delay="200"/>
                                  </p:stCondLst>
                                  <p:childTnLst>
                                    <p:set>
                                      <p:cBhvr>
                                        <p:cTn id="32" dur="1" fill="hold">
                                          <p:stCondLst>
                                            <p:cond delay="0"/>
                                          </p:stCondLst>
                                        </p:cTn>
                                        <p:tgtEl>
                                          <p:spTgt spid="31"/>
                                        </p:tgtEl>
                                        <p:attrNameLst>
                                          <p:attrName>style.visibility</p:attrName>
                                        </p:attrNameLst>
                                      </p:cBhvr>
                                      <p:to>
                                        <p:strVal val="visible"/>
                                      </p:to>
                                    </p:set>
                                  </p:childTnLst>
                                </p:cTn>
                              </p:par>
                            </p:childTnLst>
                          </p:cTn>
                        </p:par>
                        <p:par>
                          <p:cTn id="33" fill="hold">
                            <p:stCondLst>
                              <p:cond delay="800"/>
                            </p:stCondLst>
                            <p:childTnLst>
                              <p:par>
                                <p:cTn id="34" presetID="1" presetClass="entr" presetSubtype="0" fill="hold" nodeType="afterEffect">
                                  <p:stCondLst>
                                    <p:cond delay="200"/>
                                  </p:stCondLst>
                                  <p:childTnLst>
                                    <p:set>
                                      <p:cBhvr>
                                        <p:cTn id="35" dur="1" fill="hold">
                                          <p:stCondLst>
                                            <p:cond delay="0"/>
                                          </p:stCondLst>
                                        </p:cTn>
                                        <p:tgtEl>
                                          <p:spTgt spid="8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6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20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p:stCondLst>
                              <p:cond delay="200"/>
                            </p:stCondLst>
                            <p:childTnLst>
                              <p:par>
                                <p:cTn id="56" presetID="1" presetClass="entr" presetSubtype="0" fill="hold" grpId="0" nodeType="afterEffect">
                                  <p:stCondLst>
                                    <p:cond delay="200"/>
                                  </p:stCondLst>
                                  <p:childTnLst>
                                    <p:set>
                                      <p:cBhvr>
                                        <p:cTn id="57" dur="1" fill="hold">
                                          <p:stCondLst>
                                            <p:cond delay="0"/>
                                          </p:stCondLst>
                                        </p:cTn>
                                        <p:tgtEl>
                                          <p:spTgt spid="262"/>
                                        </p:tgtEl>
                                        <p:attrNameLst>
                                          <p:attrName>style.visibility</p:attrName>
                                        </p:attrNameLst>
                                      </p:cBhvr>
                                      <p:to>
                                        <p:strVal val="visible"/>
                                      </p:to>
                                    </p:set>
                                  </p:childTnLst>
                                </p:cTn>
                              </p:par>
                            </p:childTnLst>
                          </p:cTn>
                        </p:par>
                        <p:par>
                          <p:cTn id="58" fill="hold">
                            <p:stCondLst>
                              <p:cond delay="400"/>
                            </p:stCondLst>
                            <p:childTnLst>
                              <p:par>
                                <p:cTn id="59" presetID="1" presetClass="entr" presetSubtype="0" fill="hold" nodeType="after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7" grpId="0" animBg="1"/>
      <p:bldP spid="259" grpId="0" animBg="1"/>
      <p:bldP spid="254" grpId="0" animBg="1"/>
      <p:bldP spid="255" grpId="0" animBg="1"/>
      <p:bldP spid="258" grpId="0" animBg="1"/>
      <p:bldP spid="260" grpId="0" animBg="1"/>
      <p:bldP spid="261" grpId="0" animBg="1"/>
      <p:bldP spid="2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grpSp>
        <p:nvGrpSpPr>
          <p:cNvPr id="191" name="Group 190"/>
          <p:cNvGrpSpPr/>
          <p:nvPr/>
        </p:nvGrpSpPr>
        <p:grpSpPr>
          <a:xfrm>
            <a:off x="9982200" y="2514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134600" y="2667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287000" y="2819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439400" y="2971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591800" y="3124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 name="Rounded Rectangle 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5" name="Rectangle 4"/>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6" name="Rectangle 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7" name="TextBox 6"/>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9" name="TextBox 8"/>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0" name="Rectangle 9"/>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1" name="Rectangle 10"/>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2" name="Trapezoid 11"/>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3" name="TextBox 12"/>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14" name="Trapezoid 13"/>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5" name="TextBox 14"/>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16" name="Trapezoid 15"/>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7" name="TextBox 16"/>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18" name="Rectangle 17"/>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19" name="Straight Arrow Connector 18"/>
          <p:cNvCxnSpPr>
            <a:stCxn id="19"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2"/>
            <a:endCxn id="24"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1"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4"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6" idx="2"/>
            <a:endCxn id="27"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27" name="Straight Arrow Connector 26"/>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sp>
        <p:nvSpPr>
          <p:cNvPr id="29" name="Rounded Rectangle 2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9" grpId="0"/>
      <p:bldP spid="26" grpId="0" animBg="1"/>
      <p:bldP spid="26" grpId="1"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for programming high-speed routers</a:t>
            </a:r>
          </a:p>
          <a:p>
            <a:pPr lvl="1"/>
            <a:r>
              <a:rPr lang="en-US" dirty="0"/>
              <a:t>N</a:t>
            </a:r>
            <a:r>
              <a:rPr lang="en-US" dirty="0" smtClean="0"/>
              <a:t>etwork measurement</a:t>
            </a:r>
          </a:p>
          <a:p>
            <a:pPr lvl="1"/>
            <a:r>
              <a:rPr lang="en-US" dirty="0" smtClean="0"/>
              <a:t>Host networking</a:t>
            </a:r>
          </a:p>
          <a:p>
            <a:pPr lvl="1"/>
            <a:endParaRPr lang="en-US" dirty="0"/>
          </a:p>
          <a:p>
            <a:r>
              <a:rPr lang="en-US" dirty="0" smtClean="0"/>
              <a:t>Hardware and software for </a:t>
            </a:r>
            <a:r>
              <a:rPr lang="en-US" smtClean="0"/>
              <a:t>specialized distributed systems</a:t>
            </a:r>
            <a:endParaRPr lang="en-US" dirty="0" smtClean="0"/>
          </a:p>
          <a:p>
            <a:pPr lvl="1"/>
            <a:r>
              <a:rPr lang="en-US" dirty="0" smtClean="0"/>
              <a:t>The end of Moore’s law makes specialization a necessity, not a luxury</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 compilers, etc</a:t>
            </a:r>
            <a:r>
              <a:rPr lang="en-US" dirty="0" smtClean="0"/>
              <a:t>.</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71600"/>
            <a:ext cx="5105400" cy="3684085"/>
            <a:chOff x="673100" y="1873103"/>
            <a:chExt cx="5181289"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8"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51054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a:t>
            </a:r>
            <a:r>
              <a:rPr lang="en-US" sz="2400" dirty="0" smtClean="0"/>
              <a:t>primitives </a:t>
            </a:r>
            <a:r>
              <a:rPr lang="en-US" sz="2400" dirty="0"/>
              <a:t>for high-speed </a:t>
            </a:r>
            <a:r>
              <a:rPr lang="en-US" sz="2400" dirty="0" smtClean="0"/>
              <a:t>programming </a:t>
            </a:r>
            <a:r>
              <a:rPr lang="en-US" sz="2400" dirty="0"/>
              <a:t>of streaming algorithms</a:t>
            </a:r>
          </a:p>
          <a:p>
            <a:pPr lvl="2"/>
            <a:r>
              <a:rPr lang="en-US" sz="2400" dirty="0"/>
              <a:t>A </a:t>
            </a:r>
            <a:r>
              <a:rPr lang="en-US" sz="2400" dirty="0" smtClean="0"/>
              <a:t>compiler to compile algorithms to these primitives</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2.xml><?xml version="1.0" encoding="utf-8"?>
<p:tagLst xmlns:a="http://schemas.openxmlformats.org/drawingml/2006/main" xmlns:r="http://schemas.openxmlformats.org/officeDocument/2006/relationships" xmlns:p="http://schemas.openxmlformats.org/presentationml/2006/main">
  <p:tag name="TIMING" val="|0.5|37.3|9.2"/>
</p:tagLst>
</file>

<file path=ppt/tags/tag13.xml><?xml version="1.0" encoding="utf-8"?>
<p:tagLst xmlns:a="http://schemas.openxmlformats.org/drawingml/2006/main" xmlns:r="http://schemas.openxmlformats.org/officeDocument/2006/relationships" xmlns:p="http://schemas.openxmlformats.org/presentationml/2006/main">
  <p:tag name="TIMING" val="|12.8|37|10.9"/>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13708</TotalTime>
  <Words>13258</Words>
  <Application>Microsoft Macintosh PowerPoint</Application>
  <PresentationFormat>Widescreen</PresentationFormat>
  <Paragraphs>1843</Paragraphs>
  <Slides>87</Slides>
  <Notes>78</Notes>
  <HiddenSlides>24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5657</cp:revision>
  <dcterms:created xsi:type="dcterms:W3CDTF">2015-11-20T07:11:46Z</dcterms:created>
  <dcterms:modified xsi:type="dcterms:W3CDTF">2017-02-20T05:36:24Z</dcterms:modified>
</cp:coreProperties>
</file>