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tags/tag4.xml" ContentType="application/vnd.openxmlformats-officedocument.presentationml.tags+xml"/>
  <Override PartName="/ppt/notesSlides/notesSlide29.xml" ContentType="application/vnd.openxmlformats-officedocument.presentationml.notesSlide+xml"/>
  <Override PartName="/ppt/tags/tag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tags/tag14.xml" ContentType="application/vnd.openxmlformats-officedocument.presentationml.tags+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17" r:id="rId25"/>
    <p:sldId id="516" r:id="rId26"/>
    <p:sldId id="537" r:id="rId27"/>
    <p:sldId id="538"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558" r:id="rId41"/>
    <p:sldId id="559" r:id="rId42"/>
    <p:sldId id="560" r:id="rId43"/>
    <p:sldId id="561" r:id="rId44"/>
    <p:sldId id="565" r:id="rId45"/>
    <p:sldId id="566" r:id="rId46"/>
    <p:sldId id="358" r:id="rId47"/>
    <p:sldId id="544" r:id="rId48"/>
    <p:sldId id="350" r:id="rId49"/>
    <p:sldId id="540" r:id="rId50"/>
    <p:sldId id="541" r:id="rId51"/>
    <p:sldId id="508" r:id="rId52"/>
    <p:sldId id="526" r:id="rId53"/>
    <p:sldId id="514" r:id="rId54"/>
    <p:sldId id="507" r:id="rId55"/>
    <p:sldId id="509" r:id="rId56"/>
    <p:sldId id="51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autoAdjust="0"/>
    <p:restoredTop sz="87127" autoAdjust="0"/>
  </p:normalViewPr>
  <p:slideViewPr>
    <p:cSldViewPr showGuides="1">
      <p:cViewPr>
        <p:scale>
          <a:sx n="95" d="100"/>
          <a:sy n="95" d="100"/>
        </p:scale>
        <p:origin x="480" y="432"/>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41815840"/>
        <c:axId val="-241789904"/>
      </c:lineChart>
      <c:catAx>
        <c:axId val="-24181584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41789904"/>
        <c:crosses val="autoZero"/>
        <c:auto val="1"/>
        <c:lblAlgn val="ctr"/>
        <c:lblOffset val="100"/>
        <c:noMultiLvlLbl val="0"/>
      </c:catAx>
      <c:valAx>
        <c:axId val="-24178990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4181584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398484688"/>
        <c:axId val="-399405728"/>
      </c:scatterChart>
      <c:valAx>
        <c:axId val="-39848468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99405728"/>
        <c:crosses val="autoZero"/>
        <c:crossBetween val="midCat"/>
      </c:valAx>
      <c:valAx>
        <c:axId val="-39940572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98484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atom, which is a high-speed hardware primitive that modifies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2/15/17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(full throughput)</a:t>
            </a:r>
            <a:r>
              <a:rPr lang="en-US" dirty="0"/>
              <a:t> </a:t>
            </a:r>
            <a:r>
              <a:rPr lang="en-US" dirty="0" smtClean="0"/>
              <a:t>regardless of</a:t>
            </a:r>
          </a:p>
          <a:p>
            <a:pPr marL="0" indent="0">
              <a:buNone/>
            </a:pPr>
            <a:r>
              <a:rPr lang="en-US" dirty="0"/>
              <a:t> </a:t>
            </a:r>
            <a:r>
              <a:rPr lang="en-US" dirty="0" smtClean="0"/>
              <a:t> what features are enabled</a:t>
            </a:r>
          </a:p>
          <a:p>
            <a:r>
              <a:rPr lang="en-US" dirty="0" smtClean="0"/>
              <a:t>But, algorithms spend several cycles per packet</a:t>
            </a:r>
          </a:p>
          <a:p>
            <a:r>
              <a:rPr lang="en-US" dirty="0" smtClean="0"/>
              <a:t>Pipelining bridges this gap</a:t>
            </a:r>
          </a:p>
          <a:p>
            <a:pPr lvl="1"/>
            <a:r>
              <a:rPr lang="en-US" sz="2800" dirty="0" smtClean="0"/>
              <a:t>Atoms: primitives in the </a:t>
            </a:r>
            <a:r>
              <a:rPr lang="en-US" sz="2800" dirty="0" smtClean="0"/>
              <a:t>router pipeline </a:t>
            </a:r>
            <a:r>
              <a:rPr lang="en-US" sz="2800" dirty="0" smtClean="0"/>
              <a:t>to modify headers, </a:t>
            </a:r>
            <a:r>
              <a:rPr lang="en-US" sz="2800" dirty="0" smtClean="0"/>
              <a:t>state</a:t>
            </a:r>
            <a:endParaRPr lang="en-US" sz="2800" dirty="0" smtClean="0"/>
          </a:p>
          <a:p>
            <a:pPr lvl="1"/>
            <a:r>
              <a:rPr lang="en-US" sz="2800" dirty="0"/>
              <a:t>A compiler to</a:t>
            </a:r>
          </a:p>
          <a:p>
            <a:pPr lvl="2"/>
            <a:r>
              <a:rPr lang="en-US" sz="2600" dirty="0"/>
              <a:t>Extract </a:t>
            </a:r>
            <a:r>
              <a:rPr lang="en-US" sz="2600" dirty="0" smtClean="0"/>
              <a:t>atoms </a:t>
            </a:r>
            <a:r>
              <a:rPr lang="en-US" sz="2600" dirty="0" smtClean="0"/>
              <a:t>for the router pipeline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router</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 that supports 1 packet every clock 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computation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Inter-packet (state)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a:t>
            </a:r>
            <a:r>
              <a:rPr lang="en-US" dirty="0" smtClean="0"/>
              <a:t>map</a:t>
            </a:r>
            <a:r>
              <a:rPr lang="en-US" dirty="0" smtClean="0"/>
              <a:t> </a:t>
            </a:r>
            <a:r>
              <a:rPr lang="en-US" dirty="0" smtClean="0"/>
              <a:t>to an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a:t>
            </a:r>
            <a:r>
              <a:rPr lang="en-US" sz="4000" dirty="0" smtClean="0"/>
              <a:t> </a:t>
            </a:r>
            <a:r>
              <a:rPr lang="en-US" sz="4000" dirty="0" smtClean="0"/>
              <a:t>if algorithm can run at </a:t>
            </a:r>
            <a:r>
              <a:rPr lang="en-US" sz="4000" dirty="0" smtClean="0"/>
              <a:t>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a:t>
            </a:r>
            <a:r>
              <a:rPr lang="en-US" dirty="0" smtClean="0"/>
              <a:t>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a:t>
            </a:r>
            <a:r>
              <a:rPr lang="en-US" dirty="0" smtClean="0"/>
              <a:t>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endParaRPr lang="en-US" dirty="0"/>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endParaRPr lang="en-US" dirty="0"/>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endParaRPr lang="en-US" dirty="0"/>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endParaRPr lang="en-US" dirty="0"/>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Not much time for any programmable operations</a:t>
            </a:r>
          </a:p>
          <a:p>
            <a:r>
              <a:rPr lang="en-US" sz="2200" dirty="0"/>
              <a:t>H</a:t>
            </a:r>
            <a:r>
              <a:rPr lang="en-US" sz="2200" dirty="0" smtClean="0"/>
              <a:t>ard to pipeline because of state maintained by </a:t>
            </a:r>
            <a:r>
              <a:rPr lang="en-US" sz="2200" dirty="0" err="1" smtClean="0"/>
              <a:t>dequeue</a:t>
            </a:r>
            <a:r>
              <a:rPr lang="en-US" sz="2200" dirty="0" smtClean="0"/>
              <a:t> operations</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
            </a:r>
            <a:r>
              <a:rPr lang="en-US" dirty="0" smtClean="0"/>
              <a:t>PIFOs </a:t>
            </a:r>
            <a:r>
              <a:rPr lang="en-US" dirty="0" smtClean="0"/>
              <a:t>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endParaRPr lang="en-US" dirty="0"/>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endParaRPr lang="en-US" dirty="0"/>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endParaRPr lang="en-US" dirty="0"/>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
            </a:r>
            <a:r>
              <a:rPr lang="en-US" dirty="0" smtClean="0"/>
              <a:t>PIFOs </a:t>
            </a:r>
            <a:r>
              <a:rPr lang="en-US" dirty="0" smtClean="0"/>
              <a:t>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endParaRPr lang="en-US" dirty="0"/>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a:t>
            </a:r>
            <a:r>
              <a:rPr lang="en-US" dirty="0" smtClean="0">
                <a:latin typeface="Gadugi" panose="020B0502040204020203" pitchFamily="34" charset="0"/>
              </a:rPr>
              <a:t>compiler </a:t>
            </a:r>
            <a:r>
              <a:rPr lang="en-US" dirty="0" smtClean="0">
                <a:latin typeface="Gadugi" panose="020B0502040204020203" pitchFamily="34" charset="0"/>
              </a:rPr>
              <a:t>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a:t>
            </a:r>
            <a:r>
              <a:rPr lang="en-US" dirty="0" smtClean="0"/>
              <a:t>r</a:t>
            </a:r>
            <a:r>
              <a:rPr lang="en-US" dirty="0" smtClean="0"/>
              <a:t>outers</a:t>
            </a:r>
          </a:p>
          <a:p>
            <a:pPr lvl="1"/>
            <a:r>
              <a:rPr lang="en-US" dirty="0"/>
              <a:t>P</a:t>
            </a:r>
            <a:r>
              <a:rPr lang="en-US" dirty="0" smtClean="0"/>
              <a:t>rimitives for network measurement, host networking, etc.</a:t>
            </a:r>
          </a:p>
          <a:p>
            <a:pPr lvl="1"/>
            <a:r>
              <a:rPr lang="en-US" dirty="0"/>
              <a:t>I</a:t>
            </a:r>
            <a:r>
              <a:rPr lang="en-US" dirty="0" smtClean="0"/>
              <a:t>nstruction set design as a machine learning problem</a:t>
            </a:r>
            <a:endParaRPr lang="en-US" dirty="0"/>
          </a:p>
          <a:p>
            <a:pPr lvl="1"/>
            <a:r>
              <a:rPr lang="en-US" dirty="0" smtClean="0"/>
              <a:t>Eliminating </a:t>
            </a:r>
            <a:r>
              <a:rPr lang="en-US" dirty="0" smtClean="0"/>
              <a:t>performance cliffs in a router pipeline</a:t>
            </a:r>
            <a:endParaRPr lang="en-US" dirty="0"/>
          </a:p>
          <a:p>
            <a:endParaRPr lang="en-US" dirty="0"/>
          </a:p>
          <a:p>
            <a:r>
              <a:rPr lang="en-US" dirty="0" smtClean="0"/>
              <a:t>Specialized systems</a:t>
            </a:r>
            <a:endParaRPr lang="en-US" dirty="0" smtClean="0"/>
          </a:p>
          <a:p>
            <a:pPr lvl="1"/>
            <a:r>
              <a:rPr lang="en-US" dirty="0" smtClean="0"/>
              <a:t>Balancing hardware specialization and software programmability</a:t>
            </a:r>
          </a:p>
          <a:p>
            <a:pPr lvl="1"/>
            <a:r>
              <a:rPr lang="en-US" dirty="0" smtClean="0"/>
              <a:t>Designing and programming a cluster of accelerators and cores</a:t>
            </a:r>
            <a:endParaRPr lang="en-US" dirty="0" smtClean="0"/>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endParaRPr lang="en-US" dirty="0" smtClean="0"/>
          </a:p>
          <a:p>
            <a:pPr lvl="1"/>
            <a:r>
              <a:rPr lang="en-US" dirty="0" smtClean="0"/>
              <a:t>Estimating </a:t>
            </a:r>
            <a:r>
              <a:rPr lang="en-US" dirty="0" smtClean="0"/>
              <a:t>a router’s loss rates from </a:t>
            </a:r>
            <a:r>
              <a:rPr lang="en-US" dirty="0" smtClean="0"/>
              <a:t>end point measurements is inaccurate</a:t>
            </a:r>
            <a:endParaRPr lang="en-US" dirty="0" smtClean="0"/>
          </a:p>
          <a:p>
            <a:pPr lvl="1"/>
            <a:r>
              <a:rPr lang="en-US" dirty="0"/>
              <a:t>C</a:t>
            </a:r>
            <a:r>
              <a:rPr lang="en-US" dirty="0" smtClean="0"/>
              <a:t>ongestion control from end </a:t>
            </a:r>
            <a:r>
              <a:rPr lang="en-US" dirty="0" smtClean="0"/>
              <a:t>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0"/>
                                  </p:iterate>
                                  <p:childTnLst>
                                    <p:set>
                                      <p:cBhvr>
                                        <p:cTn id="34"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12899</TotalTime>
  <Words>12780</Words>
  <Application>Microsoft Macintosh PowerPoint</Application>
  <PresentationFormat>Widescreen</PresentationFormat>
  <Paragraphs>1800</Paragraphs>
  <Slides>85</Slides>
  <Notes>74</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What’s hard about streaming algorithms?</vt:lpstr>
      <vt:lpstr>The architecture of a router</vt:lpstr>
      <vt:lpstr>A shared-nothing atom pipeline</vt:lpstr>
      <vt:lpstr>Compiling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map to an atom?</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Conclusion</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5458</cp:revision>
  <dcterms:created xsi:type="dcterms:W3CDTF">2015-11-20T07:11:46Z</dcterms:created>
  <dcterms:modified xsi:type="dcterms:W3CDTF">2017-02-16T04:52:28Z</dcterms:modified>
</cp:coreProperties>
</file>