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68" r:id="rId41"/>
    <p:sldId id="560" r:id="rId42"/>
    <p:sldId id="561" r:id="rId43"/>
    <p:sldId id="565" r:id="rId44"/>
    <p:sldId id="566" r:id="rId45"/>
    <p:sldId id="358" r:id="rId46"/>
    <p:sldId id="544" r:id="rId47"/>
    <p:sldId id="350" r:id="rId48"/>
    <p:sldId id="569" r:id="rId49"/>
    <p:sldId id="570" r:id="rId50"/>
    <p:sldId id="571" r:id="rId51"/>
    <p:sldId id="540" r:id="rId52"/>
    <p:sldId id="541" r:id="rId53"/>
    <p:sldId id="508" r:id="rId54"/>
    <p:sldId id="526" r:id="rId55"/>
    <p:sldId id="514" r:id="rId56"/>
    <p:sldId id="507" r:id="rId57"/>
    <p:sldId id="509" r:id="rId58"/>
    <p:sldId id="510" r:id="rId59"/>
    <p:sldId id="464" r:id="rId60"/>
    <p:sldId id="465" r:id="rId61"/>
    <p:sldId id="375" r:id="rId62"/>
    <p:sldId id="299" r:id="rId63"/>
    <p:sldId id="357" r:id="rId64"/>
    <p:sldId id="305" r:id="rId65"/>
    <p:sldId id="306" r:id="rId66"/>
    <p:sldId id="301" r:id="rId67"/>
    <p:sldId id="271" r:id="rId68"/>
    <p:sldId id="326" r:id="rId69"/>
    <p:sldId id="327" r:id="rId70"/>
    <p:sldId id="272" r:id="rId71"/>
    <p:sldId id="374" r:id="rId72"/>
    <p:sldId id="468" r:id="rId73"/>
    <p:sldId id="332" r:id="rId74"/>
    <p:sldId id="370" r:id="rId75"/>
    <p:sldId id="371" r:id="rId76"/>
    <p:sldId id="335" r:id="rId77"/>
    <p:sldId id="372" r:id="rId78"/>
    <p:sldId id="373" r:id="rId79"/>
    <p:sldId id="307" r:id="rId80"/>
    <p:sldId id="467" r:id="rId81"/>
    <p:sldId id="458" r:id="rId82"/>
    <p:sldId id="459" r:id="rId83"/>
    <p:sldId id="460" r:id="rId84"/>
    <p:sldId id="461" r:id="rId85"/>
    <p:sldId id="462" r:id="rId86"/>
    <p:sldId id="466" r:id="rId87"/>
    <p:sldId id="46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7" autoAdjust="0"/>
    <p:restoredTop sz="79268" autoAdjust="0"/>
  </p:normalViewPr>
  <p:slideViewPr>
    <p:cSldViewPr showGuides="1">
      <p:cViewPr>
        <p:scale>
          <a:sx n="95" d="100"/>
          <a:sy n="95" d="100"/>
        </p:scale>
        <p:origin x="504" y="200"/>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416219504"/>
        <c:axId val="1391514464"/>
      </c:lineChart>
      <c:catAx>
        <c:axId val="1416219504"/>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391514464"/>
        <c:crosses val="autoZero"/>
        <c:auto val="1"/>
        <c:lblAlgn val="ctr"/>
        <c:lblOffset val="100"/>
        <c:noMultiLvlLbl val="0"/>
      </c:catAx>
      <c:valAx>
        <c:axId val="1391514464"/>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41621950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377800352"/>
        <c:axId val="1377647200"/>
      </c:scatterChart>
      <c:valAx>
        <c:axId val="137780035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77647200"/>
        <c:crosses val="autoZero"/>
        <c:crossBetween val="midCat"/>
      </c:valAx>
      <c:valAx>
        <c:axId val="137764720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7780035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p>
          <a:p>
            <a:r>
              <a:rPr lang="en-US" baseline="0" dirty="0" smtClean="0"/>
              <a:t>TODO: Consider removing match/action here. </a:t>
            </a:r>
            <a:r>
              <a:rPr lang="en-US" baseline="0" smtClean="0"/>
              <a:t>A bit jargon heavy.</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Cliff Notes: 1 packet/cycle</a:t>
            </a:r>
            <a:r>
              <a:rPr lang="en-US" sz="1200" baseline="0" dirty="0" smtClean="0"/>
              <a:t> throughput is the throughput requirement. 1 cycle latency is one way to guarantee it (i.e., it’s a sufficient condition).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Sidebar: It’s not necessary, e.g., stateless operations can take multiple clock cycles, so long as you can insert pipeline latches.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Stateful</a:t>
            </a:r>
            <a:r>
              <a:rPr lang="en-US" sz="1200" baseline="0" dirty="0" smtClean="0"/>
              <a:t> operations that don’t touch the same state repeatedly can take multiple clock cycles as well: e.g., access to per-output-port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you can also pipeline </a:t>
            </a:r>
            <a:r>
              <a:rPr lang="en-US" sz="1200" dirty="0" err="1" smtClean="0"/>
              <a:t>stateful</a:t>
            </a:r>
            <a:r>
              <a:rPr lang="en-US" sz="1200" dirty="0" smtClean="0"/>
              <a:t> operations on a case-by-case basis: e.g., the way a PIFO’s </a:t>
            </a:r>
            <a:r>
              <a:rPr lang="en-US" sz="1200" dirty="0" err="1" smtClean="0"/>
              <a:t>enqueue</a:t>
            </a:r>
            <a:r>
              <a:rPr lang="en-US" sz="1200" dirty="0" smtClean="0"/>
              <a:t> operation is pipelined over 2 clock cycles.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what we really need is a theory of pipelining</a:t>
            </a:r>
            <a:r>
              <a:rPr lang="en-US" sz="1200" baseline="0" dirty="0" smtClean="0"/>
              <a: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Good </a:t>
            </a:r>
            <a:r>
              <a:rPr lang="en-US" dirty="0" err="1" smtClean="0"/>
              <a:t>segueway</a:t>
            </a:r>
            <a:r>
              <a:rPr lang="en-US" smtClean="0"/>
              <a:t> from the previous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a:t>
            </a:r>
            <a:r>
              <a:rPr lang="en-US" baseline="0" smtClean="0"/>
              <a:t>forwarding.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IMPORTANT:</a:t>
            </a:r>
            <a:r>
              <a:rPr lang="en-US" baseline="0" dirty="0" smtClean="0"/>
              <a:t> The common reason we need programmability for other network devices is that speeds are going up and processors alone can’t keep up: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Single processors can’t saturate 10/40/100 G.</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err="1" smtClean="0"/>
              <a:t>Middleboxes</a:t>
            </a:r>
            <a:r>
              <a:rPr lang="en-US" baseline="0" dirty="0" smtClean="0"/>
              <a:t> increasingly need scale out clusters.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2/27/17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2/27/17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chart" Target="../charts/char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2057400" y="5334000"/>
            <a:ext cx="80010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nodeType="clickEffect">
                                  <p:stCondLst>
                                    <p:cond delay="0"/>
                                  </p:stCondLst>
                                  <p:childTnLst>
                                    <p:animMotion origin="layout" path="M 0.15781 -0.00347 L 0.29219 -0.00347 " pathEditMode="relative" rAng="0" ptsTypes="AA">
                                      <p:cBhvr>
                                        <p:cTn id="79" dur="1000" fill="hold"/>
                                        <p:tgtEl>
                                          <p:spTgt spid="73"/>
                                        </p:tgtEl>
                                        <p:attrNameLst>
                                          <p:attrName>ppt_x</p:attrName>
                                          <p:attrName>ppt_y</p:attrName>
                                        </p:attrNameLst>
                                      </p:cBhvr>
                                      <p:rCtr x="6875" y="0"/>
                                    </p:animMotion>
                                  </p:childTnLst>
                                </p:cTn>
                              </p:par>
                              <p:par>
                                <p:cTn id="80" presetID="42" presetClass="path" presetSubtype="0" accel="50000" decel="50000" fill="hold" nodeType="withEffect">
                                  <p:stCondLst>
                                    <p:cond delay="0"/>
                                  </p:stCondLst>
                                  <p:childTnLst>
                                    <p:animMotion origin="layout" path="M -2.5E-6 1.48148E-6 L 0.15782 -0.00347 " pathEditMode="relative" rAng="0" ptsTypes="AA">
                                      <p:cBhvr>
                                        <p:cTn id="81" dur="1000" fill="hold"/>
                                        <p:tgtEl>
                                          <p:spTgt spid="282"/>
                                        </p:tgtEl>
                                        <p:attrNameLst>
                                          <p:attrName>ppt_x</p:attrName>
                                          <p:attrName>ppt_y</p:attrName>
                                        </p:attrNameLst>
                                      </p:cBhvr>
                                      <p:rCtr x="7891" y="-185"/>
                                    </p:animMotion>
                                  </p:childTnLst>
                                </p:cTn>
                              </p:par>
                            </p:childTnLst>
                          </p:cTn>
                        </p:par>
                        <p:par>
                          <p:cTn id="82" fill="hold">
                            <p:stCondLst>
                              <p:cond delay="1000"/>
                            </p:stCondLst>
                            <p:childTnLst>
                              <p:par>
                                <p:cTn id="83" presetID="1" presetClass="entr" presetSubtype="0" fill="hold" nodeType="afterEffect">
                                  <p:stCondLst>
                                    <p:cond delay="0"/>
                                  </p:stCondLst>
                                  <p:childTnLst>
                                    <p:set>
                                      <p:cBhvr>
                                        <p:cTn id="84" dur="1" fill="hold">
                                          <p:stCondLst>
                                            <p:cond delay="0"/>
                                          </p:stCondLst>
                                        </p:cTn>
                                        <p:tgtEl>
                                          <p:spTgt spid="30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7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282"/>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30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5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8965" y="4800600"/>
            <a:ext cx="990977" cy="1754326"/>
          </a:xfrm>
          <a:prstGeom prst="rect">
            <a:avLst/>
          </a:prstGeom>
          <a:noFill/>
        </p:spPr>
        <p:txBody>
          <a:bodyPr wrap="none" rtlCol="0">
            <a:spAutoFit/>
          </a:bodyPr>
          <a:lstStyle/>
          <a:p>
            <a:r>
              <a:rPr lang="en-US" dirty="0" smtClean="0"/>
              <a:t>1 cycle</a:t>
            </a:r>
          </a:p>
          <a:p>
            <a:r>
              <a:rPr lang="en-US" dirty="0" smtClean="0"/>
              <a:t>latency</a:t>
            </a:r>
          </a:p>
          <a:p>
            <a:r>
              <a:rPr lang="en-US" dirty="0"/>
              <a:t>f</a:t>
            </a:r>
            <a:r>
              <a:rPr lang="en-US" dirty="0" smtClean="0"/>
              <a:t>rom</a:t>
            </a:r>
          </a:p>
          <a:p>
            <a:r>
              <a:rPr lang="en-US" dirty="0"/>
              <a:t>i</a:t>
            </a:r>
            <a:r>
              <a:rPr lang="en-US" dirty="0" smtClean="0"/>
              <a:t>nput </a:t>
            </a:r>
            <a:r>
              <a:rPr lang="en-US" dirty="0"/>
              <a:t>to</a:t>
            </a:r>
          </a:p>
          <a:p>
            <a:r>
              <a:rPr lang="en-US" dirty="0" smtClean="0"/>
              <a:t>output</a:t>
            </a:r>
            <a:endParaRPr lang="en-US" dirty="0"/>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8" name="TextBox 57"/>
          <p:cNvSpPr txBox="1"/>
          <p:nvPr/>
        </p:nvSpPr>
        <p:spPr>
          <a:xfrm>
            <a:off x="4914900" y="1371600"/>
            <a:ext cx="2218877"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a:t>
            </a:r>
            <a:r>
              <a:rPr lang="en-US" sz="3200" dirty="0" err="1" smtClean="0">
                <a:latin typeface="+mj-lt"/>
                <a:cs typeface="Seravek"/>
              </a:rPr>
              <a:t>p.a</a:t>
            </a:r>
            <a:endParaRPr lang="en-US" sz="3200" dirty="0">
              <a:latin typeface="+mj-lt"/>
              <a:cs typeface="Seravek"/>
            </a:endParaRPr>
          </a:p>
        </p:txBody>
      </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33" idx="0"/>
          </p:cNvCxnSpPr>
          <p:nvPr/>
        </p:nvCxnSpPr>
        <p:spPr>
          <a:xfrm>
            <a:off x="6781800" y="1866900"/>
            <a:ext cx="145827"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urved Connector 61"/>
          <p:cNvCxnSpPr>
            <a:endCxn id="41" idx="3"/>
          </p:cNvCxnSpPr>
          <p:nvPr/>
        </p:nvCxnSpPr>
        <p:spPr>
          <a:xfrm rot="16200000" flipH="1">
            <a:off x="5804245" y="1891959"/>
            <a:ext cx="1822443" cy="934128"/>
          </a:xfrm>
          <a:prstGeom prst="curvedConnector4">
            <a:avLst>
              <a:gd name="adj1" fmla="val -719"/>
              <a:gd name="adj2" fmla="val 17773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6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62"/>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8" grpId="0"/>
      <p:bldP spid="58" grpId="1"/>
      <p:bldP spid="59" grpId="0" animBg="1"/>
      <p:bldP spid="63" grpId="0"/>
      <p:bldP spid="6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152400" y="1371600"/>
            <a:ext cx="4876800" cy="3684085"/>
            <a:chOff x="673100" y="1873103"/>
            <a:chExt cx="5062633"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81442"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4991100" y="31623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0.5|37.3|9.2"/>
</p:tagLst>
</file>

<file path=ppt/tags/tag13.xml><?xml version="1.0" encoding="utf-8"?>
<p:tagLst xmlns:a="http://schemas.openxmlformats.org/drawingml/2006/main" xmlns:r="http://schemas.openxmlformats.org/officeDocument/2006/relationships" xmlns:p="http://schemas.openxmlformats.org/presentationml/2006/main">
  <p:tag name="TIMING" val="|12.8|37|10.9"/>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14060</TotalTime>
  <Words>13569</Words>
  <Application>Microsoft Macintosh PowerPoint</Application>
  <PresentationFormat>Widescreen</PresentationFormat>
  <Paragraphs>1880</Paragraphs>
  <Slides>87</Slides>
  <Notes>78</Notes>
  <HiddenSlides>24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5765</cp:revision>
  <dcterms:created xsi:type="dcterms:W3CDTF">2015-11-20T07:11:46Z</dcterms:created>
  <dcterms:modified xsi:type="dcterms:W3CDTF">2017-02-27T15:18:28Z</dcterms:modified>
</cp:coreProperties>
</file>