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ppt/tags/tag5.xml" ContentType="application/vnd.openxmlformats-officedocument.presentationml.tags+xml"/>
  <Override PartName="/ppt/notesSlides/notesSlide15.xml" ContentType="application/vnd.openxmlformats-officedocument.presentationml.notesSlide+xml"/>
  <Override PartName="/ppt/tags/tag6.xml" ContentType="application/vnd.openxmlformats-officedocument.presentationml.tags+xml"/>
  <Override PartName="/ppt/notesSlides/notesSlide16.xml" ContentType="application/vnd.openxmlformats-officedocument.presentationml.notesSlide+xml"/>
  <Override PartName="/ppt/tags/tag7.xml" ContentType="application/vnd.openxmlformats-officedocument.presentationml.tags+xml"/>
  <Override PartName="/ppt/notesSlides/notesSlide17.xml" ContentType="application/vnd.openxmlformats-officedocument.presentationml.notesSlide+xml"/>
  <Override PartName="/ppt/tags/tag8.xml" ContentType="application/vnd.openxmlformats-officedocument.presentationml.tags+xml"/>
  <Override PartName="/ppt/notesSlides/notesSlide18.xml" ContentType="application/vnd.openxmlformats-officedocument.presentationml.notesSlide+xml"/>
  <Override PartName="/ppt/tags/tag9.xml" ContentType="application/vnd.openxmlformats-officedocument.presentationml.tags+xml"/>
  <Override PartName="/ppt/notesSlides/notesSlide19.xml" ContentType="application/vnd.openxmlformats-officedocument.presentationml.notesSlide+xml"/>
  <Override PartName="/ppt/tags/tag10.xml" ContentType="application/vnd.openxmlformats-officedocument.presentationml.tags+xml"/>
  <Override PartName="/ppt/notesSlides/notesSlide20.xml" ContentType="application/vnd.openxmlformats-officedocument.presentationml.notesSlide+xml"/>
  <Override PartName="/ppt/tags/tag11.xml" ContentType="application/vnd.openxmlformats-officedocument.presentationml.tags+xml"/>
  <Override PartName="/ppt/notesSlides/notesSlide21.xml" ContentType="application/vnd.openxmlformats-officedocument.presentationml.notesSlide+xml"/>
  <Override PartName="/ppt/tags/tag12.xml" ContentType="application/vnd.openxmlformats-officedocument.presentationml.tags+xml"/>
  <Override PartName="/ppt/notesSlides/notesSlide22.xml" ContentType="application/vnd.openxmlformats-officedocument.presentationml.notesSlide+xml"/>
  <Override PartName="/ppt/tags/tag13.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4.xml" ContentType="application/vnd.openxmlformats-officedocument.presentationml.tags+xml"/>
  <Override PartName="/ppt/notesSlides/notesSlide25.xml" ContentType="application/vnd.openxmlformats-officedocument.presentationml.notesSlide+xml"/>
  <Override PartName="/ppt/tags/tag15.xml" ContentType="application/vnd.openxmlformats-officedocument.presentationml.tags+xml"/>
  <Override PartName="/ppt/notesSlides/notesSlide26.xml" ContentType="application/vnd.openxmlformats-officedocument.presentationml.notesSlide+xml"/>
  <Override PartName="/ppt/tags/tag16.xml" ContentType="application/vnd.openxmlformats-officedocument.presentationml.tags+xml"/>
  <Override PartName="/ppt/notesSlides/notesSlide27.xml" ContentType="application/vnd.openxmlformats-officedocument.presentationml.notesSlide+xml"/>
  <Override PartName="/ppt/tags/tag17.xml" ContentType="application/vnd.openxmlformats-officedocument.presentationml.tags+xml"/>
  <Override PartName="/ppt/notesSlides/notesSlide28.xml" ContentType="application/vnd.openxmlformats-officedocument.presentationml.notesSlide+xml"/>
  <Override PartName="/ppt/tags/tag18.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9.xml" ContentType="application/vnd.openxmlformats-officedocument.presentationml.tags+xml"/>
  <Override PartName="/ppt/notesSlides/notesSlide31.xml" ContentType="application/vnd.openxmlformats-officedocument.presentationml.notesSlide+xml"/>
  <Override PartName="/ppt/tags/tag20.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21.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293" r:id="rId3"/>
    <p:sldId id="315" r:id="rId4"/>
    <p:sldId id="316" r:id="rId5"/>
    <p:sldId id="354" r:id="rId6"/>
    <p:sldId id="319" r:id="rId7"/>
    <p:sldId id="320" r:id="rId8"/>
    <p:sldId id="480" r:id="rId9"/>
    <p:sldId id="503" r:id="rId10"/>
    <p:sldId id="485" r:id="rId11"/>
    <p:sldId id="486" r:id="rId12"/>
    <p:sldId id="487" r:id="rId13"/>
    <p:sldId id="488" r:id="rId14"/>
    <p:sldId id="489" r:id="rId15"/>
    <p:sldId id="490" r:id="rId16"/>
    <p:sldId id="491" r:id="rId17"/>
    <p:sldId id="492" r:id="rId18"/>
    <p:sldId id="493" r:id="rId19"/>
    <p:sldId id="494" r:id="rId20"/>
    <p:sldId id="495" r:id="rId21"/>
    <p:sldId id="496" r:id="rId22"/>
    <p:sldId id="497" r:id="rId23"/>
    <p:sldId id="498" r:id="rId24"/>
    <p:sldId id="499" r:id="rId25"/>
    <p:sldId id="500" r:id="rId26"/>
    <p:sldId id="501" r:id="rId27"/>
    <p:sldId id="502" r:id="rId28"/>
    <p:sldId id="399" r:id="rId29"/>
    <p:sldId id="482" r:id="rId30"/>
    <p:sldId id="481" r:id="rId31"/>
    <p:sldId id="420" r:id="rId32"/>
    <p:sldId id="421" r:id="rId33"/>
    <p:sldId id="422" r:id="rId34"/>
    <p:sldId id="423" r:id="rId35"/>
    <p:sldId id="424" r:id="rId36"/>
    <p:sldId id="429" r:id="rId37"/>
    <p:sldId id="470" r:id="rId38"/>
    <p:sldId id="471" r:id="rId39"/>
    <p:sldId id="472" r:id="rId40"/>
    <p:sldId id="473" r:id="rId41"/>
    <p:sldId id="474" r:id="rId42"/>
    <p:sldId id="475" r:id="rId43"/>
    <p:sldId id="483" r:id="rId44"/>
    <p:sldId id="432" r:id="rId45"/>
    <p:sldId id="358" r:id="rId46"/>
    <p:sldId id="350" r:id="rId47"/>
    <p:sldId id="464" r:id="rId48"/>
    <p:sldId id="465" r:id="rId49"/>
    <p:sldId id="375" r:id="rId50"/>
    <p:sldId id="299" r:id="rId51"/>
    <p:sldId id="357" r:id="rId52"/>
    <p:sldId id="305" r:id="rId53"/>
    <p:sldId id="306" r:id="rId54"/>
    <p:sldId id="301" r:id="rId55"/>
    <p:sldId id="271" r:id="rId56"/>
    <p:sldId id="326" r:id="rId57"/>
    <p:sldId id="327" r:id="rId58"/>
    <p:sldId id="272" r:id="rId59"/>
    <p:sldId id="374" r:id="rId60"/>
    <p:sldId id="468" r:id="rId61"/>
    <p:sldId id="332" r:id="rId62"/>
    <p:sldId id="370" r:id="rId63"/>
    <p:sldId id="371" r:id="rId64"/>
    <p:sldId id="335" r:id="rId65"/>
    <p:sldId id="372" r:id="rId66"/>
    <p:sldId id="373" r:id="rId67"/>
    <p:sldId id="307" r:id="rId68"/>
    <p:sldId id="467" r:id="rId69"/>
    <p:sldId id="458" r:id="rId70"/>
    <p:sldId id="459" r:id="rId71"/>
    <p:sldId id="460" r:id="rId72"/>
    <p:sldId id="461" r:id="rId73"/>
    <p:sldId id="462" r:id="rId74"/>
    <p:sldId id="466" r:id="rId75"/>
    <p:sldId id="463"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27" autoAdjust="0"/>
    <p:restoredTop sz="73121" autoAdjust="0"/>
  </p:normalViewPr>
  <p:slideViewPr>
    <p:cSldViewPr showGuides="1">
      <p:cViewPr varScale="1">
        <p:scale>
          <a:sx n="128" d="100"/>
          <a:sy n="128" d="100"/>
        </p:scale>
        <p:origin x="1800" y="176"/>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heme" Target="theme/theme1.xml"/><Relationship Id="rId81"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presProps" Target="presProps.xml"/><Relationship Id="rId79" Type="http://schemas.openxmlformats.org/officeDocument/2006/relationships/viewProps" Target="view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smtClean="0"/>
              <a:t>Single-Chip</a:t>
            </a:r>
            <a:r>
              <a:rPr lang="en-US" baseline="0" dirty="0" smtClean="0"/>
              <a:t> </a:t>
            </a:r>
            <a:r>
              <a:rPr lang="en-US" baseline="0" dirty="0" smtClean="0"/>
              <a:t>Aggregate </a:t>
            </a:r>
            <a:r>
              <a:rPr lang="en-US" baseline="0" dirty="0" smtClean="0"/>
              <a:t>Capacity</a:t>
            </a:r>
            <a:endParaRPr lang="en-US" dirty="0"/>
          </a:p>
        </c:rich>
      </c:tx>
      <c:layout>
        <c:manualLayout>
          <c:xMode val="edge"/>
          <c:yMode val="edge"/>
          <c:x val="0.281648998822144"/>
          <c:y val="0.048780487804878"/>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Sheet1!$C$2:$C$10</c:f>
              <c:numCache>
                <c:formatCode>General</c:formatCode>
                <c:ptCount val="9"/>
                <c:pt idx="0">
                  <c:v>32.0</c:v>
                </c:pt>
                <c:pt idx="3">
                  <c:v>80.0</c:v>
                </c:pt>
                <c:pt idx="4">
                  <c:v>240.0</c:v>
                </c:pt>
                <c:pt idx="6">
                  <c:v>640.0</c:v>
                </c:pt>
                <c:pt idx="7">
                  <c:v>1280.0</c:v>
                </c:pt>
                <c:pt idx="8">
                  <c:v>3200.0</c:v>
                </c:pt>
              </c:numCache>
            </c:numRef>
          </c:val>
          <c:smooth val="0"/>
        </c:ser>
        <c:ser>
          <c:idx val="0"/>
          <c:order val="1"/>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8"/>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Sheet1!$B$2:$B$10</c:f>
              <c:numCache>
                <c:formatCode>General</c:formatCode>
                <c:ptCount val="9"/>
                <c:pt idx="0">
                  <c:v>0.1</c:v>
                </c:pt>
                <c:pt idx="1">
                  <c:v>0.17</c:v>
                </c:pt>
                <c:pt idx="2">
                  <c:v>4.0</c:v>
                </c:pt>
                <c:pt idx="5">
                  <c:v>35.0</c:v>
                </c:pt>
                <c:pt idx="6">
                  <c:v>40.0</c:v>
                </c:pt>
                <c:pt idx="8">
                  <c:v>100.0</c:v>
                </c:pt>
              </c:numCache>
            </c:numRef>
          </c:val>
          <c:smooth val="0"/>
        </c:ser>
        <c:dLbls>
          <c:dLblPos val="t"/>
          <c:showLegendKey val="0"/>
          <c:showVal val="1"/>
          <c:showCatName val="0"/>
          <c:showSerName val="0"/>
          <c:showPercent val="0"/>
          <c:showBubbleSize val="0"/>
        </c:dLbls>
        <c:marker val="1"/>
        <c:smooth val="0"/>
        <c:axId val="-1033493920"/>
        <c:axId val="-1033146048"/>
      </c:lineChart>
      <c:catAx>
        <c:axId val="-1033493920"/>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033146048"/>
        <c:crosses val="autoZero"/>
        <c:auto val="1"/>
        <c:lblAlgn val="ctr"/>
        <c:lblOffset val="100"/>
        <c:noMultiLvlLbl val="0"/>
      </c:catAx>
      <c:valAx>
        <c:axId val="-1033146048"/>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1033493920"/>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099739392"/>
        <c:axId val="-1099904032"/>
      </c:scatterChart>
      <c:valAx>
        <c:axId val="-1099739392"/>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099904032"/>
        <c:crosses val="autoZero"/>
        <c:crossBetween val="midCat"/>
      </c:valAx>
      <c:valAx>
        <c:axId val="-1099904032"/>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09973939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10</a:t>
            </a:fld>
            <a:endParaRPr lang="en-US"/>
          </a:p>
        </p:txBody>
      </p:sp>
    </p:spTree>
    <p:extLst>
      <p:ext uri="{BB962C8B-B14F-4D97-AF65-F5344CB8AC3E}">
        <p14:creationId xmlns:p14="http://schemas.microsoft.com/office/powerpoint/2010/main" val="308769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11</a:t>
            </a:fld>
            <a:endParaRPr lang="en-US"/>
          </a:p>
        </p:txBody>
      </p:sp>
    </p:spTree>
    <p:extLst>
      <p:ext uri="{BB962C8B-B14F-4D97-AF65-F5344CB8AC3E}">
        <p14:creationId xmlns:p14="http://schemas.microsoft.com/office/powerpoint/2010/main" val="1014146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838638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 which is how you would program a scheduler if you took an existing fixed function scheduler and tried to make that programmable.</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a:p>
            <a:endParaRPr lang="en-US" baseline="0" dirty="0" smtClean="0"/>
          </a:p>
          <a:p>
            <a:r>
              <a:rPr lang="en-US" baseline="0" dirty="0" smtClean="0"/>
              <a:t>Chang’s comment: Mention that the </a:t>
            </a:r>
            <a:r>
              <a:rPr lang="en-US" baseline="0" dirty="0" err="1" smtClean="0"/>
              <a:t>dequeue</a:t>
            </a:r>
            <a:r>
              <a:rPr lang="en-US" baseline="0" dirty="0" smtClean="0"/>
              <a:t> side cannot be pipelined because of state, similar argument to Domino from the earlier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59561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933741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8996883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 express it as a packet transaction, which was the focus of my previous talk, which provides a convenient language to write these computations. </a:t>
            </a:r>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677881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53513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658192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1799347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971409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2087674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4894624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607145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3057426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5240539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20137615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10823281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780090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a:t>
            </a:r>
            <a:r>
              <a:rPr lang="en-US" baseline="0" dirty="0" smtClean="0"/>
              <a:t> hopefully by now I have convinced you that switches should look like a pipeline underneath. Let’s took at the pipeline in more depth.</a:t>
            </a:r>
            <a:endParaRPr lang="en-US" dirty="0" smtClean="0"/>
          </a:p>
          <a:p>
            <a:endParaRPr lang="en-US" dirty="0" smtClean="0"/>
          </a:p>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4818870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Emphasize difference between atoms and instructions 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switches. Software switches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272621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1. </a:t>
            </a:r>
            <a:r>
              <a:rPr lang="is-IS" dirty="0" smtClean="0"/>
              <a:t>A lot of performance left on the table</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2. Bare min. to switches (</a:t>
            </a:r>
            <a:r>
              <a:rPr lang="en-US" dirty="0" smtClean="0"/>
              <a:t>Hasn’t work for two decades now</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switches. Software switches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0577887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5969460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p>
          <a:p>
            <a:endParaRPr lang="en-US" baseline="0" dirty="0" smtClean="0"/>
          </a:p>
          <a:p>
            <a:endParaRPr lang="en-US" baseline="0" dirty="0" smtClean="0"/>
          </a:p>
          <a:p>
            <a:r>
              <a:rPr lang="en-US" baseline="0" smtClean="0"/>
              <a:t>Flesh out more future work.</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52</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53</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55</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56</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Ideally, we would have a programmable</a:t>
            </a:r>
            <a:r>
              <a:rPr lang="en-US" baseline="0" dirty="0" smtClean="0"/>
              <a:t> switch, and continue here </a:t>
            </a:r>
            <a:r>
              <a:rPr lang="is-I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IMPs: BBN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Fuzzball</a:t>
            </a:r>
            <a:r>
              <a:rPr lang="en-US" baseline="0" dirty="0" smtClean="0"/>
              <a:t>: David Mills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Proteon</a:t>
            </a:r>
            <a:r>
              <a:rPr lang="en-US" baseline="0" dirty="0" smtClean="0"/>
              <a:t>: Noel </a:t>
            </a:r>
            <a:r>
              <a:rPr lang="en-US" baseline="0" dirty="0" err="1" smtClean="0"/>
              <a:t>Chiappa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Stanford multiprotocol switch: William Yeager (ships in the night switch), basis of CISCO.</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57</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58</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65</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66</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67</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a:p>
            <a:r>
              <a:rPr lang="en-US" baseline="0" dirty="0" smtClean="0"/>
              <a:t>Are the two lines diverging? I think it’s no if you include FPGAs: The CORSA data planes weigh in at 640G now, Tofino is at 6.4 </a:t>
            </a:r>
            <a:r>
              <a:rPr lang="en-US" baseline="0" dirty="0" err="1" smtClean="0"/>
              <a:t>Tbps</a:t>
            </a:r>
            <a:r>
              <a:rPr lang="en-US" baseline="0" dirty="0" smtClean="0"/>
              <a:t>. There’s talk of 10 </a:t>
            </a:r>
            <a:r>
              <a:rPr lang="en-US" baseline="0" dirty="0" err="1" smtClean="0"/>
              <a:t>Tbps</a:t>
            </a:r>
            <a:r>
              <a:rPr lang="en-US" baseline="0" dirty="0" smtClean="0"/>
              <a:t> switches already.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Unpredictable performance examples: hardware </a:t>
            </a:r>
            <a:r>
              <a:rPr lang="en-US" baseline="0" dirty="0" err="1" smtClean="0"/>
              <a:t>config</a:t>
            </a:r>
            <a:r>
              <a:rPr lang="en-US" baseline="0" dirty="0" smtClean="0"/>
              <a:t> (number of cores, RAM size, etc.)</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69</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307174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185617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4.png"/><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0.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3" Type="http://schemas.openxmlformats.org/officeDocument/2006/relationships/hyperlink" Target="http://web.mit.edu/domino" TargetMode="External"/><Relationship Id="rId4" Type="http://schemas.openxmlformats.org/officeDocument/2006/relationships/hyperlink" Target="http://web.mit.edu/pifo" TargetMode="External"/><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chart" Target="../charts/char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Motivating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Multiple tenants with bandwidth guarantees: Fair Queuing</a:t>
            </a:r>
          </a:p>
          <a:p>
            <a:pPr lvl="1"/>
            <a:r>
              <a:rPr lang="en-US" dirty="0" smtClean="0"/>
              <a:t>Single tenant with RPC workload: Shortest Remaining Processing Time</a:t>
            </a:r>
          </a:p>
          <a:p>
            <a:pPr lvl="1"/>
            <a:endParaRPr lang="en-US" dirty="0"/>
          </a:p>
          <a:p>
            <a:r>
              <a:rPr lang="en-US" dirty="0" smtClean="0"/>
              <a:t>Today’s schedulers are very rigid</a:t>
            </a:r>
          </a:p>
          <a:p>
            <a:pPr lvl="1"/>
            <a:r>
              <a:rPr lang="en-US" dirty="0" smtClean="0"/>
              <a:t>Some combination of DRR + coarse priorities</a:t>
            </a:r>
          </a:p>
          <a:p>
            <a:pPr lvl="1"/>
            <a:r>
              <a:rPr lang="en-US" dirty="0" smtClean="0"/>
              <a:t>Can tune coefficients, but not algorithm itself</a:t>
            </a:r>
          </a:p>
        </p:txBody>
      </p:sp>
    </p:spTree>
    <p:custDataLst>
      <p:tags r:id="rId1"/>
    </p:custDataLst>
    <p:extLst>
      <p:ext uri="{BB962C8B-B14F-4D97-AF65-F5344CB8AC3E}">
        <p14:creationId xmlns:p14="http://schemas.microsoft.com/office/powerpoint/2010/main" val="1244529035"/>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76325" y="48006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167907103"/>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183208348"/>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85818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2103840780"/>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1732146606"/>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2286000" y="5524500"/>
            <a:ext cx="76200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a:t>
            </a:r>
            <a:r>
              <a:rPr lang="en-US" sz="2800" smtClean="0">
                <a:latin typeface="Gadugi" charset="0"/>
                <a:ea typeface="Gadugi" charset="0"/>
                <a:cs typeface="Gadugi" charset="0"/>
              </a:rPr>
              <a:t>packet transaction</a:t>
            </a:r>
            <a:endParaRPr lang="en-US" sz="2800" dirty="0">
              <a:latin typeface="Gadugi" charset="0"/>
              <a:ea typeface="Gadugi" charset="0"/>
              <a:cs typeface="Gadugi" charset="0"/>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6290676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P spid="143" grpId="0" animBg="1"/>
      <p:bldP spid="14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75732070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96792091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55106496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764967485"/>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100970655"/>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95936239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78339194"/>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253392385"/>
      </p:ext>
    </p:extLst>
  </p:cSld>
  <p:clrMapOvr>
    <a:masterClrMapping/>
  </p:clrMapOvr>
  <mc:AlternateContent xmlns:mc="http://schemas.openxmlformats.org/markup-compatibility/2006">
    <mc:Choice xmlns:p14="http://schemas.microsoft.com/office/powerpoint/2010/main" Requires="p14">
      <p:transition spd="slow" p14:dur="2000" advTm="31718"/>
    </mc:Choice>
    <mc:Fallback>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183657443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36557180"/>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a bank of FIFOs, used commonly to buffer data</a:t>
            </a:r>
          </a:p>
          <a:p>
            <a:endParaRPr lang="en-US" dirty="0"/>
          </a:p>
          <a:p>
            <a:r>
              <a:rPr lang="en-US" dirty="0" smtClean="0"/>
              <a:t>Flow scheduler for 1K flows meets timing at 1 GHz on  a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a:t>
            </a:r>
            <a:r>
              <a:rPr lang="en-US" dirty="0"/>
              <a:t>a</a:t>
            </a:r>
            <a:r>
              <a:rPr lang="en-US" dirty="0" smtClean="0"/>
              <a:t> 200 </a:t>
            </a:r>
            <a:r>
              <a:rPr lang="en-US" dirty="0"/>
              <a:t>mm</a:t>
            </a:r>
            <a:r>
              <a:rPr lang="en-US" baseline="30000" dirty="0"/>
              <a:t>2</a:t>
            </a:r>
            <a:r>
              <a:rPr lang="en-US" dirty="0"/>
              <a:t> </a:t>
            </a:r>
            <a:r>
              <a:rPr lang="en-US" dirty="0" smtClean="0"/>
              <a:t>baseline chip</a:t>
            </a:r>
            <a:endParaRPr lang="en-US" baseline="30000" dirty="0"/>
          </a:p>
        </p:txBody>
      </p:sp>
    </p:spTree>
    <p:custDataLst>
      <p:tags r:id="rId1"/>
    </p:custDataLst>
    <p:extLst>
      <p:ext uri="{BB962C8B-B14F-4D97-AF65-F5344CB8AC3E}">
        <p14:creationId xmlns:p14="http://schemas.microsoft.com/office/powerpoint/2010/main" val="947757990"/>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458700" cy="3962400"/>
          </a:xfrm>
        </p:spPr>
        <p:txBody>
          <a:bodyPr>
            <a:normAutofit/>
          </a:bodyPr>
          <a:lstStyle/>
          <a:p>
            <a:pPr lvl="1"/>
            <a:r>
              <a:rPr lang="en-US" sz="2800" dirty="0"/>
              <a:t>Scheduling: Fair Queueing, FIFO, priorities, etc.</a:t>
            </a:r>
          </a:p>
          <a:p>
            <a:pPr lvl="1"/>
            <a:endParaRPr lang="en-US" sz="2800" dirty="0" smtClean="0"/>
          </a:p>
          <a:p>
            <a:pPr lvl="1"/>
            <a:r>
              <a:rPr lang="en-US" sz="2800" dirty="0" err="1" smtClean="0"/>
              <a:t>Stateful</a:t>
            </a:r>
            <a:r>
              <a:rPr lang="en-US" sz="2800" dirty="0" smtClean="0"/>
              <a:t> algorithms: load balancing, queue management</a:t>
            </a:r>
          </a:p>
          <a:p>
            <a:pPr lvl="1"/>
            <a:endParaRPr lang="en-US" sz="2800" dirty="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 RISC for routers</a:t>
            </a:r>
            <a:endParaRPr lang="en-US" dirty="0"/>
          </a:p>
        </p:txBody>
      </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algorithms</a:t>
            </a:r>
            <a:endParaRPr lang="en-US" dirty="0"/>
          </a:p>
        </p:txBody>
      </p:sp>
      <p:sp>
        <p:nvSpPr>
          <p:cNvPr id="3" name="Content Placeholder 2"/>
          <p:cNvSpPr>
            <a:spLocks noGrp="1"/>
          </p:cNvSpPr>
          <p:nvPr>
            <p:ph idx="1"/>
          </p:nvPr>
        </p:nvSpPr>
        <p:spPr/>
        <p:txBody>
          <a:bodyPr/>
          <a:lstStyle/>
          <a:p>
            <a:r>
              <a:rPr lang="en-US" dirty="0" smtClean="0"/>
              <a:t>Many examples:</a:t>
            </a:r>
          </a:p>
          <a:p>
            <a:pPr lvl="1"/>
            <a:r>
              <a:rPr lang="en-US" dirty="0" smtClean="0"/>
              <a:t>load balancing</a:t>
            </a:r>
          </a:p>
          <a:p>
            <a:pPr lvl="1"/>
            <a:r>
              <a:rPr lang="en-US" dirty="0" smtClean="0"/>
              <a:t>network-assisted congestion control</a:t>
            </a:r>
          </a:p>
          <a:p>
            <a:pPr lvl="1"/>
            <a:r>
              <a:rPr lang="en-US" dirty="0" smtClean="0"/>
              <a:t>queue management</a:t>
            </a:r>
          </a:p>
          <a:p>
            <a:pPr lvl="1"/>
            <a:r>
              <a:rPr lang="en-US" dirty="0" smtClean="0"/>
              <a:t>bloom filters</a:t>
            </a:r>
          </a:p>
          <a:p>
            <a:pPr lvl="1"/>
            <a:r>
              <a:rPr lang="en-US" dirty="0" smtClean="0"/>
              <a:t>sketching algorithms</a:t>
            </a:r>
            <a:endParaRPr lang="en-US" dirty="0"/>
          </a:p>
          <a:p>
            <a:r>
              <a:rPr lang="en-US" dirty="0" smtClean="0"/>
              <a:t>Recurring motif: frequently manipulate state ~a billion times per second for a switch with 1 </a:t>
            </a:r>
            <a:r>
              <a:rPr lang="en-US" dirty="0" err="1" smtClean="0"/>
              <a:t>Tbit</a:t>
            </a:r>
            <a:r>
              <a:rPr lang="en-US" dirty="0" smtClean="0"/>
              <a:t>/s </a:t>
            </a:r>
          </a:p>
          <a:p>
            <a:r>
              <a:rPr lang="en-US" dirty="0" smtClean="0"/>
              <a:t>What primitives do we need for such algorithms?</a:t>
            </a:r>
          </a:p>
          <a:p>
            <a:endParaRPr lang="en-US" dirty="0"/>
          </a:p>
          <a:p>
            <a:endParaRPr lang="en-US" dirty="0"/>
          </a:p>
        </p:txBody>
      </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2628900" y="5867400"/>
            <a:ext cx="7665881" cy="553998"/>
          </a:xfrm>
          <a:prstGeom prst="rect">
            <a:avLst/>
          </a:prstGeom>
          <a:noFill/>
        </p:spPr>
        <p:txBody>
          <a:bodyPr wrap="none" rtlCol="0">
            <a:spAutoFit/>
          </a:bodyPr>
          <a:lstStyle/>
          <a:p>
            <a:r>
              <a:rPr lang="en-US" sz="3000" dirty="0" smtClean="0">
                <a:latin typeface="Gadugi" panose="020B0502040204020203" pitchFamily="34" charset="0"/>
              </a:rPr>
              <a:t>Fixed routers </a:t>
            </a:r>
            <a:r>
              <a:rPr lang="en-US" sz="3000" smtClean="0">
                <a:latin typeface="Gadugi" panose="020B0502040204020203" pitchFamily="34" charset="0"/>
              </a:rPr>
              <a:t>and programmable </a:t>
            </a:r>
            <a:r>
              <a:rPr lang="en-US" sz="3000" dirty="0" smtClean="0">
                <a:latin typeface="Gadugi" panose="020B0502040204020203" pitchFamily="34" charset="0"/>
              </a:rPr>
              <a:t>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458700" cy="3962400"/>
          </a:xfrm>
        </p:spPr>
        <p:txBody>
          <a:bodyPr>
            <a:normAutofit/>
          </a:bodyPr>
          <a:lstStyle/>
          <a:p>
            <a:pPr lvl="1"/>
            <a:r>
              <a:rPr lang="en-US" sz="2800" dirty="0" smtClean="0"/>
              <a:t>x86 optimizes average case for general programs:</a:t>
            </a:r>
          </a:p>
          <a:p>
            <a:pPr lvl="2"/>
            <a:r>
              <a:rPr lang="en-US" sz="2400" dirty="0" smtClean="0"/>
              <a:t>Caches, speculation, </a:t>
            </a:r>
            <a:r>
              <a:rPr lang="en-US" sz="2400" dirty="0"/>
              <a:t>v</a:t>
            </a:r>
            <a:r>
              <a:rPr lang="en-US" sz="2400" dirty="0" smtClean="0"/>
              <a:t>ariable instruction latency, </a:t>
            </a:r>
            <a:r>
              <a:rPr lang="en-US" sz="2400" dirty="0"/>
              <a:t>s</a:t>
            </a:r>
            <a:r>
              <a:rPr lang="en-US" sz="2400" dirty="0" smtClean="0">
                <a:latin typeface="Gadugi" panose="020B0502040204020203" pitchFamily="34" charset="0"/>
              </a:rPr>
              <a:t>hared memory</a:t>
            </a:r>
          </a:p>
          <a:p>
            <a:pPr lvl="2"/>
            <a:r>
              <a:rPr lang="en-US" sz="2400" dirty="0" smtClean="0">
                <a:latin typeface="Gadugi" panose="020B0502040204020203" pitchFamily="34" charset="0"/>
              </a:rPr>
              <a:t>Easy to program, hard to guarantee worst-case performance</a:t>
            </a:r>
          </a:p>
          <a:p>
            <a:pPr lvl="1"/>
            <a:endParaRPr lang="en-US" sz="2800" dirty="0">
              <a:latin typeface="Gadugi" panose="020B0502040204020203" pitchFamily="34" charset="0"/>
            </a:endParaRPr>
          </a:p>
          <a:p>
            <a:pPr lvl="1"/>
            <a:r>
              <a:rPr lang="en-US" sz="2800" dirty="0" smtClean="0"/>
              <a:t>Routers demand worst case for specific programs:</a:t>
            </a:r>
          </a:p>
          <a:p>
            <a:pPr lvl="2"/>
            <a:r>
              <a:rPr lang="en-US" sz="2400" dirty="0"/>
              <a:t>No caches, shared memory, speculation and associated </a:t>
            </a:r>
            <a:r>
              <a:rPr lang="en-US" sz="2400" dirty="0" smtClean="0"/>
              <a:t>non-determinism</a:t>
            </a:r>
          </a:p>
          <a:p>
            <a:pPr lvl="2"/>
            <a:r>
              <a:rPr lang="en-US" sz="2400" dirty="0"/>
              <a:t>Every instruction has the same latency; supports same </a:t>
            </a:r>
            <a:r>
              <a:rPr lang="en-US" sz="2400" dirty="0" smtClean="0"/>
              <a:t>throughput</a:t>
            </a:r>
          </a:p>
          <a:p>
            <a:pPr lvl="2"/>
            <a:r>
              <a:rPr lang="en-US" sz="2400" dirty="0" smtClean="0"/>
              <a:t>Can exploit large amounts of inter-packet and intra-packet parallelism</a:t>
            </a:r>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Why not use an x86 core?</a:t>
            </a:r>
            <a:endParaRPr lang="en-US" dirty="0"/>
          </a:p>
        </p:txBody>
      </p:sp>
    </p:spTree>
    <p:custDataLst>
      <p:tags r:id="rId1"/>
    </p:custDataLst>
    <p:extLst>
      <p:ext uri="{BB962C8B-B14F-4D97-AF65-F5344CB8AC3E}">
        <p14:creationId xmlns:p14="http://schemas.microsoft.com/office/powerpoint/2010/main" val="18850839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routers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31</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721052663"/>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routers</a:t>
            </a:r>
            <a:endParaRPr lang="en-US" dirty="0"/>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routers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routers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routers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35</a:t>
            </a:fld>
            <a:endParaRPr lang="en-US"/>
          </a:p>
        </p:txBody>
      </p:sp>
      <p:sp>
        <p:nvSpPr>
          <p:cNvPr id="125" name="Content Placeholder 2"/>
          <p:cNvSpPr>
            <a:spLocks noGrp="1"/>
          </p:cNvSpPr>
          <p:nvPr>
            <p:ph idx="1"/>
          </p:nvPr>
        </p:nvSpPr>
        <p:spPr>
          <a:xfrm>
            <a:off x="571500" y="5562600"/>
            <a:ext cx="11430000" cy="1812130"/>
          </a:xfrm>
        </p:spPr>
        <p:txBody>
          <a:bodyPr>
            <a:noAutofit/>
          </a:bodyPr>
          <a:lstStyle/>
          <a:p>
            <a:r>
              <a:rPr lang="en-US" dirty="0" smtClean="0"/>
              <a:t>Atom: </a:t>
            </a:r>
            <a:r>
              <a:rPr lang="en-US" dirty="0"/>
              <a:t>A</a:t>
            </a:r>
            <a:r>
              <a:rPr lang="en-US" dirty="0" smtClean="0"/>
              <a:t>tomic packet/state update.</a:t>
            </a:r>
          </a:p>
          <a:p>
            <a:pPr lvl="1"/>
            <a:r>
              <a:rPr lang="en-US" dirty="0"/>
              <a:t>F</a:t>
            </a:r>
            <a:r>
              <a:rPr lang="en-US" dirty="0" smtClean="0"/>
              <a:t>ixed latency (10s of ns) and throughput (1 GHz)</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495300" y="5486400"/>
            <a:ext cx="112014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router’s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0"/>
                                        </p:tgtEl>
                                        <p:attrNameLst>
                                          <p:attrName>style.visibility</p:attrName>
                                        </p:attrNameLst>
                                      </p:cBhvr>
                                      <p:to>
                                        <p:strVal val="visible"/>
                                      </p:to>
                                    </p:set>
                                    <p:animEffect transition="in" filter="wipe(left)">
                                      <p:cBhvr>
                                        <p:cTn id="7" dur="500"/>
                                        <p:tgtEl>
                                          <p:spTgt spid="27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Extract atoms from algorithms</a:t>
            </a:r>
            <a:endParaRPr lang="en-US" dirty="0">
              <a:latin typeface="+mj-lt"/>
            </a:endParaRPr>
          </a:p>
        </p:txBody>
      </p:sp>
      <p:sp>
        <p:nvSpPr>
          <p:cNvPr id="14" name="TextBox 13"/>
          <p:cNvSpPr txBox="1"/>
          <p:nvPr/>
        </p:nvSpPr>
        <p:spPr>
          <a:xfrm>
            <a:off x="6711158" y="1777424"/>
            <a:ext cx="3956842" cy="584775"/>
          </a:xfrm>
          <a:prstGeom prst="rect">
            <a:avLst/>
          </a:prstGeom>
          <a:noFill/>
        </p:spPr>
        <p:txBody>
          <a:bodyPr wrap="square" rtlCol="0">
            <a:spAutoFit/>
          </a:bodyPr>
          <a:lstStyle/>
          <a:p>
            <a:pPr algn="ctr"/>
            <a:r>
              <a:rPr lang="en-US" sz="2200" b="1" u="sng" dirty="0" smtClean="0">
                <a:latin typeface="+mj-lt"/>
                <a:cs typeface="Seravek"/>
              </a:rPr>
              <a:t>Output: Pipeline of atoms</a:t>
            </a:r>
          </a:p>
          <a:p>
            <a:endParaRPr lang="en-US" sz="1000" dirty="0" smtClean="0">
              <a:latin typeface="+mj-lt"/>
              <a:cs typeface="Seravek"/>
            </a:endParaRPr>
          </a:p>
        </p:txBody>
      </p:sp>
      <p:grpSp>
        <p:nvGrpSpPr>
          <p:cNvPr id="168" name="Group 167"/>
          <p:cNvGrpSpPr/>
          <p:nvPr/>
        </p:nvGrpSpPr>
        <p:grpSpPr>
          <a:xfrm>
            <a:off x="4876800" y="2428567"/>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67" name="TextBox 166"/>
          <p:cNvSpPr txBox="1"/>
          <p:nvPr/>
        </p:nvSpPr>
        <p:spPr>
          <a:xfrm>
            <a:off x="-762000" y="1790700"/>
            <a:ext cx="6052342" cy="584775"/>
          </a:xfrm>
          <a:prstGeom prst="rect">
            <a:avLst/>
          </a:prstGeom>
          <a:noFill/>
        </p:spPr>
        <p:txBody>
          <a:bodyPr wrap="square" rtlCol="0">
            <a:spAutoFit/>
          </a:bodyPr>
          <a:lstStyle/>
          <a:p>
            <a:pPr algn="ctr"/>
            <a:r>
              <a:rPr lang="en-US" sz="2200" b="1" u="sng" dirty="0" smtClean="0">
                <a:latin typeface="+mj-lt"/>
                <a:cs typeface="Seravek"/>
              </a:rPr>
              <a:t>Input: Algorithm as </a:t>
            </a:r>
            <a:r>
              <a:rPr lang="en-US" sz="2200" b="1" u="sng" smtClean="0">
                <a:latin typeface="+mj-lt"/>
                <a:cs typeface="Seravek"/>
              </a:rPr>
              <a:t>a transaction</a:t>
            </a:r>
            <a:endParaRPr lang="en-US" sz="1000" dirty="0">
              <a:latin typeface="+mj-lt"/>
              <a:cs typeface="Seravek"/>
            </a:endParaRPr>
          </a:p>
          <a:p>
            <a:endParaRPr lang="en-US" sz="1000" dirty="0" smtClean="0">
              <a:latin typeface="+mj-lt"/>
              <a:cs typeface="Seravek"/>
            </a:endParaRPr>
          </a:p>
        </p:txBody>
      </p:sp>
      <p:grpSp>
        <p:nvGrpSpPr>
          <p:cNvPr id="181" name="Group 180"/>
          <p:cNvGrpSpPr/>
          <p:nvPr/>
        </p:nvGrpSpPr>
        <p:grpSpPr>
          <a:xfrm>
            <a:off x="3352800" y="3886200"/>
            <a:ext cx="1600200" cy="811887"/>
            <a:chOff x="37719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7719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grpSp>
        <p:nvGrpSpPr>
          <p:cNvPr id="3" name="Group 2"/>
          <p:cNvGrpSpPr/>
          <p:nvPr/>
        </p:nvGrpSpPr>
        <p:grpSpPr>
          <a:xfrm>
            <a:off x="342900" y="2367897"/>
            <a:ext cx="3124200" cy="3004203"/>
            <a:chOff x="876300" y="2367897"/>
            <a:chExt cx="3124200" cy="3004203"/>
          </a:xfrm>
        </p:grpSpPr>
        <p:sp>
          <p:nvSpPr>
            <p:cNvPr id="116" name="Rectangle 115"/>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4341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Transaction to atom pipeline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Transaction to atom pipeline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to atom </a:t>
            </a:r>
            <a:r>
              <a:rPr lang="en-US" dirty="0"/>
              <a:t>pipeline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this doesn’t work in practice.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34700" cy="4351338"/>
          </a:xfrm>
        </p:spPr>
        <p:txBody>
          <a:bodyPr>
            <a:normAutofit/>
          </a:bodyPr>
          <a:lstStyle/>
          <a:p>
            <a:r>
              <a:rPr lang="en-US" dirty="0"/>
              <a:t>W</a:t>
            </a:r>
            <a:r>
              <a:rPr lang="en-US" dirty="0" smtClean="0"/>
              <a:t>hat goes into a fixed router?</a:t>
            </a:r>
          </a:p>
          <a:p>
            <a:pPr lvl="1"/>
            <a:r>
              <a:rPr lang="en-US" dirty="0" smtClean="0"/>
              <a:t>Forwarding, tunneling, ACLs, </a:t>
            </a:r>
            <a:r>
              <a:rPr lang="is-IS" dirty="0" smtClean="0"/>
              <a:t>… ? 7000 RFCs and counting.</a:t>
            </a:r>
            <a:endParaRPr lang="en-US" dirty="0" smtClean="0"/>
          </a:p>
          <a:p>
            <a:pPr lvl="1"/>
            <a:r>
              <a:rPr lang="en-US" dirty="0" smtClean="0"/>
              <a:t>No conclusive answer over many decades of router design</a:t>
            </a:r>
          </a:p>
          <a:p>
            <a:pPr lvl="1"/>
            <a:r>
              <a:rPr lang="en-US" dirty="0"/>
              <a:t>E</a:t>
            </a:r>
            <a:r>
              <a:rPr lang="en-US" dirty="0" smtClean="0"/>
              <a:t>nd-host workarounds leave significant performance on the table</a:t>
            </a:r>
          </a:p>
          <a:p>
            <a:pPr lvl="1"/>
            <a:endParaRPr lang="en-US" dirty="0" smtClean="0"/>
          </a:p>
          <a:p>
            <a:r>
              <a:rPr lang="en-US" dirty="0" smtClean="0"/>
              <a:t>The fix: Don’t bake </a:t>
            </a:r>
            <a:r>
              <a:rPr lang="en-US" b="1" i="1" dirty="0" smtClean="0"/>
              <a:t>anything</a:t>
            </a:r>
            <a:r>
              <a:rPr lang="en-US" dirty="0" smtClean="0"/>
              <a:t> into a router</a:t>
            </a:r>
          </a:p>
          <a:p>
            <a:pPr lvl="1"/>
            <a:r>
              <a:rPr lang="en-US" dirty="0" smtClean="0"/>
              <a:t>Provide primitives, not solutions (</a:t>
            </a:r>
            <a:r>
              <a:rPr lang="en-US" dirty="0" err="1" smtClean="0"/>
              <a:t>Wulf</a:t>
            </a:r>
            <a:r>
              <a:rPr lang="en-US" dirty="0" smtClean="0"/>
              <a:t>, 1981)</a:t>
            </a:r>
          </a:p>
          <a:p>
            <a:pPr lvl="1"/>
            <a:r>
              <a:rPr lang="en-US" dirty="0" smtClean="0"/>
              <a:t>Allow operators to program these primitives as they wish</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Transaction to atom pipeline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to atom pipeline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to atom pipeline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Demo: extract primitives from algorithms</a:t>
            </a:r>
            <a:endParaRPr lang="en-US" dirty="0">
              <a:latin typeface="+mj-lt"/>
            </a:endParaRPr>
          </a:p>
        </p:txBody>
      </p:sp>
      <p:sp>
        <p:nvSpPr>
          <p:cNvPr id="14" name="TextBox 13"/>
          <p:cNvSpPr txBox="1"/>
          <p:nvPr/>
        </p:nvSpPr>
        <p:spPr>
          <a:xfrm>
            <a:off x="6711158" y="1777424"/>
            <a:ext cx="3956842" cy="584775"/>
          </a:xfrm>
          <a:prstGeom prst="rect">
            <a:avLst/>
          </a:prstGeom>
          <a:noFill/>
        </p:spPr>
        <p:txBody>
          <a:bodyPr wrap="square" rtlCol="0">
            <a:spAutoFit/>
          </a:bodyPr>
          <a:lstStyle/>
          <a:p>
            <a:pPr algn="ctr"/>
            <a:r>
              <a:rPr lang="en-US" sz="2200" b="1" u="sng" dirty="0" smtClean="0">
                <a:latin typeface="+mj-lt"/>
                <a:cs typeface="Seravek"/>
              </a:rPr>
              <a:t>Output: Pipeline of atoms</a:t>
            </a:r>
          </a:p>
          <a:p>
            <a:endParaRPr lang="en-US" sz="1000" dirty="0" smtClean="0">
              <a:latin typeface="+mj-lt"/>
              <a:cs typeface="Seravek"/>
            </a:endParaRPr>
          </a:p>
        </p:txBody>
      </p:sp>
      <p:grpSp>
        <p:nvGrpSpPr>
          <p:cNvPr id="168" name="Group 167"/>
          <p:cNvGrpSpPr/>
          <p:nvPr/>
        </p:nvGrpSpPr>
        <p:grpSpPr>
          <a:xfrm>
            <a:off x="4876800" y="2428567"/>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67" name="TextBox 166"/>
          <p:cNvSpPr txBox="1"/>
          <p:nvPr/>
        </p:nvSpPr>
        <p:spPr>
          <a:xfrm>
            <a:off x="-800100" y="1790700"/>
            <a:ext cx="6052342" cy="584775"/>
          </a:xfrm>
          <a:prstGeom prst="rect">
            <a:avLst/>
          </a:prstGeom>
          <a:noFill/>
        </p:spPr>
        <p:txBody>
          <a:bodyPr wrap="square" rtlCol="0">
            <a:spAutoFit/>
          </a:bodyPr>
          <a:lstStyle/>
          <a:p>
            <a:pPr algn="ctr"/>
            <a:r>
              <a:rPr lang="en-US" sz="2200" b="1" u="sng" dirty="0" smtClean="0">
                <a:latin typeface="+mj-lt"/>
                <a:cs typeface="Seravek"/>
              </a:rPr>
              <a:t>Input: Algorithm as </a:t>
            </a:r>
            <a:r>
              <a:rPr lang="en-US" sz="2200" b="1" u="sng" smtClean="0">
                <a:latin typeface="+mj-lt"/>
                <a:cs typeface="Seravek"/>
              </a:rPr>
              <a:t>a transaction</a:t>
            </a:r>
            <a:endParaRPr lang="en-US" sz="1000" dirty="0">
              <a:latin typeface="+mj-lt"/>
              <a:cs typeface="Seravek"/>
            </a:endParaRPr>
          </a:p>
          <a:p>
            <a:endParaRPr lang="en-US" sz="1000" dirty="0" smtClean="0">
              <a:latin typeface="+mj-lt"/>
              <a:cs typeface="Seravek"/>
            </a:endParaRPr>
          </a:p>
        </p:txBody>
      </p:sp>
      <p:grpSp>
        <p:nvGrpSpPr>
          <p:cNvPr id="181" name="Group 180"/>
          <p:cNvGrpSpPr/>
          <p:nvPr/>
        </p:nvGrpSpPr>
        <p:grpSpPr>
          <a:xfrm>
            <a:off x="3352800" y="3886200"/>
            <a:ext cx="1600200" cy="811887"/>
            <a:chOff x="37719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7719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grpSp>
        <p:nvGrpSpPr>
          <p:cNvPr id="3" name="Group 2"/>
          <p:cNvGrpSpPr/>
          <p:nvPr/>
        </p:nvGrpSpPr>
        <p:grpSpPr>
          <a:xfrm>
            <a:off x="342900" y="2367897"/>
            <a:ext cx="3124200" cy="3004203"/>
            <a:chOff x="876300" y="2367897"/>
            <a:chExt cx="3124200" cy="3004203"/>
          </a:xfrm>
        </p:grpSpPr>
        <p:sp>
          <p:nvSpPr>
            <p:cNvPr id="116" name="Rectangle 115"/>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34232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900274932"/>
              </p:ext>
            </p:extLst>
          </p:nvPr>
        </p:nvGraphicFramePr>
        <p:xfrm>
          <a:off x="266700" y="1485900"/>
          <a:ext cx="11544299" cy="438912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Primitive</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only if</a:t>
                      </a:r>
                    </a:p>
                    <a:p>
                      <a:r>
                        <a:rPr lang="en-US" sz="2000" dirty="0" smtClean="0">
                          <a:latin typeface="Gadugi" panose="020B0502040204020203" pitchFamily="34" charset="0"/>
                        </a:rPr>
                        <a:t>condition is true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primitives</a:t>
            </a:r>
            <a:endParaRPr lang="en-US" dirty="0"/>
          </a:p>
        </p:txBody>
      </p:sp>
      <p:sp>
        <p:nvSpPr>
          <p:cNvPr id="8" name="Rounded Rectangle 7"/>
          <p:cNvSpPr/>
          <p:nvPr/>
        </p:nvSpPr>
        <p:spPr>
          <a:xfrm>
            <a:off x="660400" y="59817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59245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switches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High-performance networking needs specialized hardware</a:t>
            </a: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endParaRPr lang="en-US" dirty="0">
              <a:latin typeface="Gadugi" panose="020B0502040204020203" pitchFamily="34" charset="0"/>
            </a:endParaRPr>
          </a:p>
          <a:p>
            <a:endParaRPr lang="en-US" dirty="0" smtClean="0"/>
          </a:p>
          <a:p>
            <a:r>
              <a:rPr lang="en-US" dirty="0" smtClean="0"/>
              <a:t>Tailor programming a</a:t>
            </a:r>
            <a:r>
              <a:rPr lang="en-US" dirty="0" smtClean="0">
                <a:latin typeface="Gadugi" panose="020B0502040204020203" pitchFamily="34" charset="0"/>
              </a:rPr>
              <a:t>bstractions </a:t>
            </a:r>
            <a:r>
              <a:rPr lang="en-US" dirty="0" smtClean="0"/>
              <a:t>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switch functions</a:t>
            </a:r>
          </a:p>
          <a:p>
            <a:pPr lvl="1"/>
            <a:r>
              <a:rPr lang="en-US" dirty="0" err="1" smtClean="0">
                <a:latin typeface="Gadugi" panose="020B0502040204020203" pitchFamily="34" charset="0"/>
              </a:rPr>
              <a:t>Stateful</a:t>
            </a:r>
            <a:r>
              <a:rPr lang="en-US" dirty="0" smtClean="0">
                <a:latin typeface="Gadugi" panose="020B0502040204020203" pitchFamily="34" charset="0"/>
              </a:rPr>
              <a:t> header processing without loops: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Performance queries (</a:t>
            </a:r>
            <a:r>
              <a:rPr lang="en-US" dirty="0" err="1" smtClean="0">
                <a:latin typeface="Gadugi" panose="020B0502040204020203" pitchFamily="34" charset="0"/>
              </a:rPr>
              <a:t>HotNets</a:t>
            </a:r>
            <a:r>
              <a:rPr lang="en-US" dirty="0" smtClean="0">
                <a:latin typeface="Gadugi" panose="020B0502040204020203" pitchFamily="34" charset="0"/>
              </a:rPr>
              <a:t> 2016)</a:t>
            </a:r>
          </a:p>
          <a:p>
            <a:endParaRPr lang="en-US" dirty="0" smtClean="0">
              <a:latin typeface="Gadugi" panose="020B0502040204020203" pitchFamily="34" charset="0"/>
            </a:endParaRPr>
          </a:p>
          <a:p>
            <a:r>
              <a:rPr lang="en-US" dirty="0" smtClean="0"/>
              <a:t>Software and papers</a:t>
            </a:r>
            <a:r>
              <a:rPr lang="en-US" dirty="0" smtClean="0">
                <a:latin typeface="Gadugi" panose="020B0502040204020203" pitchFamily="34" charset="0"/>
              </a:rPr>
              <a:t>: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Even now, however, P4 doesn’t provide transactional or atomic semantics.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a:t>
            </a:r>
          </a:p>
          <a:p>
            <a:pPr lvl="1"/>
            <a:r>
              <a:rPr lang="en-US" dirty="0" smtClean="0"/>
              <a:t>We don’t know for sure. We designed the atoms and were able to tweak them a little bit to serve more algorithms. But this is something we don’t yet have a handle on.</a:t>
            </a:r>
          </a:p>
          <a:p>
            <a:pPr lvl="1"/>
            <a:endParaRPr lang="en-US" dirty="0"/>
          </a:p>
          <a:p>
            <a:r>
              <a:rPr lang="en-US" dirty="0" smtClean="0"/>
              <a:t>Is someone implementing it?</a:t>
            </a:r>
          </a:p>
          <a:p>
            <a:pPr lvl="1"/>
            <a:r>
              <a:rPr lang="en-US" dirty="0" smtClean="0"/>
              <a:t>We are tabling a proposal on @atomic for P4.</a:t>
            </a:r>
          </a:p>
          <a:p>
            <a:pPr lvl="1"/>
            <a:r>
              <a:rPr lang="en-US" dirty="0" smtClean="0"/>
              <a:t>There’s industry interest in PIFO, but no one I know actively working on it.</a:t>
            </a:r>
          </a:p>
          <a:p>
            <a:endParaRPr lang="en-US" dirty="0"/>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programmability</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router (1981): DEC PDP 11 / Motorola 68000</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Routers since the </a:t>
            </a:r>
            <a:r>
              <a:rPr lang="nl-NL" dirty="0" err="1"/>
              <a:t>mid</a:t>
            </a:r>
            <a:r>
              <a:rPr lang="nl-NL" dirty="0"/>
              <a:t> </a:t>
            </a:r>
            <a:r>
              <a:rPr lang="nl-NL" dirty="0" smtClean="0"/>
              <a:t>’90s</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1613880993"/>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76200" y="5981700"/>
            <a:ext cx="12039600" cy="6858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(CPUs, NPUs, GPUs, FPGAs) are 10—100x slower</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2" dur="500"/>
                                        <p:tgtEl>
                                          <p:spTgt spid="9">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7" dur="500"/>
                                        <p:tgtEl>
                                          <p:spTgt spid="9">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Performance of fastest, fixed-function routers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a:t>
            </a:r>
            <a:r>
              <a:rPr lang="en-US" dirty="0" smtClean="0">
                <a:latin typeface="Gadugi" panose="020B0502040204020203" pitchFamily="34" charset="0"/>
              </a:rPr>
              <a:t>routers</a:t>
            </a:r>
            <a:endParaRPr lang="en-US" dirty="0" smtClean="0">
              <a:latin typeface="Gadugi" panose="020B0502040204020203" pitchFamily="34" charset="0"/>
            </a:endParaRPr>
          </a:p>
          <a:p>
            <a:pPr lvl="1"/>
            <a:r>
              <a:rPr lang="en-US" dirty="0" smtClean="0">
                <a:latin typeface="Gadugi" panose="020B0502040204020203" pitchFamily="34" charset="0"/>
              </a:rPr>
              <a:t>More </a:t>
            </a:r>
            <a:r>
              <a:rPr lang="en-US" dirty="0" smtClean="0">
                <a:latin typeface="Gadugi" panose="020B0502040204020203" pitchFamily="34" charset="0"/>
              </a:rPr>
              <a:t>than </a:t>
            </a:r>
            <a:r>
              <a:rPr lang="en-US" dirty="0" err="1" smtClean="0">
                <a:latin typeface="Gadugi" panose="020B0502040204020203" pitchFamily="34" charset="0"/>
              </a:rPr>
              <a:t>OpenFlow</a:t>
            </a:r>
            <a:r>
              <a:rPr lang="en-US" dirty="0" smtClean="0">
                <a:latin typeface="Gadugi" panose="020B0502040204020203" pitchFamily="34" charset="0"/>
              </a:rPr>
              <a:t>/SDN</a:t>
            </a:r>
          </a:p>
          <a:p>
            <a:pPr lvl="2"/>
            <a:r>
              <a:rPr lang="en-US" dirty="0"/>
              <a:t>L</a:t>
            </a:r>
            <a:r>
              <a:rPr lang="en-US" dirty="0" smtClean="0">
                <a:latin typeface="Gadugi" panose="020B0502040204020203" pitchFamily="34" charset="0"/>
              </a:rPr>
              <a:t>ets </a:t>
            </a:r>
            <a:r>
              <a:rPr lang="en-US" dirty="0" smtClean="0">
                <a:latin typeface="Gadugi" panose="020B0502040204020203" pitchFamily="34" charset="0"/>
              </a:rPr>
              <a:t>us specify </a:t>
            </a:r>
            <a:r>
              <a:rPr lang="en-US" dirty="0" smtClean="0">
                <a:latin typeface="Gadugi" panose="020B0502040204020203" pitchFamily="34" charset="0"/>
              </a:rPr>
              <a:t>inter-router connectivity, not program the </a:t>
            </a:r>
            <a:r>
              <a:rPr lang="en-US" dirty="0" smtClean="0">
                <a:latin typeface="Gadugi" panose="020B0502040204020203" pitchFamily="34" charset="0"/>
              </a:rPr>
              <a:t>router’s per-packet behavior</a:t>
            </a:r>
          </a:p>
          <a:p>
            <a:pPr lvl="1"/>
            <a:r>
              <a:rPr lang="en-US" dirty="0" smtClean="0">
                <a:latin typeface="Gadugi" panose="020B0502040204020203" pitchFamily="34" charset="0"/>
              </a:rPr>
              <a:t>…, but less than software </a:t>
            </a:r>
            <a:r>
              <a:rPr lang="en-US" dirty="0" smtClean="0">
                <a:latin typeface="Gadugi" panose="020B0502040204020203" pitchFamily="34" charset="0"/>
              </a:rPr>
              <a:t>routers</a:t>
            </a:r>
            <a:endParaRPr lang="en-US" dirty="0" smtClean="0">
              <a:latin typeface="Gadugi" panose="020B0502040204020203" pitchFamily="34" charset="0"/>
            </a:endParaRP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Significant industry momentum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Programmable </a:t>
            </a:r>
            <a:r>
              <a:rPr lang="en-US" dirty="0" smtClean="0"/>
              <a:t>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a:t>
            </a:r>
          </a:p>
          <a:p>
            <a:pPr lvl="1"/>
            <a:endParaRPr lang="en-US" dirty="0">
              <a:latin typeface="Gadugi" panose="020B0502040204020203" pitchFamily="34" charset="0"/>
            </a:endParaRPr>
          </a:p>
          <a:p>
            <a:r>
              <a:rPr lang="en-US" dirty="0" smtClean="0"/>
              <a:t>Programming </a:t>
            </a:r>
            <a:r>
              <a:rPr lang="en-US" dirty="0"/>
              <a:t>l</a:t>
            </a:r>
            <a:r>
              <a:rPr lang="en-US" dirty="0" smtClean="0">
                <a:latin typeface="Gadugi" panose="020B0502040204020203" pitchFamily="34" charset="0"/>
              </a:rPr>
              <a:t>anguages (P4, POF)</a:t>
            </a:r>
          </a:p>
          <a:p>
            <a:endParaRPr lang="en-US" dirty="0" smtClean="0"/>
          </a:p>
          <a:p>
            <a:r>
              <a:rPr lang="en-US" dirty="0" smtClean="0"/>
              <a:t>Router programmability in industry is still nascent</a:t>
            </a:r>
          </a:p>
          <a:p>
            <a:pPr lvl="1"/>
            <a:r>
              <a:rPr lang="en-US" dirty="0" smtClean="0"/>
              <a:t>Can recognize new protocol formats</a:t>
            </a:r>
          </a:p>
          <a:p>
            <a:pPr lvl="1"/>
            <a:r>
              <a:rPr lang="en-US" dirty="0" smtClean="0"/>
              <a:t>Stateless processing for tunneling, access control, basic counters etc.</a:t>
            </a:r>
          </a:p>
          <a:p>
            <a:pPr lvl="1"/>
            <a:r>
              <a:rPr lang="en-US" dirty="0" smtClean="0"/>
              <a:t>So far, </a:t>
            </a:r>
            <a:r>
              <a:rPr lang="en-US" dirty="0" smtClean="0"/>
              <a:t>goal has been to </a:t>
            </a:r>
            <a:r>
              <a:rPr lang="en-US" dirty="0" smtClean="0"/>
              <a:t>reach </a:t>
            </a:r>
            <a:r>
              <a:rPr lang="en-US" dirty="0" smtClean="0"/>
              <a:t>feature parity with legacy </a:t>
            </a:r>
            <a:r>
              <a:rPr lang="en-US" dirty="0" smtClean="0"/>
              <a:t>routers</a:t>
            </a:r>
            <a:endParaRPr lang="en-US" dirty="0"/>
          </a:p>
        </p:txBody>
      </p:sp>
    </p:spTree>
    <p:extLst>
      <p:ext uri="{BB962C8B-B14F-4D97-AF65-F5344CB8AC3E}">
        <p14:creationId xmlns:p14="http://schemas.microsoft.com/office/powerpoint/2010/main" val="178289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talk: </a:t>
            </a:r>
            <a:r>
              <a:rPr lang="en-US" dirty="0" smtClean="0"/>
              <a:t>RISC-like primitives </a:t>
            </a:r>
            <a:r>
              <a:rPr lang="en-US" dirty="0"/>
              <a:t>for routers</a:t>
            </a:r>
          </a:p>
        </p:txBody>
      </p:sp>
      <p:sp>
        <p:nvSpPr>
          <p:cNvPr id="3" name="Content Placeholder 2"/>
          <p:cNvSpPr>
            <a:spLocks noGrp="1"/>
          </p:cNvSpPr>
          <p:nvPr>
            <p:ph idx="1"/>
          </p:nvPr>
        </p:nvSpPr>
        <p:spPr/>
        <p:txBody>
          <a:bodyPr>
            <a:normAutofit/>
          </a:bodyPr>
          <a:lstStyle/>
          <a:p>
            <a:pPr marL="228600" lvl="1">
              <a:spcBef>
                <a:spcPts val="1000"/>
              </a:spcBef>
            </a:pPr>
            <a:r>
              <a:rPr lang="en-US" sz="2800" dirty="0"/>
              <a:t>Scheduling: Fair Queueing, FIFO, priorities, etc.</a:t>
            </a:r>
          </a:p>
          <a:p>
            <a:endParaRPr lang="en-US" dirty="0" smtClean="0">
              <a:latin typeface="Gadugi" panose="020B0502040204020203" pitchFamily="34" charset="0"/>
            </a:endParaRPr>
          </a:p>
          <a:p>
            <a:r>
              <a:rPr lang="en-US" dirty="0" err="1"/>
              <a:t>Stateful</a:t>
            </a:r>
            <a:r>
              <a:rPr lang="en-US" dirty="0"/>
              <a:t> algorithms: load balancing, queue </a:t>
            </a:r>
            <a:r>
              <a:rPr lang="en-US" dirty="0" smtClean="0"/>
              <a:t>management, etc.</a:t>
            </a:r>
          </a:p>
        </p:txBody>
      </p:sp>
    </p:spTree>
    <p:extLst>
      <p:ext uri="{BB962C8B-B14F-4D97-AF65-F5344CB8AC3E}">
        <p14:creationId xmlns:p14="http://schemas.microsoft.com/office/powerpoint/2010/main" val="123883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7|39.3|36.5"/>
</p:tagLst>
</file>

<file path=ppt/tags/tag10.xml><?xml version="1.0" encoding="utf-8"?>
<p:tagLst xmlns:a="http://schemas.openxmlformats.org/drawingml/2006/main" xmlns:r="http://schemas.openxmlformats.org/officeDocument/2006/relationships" xmlns:p="http://schemas.openxmlformats.org/presentationml/2006/main">
  <p:tag name="TIMING" val="|26.6"/>
</p:tagLst>
</file>

<file path=ppt/tags/tag1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6.xml><?xml version="1.0" encoding="utf-8"?>
<p:tagLst xmlns:a="http://schemas.openxmlformats.org/drawingml/2006/main" xmlns:r="http://schemas.openxmlformats.org/officeDocument/2006/relationships" xmlns:p="http://schemas.openxmlformats.org/presentationml/2006/main">
  <p:tag name="TIMING" val="|6.2|2.7|9.2|15.7"/>
</p:tagLst>
</file>

<file path=ppt/tags/tag17.xml><?xml version="1.0" encoding="utf-8"?>
<p:tagLst xmlns:a="http://schemas.openxmlformats.org/drawingml/2006/main" xmlns:r="http://schemas.openxmlformats.org/officeDocument/2006/relationships" xmlns:p="http://schemas.openxmlformats.org/presentationml/2006/main">
  <p:tag name="TIMING" val="|40.3|5.7|11.5|7.7"/>
</p:tagLst>
</file>

<file path=ppt/tags/tag18.xml><?xml version="1.0" encoding="utf-8"?>
<p:tagLst xmlns:a="http://schemas.openxmlformats.org/drawingml/2006/main" xmlns:r="http://schemas.openxmlformats.org/officeDocument/2006/relationships" xmlns:p="http://schemas.openxmlformats.org/presentationml/2006/main">
  <p:tag name="TIMING" val="|40.3|5.7|11.5|7.7"/>
</p:tagLst>
</file>

<file path=ppt/tags/tag19.xml><?xml version="1.0" encoding="utf-8"?>
<p:tagLst xmlns:a="http://schemas.openxmlformats.org/drawingml/2006/main" xmlns:r="http://schemas.openxmlformats.org/officeDocument/2006/relationships" xmlns:p="http://schemas.openxmlformats.org/presentationml/2006/main">
  <p:tag name="TIMING" val="|14.8|8.8"/>
</p:tagLst>
</file>

<file path=ppt/tags/tag2.xml><?xml version="1.0" encoding="utf-8"?>
<p:tagLst xmlns:a="http://schemas.openxmlformats.org/drawingml/2006/main" xmlns:r="http://schemas.openxmlformats.org/officeDocument/2006/relationships" xmlns:p="http://schemas.openxmlformats.org/presentationml/2006/main">
  <p:tag name="TIMING" val="|6.7|39.3|36.5"/>
</p:tagLst>
</file>

<file path=ppt/tags/tag20.xml><?xml version="1.0" encoding="utf-8"?>
<p:tagLst xmlns:a="http://schemas.openxmlformats.org/drawingml/2006/main" xmlns:r="http://schemas.openxmlformats.org/officeDocument/2006/relationships" xmlns:p="http://schemas.openxmlformats.org/presentationml/2006/main">
  <p:tag name="TIMING" val="|19.6|1|15.9"/>
</p:tagLst>
</file>

<file path=ppt/tags/tag21.xml><?xml version="1.0" encoding="utf-8"?>
<p:tagLst xmlns:a="http://schemas.openxmlformats.org/drawingml/2006/main" xmlns:r="http://schemas.openxmlformats.org/officeDocument/2006/relationships" xmlns:p="http://schemas.openxmlformats.org/presentationml/2006/main">
  <p:tag name="TIMING" val="|39.8|31.7|24.2"/>
</p:tagLst>
</file>

<file path=ppt/tags/tag3.xml><?xml version="1.0" encoding="utf-8"?>
<p:tagLst xmlns:a="http://schemas.openxmlformats.org/drawingml/2006/main" xmlns:r="http://schemas.openxmlformats.org/officeDocument/2006/relationships" xmlns:p="http://schemas.openxmlformats.org/presentationml/2006/main">
  <p:tag name="TIMING" val="|9.7|1.5|21.8|11.4|8.5|9.8"/>
</p:tagLst>
</file>

<file path=ppt/tags/tag4.xml><?xml version="1.0" encoding="utf-8"?>
<p:tagLst xmlns:a="http://schemas.openxmlformats.org/drawingml/2006/main" xmlns:r="http://schemas.openxmlformats.org/officeDocument/2006/relationships" xmlns:p="http://schemas.openxmlformats.org/presentationml/2006/main">
  <p:tag name="TIMING" val="|24.1|4.2|13.7|9.2"/>
</p:tagLst>
</file>

<file path=ppt/tags/tag5.xml><?xml version="1.0" encoding="utf-8"?>
<p:tagLst xmlns:a="http://schemas.openxmlformats.org/drawingml/2006/main" xmlns:r="http://schemas.openxmlformats.org/officeDocument/2006/relationships" xmlns:p="http://schemas.openxmlformats.org/presentationml/2006/main">
  <p:tag name="TIMING" val="|3.7|4.2|6.2|5.5|24.1"/>
</p:tagLst>
</file>

<file path=ppt/tags/tag6.xml><?xml version="1.0" encoding="utf-8"?>
<p:tagLst xmlns:a="http://schemas.openxmlformats.org/drawingml/2006/main" xmlns:r="http://schemas.openxmlformats.org/officeDocument/2006/relationships" xmlns:p="http://schemas.openxmlformats.org/presentationml/2006/main">
  <p:tag name="TIMING" val="|12.8|10.5|15.3"/>
</p:tagLst>
</file>

<file path=ppt/tags/tag7.xml><?xml version="1.0" encoding="utf-8"?>
<p:tagLst xmlns:a="http://schemas.openxmlformats.org/drawingml/2006/main" xmlns:r="http://schemas.openxmlformats.org/officeDocument/2006/relationships" xmlns:p="http://schemas.openxmlformats.org/presentationml/2006/main">
  <p:tag name="TIMING" val="|6.4"/>
</p:tagLst>
</file>

<file path=ppt/tags/tag8.xml><?xml version="1.0" encoding="utf-8"?>
<p:tagLst xmlns:a="http://schemas.openxmlformats.org/drawingml/2006/main" xmlns:r="http://schemas.openxmlformats.org/officeDocument/2006/relationships" xmlns:p="http://schemas.openxmlformats.org/presentationml/2006/main">
  <p:tag name="TIMING" val="|5.8"/>
</p:tagLst>
</file>

<file path=ppt/tags/tag9.xml><?xml version="1.0" encoding="utf-8"?>
<p:tagLst xmlns:a="http://schemas.openxmlformats.org/drawingml/2006/main" xmlns:r="http://schemas.openxmlformats.org/officeDocument/2006/relationships" xmlns:p="http://schemas.openxmlformats.org/presentationml/2006/main">
  <p:tag name="TIMING" val="|1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9482</TotalTime>
  <Words>9755</Words>
  <Application>Microsoft Macintosh PowerPoint</Application>
  <PresentationFormat>Widescreen</PresentationFormat>
  <Paragraphs>1487</Paragraphs>
  <Slides>75</Slides>
  <Notes>65</Notes>
  <HiddenSlides>17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Calibri</vt:lpstr>
      <vt:lpstr>Gadugi</vt:lpstr>
      <vt:lpstr>Seravek</vt:lpstr>
      <vt:lpstr>Wingdings</vt:lpstr>
      <vt:lpstr>Arial</vt:lpstr>
      <vt:lpstr>Office Theme</vt:lpstr>
      <vt:lpstr>Programming Line-Rate Routers</vt:lpstr>
      <vt:lpstr>Joint work with</vt:lpstr>
      <vt:lpstr>Traditional networking</vt:lpstr>
      <vt:lpstr>But, this doesn’t work in practice.</vt:lpstr>
      <vt:lpstr>The quest for programmability</vt:lpstr>
      <vt:lpstr>Routers since the mid ’90s</vt:lpstr>
      <vt:lpstr>The vision: programmability at line rate</vt:lpstr>
      <vt:lpstr>Significant industry momentum</vt:lpstr>
      <vt:lpstr>This talk: RISC-like primitives for routers</vt:lpstr>
      <vt:lpstr>Motivating programmable scheduling</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Beyond a single PIFO</vt:lpstr>
      <vt:lpstr>Tree of PIFOs</vt:lpstr>
      <vt:lpstr>Expressiveness of PIFOs</vt:lpstr>
      <vt:lpstr>PIFO in hardware</vt:lpstr>
      <vt:lpstr>A single PIFO block</vt:lpstr>
      <vt:lpstr>Hardware feasibility</vt:lpstr>
      <vt:lpstr>This Talk</vt:lpstr>
      <vt:lpstr>Stateful algorithms</vt:lpstr>
      <vt:lpstr>This Talk</vt:lpstr>
      <vt:lpstr>A machine model for line-rate routers</vt:lpstr>
      <vt:lpstr>A machine model for line-rate routers</vt:lpstr>
      <vt:lpstr>A machine model for line-rate routers</vt:lpstr>
      <vt:lpstr>A machine model for line-rate routers</vt:lpstr>
      <vt:lpstr>A machine model for line-rate routers</vt:lpstr>
      <vt:lpstr>Extract atoms from algorithms</vt:lpstr>
      <vt:lpstr>Transaction to atom pipeline</vt:lpstr>
      <vt:lpstr>Transaction to atom pipeline</vt:lpstr>
      <vt:lpstr>Transaction to atom pipeline</vt:lpstr>
      <vt:lpstr>Transaction to atom pipeline</vt:lpstr>
      <vt:lpstr>Transaction to atom pipeline</vt:lpstr>
      <vt:lpstr>Transaction to atom pipeline</vt:lpstr>
      <vt:lpstr>Demo: extract primitives from algorithms</vt:lpstr>
      <vt:lpstr>A catalog of reusable primitives</vt:lpstr>
      <vt:lpstr>A blueprint for programmable switches</vt:lpstr>
      <vt:lpstr>Backup slides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3324</cp:revision>
  <dcterms:created xsi:type="dcterms:W3CDTF">2015-11-20T07:11:46Z</dcterms:created>
  <dcterms:modified xsi:type="dcterms:W3CDTF">2017-02-01T16:58:28Z</dcterms:modified>
</cp:coreProperties>
</file>