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66" r:id="rId2"/>
    <p:sldId id="257" r:id="rId3"/>
    <p:sldId id="267" r:id="rId4"/>
    <p:sldId id="275" r:id="rId5"/>
    <p:sldId id="258" r:id="rId6"/>
    <p:sldId id="271" r:id="rId7"/>
    <p:sldId id="277" r:id="rId8"/>
    <p:sldId id="276" r:id="rId9"/>
    <p:sldId id="260" r:id="rId10"/>
    <p:sldId id="261" r:id="rId11"/>
    <p:sldId id="262" r:id="rId12"/>
    <p:sldId id="272" r:id="rId13"/>
    <p:sldId id="264" r:id="rId14"/>
    <p:sldId id="279" r:id="rId15"/>
    <p:sldId id="274" r:id="rId16"/>
    <p:sldId id="273" r:id="rId17"/>
    <p:sldId id="263" r:id="rId18"/>
    <p:sldId id="270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000" userDrawn="1">
          <p15:clr>
            <a:srgbClr val="A4A3A4"/>
          </p15:clr>
        </p15:guide>
        <p15:guide id="4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50449" autoAdjust="0"/>
  </p:normalViewPr>
  <p:slideViewPr>
    <p:cSldViewPr>
      <p:cViewPr varScale="1">
        <p:scale>
          <a:sx n="34" d="100"/>
          <a:sy n="34" d="100"/>
        </p:scale>
        <p:origin x="2976" y="42"/>
      </p:cViewPr>
      <p:guideLst>
        <p:guide orient="horz" pos="2640"/>
        <p:guide pos="2880"/>
        <p:guide pos="3000"/>
        <p:guide orient="horz"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0B1D8-7B11-4B92-9D67-6219A4EF0ACD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5F8-E931-49D1-A989-C1759F952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idea in Hierarchical Packet Fair Queueing (HPFQ) is to divide link capacity between classes</a:t>
            </a:r>
          </a:p>
          <a:p>
            <a:r>
              <a:rPr lang="en-US" baseline="0" dirty="0" smtClean="0"/>
              <a:t>and then to recursively divide capacity between flows belonging to each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it turns out you can implement HPFQ using a tree of PIFOs that is isomorphic to the HPFQ tree.</a:t>
            </a:r>
          </a:p>
          <a:p>
            <a:r>
              <a:rPr lang="en-US" baseline="0" dirty="0" smtClean="0"/>
              <a:t>PIFO-root has classes A and B for entries while PIFO-A and PIFO-B have packets from either flow A or B.</a:t>
            </a:r>
          </a:p>
          <a:p>
            <a:r>
              <a:rPr lang="en-US" baseline="0" dirty="0" smtClean="0"/>
              <a:t>When a packet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, we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the packet itself in either PIFO-A or PIFO-B and the packet’s class</a:t>
            </a:r>
          </a:p>
          <a:p>
            <a:r>
              <a:rPr lang="en-US" baseline="0" dirty="0" smtClean="0"/>
              <a:t>In PIFO-root.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PIFO-root to divide capacity between two classes A and B using some implementation of WFQ.</a:t>
            </a:r>
          </a:p>
          <a:p>
            <a:r>
              <a:rPr lang="en-US" baseline="0" dirty="0" smtClean="0"/>
              <a:t>Then, whenever PIFO-root is </a:t>
            </a:r>
            <a:r>
              <a:rPr lang="en-US" baseline="0" dirty="0" err="1" smtClean="0"/>
              <a:t>dequeued</a:t>
            </a:r>
            <a:r>
              <a:rPr lang="en-US" baseline="0" dirty="0" smtClean="0"/>
              <a:t> by the link’s transmitter, it returns a pointer to either PIFO-A or PIFO-B.</a:t>
            </a:r>
          </a:p>
          <a:p>
            <a:r>
              <a:rPr lang="en-US" baseline="0" dirty="0" smtClean="0"/>
              <a:t>We then recursively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packets from either PIFO-A or PIFO-B to transmit a packet.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slide after this to talk about the PIFO abstraction in totality.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an example, let’s look at a PIFO that can hold up to 128 K entries. This is more than sufficient for the majority of switching chips today.</a:t>
            </a:r>
          </a:p>
          <a:p>
            <a:r>
              <a:rPr lang="en-US" baseline="0" dirty="0" smtClean="0"/>
              <a:t>The naïve way to implement this is to build a single sorted array with up to 128 K entries, compare an incoming element’s priority to all</a:t>
            </a:r>
          </a:p>
          <a:p>
            <a:r>
              <a:rPr lang="en-US" baseline="0" dirty="0" smtClean="0"/>
              <a:t>The elements in the sorted array in parallel and then drop the packet into the right position, by shifting the array appropriately.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Unfortunately, it’s impossible to build and operate on a single array of this size in hardware in parallel.</a:t>
            </a:r>
          </a:p>
          <a:p>
            <a:r>
              <a:rPr lang="en-US" baseline="0" dirty="0" smtClean="0"/>
              <a:t>So we break up this array into several smaller arrays, each of which we can actually operate on in parallel. Each such </a:t>
            </a:r>
            <a:r>
              <a:rPr lang="en-US" baseline="0" dirty="0" err="1" smtClean="0"/>
              <a:t>miniPIFO</a:t>
            </a:r>
            <a:r>
              <a:rPr lang="en-US" baseline="0" dirty="0" smtClean="0"/>
              <a:t> has 128 elements</a:t>
            </a:r>
          </a:p>
          <a:p>
            <a:r>
              <a:rPr lang="en-US" baseline="0" dirty="0" smtClean="0"/>
              <a:t>And is small enough that we can read, compare in parallel, and write back to the array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we determine which of the mini PIFOs a packet should go into? We accomplish this with a range-search CAM that lets us index into the</a:t>
            </a:r>
          </a:p>
          <a:p>
            <a:r>
              <a:rPr lang="en-US" baseline="0" dirty="0" smtClean="0"/>
              <a:t>mini-PIFO bank. To support a 128K entry data structure, we need a range-search CAM with 1024 entries.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most challenging part of this process was the range-</a:t>
            </a:r>
            <a:r>
              <a:rPr lang="en-US" baseline="0" dirty="0" err="1" smtClean="0"/>
              <a:t>seach</a:t>
            </a:r>
            <a:r>
              <a:rPr lang="en-US" baseline="0" dirty="0" smtClean="0"/>
              <a:t> CAM with 1000 entries. It wasn’t obvious that we could do this in hardware, so</a:t>
            </a:r>
          </a:p>
          <a:p>
            <a:r>
              <a:rPr lang="en-US" baseline="0" dirty="0" smtClean="0"/>
              <a:t>we synthesized it on a 16 nm technology node and were pleasantly surprised to find that it met timing at 1 </a:t>
            </a:r>
            <a:r>
              <a:rPr lang="en-US" baseline="0" dirty="0" err="1" smtClean="0"/>
              <a:t>Ghz</a:t>
            </a:r>
            <a:r>
              <a:rPr lang="en-US" baseline="0" dirty="0" smtClean="0"/>
              <a:t>, a typical processing rate for</a:t>
            </a:r>
          </a:p>
          <a:p>
            <a:r>
              <a:rPr lang="en-US" baseline="0" dirty="0" smtClean="0"/>
              <a:t>a switch pipeline. This suggests that technology has scaled to a point where sorting ~1000 entries in hardware isn’t all that challenging.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what’s the cost of this structure? We find that it incurs an additional 5% area overhead relative to a baseline switch chip such</a:t>
            </a:r>
          </a:p>
          <a:p>
            <a:r>
              <a:rPr lang="en-US" baseline="0" dirty="0" smtClean="0"/>
              <a:t>as the Broadcom Trident. In return, it gives us a 3-level programmable hierarchy with essentially an unbounded number of queues.</a:t>
            </a:r>
          </a:p>
          <a:p>
            <a:r>
              <a:rPr lang="en-US" baseline="0" dirty="0" smtClean="0"/>
              <a:t>The Trident, by contrast, supports a two-level of hierarchy across at most 8 queues.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Overall, our results are surprising because a long-line of work including DRR and SFQ start off on the premise that sorting is hard</a:t>
            </a:r>
          </a:p>
          <a:p>
            <a:r>
              <a:rPr lang="en-US" baseline="0" dirty="0" smtClean="0"/>
              <a:t>at line rate. Our synthesis results suggest that it is worthwhile revisiting this assumption because transistors have scaled to a point</a:t>
            </a:r>
          </a:p>
          <a:p>
            <a:r>
              <a:rPr lang="en-US" baseline="0" dirty="0" smtClean="0"/>
              <a:t>where this is no longer hard, at least for the buffer sizes  required for most switching chips.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to conclude.</a:t>
            </a:r>
          </a:p>
          <a:p>
            <a:endParaRPr lang="en-US" dirty="0" smtClean="0"/>
          </a:p>
          <a:p>
            <a:r>
              <a:rPr lang="en-US" dirty="0" smtClean="0"/>
              <a:t>This talk is about a single abstraction, the push in first out queue, that</a:t>
            </a:r>
            <a:r>
              <a:rPr lang="en-US" baseline="0" dirty="0" smtClean="0"/>
              <a:t> lets us program scheduling algorithms at line rate.</a:t>
            </a:r>
          </a:p>
          <a:p>
            <a:r>
              <a:rPr lang="en-US" baseline="0" dirty="0" smtClean="0"/>
              <a:t>Just like Match-Action tables are the basic abstraction underlying programmable forwarding, we think PIFOs could be</a:t>
            </a:r>
          </a:p>
          <a:p>
            <a:r>
              <a:rPr lang="en-US" baseline="0" dirty="0" smtClean="0"/>
              <a:t>used as a similar abstraction for programmable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Concretely, they provide two benefits.</a:t>
            </a:r>
          </a:p>
          <a:p>
            <a:r>
              <a:rPr lang="en-US" baseline="0" dirty="0" smtClean="0"/>
              <a:t>First, for a network operator, the ability to express new scheduling algorithms that we don’t even know of today.</a:t>
            </a:r>
          </a:p>
          <a:p>
            <a:r>
              <a:rPr lang="en-US" baseline="0" dirty="0" smtClean="0"/>
              <a:t>Second, a chip designer building a switch scheduler now needs to design and verify only one PIFO in hardware,</a:t>
            </a:r>
          </a:p>
          <a:p>
            <a:r>
              <a:rPr lang="en-US" baseline="0" dirty="0" smtClean="0"/>
              <a:t>Not ten scheduling algorithms.</a:t>
            </a:r>
          </a:p>
          <a:p>
            <a:r>
              <a:rPr lang="en-US" baseline="0" dirty="0" smtClean="0"/>
              <a:t>The scheduling algorithms merely become configuration in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algorithmics</a:t>
            </a:r>
            <a:r>
              <a:rPr lang="en-US" dirty="0" smtClean="0"/>
              <a:t> of PIFOs</a:t>
            </a:r>
          </a:p>
          <a:p>
            <a:endParaRPr lang="en-US" dirty="0" smtClean="0"/>
          </a:p>
          <a:p>
            <a:r>
              <a:rPr lang="en-US" dirty="0" smtClean="0"/>
              <a:t>Scalable</a:t>
            </a:r>
            <a:r>
              <a:rPr lang="en-US" baseline="0" dirty="0" smtClean="0"/>
              <a:t> hardware heaps: scale to 100 MB</a:t>
            </a:r>
          </a:p>
          <a:p>
            <a:r>
              <a:rPr lang="en-US" baseline="0" dirty="0" smtClean="0"/>
              <a:t>Hierarchical schedulers in core routers.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Intricate tree manipulations</a:t>
            </a:r>
          </a:p>
          <a:p>
            <a:r>
              <a:rPr lang="en-US" baseline="0" dirty="0" smtClean="0"/>
              <a:t>Sometimes a chip is dedicated to just scheduling.</a:t>
            </a:r>
          </a:p>
          <a:p>
            <a:r>
              <a:rPr lang="en-US" baseline="0" dirty="0" smtClean="0"/>
              <a:t>Unfortunately, we don’t have that much real estate on merchant silicon chips.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Say that hardware heaps can’t be used on a DC chip.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But at the same time DC chips are much simpler.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Given our</a:t>
            </a:r>
            <a:r>
              <a:rPr lang="en-US" baseline="0" dirty="0" smtClean="0"/>
              <a:t> emphasis on line rate, it’s natural to ask what the state of the art in line-rate programmability 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After all, one of the goals of Software-Defined Networking is to make commodity line-rate switches programmable.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Does that suffice for programmable scheduling?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To answer that, let’s look inside a switch today.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There’s a parser that turns bytes into packets.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Then an ingress pipeline consisting of lookup tables operates on these packets.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There’s a scheduler with a set of output queues, typically a few for each port.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Finally there’s an egress pipeline to process packets after they are scheduled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a 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to turn packets back into bytes on the wire.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Over time, parts of this picture have become more programmable.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First, </a:t>
            </a:r>
            <a:r>
              <a:rPr lang="en-US" dirty="0" err="1" smtClean="0"/>
              <a:t>OpenFlow</a:t>
            </a:r>
            <a:r>
              <a:rPr lang="en-US" dirty="0" smtClean="0"/>
              <a:t>, standardized a common interface to program entries in a lookup table using the match-action abstraction.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With </a:t>
            </a:r>
            <a:r>
              <a:rPr lang="en-US" dirty="0" err="1" smtClean="0"/>
              <a:t>OpenFlow</a:t>
            </a:r>
            <a:r>
              <a:rPr lang="en-US" dirty="0" smtClean="0"/>
              <a:t>, you</a:t>
            </a:r>
            <a:r>
              <a:rPr lang="en-US" baseline="0" dirty="0" smtClean="0"/>
              <a:t> can match on a fixed set of packet fields (such as the TCP port or IP address)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carry out fixed actions (such as forwarding packets, dropping packets, or decrementing the TTL) in response.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/>
              <a:t>More recently, protocol-independent match-action pipelines enable far more programmability than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. These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systems have a flexible parser that allows the user to specify new protocol formats and hence new packet fields that can be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parsed by the switch. Then, the match-action tables can match any of these fields (as opposed to a fixed set) and carry out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more flexible actions by composing them out of a low-level instruction set providing arithmetic on packet fields.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 Amidst all this, despite several parts of the switch becoming progressively more programmable over the past eight years or so,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one part has remained unchanged. And that’s the packet scheduler. 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ill Sans MT" panose="020B0502020104020203" pitchFamily="34" charset="0"/>
              </a:rPr>
              <a:t>Programmable: Can we express new scheduling </a:t>
            </a:r>
            <a:r>
              <a:rPr lang="en-US" dirty="0" smtClean="0"/>
              <a:t>algorithms</a:t>
            </a:r>
            <a:r>
              <a:rPr lang="en-US" dirty="0" smtClean="0">
                <a:latin typeface="Gill Sans MT" panose="020B0502020104020203" pitchFamily="34" charset="0"/>
              </a:rPr>
              <a:t> at line rate that we don’t know today?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Gill Sans MT" panose="020B0502020104020203" pitchFamily="34" charset="0"/>
              </a:rPr>
              <a:t>Scheduler is on the critical path. Takes many months to verify</a:t>
            </a:r>
            <a:r>
              <a:rPr lang="en-US" baseline="0" dirty="0" smtClean="0">
                <a:latin typeface="Gill Sans MT" panose="020B0502020104020203" pitchFamily="34" charset="0"/>
              </a:rPr>
              <a:t> this.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smtClean="0"/>
              <a:t>Reduces </a:t>
            </a:r>
            <a:r>
              <a:rPr lang="en-US" dirty="0" smtClean="0"/>
              <a:t>a complex operation</a:t>
            </a:r>
            <a:r>
              <a:rPr lang="en-US" baseline="0" dirty="0" smtClean="0"/>
              <a:t> involving multiple queues / packets to a packet-by-packet priority computation.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What makes the scheduler particularly hard?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The use of state in scheduling.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The PIFO design allows you to distribute the complex </a:t>
            </a:r>
            <a:r>
              <a:rPr lang="en-US" baseline="0" dirty="0" err="1" smtClean="0">
                <a:sym typeface="Wingdings" panose="05000000000000000000" pitchFamily="2" charset="2"/>
              </a:rPr>
              <a:t>stateful</a:t>
            </a:r>
            <a:r>
              <a:rPr lang="en-US" baseline="0" dirty="0" smtClean="0">
                <a:sym typeface="Wingdings" panose="05000000000000000000" pitchFamily="2" charset="2"/>
              </a:rPr>
              <a:t> portions to the rest of the network: end-host, switch pipelines, other switches.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let’s look at how we can use a PIFO to design a programmable scheduler.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PIFO, at its core, is just a way to insert a packet into a sorted queue based on a single number or priority for each packet.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think of scheduling using a PIFO as doing two things: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first, programmatically computing a priority and second, </a:t>
            </a:r>
            <a:r>
              <a:rPr lang="en-US" baseline="0" dirty="0" err="1" smtClean="0"/>
              <a:t>enqueuing</a:t>
            </a:r>
            <a:r>
              <a:rPr lang="en-US" baseline="0" dirty="0" smtClean="0"/>
              <a:t> it based on that priority into the PIFO.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factors out programmable scheduling into two parts: the </a:t>
            </a:r>
            <a:r>
              <a:rPr lang="en-US" baseline="0" dirty="0" err="1" smtClean="0"/>
              <a:t>enqueuing</a:t>
            </a:r>
            <a:r>
              <a:rPr lang="en-US" baseline="0" dirty="0" smtClean="0"/>
              <a:t> into a priority queue runs at line rate. The computation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priorities can take more time and isn’t on the critical path.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fact this priority computation can be run anywhere. What do I mean by that? This computation could reside on the ingress pipeline of the switch, it could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reside on an upstream switch, or it could be all the way up at the end host.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‘ll next illustrate examples that show this.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example is </a:t>
            </a:r>
            <a:r>
              <a:rPr lang="en-US" dirty="0" err="1" smtClean="0"/>
              <a:t>pFabric</a:t>
            </a:r>
            <a:r>
              <a:rPr lang="en-US" dirty="0" smtClean="0"/>
              <a:t>,</a:t>
            </a:r>
            <a:r>
              <a:rPr lang="en-US" baseline="0" dirty="0" smtClean="0"/>
              <a:t> a recent datacenter scheduling algorithm that seeks to minimize flow completion time.</a:t>
            </a:r>
          </a:p>
          <a:p>
            <a:r>
              <a:rPr lang="en-US" baseline="0" dirty="0" err="1" smtClean="0"/>
              <a:t>pFabric</a:t>
            </a:r>
            <a:r>
              <a:rPr lang="en-US" baseline="0" dirty="0" smtClean="0"/>
              <a:t> boils down to the shortest remaining processing time discipline. </a:t>
            </a:r>
            <a:r>
              <a:rPr lang="en-US" baseline="0" dirty="0" err="1" smtClean="0"/>
              <a:t>pFabric</a:t>
            </a:r>
            <a:r>
              <a:rPr lang="en-US" baseline="0" dirty="0" smtClean="0"/>
              <a:t> implements SRPT by</a:t>
            </a:r>
          </a:p>
          <a:p>
            <a:r>
              <a:rPr lang="en-US" baseline="0" dirty="0" smtClean="0"/>
              <a:t>tracking the remaining flow size for each flow using TCP acknowledgements and inserting this as the packet’s priority in the flow’s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the scheduler itself simply schedules packets based on the remaining flow size. So this is an example where the end host determines</a:t>
            </a:r>
          </a:p>
          <a:p>
            <a:r>
              <a:rPr lang="en-US" baseline="0" dirty="0" smtClean="0"/>
              <a:t>the packet’s priority and the switch respects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our second</a:t>
            </a:r>
            <a:r>
              <a:rPr lang="en-US" baseline="0" dirty="0" smtClean="0"/>
              <a:t> example, let’s look at </a:t>
            </a:r>
            <a:r>
              <a:rPr lang="en-US" dirty="0" smtClean="0"/>
              <a:t>Weighted Fair Queueing,</a:t>
            </a:r>
            <a:r>
              <a:rPr lang="en-US" baseline="0" dirty="0" smtClean="0"/>
              <a:t> an algorithm that divides link capacity equitably</a:t>
            </a:r>
          </a:p>
          <a:p>
            <a:r>
              <a:rPr lang="en-US" baseline="0" dirty="0" smtClean="0"/>
              <a:t>among flows. Most implementations of Weighted Fair Queueing use a virtual time calculation. Here, we look at the</a:t>
            </a:r>
          </a:p>
          <a:p>
            <a:r>
              <a:rPr lang="en-US" baseline="0" dirty="0" smtClean="0"/>
              <a:t>Virtual Start-Time Fair Queueing implementation, which schedules packets based on their virtual start time. Computing</a:t>
            </a:r>
          </a:p>
          <a:p>
            <a:r>
              <a:rPr lang="en-US" baseline="0" dirty="0" smtClean="0"/>
              <a:t>the virtual start-time requires the switch to track the virtual finish time of the last packet in each flow as shown in the simplified version of WFQ on the slides.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algorithm can be implemented using PIFOs by maintaining this state on the ingress pipeline of a programmable switch</a:t>
            </a:r>
          </a:p>
          <a:p>
            <a:r>
              <a:rPr lang="en-US" baseline="0" dirty="0" smtClean="0"/>
              <a:t>architecture such as the RMT architecture and updating the virtual finish time every time a packet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282F-2EA0-45DB-8C31-37DE1096A09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F157-7340-4563-97EA-3459BDFA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069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7976" y="3175478"/>
            <a:ext cx="8368048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</a:t>
            </a:r>
            <a:r>
              <a:rPr lang="en-US" dirty="0" err="1" smtClean="0"/>
              <a:t>Anurag</a:t>
            </a:r>
            <a:r>
              <a:rPr lang="en-US" dirty="0" smtClean="0"/>
              <a:t> Agrawal, </a:t>
            </a:r>
            <a:r>
              <a:rPr lang="en-US" dirty="0" err="1" smtClean="0"/>
              <a:t>Sharad</a:t>
            </a:r>
            <a:r>
              <a:rPr lang="en-US" dirty="0" smtClean="0"/>
              <a:t>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Tom </a:t>
            </a:r>
            <a:r>
              <a:rPr lang="en-US" dirty="0" err="1" smtClean="0"/>
              <a:t>Edsall</a:t>
            </a:r>
            <a:r>
              <a:rPr lang="en-US" dirty="0" smtClean="0"/>
              <a:t>, Mohammad </a:t>
            </a:r>
            <a:r>
              <a:rPr lang="en-US" dirty="0" err="1" smtClean="0"/>
              <a:t>Alizadeh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</a:t>
            </a:r>
            <a:r>
              <a:rPr lang="en-US" dirty="0" err="1" smtClean="0"/>
              <a:t>McKeown</a:t>
            </a:r>
            <a:r>
              <a:rPr lang="en-US" dirty="0" smtClean="0"/>
              <a:t>,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Balakrishnan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0766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5" y="5778803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6" y="5603803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15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using PIFO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46359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6117125" y="3939391"/>
            <a:ext cx="1717776" cy="316285"/>
            <a:chOff x="931333" y="903111"/>
            <a:chExt cx="1495778" cy="3132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1" name="Rectangle 10"/>
          <p:cNvSpPr/>
          <p:nvPr/>
        </p:nvSpPr>
        <p:spPr>
          <a:xfrm>
            <a:off x="7653087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79286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7427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3163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8396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1149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2151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9823" y="4311142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58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18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Scheduler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80" y="3581400"/>
            <a:ext cx="2593920" cy="109250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kern="0" noProof="0" dirty="0" smtClean="0">
                <a:solidFill>
                  <a:prstClr val="black"/>
                </a:solidFill>
                <a:latin typeface="Gadugi" panose="020B0502040204020203" pitchFamily="34" charset="0"/>
              </a:rPr>
              <a:t>f = flow(p)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p.prio</a:t>
            </a:r>
            <a:r>
              <a:rPr kumimoji="0" lang="en-US" sz="1800" b="1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 = </a:t>
            </a:r>
            <a:r>
              <a:rPr kumimoji="0" lang="en-US" sz="1800" b="1" i="0" u="none" strike="noStrike" kern="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f.rem_size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" y="5105308"/>
            <a:ext cx="1104992" cy="11049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6" y="5113247"/>
            <a:ext cx="1371516" cy="859483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401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76400" y="5410200"/>
            <a:ext cx="45455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76400" y="4083120"/>
            <a:ext cx="4343400" cy="71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 flipV="1">
            <a:off x="6011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 flipH="1">
            <a:off x="6004553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 flipV="1">
            <a:off x="7236872" y="3691687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6934010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006" y="3339036"/>
            <a:ext cx="2583740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Fair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724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2343788" y="3467100"/>
            <a:ext cx="3521304" cy="13317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f = flow(p)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p.start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 = T[f].finish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T[f].finish = </a:t>
            </a: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p.start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 + </a:t>
            </a: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 / </a:t>
            </a: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p.w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 = </a:t>
            </a: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p.start</a:t>
            </a:r>
            <a:endParaRPr lang="en-US" sz="1500" b="1" kern="0" dirty="0" smtClean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46359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6117125" y="3939391"/>
            <a:ext cx="1717776" cy="316285"/>
            <a:chOff x="931333" y="903111"/>
            <a:chExt cx="1495778" cy="3132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1" name="Rectangle 10"/>
          <p:cNvSpPr/>
          <p:nvPr/>
        </p:nvSpPr>
        <p:spPr>
          <a:xfrm>
            <a:off x="7653087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79286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7427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3163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8396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1149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2151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1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>
            <a:off x="6004553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>
          <a:xfrm flipV="1">
            <a:off x="7236872" y="3691687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899823" y="4311142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34010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58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18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Scheduler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62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92455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Ingress Pipeline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3099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" y="5105308"/>
            <a:ext cx="1104992" cy="11049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6" y="5113247"/>
            <a:ext cx="1371516" cy="859483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401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01127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6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5117" y="3589256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2. </a:t>
            </a:r>
            <a:r>
              <a:rPr kumimoji="0" 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p.send</a:t>
            </a:r>
            <a:r>
              <a:rPr kumimoji="0" lang="en-US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 = now +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                     (</a:t>
            </a:r>
            <a:r>
              <a:rPr kumimoji="0" lang="en-US" sz="1500" b="1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p.len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 - </a:t>
            </a:r>
            <a:r>
              <a:rPr kumimoji="0" lang="en-US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tokens) / 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r</a:t>
            </a:r>
            <a:r>
              <a:rPr lang="en-US" sz="1500" b="1" kern="0" baseline="0" dirty="0" smtClean="0">
                <a:solidFill>
                  <a:prstClr val="black"/>
                </a:solidFill>
                <a:latin typeface="Gadugi" panose="020B0502040204020203" pitchFamily="34" charset="0"/>
              </a:rPr>
              <a:t>ate;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 smtClean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 smtClean="0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baseline="0" dirty="0" smtClean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24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7846359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6117125" y="3939391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7653087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79286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7427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03163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38396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61149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82151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011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6004553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7236872" y="3691687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899823" y="4311142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34010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958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8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Scheduler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362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92455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Ingress Pipeline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43099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6" y="5113247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1401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401127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dirty="0" smtClean="0"/>
              <a:t>Composing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Hierarchical packet-fair</a:t>
            </a:r>
          </a:p>
          <a:p>
            <a:pPr marL="0" indent="0">
              <a:buNone/>
            </a:pPr>
            <a:r>
              <a:rPr lang="en-US" dirty="0" smtClean="0"/>
              <a:t>queueing (HPFQ)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24001" y="2948058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9353" y="2948058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57300" y="3506569"/>
            <a:ext cx="266700" cy="342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3506569"/>
            <a:ext cx="266700" cy="342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483813" y="3522246"/>
            <a:ext cx="305364" cy="327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9177" y="3522246"/>
            <a:ext cx="257997" cy="327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6747" y="318696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(0.5)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71689" y="318696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(0.5)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3849469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(0.1)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30423" y="3849469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(0.9)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0" y="3849469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(0.3)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3845905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(0.7)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7772400" y="3843235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8584293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395616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58608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829300" y="3834073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6643991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282039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857462" y="2876604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7672153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498352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147091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22229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68060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6697724" y="3235812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363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914900" y="283844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(WFQ on A and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57800" y="4219575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(WFQ on 1 and 2)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200900" y="42304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(WFQ on 3 and 4)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6205839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49" name="TextBox 148"/>
          <p:cNvSpPr txBox="1"/>
          <p:nvPr/>
        </p:nvSpPr>
        <p:spPr>
          <a:xfrm flipH="1">
            <a:off x="8343900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50" name="TextBox 149"/>
          <p:cNvSpPr txBox="1"/>
          <p:nvPr/>
        </p:nvSpPr>
        <p:spPr>
          <a:xfrm flipH="1">
            <a:off x="6396339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151" name="TextBox 150"/>
          <p:cNvSpPr txBox="1"/>
          <p:nvPr/>
        </p:nvSpPr>
        <p:spPr>
          <a:xfrm flipH="1">
            <a:off x="851535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6582666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896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076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242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432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607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5126535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Composing PIFOs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PIFO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/>
          <a:lstStyle/>
          <a:p>
            <a:r>
              <a:rPr lang="en-US" dirty="0" smtClean="0"/>
              <a:t>PIFO: A sorted array that let us insert an entry (packet or PIFO pointer) into a PIFO based on a programmable priority</a:t>
            </a:r>
          </a:p>
          <a:p>
            <a:r>
              <a:rPr lang="en-US" dirty="0" smtClean="0"/>
              <a:t>Entries are always </a:t>
            </a:r>
            <a:r>
              <a:rPr lang="en-US" dirty="0" err="1" smtClean="0"/>
              <a:t>dequeued</a:t>
            </a:r>
            <a:r>
              <a:rPr lang="en-US" dirty="0" smtClean="0"/>
              <a:t> from the head</a:t>
            </a:r>
          </a:p>
          <a:p>
            <a:r>
              <a:rPr lang="en-US" dirty="0" smtClean="0"/>
              <a:t>If an entry is a packet, </a:t>
            </a:r>
            <a:r>
              <a:rPr lang="en-US" dirty="0" err="1" smtClean="0"/>
              <a:t>dequeue</a:t>
            </a:r>
            <a:r>
              <a:rPr lang="en-US" dirty="0" smtClean="0"/>
              <a:t> and transmit it</a:t>
            </a:r>
          </a:p>
          <a:p>
            <a:r>
              <a:rPr lang="en-US" dirty="0" smtClean="0"/>
              <a:t>If an entry is a PIFO, </a:t>
            </a:r>
            <a:r>
              <a:rPr lang="en-US" dirty="0" err="1" smtClean="0"/>
              <a:t>dequeue</a:t>
            </a:r>
            <a:r>
              <a:rPr lang="en-US" dirty="0" smtClean="0"/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30570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129" name="Content Placeholder 128"/>
          <p:cNvSpPr>
            <a:spLocks noGrp="1"/>
          </p:cNvSpPr>
          <p:nvPr>
            <p:ph idx="1"/>
          </p:nvPr>
        </p:nvSpPr>
        <p:spPr>
          <a:xfrm>
            <a:off x="676275" y="1833174"/>
            <a:ext cx="7886700" cy="435133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900" dirty="0" smtClean="0"/>
          </a:p>
          <a:p>
            <a:r>
              <a:rPr lang="en-US" sz="4800" dirty="0" smtClean="0"/>
              <a:t>Meets timing at 1 GHz on a 16 nm node</a:t>
            </a:r>
          </a:p>
          <a:p>
            <a:r>
              <a:rPr lang="en-US" sz="4800" dirty="0" smtClean="0"/>
              <a:t>5 % area overhead for 3-level hierarchy</a:t>
            </a:r>
          </a:p>
          <a:p>
            <a:r>
              <a:rPr lang="en-US" sz="4800" dirty="0" smtClean="0"/>
              <a:t>Challenges wisdom that sorting is hard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7009" y="1612408"/>
            <a:ext cx="2254232" cy="153878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637167" y="1612408"/>
            <a:ext cx="1" cy="15498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3617" y="1600200"/>
            <a:ext cx="0" cy="1562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5711" y="1612408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Min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5313" y="1612408"/>
            <a:ext cx="6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Max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Range search CAM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37009" y="1927894"/>
            <a:ext cx="226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37009" y="2132577"/>
            <a:ext cx="226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37009" y="2337261"/>
            <a:ext cx="226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37009" y="2541944"/>
            <a:ext cx="226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37009" y="2743200"/>
            <a:ext cx="226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37009" y="2917198"/>
            <a:ext cx="2267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9091" y="1600200"/>
            <a:ext cx="111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adugi" panose="020B0502040204020203" pitchFamily="34" charset="0"/>
              </a:rPr>
              <a:t>MiniPIFO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643783" y="1927894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43783" y="2132578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43783" y="2337261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3783" y="254194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43783" y="2712514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43783" y="2917198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43783" y="3087767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643783" y="1927894"/>
            <a:ext cx="1889262" cy="1170557"/>
            <a:chOff x="5643783" y="1927894"/>
            <a:chExt cx="1889262" cy="223783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533045" y="1927894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48500" y="1927894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667500" y="1927894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477000" y="1927894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86500" y="1948319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096000" y="1927894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643783" y="1927894"/>
              <a:ext cx="0" cy="2217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5684046" y="1295400"/>
            <a:ext cx="22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Mini-PIFO bank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685820" y="2030236"/>
            <a:ext cx="19579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685820" y="2234918"/>
            <a:ext cx="19579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685820" y="2439603"/>
            <a:ext cx="19579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685820" y="2644285"/>
            <a:ext cx="19579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685820" y="2814856"/>
            <a:ext cx="19579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685820" y="3019539"/>
            <a:ext cx="19579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30099" y="1866900"/>
            <a:ext cx="28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96833" y="1870425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63079" y="2075008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7000" y="2081782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33600" y="2283023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67000" y="2286000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dugi" panose="020B0502040204020203" pitchFamily="34" charset="0"/>
              </a:rPr>
              <a:t>3</a:t>
            </a:r>
            <a:r>
              <a:rPr lang="en-US" sz="1400" dirty="0" smtClean="0">
                <a:latin typeface="Gadugi" panose="020B0502040204020203" pitchFamily="34" charset="0"/>
              </a:rPr>
              <a:t>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25333" y="2473523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dugi" panose="020B0502040204020203" pitchFamily="34" charset="0"/>
              </a:rPr>
              <a:t>3</a:t>
            </a:r>
            <a:r>
              <a:rPr lang="en-US" sz="1400" dirty="0" smtClean="0">
                <a:latin typeface="Gadugi" panose="020B0502040204020203" pitchFamily="34" charset="0"/>
              </a:rPr>
              <a:t>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66999" y="2473523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500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25333" y="2664023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500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8733" y="2664023"/>
            <a:ext cx="58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39360" y="2857500"/>
            <a:ext cx="58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67000" y="2857500"/>
            <a:ext cx="58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dugi" panose="020B0502040204020203" pitchFamily="34" charset="0"/>
              </a:rPr>
              <a:t>2</a:t>
            </a:r>
            <a:r>
              <a:rPr lang="en-US" sz="1400" dirty="0" smtClean="0">
                <a:latin typeface="Gadugi" panose="020B0502040204020203" pitchFamily="34" charset="0"/>
              </a:rPr>
              <a:t>000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25065" y="1866900"/>
            <a:ext cx="28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00900" y="1866900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00700" y="2054423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24700" y="2057400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92433" y="2286000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24700" y="2286000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dugi" panose="020B0502040204020203" pitchFamily="34" charset="0"/>
              </a:rPr>
              <a:t>3</a:t>
            </a:r>
            <a:r>
              <a:rPr lang="en-US" sz="1400" dirty="0" smtClean="0">
                <a:latin typeface="Gadugi" panose="020B0502040204020203" pitchFamily="34" charset="0"/>
              </a:rPr>
              <a:t>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00700" y="2470546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dugi" panose="020B0502040204020203" pitchFamily="34" charset="0"/>
              </a:rPr>
              <a:t>3</a:t>
            </a:r>
            <a:r>
              <a:rPr lang="en-US" sz="1400" dirty="0" smtClean="0">
                <a:latin typeface="Gadugi" panose="020B0502040204020203" pitchFamily="34" charset="0"/>
              </a:rPr>
              <a:t>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00700" y="2661046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500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82660" y="2854523"/>
            <a:ext cx="58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1000</a:t>
            </a:r>
            <a:endParaRPr lang="en-US" sz="1400" dirty="0">
              <a:latin typeface="Gadugi" panose="020B0502040204020203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858000" y="1926227"/>
            <a:ext cx="0" cy="1159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24700" y="2476500"/>
            <a:ext cx="5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500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48500" y="2667000"/>
            <a:ext cx="58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dugi" panose="020B0502040204020203" pitchFamily="34" charset="0"/>
              </a:rPr>
              <a:t>1000</a:t>
            </a:r>
            <a:endParaRPr lang="en-US" sz="14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48500" y="2860477"/>
            <a:ext cx="58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dugi" panose="020B0502040204020203" pitchFamily="34" charset="0"/>
              </a:rPr>
              <a:t>2</a:t>
            </a:r>
            <a:r>
              <a:rPr lang="en-US" sz="1400" dirty="0" smtClean="0">
                <a:latin typeface="Gadugi" panose="020B0502040204020203" pitchFamily="34" charset="0"/>
              </a:rPr>
              <a:t>000</a:t>
            </a:r>
            <a:endParaRPr lang="en-US" sz="1400" dirty="0">
              <a:latin typeface="Gadug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84046" y="1833174"/>
            <a:ext cx="18489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9299" y="153513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128 elements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866900" y="1664732"/>
            <a:ext cx="8267" cy="14864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3606" y="225956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1000 mini-PIFOs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  <p:bldP spid="17" grpId="0"/>
      <p:bldP spid="31" grpId="0"/>
      <p:bldP spid="79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61" grpId="0"/>
      <p:bldP spid="62" grpId="0"/>
      <p:bldP spid="63" grpId="0"/>
      <p:bldP spid="64" grpId="0"/>
      <p:bldP spid="77" grpId="0"/>
      <p:bldP spid="78" grpId="0"/>
      <p:bldP spid="80" grpId="0"/>
      <p:bldP spid="81" grpId="0"/>
      <p:bldP spid="82" grpId="0"/>
      <p:bldP spid="84" grpId="0"/>
      <p:bldP spid="86" grpId="0"/>
      <p:bldP spid="87" grpId="0"/>
      <p:bldP spid="7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Line-rate </a:t>
            </a:r>
            <a:r>
              <a:rPr lang="en-US" dirty="0"/>
              <a:t>p</a:t>
            </a:r>
            <a:r>
              <a:rPr lang="en-US" dirty="0" smtClean="0"/>
              <a:t>rogrammable scheduling is within reach</a:t>
            </a:r>
          </a:p>
          <a:p>
            <a:r>
              <a:rPr lang="en-US" dirty="0" smtClean="0"/>
              <a:t>Two concrete benefits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new </a:t>
            </a:r>
            <a:r>
              <a:rPr lang="en-US" dirty="0" smtClean="0"/>
              <a:t>scheduling algorithms</a:t>
            </a:r>
          </a:p>
          <a:p>
            <a:pPr lvl="1"/>
            <a:r>
              <a:rPr lang="en-US" dirty="0" smtClean="0"/>
              <a:t>Design and verify a PIFO, not many scheduling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LSTF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724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3944281" y="3543300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846359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6117125" y="3939391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7653087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479286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017427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03163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38396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61149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82151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011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6004553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7236872" y="3691687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5899823" y="4311142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934010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958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18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Scheduler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810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103169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Ingress Pipeline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711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823220" y="3581400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Decrement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 wait time in queue from slack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523" y="3581400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Initialize slack</a:t>
            </a:r>
            <a:endParaRPr lang="en-US" kern="0" dirty="0">
              <a:solidFill>
                <a:prstClr val="black"/>
              </a:solidFill>
              <a:latin typeface="Gadugi" panose="020B0502040204020203" pitchFamily="34" charset="0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1" y="5114971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6" y="5113247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1401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238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8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PIFOs feasible?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scalable hardware heaps</a:t>
            </a:r>
          </a:p>
          <a:p>
            <a:r>
              <a:rPr lang="en-US" dirty="0" smtClean="0"/>
              <a:t>Too complex for shallow-buffered chips</a:t>
            </a:r>
          </a:p>
          <a:p>
            <a:r>
              <a:rPr lang="en-US" dirty="0" smtClean="0"/>
              <a:t>But, can exploit shallow buffers</a:t>
            </a:r>
          </a:p>
        </p:txBody>
      </p:sp>
    </p:spTree>
    <p:extLst>
      <p:ext uri="{BB962C8B-B14F-4D97-AF65-F5344CB8AC3E}">
        <p14:creationId xmlns:p14="http://schemas.microsoft.com/office/powerpoint/2010/main" val="8559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3726199"/>
            <a:ext cx="1064857" cy="46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dugi" panose="020B0502040204020203" pitchFamily="34" charset="0"/>
              </a:rPr>
              <a:t>Packet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" y="2132577"/>
            <a:ext cx="1617307" cy="1262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dugi" panose="020B0502040204020203" pitchFamily="34" charset="0"/>
              </a:rPr>
              <a:t>Range search using packet priority (150)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70446" y="2432851"/>
            <a:ext cx="8589" cy="1345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693507" y="3958599"/>
            <a:ext cx="42250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670445" y="2439603"/>
            <a:ext cx="883005" cy="1338801"/>
          </a:xfrm>
          <a:custGeom>
            <a:avLst/>
            <a:gdLst>
              <a:gd name="connsiteX0" fmla="*/ 372139 w 912055"/>
              <a:gd name="connsiteY0" fmla="*/ 2158409 h 2158409"/>
              <a:gd name="connsiteX1" fmla="*/ 903767 w 912055"/>
              <a:gd name="connsiteY1" fmla="*/ 1222744 h 2158409"/>
              <a:gd name="connsiteX2" fmla="*/ 0 w 912055"/>
              <a:gd name="connsiteY2" fmla="*/ 0 h 215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055" h="2158409">
                <a:moveTo>
                  <a:pt x="372139" y="2158409"/>
                </a:moveTo>
                <a:cubicBezTo>
                  <a:pt x="668964" y="1870444"/>
                  <a:pt x="965790" y="1582479"/>
                  <a:pt x="903767" y="1222744"/>
                </a:cubicBezTo>
                <a:cubicBezTo>
                  <a:pt x="841744" y="863009"/>
                  <a:pt x="147084" y="19670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61078" y="3432894"/>
            <a:ext cx="1" cy="277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09997" y="3778404"/>
            <a:ext cx="2605353" cy="35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adugi" panose="020B0502040204020203" pitchFamily="34" charset="0"/>
              </a:rPr>
              <a:t>Insert into sorted array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switches over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Initially, fixed-function devices</a:t>
            </a:r>
          </a:p>
          <a:p>
            <a:endParaRPr lang="en-US" dirty="0"/>
          </a:p>
          <a:p>
            <a:r>
              <a:rPr lang="en-US" dirty="0"/>
              <a:t>Changing operator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Tunnels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Policy routing</a:t>
            </a:r>
          </a:p>
          <a:p>
            <a:pPr lvl="1"/>
            <a:r>
              <a:rPr lang="en-US" dirty="0" smtClean="0"/>
              <a:t>New headers</a:t>
            </a:r>
          </a:p>
        </p:txBody>
      </p:sp>
    </p:spTree>
    <p:extLst>
      <p:ext uri="{BB962C8B-B14F-4D97-AF65-F5344CB8AC3E}">
        <p14:creationId xmlns:p14="http://schemas.microsoft.com/office/powerpoint/2010/main" val="129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Alternatives to fixed-function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676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Programmable switches</a:t>
            </a:r>
          </a:p>
          <a:p>
            <a:pPr lvl="1"/>
            <a:r>
              <a:rPr lang="en-US" dirty="0" smtClean="0"/>
              <a:t>FPGAs: Arista 7124 FX, </a:t>
            </a:r>
            <a:r>
              <a:rPr lang="en-US" dirty="0" err="1" smtClean="0"/>
              <a:t>NetFPGA</a:t>
            </a:r>
            <a:endParaRPr lang="en-US" dirty="0" smtClean="0"/>
          </a:p>
          <a:p>
            <a:pPr lvl="1"/>
            <a:r>
              <a:rPr lang="en-US" dirty="0" smtClean="0"/>
              <a:t>NPUs: Intel IXP</a:t>
            </a:r>
          </a:p>
          <a:p>
            <a:pPr lvl="1"/>
            <a:r>
              <a:rPr lang="en-US" dirty="0" smtClean="0"/>
              <a:t>CPUs: Click, </a:t>
            </a:r>
            <a:r>
              <a:rPr lang="en-US" dirty="0" err="1" smtClean="0"/>
              <a:t>RouteBricks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10—100x loss in performance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Limited adoption relative to line-rate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2900" y="365126"/>
            <a:ext cx="870585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Programmable scheduling at line rate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algorithm?</a:t>
            </a:r>
          </a:p>
          <a:p>
            <a:endParaRPr lang="en-US" dirty="0"/>
          </a:p>
          <a:p>
            <a:r>
              <a:rPr lang="en-US" dirty="0" smtClean="0"/>
              <a:t>Line-rate: Highest capacity supported by a communication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141" y="1056554"/>
            <a:ext cx="9069841" cy="5877646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: Match-Action interface, fixed fields, fixed actions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P4,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r>
              <a:rPr lang="en-US" dirty="0" smtClean="0"/>
              <a:t>: Protocol-independent match-action pipeline.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6" name="Rounded Rectangle 75"/>
          <p:cNvSpPr/>
          <p:nvPr/>
        </p:nvSpPr>
        <p:spPr>
          <a:xfrm>
            <a:off x="3916359" y="2415130"/>
            <a:ext cx="862330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26256" y="2733351"/>
            <a:ext cx="191764" cy="1453402"/>
            <a:chOff x="446634" y="3634489"/>
            <a:chExt cx="541103" cy="135275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46634" y="363448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6634" y="372467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46634" y="3634489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6634" y="381485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46634" y="390504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446634" y="3814857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6634" y="399522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46634" y="408540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46634" y="3995225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46634" y="417559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6634" y="426577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46634" y="4175592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6634" y="435596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46634" y="444614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46634" y="4355960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46634" y="4536328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46634" y="462651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634" y="4536328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6634" y="471669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46634" y="480688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46634" y="4716696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46634" y="489706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6634" y="498724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46634" y="4897063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101"/>
          <p:cNvSpPr/>
          <p:nvPr/>
        </p:nvSpPr>
        <p:spPr>
          <a:xfrm>
            <a:off x="318020" y="2362200"/>
            <a:ext cx="421214" cy="220980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14300" y="2056968"/>
            <a:ext cx="495010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3"/>
            <a:endCxn id="105" idx="1"/>
          </p:cNvCxnSpPr>
          <p:nvPr/>
        </p:nvCxnSpPr>
        <p:spPr>
          <a:xfrm>
            <a:off x="739234" y="3467100"/>
            <a:ext cx="232949" cy="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972183" y="2427369"/>
            <a:ext cx="2588204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396236" y="2055224"/>
            <a:ext cx="1060094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 Pipeline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18978" y="2505912"/>
            <a:ext cx="557422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54550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2058288" y="308845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99755" y="308845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335702" y="308845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056369" y="3975103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97834" y="3975103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333782" y="3975103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1094724" y="2534726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45959" y="2534725"/>
            <a:ext cx="938062" cy="16562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4042797" y="2539447"/>
            <a:ext cx="587799" cy="328193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042797" y="3073441"/>
            <a:ext cx="587799" cy="328193"/>
            <a:chOff x="931333" y="903111"/>
            <a:chExt cx="1495778" cy="313268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042797" y="3594295"/>
            <a:ext cx="587799" cy="328193"/>
            <a:chOff x="931333" y="903111"/>
            <a:chExt cx="1495778" cy="313268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042797" y="4104260"/>
            <a:ext cx="587799" cy="328193"/>
            <a:chOff x="931333" y="903111"/>
            <a:chExt cx="1495778" cy="313268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/>
          <p:nvPr/>
        </p:nvSpPr>
        <p:spPr>
          <a:xfrm>
            <a:off x="4495512" y="2552824"/>
            <a:ext cx="122388" cy="305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364959" y="2551686"/>
            <a:ext cx="122388" cy="305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495512" y="3087045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364959" y="3085909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233055" y="3085909"/>
            <a:ext cx="122388" cy="305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495512" y="3606131"/>
            <a:ext cx="122388" cy="3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364959" y="3604995"/>
            <a:ext cx="122388" cy="3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495513" y="4116275"/>
            <a:ext cx="122388" cy="3050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560387" y="345707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781021" y="2064463"/>
            <a:ext cx="718045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5219300" y="2415130"/>
            <a:ext cx="2588204" cy="2080670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852123" y="344322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8585910" y="2744186"/>
            <a:ext cx="215191" cy="1468707"/>
            <a:chOff x="8602898" y="3644471"/>
            <a:chExt cx="541103" cy="1352758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8602898" y="364447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8602898" y="373465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9138980" y="3644471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8602898" y="382483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602898" y="3915023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9138980" y="3824839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602898" y="400520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602898" y="409539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138980" y="4005206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602898" y="418557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602898" y="4275758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138980" y="4185574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8602898" y="4365942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8602898" y="4456126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9138980" y="4365942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8602898" y="4546310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602898" y="4636494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9138980" y="4546310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602898" y="4726677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602898" y="4816861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9138980" y="4726677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602898" y="4907045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602898" y="4997229"/>
              <a:ext cx="5411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9138980" y="4907045"/>
              <a:ext cx="0" cy="90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ounded Rectangle 169"/>
          <p:cNvSpPr/>
          <p:nvPr/>
        </p:nvSpPr>
        <p:spPr>
          <a:xfrm>
            <a:off x="8198717" y="2548359"/>
            <a:ext cx="381741" cy="1860364"/>
          </a:xfrm>
          <a:prstGeom prst="roundRect">
            <a:avLst>
              <a:gd name="adj" fmla="val 1438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7844118" y="3443225"/>
            <a:ext cx="331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841220" y="2064467"/>
            <a:ext cx="666056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785028" y="2056965"/>
            <a:ext cx="1016838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Egress Pipeline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148590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133169" y="2867639"/>
            <a:ext cx="851685" cy="159453"/>
            <a:chOff x="1133169" y="3629639"/>
            <a:chExt cx="851685" cy="587483"/>
          </a:xfrm>
        </p:grpSpPr>
        <p:sp>
          <p:nvSpPr>
            <p:cNvPr id="176" name="Rectangle 17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1055028" y="308610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486378" y="308610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1133647" y="3144638"/>
            <a:ext cx="851685" cy="159453"/>
            <a:chOff x="1133169" y="3629639"/>
            <a:chExt cx="851685" cy="587483"/>
          </a:xfrm>
        </p:grpSpPr>
        <p:sp>
          <p:nvSpPr>
            <p:cNvPr id="181" name="Rectangle 18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1056521" y="384810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487871" y="384810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1135140" y="3906638"/>
            <a:ext cx="851685" cy="159453"/>
            <a:chOff x="1133169" y="3629639"/>
            <a:chExt cx="851685" cy="587483"/>
          </a:xfrm>
        </p:grpSpPr>
        <p:sp>
          <p:nvSpPr>
            <p:cNvPr id="186" name="Rectangle 18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Oval 187"/>
          <p:cNvSpPr/>
          <p:nvPr/>
        </p:nvSpPr>
        <p:spPr>
          <a:xfrm>
            <a:off x="1523017" y="338991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523017" y="354231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523017" y="369471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2453130" y="2506086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2407056" y="28092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838406" y="28092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2485675" y="2867813"/>
            <a:ext cx="851685" cy="159453"/>
            <a:chOff x="1133169" y="3629639"/>
            <a:chExt cx="851685" cy="587483"/>
          </a:xfrm>
        </p:grpSpPr>
        <p:sp>
          <p:nvSpPr>
            <p:cNvPr id="195" name="Rectangle 1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2407534" y="30862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838884" y="30862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2486153" y="3144812"/>
            <a:ext cx="851685" cy="159453"/>
            <a:chOff x="1133169" y="3629639"/>
            <a:chExt cx="851685" cy="587483"/>
          </a:xfrm>
        </p:grpSpPr>
        <p:sp>
          <p:nvSpPr>
            <p:cNvPr id="200" name="Rectangle 1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2409027" y="38482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40377" y="38482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2487646" y="3906812"/>
            <a:ext cx="851685" cy="159453"/>
            <a:chOff x="1133169" y="3629639"/>
            <a:chExt cx="851685" cy="587483"/>
          </a:xfrm>
        </p:grpSpPr>
        <p:sp>
          <p:nvSpPr>
            <p:cNvPr id="205" name="Rectangle 2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Oval 206"/>
          <p:cNvSpPr/>
          <p:nvPr/>
        </p:nvSpPr>
        <p:spPr>
          <a:xfrm>
            <a:off x="2875523" y="33900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875523" y="35424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875523" y="36948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5424278" y="2514600"/>
            <a:ext cx="557422" cy="237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5359850" y="2817789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12" name="Oval 211"/>
          <p:cNvSpPr/>
          <p:nvPr/>
        </p:nvSpPr>
        <p:spPr>
          <a:xfrm>
            <a:off x="6363588" y="309714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505055" y="309714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641002" y="309714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6361669" y="3983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503134" y="3983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6639082" y="3983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5400024" y="2543414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6751259" y="2543413"/>
            <a:ext cx="938062" cy="16562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5791200" y="281778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21" name="Group 220"/>
          <p:cNvGrpSpPr/>
          <p:nvPr/>
        </p:nvGrpSpPr>
        <p:grpSpPr>
          <a:xfrm>
            <a:off x="5438469" y="2876327"/>
            <a:ext cx="851685" cy="159453"/>
            <a:chOff x="1133169" y="3629639"/>
            <a:chExt cx="851685" cy="587483"/>
          </a:xfrm>
        </p:grpSpPr>
        <p:sp>
          <p:nvSpPr>
            <p:cNvPr id="222" name="Rectangle 22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TextBox 223"/>
          <p:cNvSpPr txBox="1"/>
          <p:nvPr/>
        </p:nvSpPr>
        <p:spPr>
          <a:xfrm>
            <a:off x="5360328" y="30947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791678" y="30947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5438947" y="3153326"/>
            <a:ext cx="851685" cy="159453"/>
            <a:chOff x="1133169" y="3629639"/>
            <a:chExt cx="851685" cy="587483"/>
          </a:xfrm>
        </p:grpSpPr>
        <p:sp>
          <p:nvSpPr>
            <p:cNvPr id="227" name="Rectangle 226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/>
          <p:cNvSpPr txBox="1"/>
          <p:nvPr/>
        </p:nvSpPr>
        <p:spPr>
          <a:xfrm>
            <a:off x="5361821" y="38567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93171" y="38567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5440440" y="3915326"/>
            <a:ext cx="851685" cy="159453"/>
            <a:chOff x="1133169" y="3629639"/>
            <a:chExt cx="851685" cy="587483"/>
          </a:xfrm>
        </p:grpSpPr>
        <p:sp>
          <p:nvSpPr>
            <p:cNvPr id="232" name="Rectangle 23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Oval 233"/>
          <p:cNvSpPr/>
          <p:nvPr/>
        </p:nvSpPr>
        <p:spPr>
          <a:xfrm>
            <a:off x="5828317" y="339860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28317" y="355100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828317" y="3703405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6758430" y="2514774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6712356" y="2817963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143706" y="281796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40" name="Group 239"/>
          <p:cNvGrpSpPr/>
          <p:nvPr/>
        </p:nvGrpSpPr>
        <p:grpSpPr>
          <a:xfrm>
            <a:off x="6790975" y="2876501"/>
            <a:ext cx="851685" cy="159453"/>
            <a:chOff x="1133169" y="3629639"/>
            <a:chExt cx="851685" cy="587483"/>
          </a:xfrm>
        </p:grpSpPr>
        <p:sp>
          <p:nvSpPr>
            <p:cNvPr id="241" name="Rectangle 24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extBox 242"/>
          <p:cNvSpPr txBox="1"/>
          <p:nvPr/>
        </p:nvSpPr>
        <p:spPr>
          <a:xfrm>
            <a:off x="6712834" y="3094962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144184" y="30949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45" name="Group 244"/>
          <p:cNvGrpSpPr/>
          <p:nvPr/>
        </p:nvGrpSpPr>
        <p:grpSpPr>
          <a:xfrm>
            <a:off x="6791453" y="3153500"/>
            <a:ext cx="851685" cy="159453"/>
            <a:chOff x="1133169" y="3629639"/>
            <a:chExt cx="851685" cy="587483"/>
          </a:xfrm>
        </p:grpSpPr>
        <p:sp>
          <p:nvSpPr>
            <p:cNvPr id="246" name="Rectangle 24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/>
          <p:cNvSpPr txBox="1"/>
          <p:nvPr/>
        </p:nvSpPr>
        <p:spPr>
          <a:xfrm>
            <a:off x="6714327" y="3856962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145677" y="38569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</a:t>
            </a:r>
            <a:endParaRPr lang="en-US" sz="1200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6792946" y="3915500"/>
            <a:ext cx="851685" cy="159453"/>
            <a:chOff x="1133169" y="3629639"/>
            <a:chExt cx="851685" cy="587483"/>
          </a:xfrm>
        </p:grpSpPr>
        <p:sp>
          <p:nvSpPr>
            <p:cNvPr id="251" name="Rectangle 25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Oval 252"/>
          <p:cNvSpPr/>
          <p:nvPr/>
        </p:nvSpPr>
        <p:spPr>
          <a:xfrm>
            <a:off x="7180823" y="3398779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180823" y="3551179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180823" y="3703579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69971" y="2610464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296924" y="2578940"/>
            <a:ext cx="4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</a:t>
            </a:r>
            <a:endParaRPr lang="en-US" dirty="0"/>
          </a:p>
        </p:txBody>
      </p:sp>
      <p:sp>
        <p:nvSpPr>
          <p:cNvPr id="258" name="Oval 257"/>
          <p:cNvSpPr/>
          <p:nvPr/>
        </p:nvSpPr>
        <p:spPr>
          <a:xfrm>
            <a:off x="368358" y="3228727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904" y="32004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260" name="Oval 259"/>
          <p:cNvSpPr/>
          <p:nvPr/>
        </p:nvSpPr>
        <p:spPr>
          <a:xfrm>
            <a:off x="361723" y="3836126"/>
            <a:ext cx="334339" cy="33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265915" y="3810000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537437" y="2948025"/>
            <a:ext cx="0" cy="282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261" idx="0"/>
          </p:cNvCxnSpPr>
          <p:nvPr/>
        </p:nvCxnSpPr>
        <p:spPr>
          <a:xfrm>
            <a:off x="528893" y="3600405"/>
            <a:ext cx="4115" cy="2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6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6" grpId="0" uiExpand="1" animBg="1"/>
      <p:bldP spid="102" grpId="0" uiExpand="1" animBg="1"/>
      <p:bldP spid="103" grpId="0" uiExpand="1"/>
      <p:bldP spid="105" grpId="0" uiExpand="1" animBg="1"/>
      <p:bldP spid="106" grpId="0" uiExpand="1"/>
      <p:bldP spid="107" grpId="0" uiExpand="1"/>
      <p:bldP spid="108" grpId="0" uiExpand="1"/>
      <p:bldP spid="109" grpId="0" uiExpand="1" animBg="1"/>
      <p:bldP spid="110" grpId="0" uiExpand="1" animBg="1"/>
      <p:bldP spid="111" grpId="0" uiExpand="1" animBg="1"/>
      <p:bldP spid="112" grpId="0" uiExpand="1" animBg="1"/>
      <p:bldP spid="113" grpId="0" uiExpand="1" animBg="1"/>
      <p:bldP spid="114" grpId="0" uiExpand="1" animBg="1"/>
      <p:bldP spid="115" grpId="0" uiExpand="1" animBg="1"/>
      <p:bldP spid="116" grpId="0" uiExpand="1" animBg="1"/>
      <p:bldP spid="133" grpId="0" uiExpand="1" animBg="1"/>
      <p:bldP spid="134" grpId="0" uiExpand="1" animBg="1"/>
      <p:bldP spid="135" grpId="0" uiExpand="1" animBg="1"/>
      <p:bldP spid="136" grpId="0" uiExpand="1" animBg="1"/>
      <p:bldP spid="137" grpId="0" uiExpand="1" animBg="1"/>
      <p:bldP spid="138" grpId="0" uiExpand="1" animBg="1"/>
      <p:bldP spid="139" grpId="0" uiExpand="1" animBg="1"/>
      <p:bldP spid="140" grpId="0" uiExpand="1" animBg="1"/>
      <p:bldP spid="142" grpId="0" uiExpand="1"/>
      <p:bldP spid="143" grpId="0" uiExpand="1" animBg="1"/>
      <p:bldP spid="170" grpId="0" uiExpand="1" animBg="1"/>
      <p:bldP spid="172" grpId="0" uiExpand="1"/>
      <p:bldP spid="173" grpId="0" uiExpand="1"/>
      <p:bldP spid="174" grpId="0" uiExpand="1"/>
      <p:bldP spid="178" grpId="0" uiExpand="1"/>
      <p:bldP spid="179" grpId="0" uiExpand="1"/>
      <p:bldP spid="183" grpId="0" uiExpand="1"/>
      <p:bldP spid="184" grpId="0" uiExpand="1"/>
      <p:bldP spid="188" grpId="0" uiExpand="1" animBg="1"/>
      <p:bldP spid="189" grpId="0" uiExpand="1" animBg="1"/>
      <p:bldP spid="190" grpId="0" uiExpand="1" animBg="1"/>
      <p:bldP spid="191" grpId="0" uiExpand="1"/>
      <p:bldP spid="192" grpId="0" uiExpand="1"/>
      <p:bldP spid="193" grpId="0" uiExpand="1"/>
      <p:bldP spid="197" grpId="0" uiExpand="1"/>
      <p:bldP spid="198" grpId="0" uiExpand="1"/>
      <p:bldP spid="202" grpId="0" uiExpand="1"/>
      <p:bldP spid="203" grpId="0" uiExpand="1"/>
      <p:bldP spid="207" grpId="0" uiExpand="1" animBg="1"/>
      <p:bldP spid="208" grpId="0" uiExpand="1" animBg="1"/>
      <p:bldP spid="209" grpId="0" uiExpand="1" animBg="1"/>
      <p:bldP spid="210" grpId="0" uiExpand="1"/>
      <p:bldP spid="211" grpId="0" uiExpand="1"/>
      <p:bldP spid="212" grpId="0" uiExpand="1" animBg="1"/>
      <p:bldP spid="213" grpId="0" uiExpand="1" animBg="1"/>
      <p:bldP spid="214" grpId="0" uiExpand="1" animBg="1"/>
      <p:bldP spid="215" grpId="0" uiExpand="1" animBg="1"/>
      <p:bldP spid="216" grpId="0" uiExpand="1" animBg="1"/>
      <p:bldP spid="217" grpId="0" uiExpand="1" animBg="1"/>
      <p:bldP spid="218" grpId="0" uiExpand="1" animBg="1"/>
      <p:bldP spid="219" grpId="0" uiExpand="1" animBg="1"/>
      <p:bldP spid="220" grpId="0" uiExpand="1"/>
      <p:bldP spid="224" grpId="0" uiExpand="1"/>
      <p:bldP spid="225" grpId="0" uiExpand="1"/>
      <p:bldP spid="229" grpId="0" uiExpand="1"/>
      <p:bldP spid="230" grpId="0" uiExpand="1"/>
      <p:bldP spid="234" grpId="0" uiExpand="1" animBg="1"/>
      <p:bldP spid="235" grpId="0" uiExpand="1" animBg="1"/>
      <p:bldP spid="236" grpId="0" uiExpand="1" animBg="1"/>
      <p:bldP spid="237" grpId="0" uiExpand="1"/>
      <p:bldP spid="238" grpId="0" uiExpand="1"/>
      <p:bldP spid="239" grpId="0" uiExpand="1"/>
      <p:bldP spid="243" grpId="0" uiExpand="1"/>
      <p:bldP spid="244" grpId="0" uiExpand="1"/>
      <p:bldP spid="248" grpId="0" uiExpand="1"/>
      <p:bldP spid="249" grpId="0" uiExpand="1"/>
      <p:bldP spid="253" grpId="0" uiExpand="1" animBg="1"/>
      <p:bldP spid="254" grpId="0" uiExpand="1" animBg="1"/>
      <p:bldP spid="255" grpId="0" uiExpand="1" animBg="1"/>
      <p:bldP spid="256" grpId="0" uiExpand="1" animBg="1"/>
      <p:bldP spid="257" grpId="0" uiExpand="1"/>
      <p:bldP spid="258" grpId="0" uiExpand="1" animBg="1"/>
      <p:bldP spid="259" grpId="0" uiExpand="1"/>
      <p:bldP spid="260" grpId="0" uiExpand="1" animBg="1"/>
      <p:bldP spid="2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Scheduler touches every packet</a:t>
            </a:r>
          </a:p>
          <a:p>
            <a:r>
              <a:rPr lang="en-US" dirty="0" smtClean="0"/>
              <a:t>Algorithms must meet 1 ns timing budget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65817" y="1600200"/>
            <a:ext cx="914892" cy="510822"/>
            <a:chOff x="931333" y="903111"/>
            <a:chExt cx="1495778" cy="3132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65817" y="2431345"/>
            <a:ext cx="914892" cy="510822"/>
            <a:chOff x="931333" y="903111"/>
            <a:chExt cx="1495778" cy="31326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65817" y="3242041"/>
            <a:ext cx="914892" cy="510822"/>
            <a:chOff x="931333" y="903111"/>
            <a:chExt cx="1495778" cy="31326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165817" y="4035786"/>
            <a:ext cx="914892" cy="510822"/>
            <a:chOff x="931333" y="903111"/>
            <a:chExt cx="1495778" cy="31326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870453" y="1621020"/>
            <a:ext cx="190493" cy="474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7253" y="1619252"/>
            <a:ext cx="190493" cy="474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0453" y="2452521"/>
            <a:ext cx="190493" cy="474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67253" y="2450753"/>
            <a:ext cx="190493" cy="474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61948" y="2450753"/>
            <a:ext cx="190493" cy="474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70453" y="3260462"/>
            <a:ext cx="190493" cy="474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67253" y="3258694"/>
            <a:ext cx="190493" cy="474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70457" y="4054486"/>
            <a:ext cx="190493" cy="4748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228624" y="1840086"/>
            <a:ext cx="960967" cy="2460274"/>
            <a:chOff x="3509439" y="1432276"/>
            <a:chExt cx="1278461" cy="246027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60993" y="1432276"/>
              <a:ext cx="820620" cy="120227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960992" y="2102562"/>
              <a:ext cx="826908" cy="53199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960992" y="2634553"/>
              <a:ext cx="826908" cy="55314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960992" y="2634552"/>
              <a:ext cx="826908" cy="125799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793538" y="2760719"/>
            <a:ext cx="1439339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2332" y="2868795"/>
            <a:ext cx="346151" cy="34713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5076784" y="1858439"/>
            <a:ext cx="546240" cy="106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5076785" y="2510372"/>
            <a:ext cx="495547" cy="53199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076784" y="3095984"/>
            <a:ext cx="495552" cy="44732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076784" y="3194206"/>
            <a:ext cx="695854" cy="110615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</p:cNvCxnSpPr>
          <p:nvPr/>
        </p:nvCxnSpPr>
        <p:spPr>
          <a:xfrm>
            <a:off x="5918483" y="3042362"/>
            <a:ext cx="2913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335" y="2264843"/>
            <a:ext cx="1125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Packet Scheduler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70246" y="2762992"/>
            <a:ext cx="23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?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43616" y="3048000"/>
            <a:ext cx="33941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</p:cNvCxnSpPr>
          <p:nvPr/>
        </p:nvCxnSpPr>
        <p:spPr>
          <a:xfrm>
            <a:off x="5806729" y="3024602"/>
            <a:ext cx="634872" cy="472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4095" y="3515212"/>
            <a:ext cx="3682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dugi" panose="020B0502040204020203" pitchFamily="34" charset="0"/>
              </a:rPr>
              <a:t>DWRR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dugi" panose="020B0502040204020203" pitchFamily="34" charset="0"/>
              </a:rPr>
              <a:t>Strict priority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dugi" panose="020B0502040204020203" pitchFamily="34" charset="0"/>
              </a:rPr>
              <a:t>2-level hierarchical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dugi" panose="020B0502040204020203" pitchFamily="34" charset="0"/>
              </a:rPr>
              <a:t>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6" grpId="0" animBg="1"/>
      <p:bldP spid="42" grpId="0"/>
      <p:bldP spid="43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Plenty of scheduling algorithms</a:t>
            </a:r>
          </a:p>
          <a:p>
            <a:r>
              <a:rPr lang="en-US" dirty="0" smtClean="0"/>
              <a:t>Yet, no consensus on the right abstractions for scheduling</a:t>
            </a:r>
          </a:p>
          <a:p>
            <a:r>
              <a:rPr lang="en-US" dirty="0" smtClean="0"/>
              <a:t>In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</p:txBody>
      </p:sp>
    </p:spTree>
    <p:extLst>
      <p:ext uri="{BB962C8B-B14F-4D97-AF65-F5344CB8AC3E}">
        <p14:creationId xmlns:p14="http://schemas.microsoft.com/office/powerpoint/2010/main" val="30469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Push-In First-Out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algorithms determine transmission order at packet arrival</a:t>
            </a:r>
          </a:p>
          <a:p>
            <a:r>
              <a:rPr lang="en-US" dirty="0" smtClean="0"/>
              <a:t>Relative order of packet transmissions of packets in the queue doesn’t change with future arrivals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SJF: Order determined by flow size</a:t>
            </a:r>
          </a:p>
          <a:p>
            <a:pPr lvl="1"/>
            <a:r>
              <a:rPr lang="en-US" dirty="0" smtClean="0"/>
              <a:t>FCFS: </a:t>
            </a:r>
            <a:r>
              <a:rPr lang="en-US" dirty="0"/>
              <a:t>Order determined by arrival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ush-in first-out queues (PIFO): packets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priority, and </a:t>
            </a:r>
            <a:r>
              <a:rPr lang="en-US" dirty="0" err="1" smtClean="0"/>
              <a:t>dequeued</a:t>
            </a:r>
            <a:r>
              <a:rPr lang="en-US" dirty="0" smtClean="0"/>
              <a:t> from the head</a:t>
            </a:r>
          </a:p>
          <a:p>
            <a:r>
              <a:rPr lang="en-US" dirty="0" smtClean="0"/>
              <a:t>First used as a proof construct by Chuang et. al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1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24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944281" y="3543300"/>
            <a:ext cx="1758180" cy="109250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Classification &amp; Transmission Order Computation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46359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6117125" y="3939391"/>
            <a:ext cx="1717776" cy="316285"/>
            <a:chOff x="931333" y="903111"/>
            <a:chExt cx="1495778" cy="31326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0" name="Rectangle 9"/>
          <p:cNvSpPr/>
          <p:nvPr/>
        </p:nvSpPr>
        <p:spPr>
          <a:xfrm>
            <a:off x="7653087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79286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7427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3163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8396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1149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82151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11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H="1">
            <a:off x="6004553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V="1">
            <a:off x="7236872" y="3691687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899823" y="4311142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010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58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18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Scheduler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10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03169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Ingress Pipeline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11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" y="3581400"/>
            <a:ext cx="1752600" cy="109250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</a:rPr>
              <a:t>Classification &amp; Transmission Order Computation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" y="5105308"/>
            <a:ext cx="1104992" cy="110499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26" y="5113247"/>
            <a:ext cx="1371516" cy="859483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1401127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76400" y="4083120"/>
            <a:ext cx="4343400" cy="71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62" name="Rounded Rectangle 61"/>
          <p:cNvSpPr/>
          <p:nvPr/>
        </p:nvSpPr>
        <p:spPr>
          <a:xfrm>
            <a:off x="43157" y="3316636"/>
            <a:ext cx="1684039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/>
      <p:bldP spid="21" grpId="0" animBg="1"/>
      <p:bldP spid="25" grpId="0" animBg="1"/>
      <p:bldP spid="26" grpId="0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51" grpId="0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5552</TotalTime>
  <Words>3065</Words>
  <Application>Microsoft Office PowerPoint</Application>
  <PresentationFormat>On-screen Show (4:3)</PresentationFormat>
  <Paragraphs>409</Paragraphs>
  <Slides>19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Gadugi</vt:lpstr>
      <vt:lpstr>Gill Sans MT</vt:lpstr>
      <vt:lpstr>Wingdings</vt:lpstr>
      <vt:lpstr>Office Theme</vt:lpstr>
      <vt:lpstr>Programmable Packet Scheduling at Line Rate</vt:lpstr>
      <vt:lpstr>Network switches over time</vt:lpstr>
      <vt:lpstr>Alternatives to fixed-function</vt:lpstr>
      <vt:lpstr>Programmable scheduling at line rate</vt:lpstr>
      <vt:lpstr>Programmability at line-rate</vt:lpstr>
      <vt:lpstr>Why is scheduling hard?</vt:lpstr>
      <vt:lpstr>Why is programmable scheduling hard?</vt:lpstr>
      <vt:lpstr>The Push-In First-Out Queue</vt:lpstr>
      <vt:lpstr>A programmable scheduler</vt:lpstr>
      <vt:lpstr>pFabric using PIFO</vt:lpstr>
      <vt:lpstr>Weighted Fair Queuing</vt:lpstr>
      <vt:lpstr>Traffic Shaping</vt:lpstr>
      <vt:lpstr>Composing PIFOs</vt:lpstr>
      <vt:lpstr>The PIFO abstraction</vt:lpstr>
      <vt:lpstr>PIFO in hardware</vt:lpstr>
      <vt:lpstr>Closing thoughts</vt:lpstr>
      <vt:lpstr>LSTF</vt:lpstr>
      <vt:lpstr>Are PIFOs feasible?</vt:lpstr>
      <vt:lpstr>PowerPoint Presentation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</dc:creator>
  <cp:lastModifiedBy>anirudh</cp:lastModifiedBy>
  <cp:revision>1060</cp:revision>
  <dcterms:created xsi:type="dcterms:W3CDTF">2015-11-09T23:42:42Z</dcterms:created>
  <dcterms:modified xsi:type="dcterms:W3CDTF">2015-12-08T17:00:00Z</dcterms:modified>
</cp:coreProperties>
</file>