
<file path=[Content_Types].xml><?xml version="1.0" encoding="utf-8"?>
<Types xmlns="http://schemas.openxmlformats.org/package/2006/content-types">
  <Default Extension="xml" ContentType="application/xml"/>
  <Default Extension="jpeg" ContentType="image/jpeg"/>
  <Default Extension="xlsx" ContentType="application/vnd.openxmlformats-officedocument.spreadsheetml.sheet"/>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notesSlides/notesSlide7.xml" ContentType="application/vnd.openxmlformats-officedocument.presentationml.notesSlide+xml"/>
  <Override PartName="/ppt/tags/tag1.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ags/tag2.xml" ContentType="application/vnd.openxmlformats-officedocument.presentationml.tags+xml"/>
  <Override PartName="/ppt/notesSlides/notesSlide15.xml" ContentType="application/vnd.openxmlformats-officedocument.presentationml.notesSlide+xml"/>
  <Override PartName="/ppt/tags/tag3.xml" ContentType="application/vnd.openxmlformats-officedocument.presentationml.tag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tags/tag4.xml" ContentType="application/vnd.openxmlformats-officedocument.presentationml.tags+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tags/tag5.xml" ContentType="application/vnd.openxmlformats-officedocument.presentationml.tags+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tags/tag6.xml" ContentType="application/vnd.openxmlformats-officedocument.presentationml.tags+xml"/>
  <Override PartName="/ppt/notesSlides/notesSlide33.xml" ContentType="application/vnd.openxmlformats-officedocument.presentationml.notesSlide+xml"/>
  <Override PartName="/ppt/tags/tag7.xml" ContentType="application/vnd.openxmlformats-officedocument.presentationml.tags+xml"/>
  <Override PartName="/ppt/notesSlides/notesSlide34.xml" ContentType="application/vnd.openxmlformats-officedocument.presentationml.notesSlide+xml"/>
  <Override PartName="/ppt/tags/tag8.xml" ContentType="application/vnd.openxmlformats-officedocument.presentationml.tags+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tags/tag9.xml" ContentType="application/vnd.openxmlformats-officedocument.presentationml.tags+xml"/>
  <Override PartName="/ppt/notesSlides/notesSlide37.xml" ContentType="application/vnd.openxmlformats-officedocument.presentationml.notesSlide+xml"/>
  <Override PartName="/ppt/tags/tag10.xml" ContentType="application/vnd.openxmlformats-officedocument.presentationml.tags+xml"/>
  <Override PartName="/ppt/notesSlides/notesSlide38.xml" ContentType="application/vnd.openxmlformats-officedocument.presentationml.notesSlide+xml"/>
  <Override PartName="/ppt/tags/tag11.xml" ContentType="application/vnd.openxmlformats-officedocument.presentationml.tags+xml"/>
  <Override PartName="/ppt/notesSlides/notesSlide39.xml" ContentType="application/vnd.openxmlformats-officedocument.presentationml.notesSlide+xml"/>
  <Override PartName="/ppt/tags/tag12.xml" ContentType="application/vnd.openxmlformats-officedocument.presentationml.tags+xml"/>
  <Override PartName="/ppt/notesSlides/notesSlide40.xml" ContentType="application/vnd.openxmlformats-officedocument.presentationml.notesSlide+xml"/>
  <Override PartName="/ppt/tags/tag13.xml" ContentType="application/vnd.openxmlformats-officedocument.presentationml.tags+xml"/>
  <Override PartName="/ppt/notesSlides/notesSlide41.xml" ContentType="application/vnd.openxmlformats-officedocument.presentationml.notesSlide+xml"/>
  <Override PartName="/ppt/tags/tag14.xml" ContentType="application/vnd.openxmlformats-officedocument.presentationml.tags+xml"/>
  <Override PartName="/ppt/notesSlides/notesSlide42.xml" ContentType="application/vnd.openxmlformats-officedocument.presentationml.notesSlide+xml"/>
  <Override PartName="/ppt/tags/tag15.xml" ContentType="application/vnd.openxmlformats-officedocument.presentationml.tags+xml"/>
  <Override PartName="/ppt/notesSlides/notesSlide43.xml" ContentType="application/vnd.openxmlformats-officedocument.presentationml.notesSlide+xml"/>
  <Override PartName="/ppt/tags/tag16.xml" ContentType="application/vnd.openxmlformats-officedocument.presentationml.tags+xml"/>
  <Override PartName="/ppt/notesSlides/notesSlide44.xml" ContentType="application/vnd.openxmlformats-officedocument.presentationml.notesSlide+xml"/>
  <Override PartName="/ppt/tags/tag17.xml" ContentType="application/vnd.openxmlformats-officedocument.presentationml.tags+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tags/tag18.xml" ContentType="application/vnd.openxmlformats-officedocument.presentationml.tags+xml"/>
  <Override PartName="/ppt/notesSlides/notesSlide47.xml" ContentType="application/vnd.openxmlformats-officedocument.presentationml.notesSlide+xml"/>
  <Override PartName="/ppt/tags/tag19.xml" ContentType="application/vnd.openxmlformats-officedocument.presentationml.tags+xml"/>
  <Override PartName="/ppt/notesSlides/notesSlide48.xml" ContentType="application/vnd.openxmlformats-officedocument.presentationml.notesSlide+xml"/>
  <Override PartName="/ppt/tags/tag20.xml" ContentType="application/vnd.openxmlformats-officedocument.presentationml.tags+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charts/chart2.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7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6"/>
  </p:notesMasterIdLst>
  <p:sldIdLst>
    <p:sldId id="256" r:id="rId2"/>
    <p:sldId id="293" r:id="rId3"/>
    <p:sldId id="315" r:id="rId4"/>
    <p:sldId id="316" r:id="rId5"/>
    <p:sldId id="354" r:id="rId6"/>
    <p:sldId id="319" r:id="rId7"/>
    <p:sldId id="320" r:id="rId8"/>
    <p:sldId id="399" r:id="rId9"/>
    <p:sldId id="344" r:id="rId10"/>
    <p:sldId id="346" r:id="rId11"/>
    <p:sldId id="345" r:id="rId12"/>
    <p:sldId id="348" r:id="rId13"/>
    <p:sldId id="347" r:id="rId14"/>
    <p:sldId id="420" r:id="rId15"/>
    <p:sldId id="421" r:id="rId16"/>
    <p:sldId id="422" r:id="rId17"/>
    <p:sldId id="423" r:id="rId18"/>
    <p:sldId id="424" r:id="rId19"/>
    <p:sldId id="425" r:id="rId20"/>
    <p:sldId id="426" r:id="rId21"/>
    <p:sldId id="427" r:id="rId22"/>
    <p:sldId id="428" r:id="rId23"/>
    <p:sldId id="454" r:id="rId24"/>
    <p:sldId id="437" r:id="rId25"/>
    <p:sldId id="429" r:id="rId26"/>
    <p:sldId id="430" r:id="rId27"/>
    <p:sldId id="431" r:id="rId28"/>
    <p:sldId id="432" r:id="rId29"/>
    <p:sldId id="433" r:id="rId30"/>
    <p:sldId id="434" r:id="rId31"/>
    <p:sldId id="435" r:id="rId32"/>
    <p:sldId id="436" r:id="rId33"/>
    <p:sldId id="418" r:id="rId34"/>
    <p:sldId id="438" r:id="rId35"/>
    <p:sldId id="439" r:id="rId36"/>
    <p:sldId id="440" r:id="rId37"/>
    <p:sldId id="441" r:id="rId38"/>
    <p:sldId id="442" r:id="rId39"/>
    <p:sldId id="443" r:id="rId40"/>
    <p:sldId id="444" r:id="rId41"/>
    <p:sldId id="445" r:id="rId42"/>
    <p:sldId id="446" r:id="rId43"/>
    <p:sldId id="447" r:id="rId44"/>
    <p:sldId id="448" r:id="rId45"/>
    <p:sldId id="449" r:id="rId46"/>
    <p:sldId id="450" r:id="rId47"/>
    <p:sldId id="451" r:id="rId48"/>
    <p:sldId id="452" r:id="rId49"/>
    <p:sldId id="453" r:id="rId50"/>
    <p:sldId id="358" r:id="rId51"/>
    <p:sldId id="350" r:id="rId52"/>
    <p:sldId id="396" r:id="rId53"/>
    <p:sldId id="397" r:id="rId54"/>
    <p:sldId id="375" r:id="rId55"/>
    <p:sldId id="357" r:id="rId56"/>
    <p:sldId id="289" r:id="rId57"/>
    <p:sldId id="300" r:id="rId58"/>
    <p:sldId id="363" r:id="rId59"/>
    <p:sldId id="364" r:id="rId60"/>
    <p:sldId id="365" r:id="rId61"/>
    <p:sldId id="273" r:id="rId62"/>
    <p:sldId id="287" r:id="rId63"/>
    <p:sldId id="259" r:id="rId64"/>
    <p:sldId id="262" r:id="rId65"/>
    <p:sldId id="305" r:id="rId66"/>
    <p:sldId id="306" r:id="rId67"/>
    <p:sldId id="301" r:id="rId68"/>
    <p:sldId id="271" r:id="rId69"/>
    <p:sldId id="299" r:id="rId70"/>
    <p:sldId id="288" r:id="rId71"/>
    <p:sldId id="326" r:id="rId72"/>
    <p:sldId id="327" r:id="rId73"/>
    <p:sldId id="272" r:id="rId74"/>
    <p:sldId id="374" r:id="rId75"/>
    <p:sldId id="332" r:id="rId76"/>
    <p:sldId id="370" r:id="rId77"/>
    <p:sldId id="371" r:id="rId78"/>
    <p:sldId id="335" r:id="rId79"/>
    <p:sldId id="336" r:id="rId80"/>
    <p:sldId id="353" r:id="rId81"/>
    <p:sldId id="352" r:id="rId82"/>
    <p:sldId id="372" r:id="rId83"/>
    <p:sldId id="373" r:id="rId84"/>
    <p:sldId id="307" r:id="rId8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8"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345" autoAdjust="0"/>
    <p:restoredTop sz="61621" autoAdjust="0"/>
  </p:normalViewPr>
  <p:slideViewPr>
    <p:cSldViewPr showGuides="1">
      <p:cViewPr varScale="1">
        <p:scale>
          <a:sx n="62" d="100"/>
          <a:sy n="62" d="100"/>
        </p:scale>
        <p:origin x="1960" y="192"/>
      </p:cViewPr>
      <p:guideLst>
        <p:guide orient="horz" pos="168"/>
        <p:guide pos="3840"/>
      </p:guideLst>
    </p:cSldViewPr>
  </p:slideViewPr>
  <p:outlineViewPr>
    <p:cViewPr>
      <p:scale>
        <a:sx n="33" d="100"/>
        <a:sy n="33" d="100"/>
      </p:scale>
      <p:origin x="0" y="-5634"/>
    </p:cViewPr>
  </p:outlineViewPr>
  <p:notesTextViewPr>
    <p:cViewPr>
      <p:scale>
        <a:sx n="1" d="1"/>
        <a:sy n="1" d="1"/>
      </p:scale>
      <p:origin x="0" y="0"/>
    </p:cViewPr>
  </p:notesTextViewPr>
  <p:notesViewPr>
    <p:cSldViewPr showGuides="1">
      <p:cViewPr varScale="1">
        <p:scale>
          <a:sx n="54" d="100"/>
          <a:sy n="54" d="100"/>
        </p:scale>
        <p:origin x="3504" y="78"/>
      </p:cViewPr>
      <p:guideLst>
        <p:guide orient="horz" pos="2880"/>
        <p:guide pos="2160"/>
      </p:guideLst>
    </p:cSldViewPr>
  </p:notesViewPr>
  <p:gridSpacing cx="38100" cy="381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90"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notesMaster" Target="notesMasters/notesMaster1.xml"/><Relationship Id="rId87" Type="http://schemas.openxmlformats.org/officeDocument/2006/relationships/presProps" Target="presProps.xml"/><Relationship Id="rId88" Type="http://schemas.openxmlformats.org/officeDocument/2006/relationships/viewProps" Target="viewProps.xml"/><Relationship Id="rId89"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themeOverride" Target="../theme/themeOverride1.xml"/><Relationship Id="rId2"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oleObject" Target="NULL"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118758520909268"/>
          <c:y val="0.0433265049185925"/>
          <c:w val="0.831771514426421"/>
          <c:h val="0.761818065424749"/>
        </c:manualLayout>
      </c:layout>
      <c:lineChart>
        <c:grouping val="standard"/>
        <c:varyColors val="0"/>
        <c:ser>
          <c:idx val="0"/>
          <c:order val="0"/>
          <c:tx>
            <c:strRef>
              <c:f>Sheet1!$B$1</c:f>
              <c:strCache>
                <c:ptCount val="1"/>
                <c:pt idx="0">
                  <c:v>Software router</c:v>
                </c:pt>
              </c:strCache>
            </c:strRef>
          </c:tx>
          <c:spPr>
            <a:ln w="63500" cap="rnd">
              <a:solidFill>
                <a:srgbClr val="0000FF"/>
              </a:solidFill>
              <a:round/>
            </a:ln>
            <a:effectLst/>
          </c:spPr>
          <c:marker>
            <c:symbol val="circle"/>
            <c:size val="10"/>
            <c:spPr>
              <a:solidFill>
                <a:srgbClr val="3366FF"/>
              </a:solidFill>
              <a:ln w="9525">
                <a:solidFill>
                  <a:schemeClr val="tx1"/>
                </a:solidFill>
              </a:ln>
              <a:effectLst/>
            </c:spPr>
          </c:marker>
          <c:dLbls>
            <c:dLbl>
              <c:idx val="0"/>
              <c:layout>
                <c:manualLayout>
                  <c:x val="-0.0599888851189292"/>
                  <c:y val="0.0625627719838251"/>
                </c:manualLayout>
              </c:layout>
              <c:tx>
                <c:rich>
                  <a:bodyPr/>
                  <a:lstStyle/>
                  <a:p>
                    <a:r>
                      <a:rPr lang="en-US" sz="1800" smtClean="0">
                        <a:solidFill>
                          <a:schemeClr val="bg2">
                            <a:lumMod val="50000"/>
                          </a:schemeClr>
                        </a:solidFill>
                      </a:rPr>
                      <a:t>SNAP</a:t>
                    </a:r>
                  </a:p>
                  <a:p>
                    <a:r>
                      <a:rPr lang="en-US" sz="1800" smtClean="0">
                        <a:solidFill>
                          <a:schemeClr val="bg2">
                            <a:lumMod val="50000"/>
                          </a:schemeClr>
                        </a:solidFill>
                      </a:rPr>
                      <a:t>(Active Packets)</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1"/>
              <c:layout>
                <c:manualLayout>
                  <c:x val="-0.0131649331352155"/>
                  <c:y val="0.0682736594310022"/>
                </c:manualLayout>
              </c:layout>
              <c:tx>
                <c:rich>
                  <a:bodyPr/>
                  <a:lstStyle/>
                  <a:p>
                    <a:r>
                      <a:rPr lang="en-US" sz="1800" smtClean="0">
                        <a:solidFill>
                          <a:schemeClr val="bg2">
                            <a:lumMod val="50000"/>
                          </a:schemeClr>
                        </a:solidFill>
                      </a:rPr>
                      <a:t>Click</a:t>
                    </a:r>
                  </a:p>
                  <a:p>
                    <a:r>
                      <a:rPr lang="en-US" sz="1800" smtClean="0">
                        <a:solidFill>
                          <a:schemeClr val="bg2">
                            <a:lumMod val="50000"/>
                          </a:schemeClr>
                        </a:solidFill>
                      </a:rPr>
                      <a:t>(CPU)</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2"/>
              <c:layout>
                <c:manualLayout>
                  <c:x val="-0.0233544711071592"/>
                  <c:y val="0.0739845468781794"/>
                </c:manualLayout>
              </c:layout>
              <c:tx>
                <c:rich>
                  <a:bodyPr/>
                  <a:lstStyle/>
                  <a:p>
                    <a:r>
                      <a:rPr lang="is-IS" sz="1800" smtClean="0">
                        <a:solidFill>
                          <a:schemeClr val="bg2">
                            <a:lumMod val="50000"/>
                          </a:schemeClr>
                        </a:solidFill>
                      </a:rPr>
                      <a:t>IXP 2400</a:t>
                    </a:r>
                  </a:p>
                  <a:p>
                    <a:r>
                      <a:rPr lang="is-IS" sz="1800" smtClean="0">
                        <a:solidFill>
                          <a:schemeClr val="bg2">
                            <a:lumMod val="50000"/>
                          </a:schemeClr>
                        </a:solidFill>
                      </a:rPr>
                      <a:t>(NPU)</a:t>
                    </a:r>
                    <a:endParaRPr lang="is-IS"/>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5"/>
              <c:layout>
                <c:manualLayout>
                  <c:x val="-0.0879082071951784"/>
                  <c:y val="0.0779449732162605"/>
                </c:manualLayout>
              </c:layout>
              <c:tx>
                <c:rich>
                  <a:bodyPr/>
                  <a:lstStyle/>
                  <a:p>
                    <a:r>
                      <a:rPr lang="en-US" sz="1800" smtClean="0">
                        <a:solidFill>
                          <a:schemeClr val="bg2">
                            <a:lumMod val="50000"/>
                          </a:schemeClr>
                        </a:solidFill>
                      </a:rPr>
                      <a:t>RouteBricks</a:t>
                    </a:r>
                  </a:p>
                  <a:p>
                    <a:r>
                      <a:rPr lang="en-US" sz="1800" smtClean="0">
                        <a:solidFill>
                          <a:schemeClr val="bg2">
                            <a:lumMod val="50000"/>
                          </a:schemeClr>
                        </a:solidFill>
                      </a:rPr>
                      <a:t>(multi-core)</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6"/>
              <c:layout>
                <c:manualLayout>
                  <c:x val="-0.0781579045883925"/>
                  <c:y val="0.0636788948696414"/>
                </c:manualLayout>
              </c:layout>
              <c:tx>
                <c:rich>
                  <a:bodyPr/>
                  <a:lstStyle/>
                  <a:p>
                    <a:r>
                      <a:rPr lang="en-US" sz="1800">
                        <a:solidFill>
                          <a:schemeClr val="bg2">
                            <a:lumMod val="50000"/>
                          </a:schemeClr>
                        </a:solidFill>
                      </a:rPr>
                      <a:t>PacketShader </a:t>
                    </a:r>
                  </a:p>
                  <a:p>
                    <a:r>
                      <a:rPr lang="en-US" sz="1800">
                        <a:solidFill>
                          <a:schemeClr val="bg2">
                            <a:lumMod val="50000"/>
                          </a:schemeClr>
                        </a:solidFill>
                      </a:rPr>
                      <a:t>(GPU)</a:t>
                    </a:r>
                    <a:endParaRPr lang="en-US"/>
                  </a:p>
                </c:rich>
              </c:tx>
              <c:dLblPos val="r"/>
              <c:showLegendKey val="0"/>
              <c:showVal val="1"/>
              <c:showCatName val="0"/>
              <c:showSerName val="0"/>
              <c:showPercent val="0"/>
              <c:showBubbleSize val="0"/>
              <c:extLst>
                <c:ext xmlns:c15="http://schemas.microsoft.com/office/drawing/2012/chart" uri="{CE6537A1-D6FC-4f65-9D91-7224C49458BB}">
                  <c15:layout>
                    <c:manualLayout>
                      <c:w val="0.136903303093452"/>
                      <c:h val="0.144369010154199"/>
                    </c:manualLayout>
                  </c15:layout>
                </c:ext>
              </c:extLst>
            </c:dLbl>
            <c:dLbl>
              <c:idx val="7"/>
              <c:layout>
                <c:manualLayout>
                  <c:x val="0.0"/>
                  <c:y val="0.0703508098073107"/>
                </c:manualLayout>
              </c:layout>
              <c:tx>
                <c:rich>
                  <a:bodyPr/>
                  <a:lstStyle/>
                  <a:p>
                    <a:r>
                      <a:rPr lang="en-US" sz="1800" dirty="0" err="1" smtClean="0">
                        <a:solidFill>
                          <a:schemeClr val="bg2">
                            <a:lumMod val="50000"/>
                          </a:schemeClr>
                        </a:solidFill>
                      </a:rPr>
                      <a:t>NetFPGA</a:t>
                    </a:r>
                    <a:r>
                      <a:rPr lang="en-US" sz="1800" dirty="0" smtClean="0">
                        <a:solidFill>
                          <a:schemeClr val="bg2">
                            <a:lumMod val="50000"/>
                          </a:schemeClr>
                        </a:solidFill>
                      </a:rPr>
                      <a:t>-SUME</a:t>
                    </a:r>
                  </a:p>
                  <a:p>
                    <a:r>
                      <a:rPr lang="en-US" sz="1800" dirty="0" smtClean="0">
                        <a:solidFill>
                          <a:schemeClr val="bg2">
                            <a:lumMod val="50000"/>
                          </a:schemeClr>
                        </a:solidFill>
                      </a:rPr>
                      <a:t>(FPGA)</a:t>
                    </a:r>
                  </a:p>
                </c:rich>
              </c:tx>
              <c:dLblPos val="r"/>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vert="horz"/>
              <a:lstStyle/>
              <a:p>
                <a:pPr>
                  <a:defRPr sz="1800">
                    <a:solidFill>
                      <a:schemeClr val="bg2">
                        <a:lumMod val="50000"/>
                      </a:schemeClr>
                    </a:solidFill>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Sheet1!$A$2:$A$9</c:f>
              <c:numCache>
                <c:formatCode>General</c:formatCode>
                <c:ptCount val="8"/>
                <c:pt idx="0">
                  <c:v>1999.0</c:v>
                </c:pt>
                <c:pt idx="1">
                  <c:v>2000.0</c:v>
                </c:pt>
                <c:pt idx="2">
                  <c:v>2002.0</c:v>
                </c:pt>
                <c:pt idx="3">
                  <c:v>2004.0</c:v>
                </c:pt>
                <c:pt idx="4">
                  <c:v>2007.0</c:v>
                </c:pt>
                <c:pt idx="5">
                  <c:v>2009.0</c:v>
                </c:pt>
                <c:pt idx="6">
                  <c:v>2010.0</c:v>
                </c:pt>
                <c:pt idx="7">
                  <c:v>2014.0</c:v>
                </c:pt>
              </c:numCache>
            </c:numRef>
          </c:cat>
          <c:val>
            <c:numRef>
              <c:f>Sheet1!$B$2:$B$9</c:f>
              <c:numCache>
                <c:formatCode>General</c:formatCode>
                <c:ptCount val="8"/>
                <c:pt idx="0">
                  <c:v>0.1</c:v>
                </c:pt>
                <c:pt idx="1">
                  <c:v>0.17</c:v>
                </c:pt>
                <c:pt idx="2">
                  <c:v>4.0</c:v>
                </c:pt>
                <c:pt idx="5">
                  <c:v>35.0</c:v>
                </c:pt>
                <c:pt idx="6">
                  <c:v>40.0</c:v>
                </c:pt>
                <c:pt idx="7">
                  <c:v>100.0</c:v>
                </c:pt>
              </c:numCache>
            </c:numRef>
          </c:val>
          <c:smooth val="0"/>
        </c:ser>
        <c:ser>
          <c:idx val="2"/>
          <c:order val="1"/>
          <c:tx>
            <c:strRef>
              <c:f>Sheet1!$C$1</c:f>
              <c:strCache>
                <c:ptCount val="1"/>
                <c:pt idx="0">
                  <c:v>Hardware router</c:v>
                </c:pt>
              </c:strCache>
            </c:strRef>
          </c:tx>
          <c:spPr>
            <a:ln w="63500" cap="rnd">
              <a:solidFill>
                <a:srgbClr val="99162D"/>
              </a:solidFill>
              <a:round/>
            </a:ln>
            <a:effectLst/>
          </c:spPr>
          <c:marker>
            <c:symbol val="square"/>
            <c:size val="10"/>
            <c:spPr>
              <a:solidFill>
                <a:srgbClr val="FF6666"/>
              </a:solidFill>
              <a:ln w="9525">
                <a:solidFill>
                  <a:schemeClr val="tx1"/>
                </a:solidFill>
              </a:ln>
              <a:effectLst/>
            </c:spPr>
          </c:marker>
          <c:dLbls>
            <c:dLbl>
              <c:idx val="0"/>
              <c:layout/>
              <c:tx>
                <c:rich>
                  <a:bodyPr/>
                  <a:lstStyle/>
                  <a:p>
                    <a:r>
                      <a:rPr lang="en-US" sz="1800" dirty="0" smtClean="0">
                        <a:solidFill>
                          <a:srgbClr val="767171"/>
                        </a:solidFill>
                      </a:rPr>
                      <a:t>Catalyst</a:t>
                    </a:r>
                    <a:endParaRPr lang="en-US" dirty="0"/>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3"/>
              <c:layout>
                <c:manualLayout>
                  <c:x val="-0.123236116866971"/>
                  <c:y val="-0.0615204226056711"/>
                </c:manualLayout>
              </c:layout>
              <c:tx>
                <c:rich>
                  <a:bodyPr/>
                  <a:lstStyle/>
                  <a:p>
                    <a:r>
                      <a:rPr lang="en-US" sz="1800" dirty="0" smtClean="0">
                        <a:solidFill>
                          <a:srgbClr val="767171"/>
                        </a:solidFill>
                      </a:rPr>
                      <a:t>Broadcom</a:t>
                    </a:r>
                  </a:p>
                  <a:p>
                    <a:r>
                      <a:rPr lang="en-US" sz="1800" dirty="0" smtClean="0">
                        <a:solidFill>
                          <a:srgbClr val="767171"/>
                        </a:solidFill>
                      </a:rPr>
                      <a:t>5670</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4"/>
              <c:layout/>
              <c:tx>
                <c:rich>
                  <a:bodyPr/>
                  <a:lstStyle/>
                  <a:p>
                    <a:r>
                      <a:rPr lang="en-US" sz="1800" smtClean="0">
                        <a:solidFill>
                          <a:srgbClr val="767171"/>
                        </a:solidFill>
                      </a:rPr>
                      <a:t>Scorpion</a:t>
                    </a:r>
                    <a:endParaRPr lang="en-US" dirty="0"/>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6"/>
              <c:layout/>
              <c:tx>
                <c:rich>
                  <a:bodyPr/>
                  <a:lstStyle/>
                  <a:p>
                    <a:r>
                      <a:rPr lang="en-US" sz="1800" smtClean="0">
                        <a:solidFill>
                          <a:srgbClr val="767171"/>
                        </a:solidFill>
                      </a:rPr>
                      <a:t>Trident</a:t>
                    </a:r>
                    <a:endParaRPr lang="en-US" dirty="0"/>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7"/>
              <c:layout/>
              <c:tx>
                <c:rich>
                  <a:bodyPr/>
                  <a:lstStyle/>
                  <a:p>
                    <a:r>
                      <a:rPr lang="en-US" sz="1800" dirty="0" smtClean="0">
                        <a:solidFill>
                          <a:srgbClr val="767171"/>
                        </a:solidFill>
                      </a:rPr>
                      <a:t>Tomahawk</a:t>
                    </a:r>
                    <a:endParaRPr lang="en-US" dirty="0" smtClean="0"/>
                  </a:p>
                </c:rich>
              </c:tx>
              <c:dLblPos val="t"/>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vert="horz"/>
              <a:lstStyle/>
              <a:p>
                <a:pPr>
                  <a:defRPr sz="1800">
                    <a:solidFill>
                      <a:srgbClr val="767171"/>
                    </a:solidFill>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Sheet1!$A$2:$A$9</c:f>
              <c:numCache>
                <c:formatCode>General</c:formatCode>
                <c:ptCount val="8"/>
                <c:pt idx="0">
                  <c:v>1999.0</c:v>
                </c:pt>
                <c:pt idx="1">
                  <c:v>2000.0</c:v>
                </c:pt>
                <c:pt idx="2">
                  <c:v>2002.0</c:v>
                </c:pt>
                <c:pt idx="3">
                  <c:v>2004.0</c:v>
                </c:pt>
                <c:pt idx="4">
                  <c:v>2007.0</c:v>
                </c:pt>
                <c:pt idx="5">
                  <c:v>2009.0</c:v>
                </c:pt>
                <c:pt idx="6">
                  <c:v>2010.0</c:v>
                </c:pt>
                <c:pt idx="7">
                  <c:v>2014.0</c:v>
                </c:pt>
              </c:numCache>
            </c:numRef>
          </c:cat>
          <c:val>
            <c:numRef>
              <c:f>Sheet1!$C$2:$C$9</c:f>
              <c:numCache>
                <c:formatCode>General</c:formatCode>
                <c:ptCount val="8"/>
                <c:pt idx="0">
                  <c:v>32.0</c:v>
                </c:pt>
                <c:pt idx="3">
                  <c:v>80.0</c:v>
                </c:pt>
                <c:pt idx="4">
                  <c:v>240.0</c:v>
                </c:pt>
                <c:pt idx="6">
                  <c:v>640.0</c:v>
                </c:pt>
                <c:pt idx="7">
                  <c:v>3200.0</c:v>
                </c:pt>
              </c:numCache>
            </c:numRef>
          </c:val>
          <c:smooth val="0"/>
        </c:ser>
        <c:dLbls>
          <c:dLblPos val="t"/>
          <c:showLegendKey val="0"/>
          <c:showVal val="1"/>
          <c:showCatName val="0"/>
          <c:showSerName val="0"/>
          <c:showPercent val="0"/>
          <c:showBubbleSize val="0"/>
        </c:dLbls>
        <c:marker val="1"/>
        <c:smooth val="0"/>
        <c:axId val="-2010298000"/>
        <c:axId val="-2011096128"/>
      </c:lineChart>
      <c:catAx>
        <c:axId val="-2010298000"/>
        <c:scaling>
          <c:orientation val="minMax"/>
        </c:scaling>
        <c:delete val="0"/>
        <c:axPos val="b"/>
        <c:title>
          <c:tx>
            <c:rich>
              <a:bodyPr rot="0" vert="horz"/>
              <a:lstStyle/>
              <a:p>
                <a:pPr>
                  <a:defRPr sz="2000">
                    <a:latin typeface="Seravek"/>
                    <a:cs typeface="Seravek"/>
                  </a:defRPr>
                </a:pPr>
                <a:r>
                  <a:rPr lang="en-US" sz="2000">
                    <a:latin typeface="Seravek"/>
                    <a:cs typeface="Seravek"/>
                  </a:rPr>
                  <a:t>Year</a:t>
                </a:r>
              </a:p>
            </c:rich>
          </c:tx>
          <c:layout/>
          <c:overlay val="0"/>
          <c:spPr>
            <a:noFill/>
            <a:ln>
              <a:noFill/>
            </a:ln>
            <a:effectLst/>
          </c:spPr>
        </c:title>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vert="horz"/>
          <a:lstStyle/>
          <a:p>
            <a:pPr>
              <a:defRPr/>
            </a:pPr>
            <a:endParaRPr lang="en-US"/>
          </a:p>
        </c:txPr>
        <c:crossAx val="-2011096128"/>
        <c:crosses val="autoZero"/>
        <c:auto val="1"/>
        <c:lblAlgn val="ctr"/>
        <c:lblOffset val="100"/>
        <c:noMultiLvlLbl val="0"/>
      </c:catAx>
      <c:valAx>
        <c:axId val="-2011096128"/>
        <c:scaling>
          <c:logBase val="10.0"/>
          <c:orientation val="minMax"/>
          <c:min val="0.01"/>
        </c:scaling>
        <c:delete val="0"/>
        <c:axPos val="l"/>
        <c:title>
          <c:tx>
            <c:rich>
              <a:bodyPr rot="-5400000" vert="horz"/>
              <a:lstStyle/>
              <a:p>
                <a:pPr>
                  <a:defRPr sz="2000">
                    <a:latin typeface="Seravek"/>
                    <a:cs typeface="Seravek"/>
                  </a:defRPr>
                </a:pPr>
                <a:r>
                  <a:rPr lang="en-US" sz="2000">
                    <a:latin typeface="Seravek"/>
                    <a:cs typeface="Seravek"/>
                  </a:rPr>
                  <a:t>Gbit/s</a:t>
                </a:r>
              </a:p>
            </c:rich>
          </c:tx>
          <c:layout/>
          <c:overlay val="0"/>
          <c:spPr>
            <a:noFill/>
            <a:ln>
              <a:noFill/>
            </a:ln>
            <a:effectLst/>
          </c:spPr>
        </c:title>
        <c:numFmt formatCode="General" sourceLinked="1"/>
        <c:majorTickMark val="none"/>
        <c:minorTickMark val="none"/>
        <c:tickLblPos val="nextTo"/>
        <c:spPr>
          <a:noFill/>
          <a:ln>
            <a:noFill/>
          </a:ln>
          <a:effectLst/>
        </c:spPr>
        <c:txPr>
          <a:bodyPr rot="-60000000" vert="horz"/>
          <a:lstStyle/>
          <a:p>
            <a:pPr>
              <a:defRPr/>
            </a:pPr>
            <a:endParaRPr lang="en-US"/>
          </a:p>
        </c:txPr>
        <c:crossAx val="-2010298000"/>
        <c:crosses val="autoZero"/>
        <c:crossBetween val="between"/>
      </c:valAx>
      <c:spPr>
        <a:noFill/>
        <a:ln>
          <a:solidFill>
            <a:schemeClr val="bg2">
              <a:lumMod val="90000"/>
            </a:schemeClr>
          </a:solidFill>
        </a:ln>
        <a:effectLst/>
      </c:spPr>
    </c:plotArea>
    <c:legend>
      <c:legendPos val="t"/>
      <c:layout>
        <c:manualLayout>
          <c:xMode val="edge"/>
          <c:yMode val="edge"/>
          <c:x val="0.711487306865601"/>
          <c:y val="0.59349593495935"/>
          <c:w val="0.288512693134399"/>
          <c:h val="0.185857712907838"/>
        </c:manualLayout>
      </c:layout>
      <c:overlay val="1"/>
      <c:spPr>
        <a:noFill/>
        <a:ln>
          <a:noFill/>
        </a:ln>
        <a:effectLst/>
      </c:spPr>
      <c:txPr>
        <a:bodyPr rot="0" vert="horz"/>
        <a:lstStyle/>
        <a:p>
          <a:pPr>
            <a:defRPr sz="2000"/>
          </a:pPr>
          <a:endParaRPr lang="en-US"/>
        </a:p>
      </c:txPr>
    </c:legend>
    <c:plotVisOnly val="1"/>
    <c:dispBlanksAs val="span"/>
    <c:showDLblsOverMax val="0"/>
  </c:chart>
  <c:spPr>
    <a:noFill/>
    <a:ln>
      <a:noFill/>
    </a:ln>
    <a:effectLst/>
  </c:spPr>
  <c:txPr>
    <a:bodyPr/>
    <a:lstStyle/>
    <a:p>
      <a:pPr>
        <a:defRPr sz="1800"/>
      </a:pPr>
      <a:endParaRPr lang="en-US"/>
    </a:p>
  </c:txPr>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40" b="1" i="0" u="none" strike="noStrike" kern="1200" spc="0" baseline="0">
                <a:solidFill>
                  <a:schemeClr val="tx1">
                    <a:lumMod val="65000"/>
                    <a:lumOff val="35000"/>
                  </a:schemeClr>
                </a:solidFill>
                <a:latin typeface="+mn-lt"/>
                <a:ea typeface="+mn-ea"/>
                <a:cs typeface="+mn-cs"/>
              </a:defRPr>
            </a:pPr>
            <a:r>
              <a:rPr lang="en-US"/>
              <a:t>Performance scaling of routers</a:t>
            </a:r>
          </a:p>
        </c:rich>
      </c:tx>
      <c:overlay val="0"/>
      <c:spPr>
        <a:noFill/>
        <a:ln>
          <a:noFill/>
        </a:ln>
        <a:effectLst/>
      </c:spPr>
      <c:txPr>
        <a:bodyPr rot="0" spcFirstLastPara="1" vertOverflow="ellipsis" vert="horz" wrap="square" anchor="ctr" anchorCtr="1"/>
        <a:lstStyle/>
        <a:p>
          <a:pPr>
            <a:defRPr sz="144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'[Chart in Microsoft PowerPoint]Sheet1'!$B$1</c:f>
              <c:strCache>
                <c:ptCount val="1"/>
                <c:pt idx="0">
                  <c:v>Software routers</c:v>
                </c:pt>
              </c:strCache>
            </c:strRef>
          </c:tx>
          <c:spPr>
            <a:ln w="63500" cap="rnd">
              <a:solidFill>
                <a:schemeClr val="accent1"/>
              </a:solidFill>
              <a:round/>
            </a:ln>
            <a:effectLst/>
          </c:spPr>
          <c:marker>
            <c:symbol val="circle"/>
            <c:size val="5"/>
            <c:spPr>
              <a:solidFill>
                <a:schemeClr val="accent1"/>
              </a:solidFill>
              <a:ln w="9525">
                <a:solidFill>
                  <a:schemeClr val="accent1"/>
                </a:solidFill>
              </a:ln>
              <a:effectLst/>
            </c:spPr>
          </c:marker>
          <c:dLbls>
            <c:dLbl>
              <c:idx val="0"/>
              <c:tx>
                <c:rich>
                  <a:bodyPr/>
                  <a:lstStyle/>
                  <a:p>
                    <a:r>
                      <a:rPr lang="en-US" sz="1200"/>
                      <a:t>CPU</a:t>
                    </a:r>
                  </a:p>
                </c:rich>
              </c:tx>
              <c:dLblPos val="t"/>
              <c:showLegendKey val="0"/>
              <c:showVal val="1"/>
              <c:showCatName val="0"/>
              <c:showSerName val="0"/>
              <c:showPercent val="0"/>
              <c:showBubbleSize val="0"/>
              <c:extLst>
                <c:ext xmlns:c15="http://schemas.microsoft.com/office/drawing/2012/chart" uri="{CE6537A1-D6FC-4f65-9D91-7224C49458BB}"/>
              </c:extLst>
            </c:dLbl>
            <c:dLbl>
              <c:idx val="1"/>
              <c:tx>
                <c:rich>
                  <a:bodyPr/>
                  <a:lstStyle/>
                  <a:p>
                    <a:r>
                      <a:rPr lang="en-US" sz="1200"/>
                      <a:t>NPU</a:t>
                    </a:r>
                  </a:p>
                </c:rich>
              </c:tx>
              <c:dLblPos val="t"/>
              <c:showLegendKey val="0"/>
              <c:showVal val="1"/>
              <c:showCatName val="0"/>
              <c:showSerName val="0"/>
              <c:showPercent val="0"/>
              <c:showBubbleSize val="0"/>
              <c:extLst>
                <c:ext xmlns:c15="http://schemas.microsoft.com/office/drawing/2012/chart" uri="{CE6537A1-D6FC-4f65-9D91-7224C49458BB}"/>
              </c:extLst>
            </c:dLbl>
            <c:dLbl>
              <c:idx val="2"/>
              <c:layout>
                <c:manualLayout>
                  <c:x val="-0.10961964818135"/>
                  <c:y val="-0.0393735962411039"/>
                </c:manualLayout>
              </c:layout>
              <c:tx>
                <c:rich>
                  <a:bodyPr/>
                  <a:lstStyle/>
                  <a:p>
                    <a:r>
                      <a:rPr lang="en-US" sz="1200"/>
                      <a:t>Multi-core</a:t>
                    </a:r>
                  </a:p>
                </c:rich>
              </c:tx>
              <c:dLblPos val="r"/>
              <c:showLegendKey val="0"/>
              <c:showVal val="1"/>
              <c:showCatName val="0"/>
              <c:showSerName val="0"/>
              <c:showPercent val="0"/>
              <c:showBubbleSize val="0"/>
              <c:extLst>
                <c:ext xmlns:c15="http://schemas.microsoft.com/office/drawing/2012/chart" uri="{CE6537A1-D6FC-4f65-9D91-7224C49458BB}"/>
              </c:extLst>
            </c:dLbl>
            <c:dLbl>
              <c:idx val="3"/>
              <c:layout>
                <c:manualLayout>
                  <c:x val="-0.0313198994803856"/>
                  <c:y val="-0.0357941784010037"/>
                </c:manualLayout>
              </c:layout>
              <c:tx>
                <c:rich>
                  <a:bodyPr/>
                  <a:lstStyle/>
                  <a:p>
                    <a:r>
                      <a:rPr lang="en-US" sz="1200"/>
                      <a:t>GPU</a:t>
                    </a:r>
                  </a:p>
                </c:rich>
              </c:tx>
              <c:dLblPos val="r"/>
              <c:showLegendKey val="0"/>
              <c:showVal val="1"/>
              <c:showCatName val="0"/>
              <c:showSerName val="0"/>
              <c:showPercent val="0"/>
              <c:showBubbleSize val="0"/>
              <c:extLst>
                <c:ext xmlns:c15="http://schemas.microsoft.com/office/drawing/2012/chart" uri="{CE6537A1-D6FC-4f65-9D91-7224C49458BB}"/>
              </c:extLst>
            </c:dLbl>
            <c:dLbl>
              <c:idx val="4"/>
              <c:tx>
                <c:rich>
                  <a:bodyPr/>
                  <a:lstStyle/>
                  <a:p>
                    <a:r>
                      <a:rPr lang="en-US" sz="1200"/>
                      <a:t>FPGA</a:t>
                    </a:r>
                  </a:p>
                </c:rich>
              </c:tx>
              <c:dLblPos val="t"/>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'[Chart in Microsoft PowerPoint]Sheet1'!$A$2:$A$6</c:f>
              <c:numCache>
                <c:formatCode>General</c:formatCode>
                <c:ptCount val="5"/>
                <c:pt idx="0">
                  <c:v>2000.0</c:v>
                </c:pt>
                <c:pt idx="1">
                  <c:v>2002.0</c:v>
                </c:pt>
                <c:pt idx="2">
                  <c:v>2009.0</c:v>
                </c:pt>
                <c:pt idx="3">
                  <c:v>2010.0</c:v>
                </c:pt>
                <c:pt idx="4">
                  <c:v>2014.0</c:v>
                </c:pt>
              </c:numCache>
            </c:numRef>
          </c:xVal>
          <c:yVal>
            <c:numRef>
              <c:f>'[Chart in Microsoft PowerPoint]Sheet1'!$B$2:$B$6</c:f>
              <c:numCache>
                <c:formatCode>General</c:formatCode>
                <c:ptCount val="5"/>
                <c:pt idx="0">
                  <c:v>0.17</c:v>
                </c:pt>
                <c:pt idx="1">
                  <c:v>4.0</c:v>
                </c:pt>
                <c:pt idx="2">
                  <c:v>35.0</c:v>
                </c:pt>
                <c:pt idx="3">
                  <c:v>40.0</c:v>
                </c:pt>
                <c:pt idx="4">
                  <c:v>100.0</c:v>
                </c:pt>
              </c:numCache>
            </c:numRef>
          </c:yVal>
          <c:smooth val="0"/>
        </c:ser>
        <c:ser>
          <c:idx val="1"/>
          <c:order val="1"/>
          <c:tx>
            <c:strRef>
              <c:f>'[Chart in Microsoft PowerPoint]Sheet1'!$C$1</c:f>
              <c:strCache>
                <c:ptCount val="1"/>
                <c:pt idx="0">
                  <c:v>Line-rate routers</c:v>
                </c:pt>
              </c:strCache>
            </c:strRef>
          </c:tx>
          <c:spPr>
            <a:ln w="63500" cap="rnd">
              <a:solidFill>
                <a:schemeClr val="accent2"/>
              </a:solidFill>
              <a:round/>
            </a:ln>
            <a:effectLst/>
          </c:spPr>
          <c:marker>
            <c:symbol val="circle"/>
            <c:size val="5"/>
            <c:spPr>
              <a:solidFill>
                <a:schemeClr val="accent2"/>
              </a:solidFill>
              <a:ln w="9525">
                <a:solidFill>
                  <a:schemeClr val="accent2"/>
                </a:solidFill>
              </a:ln>
              <a:effectLst/>
            </c:spPr>
          </c:marker>
          <c:dLbls>
            <c:dLbl>
              <c:idx val="0"/>
              <c:layout>
                <c:manualLayout>
                  <c:x val="-0.0246084924488744"/>
                  <c:y val="-0.0501118497614051"/>
                </c:manualLayout>
              </c:layout>
              <c:tx>
                <c:rich>
                  <a:bodyPr/>
                  <a:lstStyle/>
                  <a:p>
                    <a:r>
                      <a:rPr lang="en-US"/>
                      <a:t>Catalyst</a:t>
                    </a:r>
                  </a:p>
                </c:rich>
              </c:tx>
              <c:showLegendKey val="0"/>
              <c:showVal val="1"/>
              <c:showCatName val="0"/>
              <c:showSerName val="0"/>
              <c:showPercent val="0"/>
              <c:showBubbleSize val="0"/>
              <c:extLst>
                <c:ext xmlns:c15="http://schemas.microsoft.com/office/drawing/2012/chart" uri="{CE6537A1-D6FC-4f65-9D91-7224C49458BB}"/>
              </c:extLst>
            </c:dLbl>
            <c:dLbl>
              <c:idx val="1"/>
              <c:layout>
                <c:manualLayout>
                  <c:x val="-0.131991004953054"/>
                  <c:y val="-0.0536912676015054"/>
                </c:manualLayout>
              </c:layout>
              <c:tx>
                <c:rich>
                  <a:bodyPr/>
                  <a:lstStyle/>
                  <a:p>
                    <a:r>
                      <a:rPr lang="en-US"/>
                      <a:t>Broadcom 5670</a:t>
                    </a:r>
                  </a:p>
                </c:rich>
              </c:tx>
              <c:showLegendKey val="0"/>
              <c:showVal val="1"/>
              <c:showCatName val="0"/>
              <c:showSerName val="0"/>
              <c:showPercent val="0"/>
              <c:showBubbleSize val="0"/>
              <c:extLst>
                <c:ext xmlns:c15="http://schemas.microsoft.com/office/drawing/2012/chart" uri="{CE6537A1-D6FC-4f65-9D91-7224C49458BB}"/>
              </c:extLst>
            </c:dLbl>
            <c:dLbl>
              <c:idx val="2"/>
              <c:layout>
                <c:manualLayout>
                  <c:x val="-0.0402684421890672"/>
                  <c:y val="-0.0536912676015054"/>
                </c:manualLayout>
              </c:layout>
              <c:tx>
                <c:rich>
                  <a:bodyPr/>
                  <a:lstStyle/>
                  <a:p>
                    <a:r>
                      <a:rPr lang="en-US"/>
                      <a:t>Scorpion</a:t>
                    </a:r>
                  </a:p>
                </c:rich>
              </c:tx>
              <c:showLegendKey val="0"/>
              <c:showVal val="1"/>
              <c:showCatName val="0"/>
              <c:showSerName val="0"/>
              <c:showPercent val="0"/>
              <c:showBubbleSize val="0"/>
              <c:extLst>
                <c:ext xmlns:c15="http://schemas.microsoft.com/office/drawing/2012/chart" uri="{CE6537A1-D6FC-4f65-9D91-7224C49458BB}"/>
              </c:extLst>
            </c:dLbl>
            <c:dLbl>
              <c:idx val="3"/>
              <c:layout>
                <c:manualLayout>
                  <c:x val="-0.0380313065118968"/>
                  <c:y val="-0.050111849761405"/>
                </c:manualLayout>
              </c:layout>
              <c:tx>
                <c:rich>
                  <a:bodyPr/>
                  <a:lstStyle/>
                  <a:p>
                    <a:r>
                      <a:rPr lang="en-US"/>
                      <a:t>Trident</a:t>
                    </a:r>
                  </a:p>
                </c:rich>
              </c:tx>
              <c:showLegendKey val="0"/>
              <c:showVal val="1"/>
              <c:showCatName val="0"/>
              <c:showSerName val="0"/>
              <c:showPercent val="0"/>
              <c:showBubbleSize val="0"/>
              <c:extLst>
                <c:ext xmlns:c15="http://schemas.microsoft.com/office/drawing/2012/chart" uri="{CE6537A1-D6FC-4f65-9D91-7224C49458BB}"/>
              </c:extLst>
            </c:dLbl>
            <c:dLbl>
              <c:idx val="4"/>
              <c:layout>
                <c:manualLayout>
                  <c:x val="-0.026845628126045"/>
                  <c:y val="-0.0322147605609033"/>
                </c:manualLayout>
              </c:layout>
              <c:tx>
                <c:rich>
                  <a:bodyPr/>
                  <a:lstStyle/>
                  <a:p>
                    <a:r>
                      <a:rPr lang="en-US"/>
                      <a:t>Tomahawk</a:t>
                    </a:r>
                  </a:p>
                </c:rich>
              </c:tx>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'[Chart in Microsoft PowerPoint]Sheet1'!$D$2:$D$6</c:f>
              <c:numCache>
                <c:formatCode>General</c:formatCode>
                <c:ptCount val="5"/>
                <c:pt idx="0">
                  <c:v>1999.0</c:v>
                </c:pt>
                <c:pt idx="1">
                  <c:v>2004.0</c:v>
                </c:pt>
                <c:pt idx="2">
                  <c:v>2007.0</c:v>
                </c:pt>
                <c:pt idx="3">
                  <c:v>2010.0</c:v>
                </c:pt>
                <c:pt idx="4">
                  <c:v>2014.0</c:v>
                </c:pt>
              </c:numCache>
            </c:numRef>
          </c:xVal>
          <c:yVal>
            <c:numRef>
              <c:f>'[Chart in Microsoft PowerPoint]Sheet1'!$C$2:$C$6</c:f>
              <c:numCache>
                <c:formatCode>General</c:formatCode>
                <c:ptCount val="5"/>
                <c:pt idx="0">
                  <c:v>32.0</c:v>
                </c:pt>
                <c:pt idx="1">
                  <c:v>80.0</c:v>
                </c:pt>
                <c:pt idx="2">
                  <c:v>240.0</c:v>
                </c:pt>
                <c:pt idx="3">
                  <c:v>640.0</c:v>
                </c:pt>
                <c:pt idx="4">
                  <c:v>3200.0</c:v>
                </c:pt>
              </c:numCache>
            </c:numRef>
          </c:yVal>
          <c:smooth val="0"/>
        </c:ser>
        <c:dLbls>
          <c:showLegendKey val="0"/>
          <c:showVal val="0"/>
          <c:showCatName val="0"/>
          <c:showSerName val="0"/>
          <c:showPercent val="0"/>
          <c:showBubbleSize val="0"/>
        </c:dLbls>
        <c:axId val="-2049000432"/>
        <c:axId val="-2117599424"/>
      </c:scatterChart>
      <c:valAx>
        <c:axId val="-2049000432"/>
        <c:scaling>
          <c:orientation val="minMax"/>
          <c:max val="2014.0"/>
          <c:min val="1999.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US"/>
                  <a:t>Year</a:t>
                </a:r>
              </a:p>
            </c:rich>
          </c:tx>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2117599424"/>
        <c:crosses val="autoZero"/>
        <c:crossBetween val="midCat"/>
      </c:valAx>
      <c:valAx>
        <c:axId val="-2117599424"/>
        <c:scaling>
          <c:logBase val="10.0"/>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US"/>
                  <a:t>Gbit/s</a:t>
                </a:r>
              </a:p>
            </c:rich>
          </c:tx>
          <c:overlay val="0"/>
          <c:spPr>
            <a:noFill/>
            <a:ln>
              <a:noFill/>
            </a:ln>
            <a:effectLst/>
          </c:spPr>
          <c:txPr>
            <a:bodyPr rot="-54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2049000432"/>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sz="1200" b="1" i="0" baseline="0"/>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C7B9F6-97F7-436C-AE99-7DC514F72812}" type="datetimeFigureOut">
              <a:rPr lang="en-US" smtClean="0"/>
              <a:t>10/1/16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B09458-7AEF-4AD3-A567-0F11380064BE}" type="slidenum">
              <a:rPr lang="en-US" smtClean="0"/>
              <a:t>‹#›</a:t>
            </a:fld>
            <a:endParaRPr lang="en-US"/>
          </a:p>
        </p:txBody>
      </p:sp>
    </p:spTree>
    <p:extLst>
      <p:ext uri="{BB962C8B-B14F-4D97-AF65-F5344CB8AC3E}">
        <p14:creationId xmlns:p14="http://schemas.microsoft.com/office/powerpoint/2010/main" val="8480612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5.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7.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8.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9.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2.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3.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4.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Thanks for having me here. I am Anirudh</a:t>
            </a:r>
            <a:r>
              <a:rPr lang="en-US" baseline="0" dirty="0" smtClean="0"/>
              <a:t> and I am a graduate student at MIT. I am going to be talking about work</a:t>
            </a:r>
          </a:p>
          <a:p>
            <a:r>
              <a:rPr lang="en-US" baseline="0" dirty="0" smtClean="0"/>
              <a:t>I have been doing over the past year on abstractions for programming network data-planes that run at line rate.</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1</a:t>
            </a:fld>
            <a:endParaRPr lang="en-US"/>
          </a:p>
        </p:txBody>
      </p:sp>
    </p:spTree>
    <p:extLst>
      <p:ext uri="{BB962C8B-B14F-4D97-AF65-F5344CB8AC3E}">
        <p14:creationId xmlns:p14="http://schemas.microsoft.com/office/powerpoint/2010/main" val="19962031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10</a:t>
            </a:fld>
            <a:endParaRPr lang="en-US"/>
          </a:p>
        </p:txBody>
      </p:sp>
    </p:spTree>
    <p:extLst>
      <p:ext uri="{BB962C8B-B14F-4D97-AF65-F5344CB8AC3E}">
        <p14:creationId xmlns:p14="http://schemas.microsoft.com/office/powerpoint/2010/main" val="17065363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11</a:t>
            </a:fld>
            <a:endParaRPr lang="en-US"/>
          </a:p>
        </p:txBody>
      </p:sp>
    </p:spTree>
    <p:extLst>
      <p:ext uri="{BB962C8B-B14F-4D97-AF65-F5344CB8AC3E}">
        <p14:creationId xmlns:p14="http://schemas.microsoft.com/office/powerpoint/2010/main" val="34932929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12</a:t>
            </a:fld>
            <a:endParaRPr lang="en-US"/>
          </a:p>
        </p:txBody>
      </p:sp>
    </p:spTree>
    <p:extLst>
      <p:ext uri="{BB962C8B-B14F-4D97-AF65-F5344CB8AC3E}">
        <p14:creationId xmlns:p14="http://schemas.microsoft.com/office/powerpoint/2010/main" val="16523510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Net result is a reduction</a:t>
            </a:r>
            <a:r>
              <a:rPr lang="en-US" baseline="0" dirty="0" smtClean="0"/>
              <a:t> in die area.</a:t>
            </a:r>
            <a:endParaRPr lang="en-US" dirty="0" smtClean="0"/>
          </a:p>
          <a:p>
            <a:endParaRPr lang="en-US" dirty="0" smtClean="0"/>
          </a:p>
          <a:p>
            <a:r>
              <a:rPr lang="en-US" dirty="0" smtClean="0"/>
              <a:t>TODO: Make sure to</a:t>
            </a:r>
            <a:r>
              <a:rPr lang="en-US" baseline="0" dirty="0" smtClean="0"/>
              <a:t> mention that these are very, very restricted units and not general purpose processors.</a:t>
            </a:r>
          </a:p>
          <a:p>
            <a:r>
              <a:rPr lang="en-US" baseline="0" dirty="0" smtClean="0"/>
              <a:t>The game is designing these atoms or primitives</a:t>
            </a:r>
          </a:p>
          <a:p>
            <a:endParaRPr lang="en-US" baseline="0" dirty="0" smtClean="0"/>
          </a:p>
          <a:p>
            <a:r>
              <a:rPr lang="en-US" baseline="0" dirty="0" smtClean="0"/>
              <a:t>TODO: Rambling a bit too much here.</a:t>
            </a:r>
          </a:p>
        </p:txBody>
      </p:sp>
      <p:sp>
        <p:nvSpPr>
          <p:cNvPr id="4" name="Slide Number Placeholder 3"/>
          <p:cNvSpPr>
            <a:spLocks noGrp="1"/>
          </p:cNvSpPr>
          <p:nvPr>
            <p:ph type="sldNum" sz="quarter" idx="10"/>
          </p:nvPr>
        </p:nvSpPr>
        <p:spPr/>
        <p:txBody>
          <a:bodyPr/>
          <a:lstStyle/>
          <a:p>
            <a:fld id="{16B09458-7AEF-4AD3-A567-0F11380064BE}" type="slidenum">
              <a:rPr lang="en-US" smtClean="0"/>
              <a:t>13</a:t>
            </a:fld>
            <a:endParaRPr lang="en-US"/>
          </a:p>
        </p:txBody>
      </p:sp>
    </p:spTree>
    <p:extLst>
      <p:ext uri="{BB962C8B-B14F-4D97-AF65-F5344CB8AC3E}">
        <p14:creationId xmlns:p14="http://schemas.microsoft.com/office/powerpoint/2010/main" val="17753691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Of course, the serial view provided by packet transactions is an</a:t>
            </a:r>
            <a:r>
              <a:rPr lang="en-US" baseline="0" dirty="0" smtClean="0"/>
              <a:t> illusion provided to the programmer. Under the hood, the switch is heavily pipelined and processes multiple packets concurrently. Let’s look at a switch in a little more detail.</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First, every stage of the pipeline has some match-action tables that process packets before handing it off. The match simply filters out packets and the actual packet processing happens in the action. So let’s focus on that alone.</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14</a:t>
            </a:fld>
            <a:endParaRPr lang="en-US"/>
          </a:p>
        </p:txBody>
      </p:sp>
    </p:spTree>
    <p:extLst>
      <p:ext uri="{BB962C8B-B14F-4D97-AF65-F5344CB8AC3E}">
        <p14:creationId xmlns:p14="http://schemas.microsoft.com/office/powerpoint/2010/main" val="4818870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action is carried out by an action unit, which is a digital circuit processing packet fields. Internally, an action unit can update some local state, such as a counter. All action units in a stage process a single packet in parallel, by having different action units touch disjoint portions of the packet.</a:t>
            </a:r>
          </a:p>
        </p:txBody>
      </p:sp>
      <p:sp>
        <p:nvSpPr>
          <p:cNvPr id="4" name="Slide Number Placeholder 3"/>
          <p:cNvSpPr>
            <a:spLocks noGrp="1"/>
          </p:cNvSpPr>
          <p:nvPr>
            <p:ph type="sldNum" sz="quarter" idx="10"/>
          </p:nvPr>
        </p:nvSpPr>
        <p:spPr/>
        <p:txBody>
          <a:bodyPr/>
          <a:lstStyle/>
          <a:p>
            <a:fld id="{16B09458-7AEF-4AD3-A567-0F11380064BE}" type="slidenum">
              <a:rPr lang="en-US" smtClean="0"/>
              <a:t>15</a:t>
            </a:fld>
            <a:endParaRPr lang="en-US"/>
          </a:p>
        </p:txBody>
      </p:sp>
    </p:spTree>
    <p:extLst>
      <p:ext uri="{BB962C8B-B14F-4D97-AF65-F5344CB8AC3E}">
        <p14:creationId xmlns:p14="http://schemas.microsoft.com/office/powerpoint/2010/main" val="16013822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In steady state, each action unit processes the packet and hands it off to the next stage, so each stage is processing one packet at any instant. Typically, for switch pipelines today this translates to processing a packet every ns at each pipeline stage.</a:t>
            </a:r>
          </a:p>
        </p:txBody>
      </p:sp>
      <p:sp>
        <p:nvSpPr>
          <p:cNvPr id="4" name="Slide Number Placeholder 3"/>
          <p:cNvSpPr>
            <a:spLocks noGrp="1"/>
          </p:cNvSpPr>
          <p:nvPr>
            <p:ph type="sldNum" sz="quarter" idx="10"/>
          </p:nvPr>
        </p:nvSpPr>
        <p:spPr/>
        <p:txBody>
          <a:bodyPr/>
          <a:lstStyle/>
          <a:p>
            <a:fld id="{16B09458-7AEF-4AD3-A567-0F11380064BE}" type="slidenum">
              <a:rPr lang="en-US" smtClean="0"/>
              <a:t>16</a:t>
            </a:fld>
            <a:endParaRPr lang="en-US"/>
          </a:p>
        </p:txBody>
      </p:sp>
    </p:spTree>
    <p:extLst>
      <p:ext uri="{BB962C8B-B14F-4D97-AF65-F5344CB8AC3E}">
        <p14:creationId xmlns:p14="http://schemas.microsoft.com/office/powerpoint/2010/main" val="6339325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17</a:t>
            </a:fld>
            <a:endParaRPr lang="en-US"/>
          </a:p>
        </p:txBody>
      </p:sp>
    </p:spTree>
    <p:extLst>
      <p:ext uri="{BB962C8B-B14F-4D97-AF65-F5344CB8AC3E}">
        <p14:creationId xmlns:p14="http://schemas.microsoft.com/office/powerpoint/2010/main" val="172071035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This combination of an action unit + its internal local state we call an atom. It captures atomic units of computation provided natively by the switch hardware. By atomic, we mean that any updates to state local to the atom must be visible before the next packet is processed by that atom, i.e., within a ns.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r>
              <a:rPr lang="en-US" baseline="0" dirty="0" smtClean="0"/>
              <a:t>There is one important restriction with state here. State is purely local to an atom. It is not shared between atoms within a stage or across stages. It can however be carried from one stage to the next by reading it into a packet field. This is because sharing state requires a multi-ported memory, which is hard.</a:t>
            </a:r>
          </a:p>
          <a:p>
            <a:endParaRPr lang="en-US" dirty="0" smtClean="0"/>
          </a:p>
          <a:p>
            <a:r>
              <a:rPr lang="en-US" dirty="0" smtClean="0"/>
              <a:t>What</a:t>
            </a:r>
            <a:r>
              <a:rPr lang="en-US" baseline="0" dirty="0" smtClean="0"/>
              <a:t> does one of these atoms look like? Here’s an atom we just made up that contains the state x and an action unit that either adds or multiplies a constant with x. Both constant and choice are parameters supplied by the programmer.</a:t>
            </a:r>
          </a:p>
          <a:p>
            <a:endParaRPr lang="en-US" baseline="0" dirty="0" smtClean="0"/>
          </a:p>
          <a:p>
            <a:r>
              <a:rPr lang="en-US" baseline="0" dirty="0" smtClean="0"/>
              <a:t>You can now create a switch pipeline with a grid of such atoms. If you specify an atom, along with how many atoms you want in a stage (pipeline width) and how many stages you want (pipeline depth), you have specified its instruction set.</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18</a:t>
            </a:fld>
            <a:endParaRPr lang="en-US"/>
          </a:p>
        </p:txBody>
      </p:sp>
    </p:spTree>
    <p:extLst>
      <p:ext uri="{BB962C8B-B14F-4D97-AF65-F5344CB8AC3E}">
        <p14:creationId xmlns:p14="http://schemas.microsoft.com/office/powerpoint/2010/main" val="8478650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let me dive a bit deeper into these atoms to show how the design process is different for atoms that do and do not modify persistent switch state. Let’s do this with some examples.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First, let’s look at the stateless op, f4 = f1 + f2 – f3., click</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let’s see what atoms for this operation look like. We can create two atoms in two different pipeline stages. Click,</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first adds f1 and f2 and writes it to </a:t>
            </a:r>
            <a:r>
              <a:rPr lang="en-US" baseline="0" dirty="0" err="1" smtClean="0"/>
              <a:t>tmp</a:t>
            </a:r>
            <a:r>
              <a:rPr lang="en-US" baseline="0" dirty="0" smtClean="0"/>
              <a:t>. Click,</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second subtracts f3 from </a:t>
            </a:r>
            <a:r>
              <a:rPr lang="en-US" baseline="0" dirty="0" err="1" smtClean="0"/>
              <a:t>tmp</a:t>
            </a: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In general, you can do this for more involved stateless operations by breaking it down into a sequence of pair-wise operations on packet fields.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as a switch designer, you can design stateless atoms that perform arithmetic on pairs of packet fields and many stateless operations can be composed out of these simpler pair-wise instructions, by the compiler.</a:t>
            </a:r>
          </a:p>
        </p:txBody>
      </p:sp>
      <p:sp>
        <p:nvSpPr>
          <p:cNvPr id="4" name="Slide Number Placeholder 3"/>
          <p:cNvSpPr>
            <a:spLocks noGrp="1"/>
          </p:cNvSpPr>
          <p:nvPr>
            <p:ph type="sldNum" sz="quarter" idx="10"/>
          </p:nvPr>
        </p:nvSpPr>
        <p:spPr/>
        <p:txBody>
          <a:bodyPr/>
          <a:lstStyle/>
          <a:p>
            <a:fld id="{16B09458-7AEF-4AD3-A567-0F11380064BE}" type="slidenum">
              <a:rPr lang="en-US" smtClean="0"/>
              <a:t>19</a:t>
            </a:fld>
            <a:endParaRPr lang="en-US"/>
          </a:p>
        </p:txBody>
      </p:sp>
    </p:spTree>
    <p:extLst>
      <p:ext uri="{BB962C8B-B14F-4D97-AF65-F5344CB8AC3E}">
        <p14:creationId xmlns:p14="http://schemas.microsoft.com/office/powerpoint/2010/main" val="5156012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Before</a:t>
            </a:r>
            <a:r>
              <a:rPr lang="en-US" baseline="0" dirty="0" smtClean="0"/>
              <a:t> I start, I should mention that this is joint work with an outstanding set of collaborators from</a:t>
            </a:r>
          </a:p>
          <a:p>
            <a:r>
              <a:rPr lang="en-US" baseline="0" dirty="0" smtClean="0"/>
              <a:t>MIT, Barefoot Networks, Cisco Systems, Microsoft Research, Stanford, and University of Washington.</a:t>
            </a:r>
          </a:p>
          <a:p>
            <a:endParaRPr lang="en-US" baseline="0" dirty="0" smtClean="0"/>
          </a:p>
          <a:p>
            <a:r>
              <a:rPr lang="en-US" baseline="0" dirty="0" smtClean="0"/>
              <a:t>Also, I encourage you to interrupt me and ask questions as we go along.</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a:t>
            </a:fld>
            <a:endParaRPr lang="en-US"/>
          </a:p>
        </p:txBody>
      </p:sp>
    </p:spTree>
    <p:extLst>
      <p:ext uri="{BB962C8B-B14F-4D97-AF65-F5344CB8AC3E}">
        <p14:creationId xmlns:p14="http://schemas.microsoft.com/office/powerpoint/2010/main" val="67550135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Let’s see if we can apply the same trick to a </a:t>
            </a:r>
            <a:r>
              <a:rPr lang="en-US" baseline="0" dirty="0" err="1" smtClean="0"/>
              <a:t>stateful</a:t>
            </a:r>
            <a:r>
              <a:rPr lang="en-US" baseline="0" dirty="0" smtClean="0"/>
              <a:t> operation. Let’s pick a counter. Now, one implementation is a 3-stage pipeline. The first stage reads the counter into packet field </a:t>
            </a:r>
            <a:r>
              <a:rPr lang="en-US" baseline="0" dirty="0" err="1" smtClean="0"/>
              <a:t>tmp</a:t>
            </a:r>
            <a:r>
              <a:rPr lang="en-US" baseline="0" dirty="0" smtClean="0"/>
              <a:t>, the second one increments </a:t>
            </a:r>
            <a:r>
              <a:rPr lang="en-US" baseline="0" dirty="0" err="1" smtClean="0"/>
              <a:t>tmp</a:t>
            </a:r>
            <a:r>
              <a:rPr lang="en-US" baseline="0" dirty="0" smtClean="0"/>
              <a:t>, and the last one writes back the incremented value.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But this doesn’t work, and I’ll show you why. Let’s say two packets red and green enter the pipeline in adjacent clock cycles 0 and 1. In cycle 1, Red picks up </a:t>
            </a:r>
            <a:r>
              <a:rPr lang="en-US" baseline="0" dirty="0" err="1" smtClean="0"/>
              <a:t>tmp</a:t>
            </a:r>
            <a:r>
              <a:rPr lang="en-US" baseline="0" dirty="0" smtClean="0"/>
              <a:t>=0, while Green just enters the pipeline.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in clock cycle 2, pink’s </a:t>
            </a:r>
            <a:r>
              <a:rPr lang="en-US" baseline="0" dirty="0" err="1" smtClean="0"/>
              <a:t>tmp</a:t>
            </a:r>
            <a:r>
              <a:rPr lang="en-US" baseline="0" dirty="0" smtClean="0"/>
              <a:t> becomes 1, while green’s </a:t>
            </a:r>
            <a:r>
              <a:rPr lang="en-US" baseline="0" dirty="0" err="1" smtClean="0"/>
              <a:t>tmp</a:t>
            </a:r>
            <a:r>
              <a:rPr lang="en-US" baseline="0" dirty="0" smtClean="0"/>
              <a:t> picks up the old value 0. Eventually green makes its way through the pipeline and updates x to 1, which is incorrect.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problem is that the counter isn’t atomic anymore. To guarantee atomicity, you need the hardware to support an increment, where conceptually the </a:t>
            </a:r>
            <a:r>
              <a:rPr lang="en-US" baseline="0" dirty="0" err="1" smtClean="0"/>
              <a:t>rmw</a:t>
            </a:r>
            <a:r>
              <a:rPr lang="en-US" baseline="0" dirty="0" smtClean="0"/>
              <a:t> all complete within a clock cycle.</a:t>
            </a:r>
          </a:p>
        </p:txBody>
      </p:sp>
      <p:sp>
        <p:nvSpPr>
          <p:cNvPr id="4" name="Slide Number Placeholder 3"/>
          <p:cNvSpPr>
            <a:spLocks noGrp="1"/>
          </p:cNvSpPr>
          <p:nvPr>
            <p:ph type="sldNum" sz="quarter" idx="10"/>
          </p:nvPr>
        </p:nvSpPr>
        <p:spPr/>
        <p:txBody>
          <a:bodyPr/>
          <a:lstStyle/>
          <a:p>
            <a:fld id="{16B09458-7AEF-4AD3-A567-0F11380064BE}" type="slidenum">
              <a:rPr lang="en-US" smtClean="0"/>
              <a:t>20</a:t>
            </a:fld>
            <a:endParaRPr lang="en-US"/>
          </a:p>
        </p:txBody>
      </p:sp>
    </p:spTree>
    <p:extLst>
      <p:ext uri="{BB962C8B-B14F-4D97-AF65-F5344CB8AC3E}">
        <p14:creationId xmlns:p14="http://schemas.microsoft.com/office/powerpoint/2010/main" val="144963277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In general, this is true of arbitrary read-modify-write operations, where the entire </a:t>
            </a:r>
            <a:r>
              <a:rPr lang="en-US" baseline="0" dirty="0" err="1" smtClean="0"/>
              <a:t>rmw</a:t>
            </a:r>
            <a:r>
              <a:rPr lang="en-US" baseline="0" dirty="0" smtClean="0"/>
              <a:t> must complete in a clock cycle to guarantee atomicity. Unlike a stateless operation, you can’t pipeline the operation easily.</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this is true in general, and as your </a:t>
            </a:r>
            <a:r>
              <a:rPr lang="en-US" baseline="0" dirty="0" err="1" smtClean="0"/>
              <a:t>stateful</a:t>
            </a:r>
            <a:r>
              <a:rPr lang="en-US" baseline="0" dirty="0" smtClean="0"/>
              <a:t> operation grows more complicated, you will need to pack more and digital logic within a 1 clock cycle budget because there is no easy recipe to break it up into simpler operations.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21</a:t>
            </a:fld>
            <a:endParaRPr lang="en-US"/>
          </a:p>
        </p:txBody>
      </p:sp>
    </p:spTree>
    <p:extLst>
      <p:ext uri="{BB962C8B-B14F-4D97-AF65-F5344CB8AC3E}">
        <p14:creationId xmlns:p14="http://schemas.microsoft.com/office/powerpoint/2010/main" val="68115824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Here’s a particularly extreme instance of this problem,</a:t>
            </a:r>
            <a:r>
              <a:rPr lang="en-US" baseline="0" dirty="0" smtClean="0"/>
              <a:t> where this atom needs us to update a state variable in one of four ways based on four predicates that themselves depend on state.</a:t>
            </a:r>
          </a:p>
          <a:p>
            <a:endParaRPr lang="en-US" baseline="0" dirty="0" smtClean="0"/>
          </a:p>
          <a:p>
            <a:r>
              <a:rPr lang="en-US" baseline="0" dirty="0" smtClean="0"/>
              <a:t>As a result, these </a:t>
            </a:r>
            <a:r>
              <a:rPr lang="en-US" baseline="0" dirty="0" err="1" smtClean="0"/>
              <a:t>stateful</a:t>
            </a:r>
            <a:r>
              <a:rPr lang="en-US" baseline="0" dirty="0" smtClean="0"/>
              <a:t> atoms look very different from instructions for processors.</a:t>
            </a:r>
          </a:p>
        </p:txBody>
      </p:sp>
      <p:sp>
        <p:nvSpPr>
          <p:cNvPr id="4" name="Slide Number Placeholder 3"/>
          <p:cNvSpPr>
            <a:spLocks noGrp="1"/>
          </p:cNvSpPr>
          <p:nvPr>
            <p:ph type="sldNum" sz="quarter" idx="10"/>
          </p:nvPr>
        </p:nvSpPr>
        <p:spPr/>
        <p:txBody>
          <a:bodyPr/>
          <a:lstStyle/>
          <a:p>
            <a:fld id="{16B09458-7AEF-4AD3-A567-0F11380064BE}" type="slidenum">
              <a:rPr lang="en-US" smtClean="0"/>
              <a:t>22</a:t>
            </a:fld>
            <a:endParaRPr lang="en-US"/>
          </a:p>
        </p:txBody>
      </p:sp>
    </p:spTree>
    <p:extLst>
      <p:ext uri="{BB962C8B-B14F-4D97-AF65-F5344CB8AC3E}">
        <p14:creationId xmlns:p14="http://schemas.microsoft.com/office/powerpoint/2010/main" val="141670645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smtClean="0"/>
              <a:t>In</a:t>
            </a:r>
            <a:r>
              <a:rPr lang="en-US" baseline="0" dirty="0" smtClean="0"/>
              <a:t> this talk, I’m going to discuss our work on two aspects of programmable switching chips.</a:t>
            </a:r>
          </a:p>
          <a:p>
            <a:pPr lvl="1"/>
            <a:endParaRPr lang="en-US" dirty="0" smtClean="0"/>
          </a:p>
          <a:p>
            <a:pPr marL="685800" lvl="1" indent="-228600">
              <a:buAutoNum type="arabicParenR"/>
            </a:pPr>
            <a:r>
              <a:rPr lang="en-US" dirty="0" smtClean="0"/>
              <a:t>Packet transactions,</a:t>
            </a:r>
            <a:r>
              <a:rPr lang="en-US" baseline="0" dirty="0" smtClean="0"/>
              <a:t> which is a</a:t>
            </a:r>
            <a:r>
              <a:rPr lang="en-US" dirty="0" smtClean="0"/>
              <a:t> high-level programming framework for expressing data-plane algorithms.</a:t>
            </a:r>
            <a:r>
              <a:rPr lang="en-US" baseline="0" dirty="0" smtClean="0"/>
              <a:t> </a:t>
            </a:r>
          </a:p>
          <a:p>
            <a:pPr marL="685800" lvl="1" indent="-228600">
              <a:buAutoNum type="arabicParenR"/>
            </a:pPr>
            <a:r>
              <a:rPr lang="en-US" dirty="0" smtClean="0"/>
              <a:t>A design for</a:t>
            </a:r>
            <a:r>
              <a:rPr lang="en-US" baseline="0" dirty="0" smtClean="0"/>
              <a:t> a</a:t>
            </a:r>
            <a:r>
              <a:rPr lang="en-US" dirty="0" smtClean="0"/>
              <a:t> programmable</a:t>
            </a:r>
            <a:r>
              <a:rPr lang="en-US" baseline="0" dirty="0" smtClean="0"/>
              <a:t> packet scheduler.</a:t>
            </a:r>
            <a:endParaRPr lang="en-US"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23</a:t>
            </a:fld>
            <a:endParaRPr lang="en-US"/>
          </a:p>
        </p:txBody>
      </p:sp>
    </p:spTree>
    <p:extLst>
      <p:ext uri="{BB962C8B-B14F-4D97-AF65-F5344CB8AC3E}">
        <p14:creationId xmlns:p14="http://schemas.microsoft.com/office/powerpoint/2010/main" val="95040932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0" algn="l">
              <a:buFont typeface="Arial" charset="0"/>
              <a:buNone/>
            </a:pPr>
            <a:r>
              <a:rPr lang="en-US" baseline="0" dirty="0" smtClean="0">
                <a:sym typeface="Wingdings" panose="05000000000000000000" pitchFamily="2" charset="2"/>
              </a:rPr>
              <a:t>Let’s look at each in turn. So, what is a packet transaction?</a:t>
            </a:r>
          </a:p>
          <a:p>
            <a:pPr marL="457200" lvl="1" indent="0" algn="l">
              <a:buFont typeface="Arial" charset="0"/>
              <a:buNone/>
            </a:pPr>
            <a:endParaRPr lang="en-US" baseline="0" dirty="0" smtClean="0">
              <a:sym typeface="Wingdings" panose="05000000000000000000" pitchFamily="2" charset="2"/>
            </a:endParaRPr>
          </a:p>
          <a:p>
            <a:pPr marL="457200" lvl="1" indent="0" algn="l">
              <a:buFont typeface="Arial" charset="0"/>
              <a:buNone/>
            </a:pPr>
            <a:r>
              <a:rPr lang="en-US" baseline="0" dirty="0" smtClean="0">
                <a:sym typeface="Wingdings" panose="05000000000000000000" pitchFamily="2" charset="2"/>
              </a:rPr>
              <a:t>It’s a block of imperative code that captures an algorithm’s logic. More formally, when a packet comes in, a packet transaction is executed for the packet. It updates some packet fields and some state on the switch that persists across packets. Only after this transaction completes, do we move on to processing the next packet. So, there’s this illusion of processing a single packet at a time serially as though you have a really fast single-core processor.</a:t>
            </a:r>
          </a:p>
          <a:p>
            <a:pPr marL="457200" lvl="1" indent="0" algn="l">
              <a:buFont typeface="Arial" charset="0"/>
              <a:buNone/>
            </a:pPr>
            <a:endParaRPr lang="en-US" baseline="0" dirty="0" smtClean="0">
              <a:sym typeface="Wingdings" panose="05000000000000000000" pitchFamily="2" charset="2"/>
            </a:endParaRPr>
          </a:p>
          <a:p>
            <a:pPr marL="457200" lvl="1" indent="0" algn="l">
              <a:buFont typeface="Arial" charset="0"/>
              <a:buNone/>
            </a:pPr>
            <a:r>
              <a:rPr lang="en-US" baseline="0" dirty="0" smtClean="0">
                <a:sym typeface="Wingdings" panose="05000000000000000000" pitchFamily="2" charset="2"/>
              </a:rPr>
              <a:t>Let’s illustrate this with a simple example that samples the source address of every 10</a:t>
            </a:r>
            <a:r>
              <a:rPr lang="en-US" baseline="30000" dirty="0" smtClean="0">
                <a:sym typeface="Wingdings" panose="05000000000000000000" pitchFamily="2" charset="2"/>
              </a:rPr>
              <a:t>th</a:t>
            </a:r>
            <a:r>
              <a:rPr lang="en-US" baseline="0" dirty="0" smtClean="0">
                <a:sym typeface="Wingdings" panose="05000000000000000000" pitchFamily="2" charset="2"/>
              </a:rPr>
              <a:t> packet by writing into a sample field. Here, </a:t>
            </a:r>
            <a:r>
              <a:rPr lang="en-US" baseline="0" dirty="0" err="1" smtClean="0">
                <a:sym typeface="Wingdings" panose="05000000000000000000" pitchFamily="2" charset="2"/>
              </a:rPr>
              <a:t>pkt.sample</a:t>
            </a:r>
            <a:r>
              <a:rPr lang="en-US" baseline="0" dirty="0" smtClean="0">
                <a:sym typeface="Wingdings" panose="05000000000000000000" pitchFamily="2" charset="2"/>
              </a:rPr>
              <a:t> denotes a packet field, while count is some persistent state stored on the switch.</a:t>
            </a:r>
          </a:p>
          <a:p>
            <a:pPr marL="457200" lvl="1" indent="0" algn="l">
              <a:buFont typeface="Arial" charset="0"/>
              <a:buNone/>
            </a:pPr>
            <a:endParaRPr lang="en-US" baseline="0" dirty="0" smtClean="0">
              <a:sym typeface="Wingdings" panose="05000000000000000000" pitchFamily="2" charset="2"/>
            </a:endParaRPr>
          </a:p>
          <a:p>
            <a:pPr marL="457200" lvl="1" indent="0" algn="l">
              <a:buFont typeface="Arial" charset="0"/>
              <a:buNone/>
            </a:pPr>
            <a:r>
              <a:rPr lang="en-US" baseline="0" dirty="0" smtClean="0">
                <a:sym typeface="Wingdings" panose="05000000000000000000" pitchFamily="2" charset="2"/>
              </a:rPr>
              <a:t>[SPEED UP]</a:t>
            </a:r>
          </a:p>
          <a:p>
            <a:pPr marL="457200" lvl="1" indent="0" algn="l">
              <a:buFont typeface="Arial" charset="0"/>
              <a:buNone/>
            </a:pPr>
            <a:r>
              <a:rPr lang="en-US" baseline="0" dirty="0" smtClean="0">
                <a:sym typeface="Wingdings" panose="05000000000000000000" pitchFamily="2" charset="2"/>
              </a:rPr>
              <a:t>Now, let’s say p1 shows up. Count is 0. p1 is not sampled, count goes to 1. Similarly, with p2, it isn’t sampled and count goes to 2. Finally, when p10 arrives, it is sampled because count is 9, and count resets to 0.</a:t>
            </a:r>
          </a:p>
          <a:p>
            <a:pPr marL="457200" lvl="1" indent="0" algn="l">
              <a:buFont typeface="Arial" charset="0"/>
              <a:buNone/>
            </a:pPr>
            <a:endParaRPr lang="en-US" baseline="0" dirty="0" smtClean="0">
              <a:sym typeface="Wingdings" panose="05000000000000000000" pitchFamily="2" charset="2"/>
            </a:endParaRPr>
          </a:p>
          <a:p>
            <a:pPr marL="457200" lvl="1" indent="0" algn="l">
              <a:buFont typeface="Arial" charset="0"/>
              <a:buNone/>
            </a:pPr>
            <a:r>
              <a:rPr lang="en-US" baseline="0" dirty="0" smtClean="0">
                <a:sym typeface="Wingdings" panose="05000000000000000000" pitchFamily="2" charset="2"/>
              </a:rPr>
              <a:t>This model allows the programmer to easily specify the input/output behavior of the algorithm without worrying about details of the switch pipeline.</a:t>
            </a:r>
          </a:p>
          <a:p>
            <a:pPr marL="457200" lvl="1" indent="0">
              <a:buFont typeface="Wingdings" panose="05000000000000000000" pitchFamily="2" charset="2"/>
              <a:buNone/>
            </a:pPr>
            <a:endParaRPr lang="en-US" baseline="0" dirty="0" smtClean="0">
              <a:sym typeface="Wingdings" panose="05000000000000000000" pitchFamily="2" charset="2"/>
            </a:endParaRPr>
          </a:p>
        </p:txBody>
      </p:sp>
      <p:sp>
        <p:nvSpPr>
          <p:cNvPr id="4" name="Slide Number Placeholder 3"/>
          <p:cNvSpPr>
            <a:spLocks noGrp="1"/>
          </p:cNvSpPr>
          <p:nvPr>
            <p:ph type="sldNum" sz="quarter" idx="10"/>
          </p:nvPr>
        </p:nvSpPr>
        <p:spPr/>
        <p:txBody>
          <a:bodyPr/>
          <a:lstStyle/>
          <a:p>
            <a:fld id="{6C7315F8-E931-49D1-A989-C1759F952B9E}" type="slidenum">
              <a:rPr lang="en-US" smtClean="0"/>
              <a:t>24</a:t>
            </a:fld>
            <a:endParaRPr lang="en-US"/>
          </a:p>
        </p:txBody>
      </p:sp>
    </p:spTree>
    <p:extLst>
      <p:ext uri="{BB962C8B-B14F-4D97-AF65-F5344CB8AC3E}">
        <p14:creationId xmlns:p14="http://schemas.microsoft.com/office/powerpoint/2010/main" val="207567986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Ok, so we have spoken about a high-level abstraction, called packet transactions, and a low-level abstraction, called atoms. A compiler bridges these two abstractions. I’ll only briefly describe the compiler here; details are in the paper.</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The </a:t>
            </a:r>
            <a:r>
              <a:rPr lang="en-US" baseline="0" dirty="0" err="1" smtClean="0">
                <a:sym typeface="Wingdings" panose="05000000000000000000" pitchFamily="2" charset="2"/>
              </a:rPr>
              <a:t>prog</a:t>
            </a:r>
            <a:r>
              <a:rPr lang="en-US" baseline="0" dirty="0" smtClean="0">
                <a:sym typeface="Wingdings" panose="05000000000000000000" pitchFamily="2" charset="2"/>
              </a:rPr>
              <a:t> first writes code as a packet transaction in an imperative language called Domino. The major restriction is the lack of loops because there is no way to run a loop with an unbounded iteration count at line rate.</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The programmer then feeds this packet transaction into a compiler. The compiler does two things.</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First, it first extracts a pipeline of </a:t>
            </a:r>
            <a:r>
              <a:rPr lang="en-US" baseline="0" dirty="0" err="1" smtClean="0">
                <a:sym typeface="Wingdings" panose="05000000000000000000" pitchFamily="2" charset="2"/>
              </a:rPr>
              <a:t>codelets</a:t>
            </a:r>
            <a:r>
              <a:rPr lang="en-US" baseline="0" dirty="0" smtClean="0">
                <a:sym typeface="Wingdings" panose="05000000000000000000" pitchFamily="2" charset="2"/>
              </a:rPr>
              <a:t>, which are small code fragments that if executed atomically </a:t>
            </a:r>
            <a:r>
              <a:rPr lang="en-US" baseline="0" dirty="0" err="1" smtClean="0">
                <a:sym typeface="Wingdings" panose="05000000000000000000" pitchFamily="2" charset="2"/>
              </a:rPr>
              <a:t>gurantee</a:t>
            </a:r>
            <a:r>
              <a:rPr lang="en-US" baseline="0" dirty="0" smtClean="0">
                <a:sym typeface="Wingdings" panose="05000000000000000000" pitchFamily="2" charset="2"/>
              </a:rPr>
              <a:t> a packet transaction’s semantics. We do this using some straightforward dependency analysis.</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Second, the compiler maps this </a:t>
            </a:r>
            <a:r>
              <a:rPr lang="en-US" baseline="0" dirty="0" err="1" smtClean="0">
                <a:sym typeface="Wingdings" panose="05000000000000000000" pitchFamily="2" charset="2"/>
              </a:rPr>
              <a:t>codelet</a:t>
            </a:r>
            <a:r>
              <a:rPr lang="en-US" baseline="0" dirty="0" smtClean="0">
                <a:sym typeface="Wingdings" panose="05000000000000000000" pitchFamily="2" charset="2"/>
              </a:rPr>
              <a:t> pipeline to an atom pipeline.</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Now, we may be unable to map </a:t>
            </a:r>
            <a:r>
              <a:rPr lang="en-US" baseline="0" dirty="0" err="1" smtClean="0">
                <a:sym typeface="Wingdings" panose="05000000000000000000" pitchFamily="2" charset="2"/>
              </a:rPr>
              <a:t>codelets</a:t>
            </a:r>
            <a:r>
              <a:rPr lang="en-US" baseline="0" dirty="0" smtClean="0">
                <a:sym typeface="Wingdings" panose="05000000000000000000" pitchFamily="2" charset="2"/>
              </a:rPr>
              <a:t> to atoms because the </a:t>
            </a:r>
            <a:r>
              <a:rPr lang="en-US" baseline="0" dirty="0" err="1" smtClean="0">
                <a:sym typeface="Wingdings" panose="05000000000000000000" pitchFamily="2" charset="2"/>
              </a:rPr>
              <a:t>codelet</a:t>
            </a:r>
            <a:r>
              <a:rPr lang="en-US" baseline="0" dirty="0" smtClean="0">
                <a:sym typeface="Wingdings" panose="05000000000000000000" pitchFamily="2" charset="2"/>
              </a:rPr>
              <a:t> spec is beyond what the atom can support. In such cases, we reject the code. This is unlike software routers. Software routers run all code but at variable performance tied to code complexity. A </a:t>
            </a:r>
            <a:r>
              <a:rPr lang="en-US" baseline="0" dirty="0" err="1" smtClean="0">
                <a:sym typeface="Wingdings" panose="05000000000000000000" pitchFamily="2" charset="2"/>
              </a:rPr>
              <a:t>prog</a:t>
            </a:r>
            <a:r>
              <a:rPr lang="en-US" baseline="0" dirty="0" smtClean="0">
                <a:sym typeface="Wingdings" panose="05000000000000000000" pitchFamily="2" charset="2"/>
              </a:rPr>
              <a:t> switch runs some code, but runs it at the full line rate.</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endParaRPr lang="en-US" dirty="0" smtClean="0"/>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25</a:t>
            </a:fld>
            <a:endParaRPr lang="en-US"/>
          </a:p>
        </p:txBody>
      </p:sp>
    </p:spTree>
    <p:extLst>
      <p:ext uri="{BB962C8B-B14F-4D97-AF65-F5344CB8AC3E}">
        <p14:creationId xmlns:p14="http://schemas.microsoft.com/office/powerpoint/2010/main" val="2726214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baseline="0" dirty="0" smtClean="0"/>
              <a:t>Let’s see how we can now use our compiler to interactively design atoms for </a:t>
            </a:r>
            <a:r>
              <a:rPr lang="en-US" baseline="0" dirty="0" err="1" smtClean="0"/>
              <a:t>prog</a:t>
            </a:r>
            <a:r>
              <a:rPr lang="en-US" baseline="0" dirty="0" smtClean="0"/>
              <a:t> switches and also to compile to an atom pipeline once it has been developed.</a:t>
            </a:r>
          </a:p>
          <a:p>
            <a:pPr lvl="1"/>
            <a:endParaRPr lang="en-US" baseline="0" dirty="0" smtClean="0"/>
          </a:p>
          <a:p>
            <a:pPr marL="457200" lvl="1" indent="0">
              <a:buNone/>
            </a:pPr>
            <a:r>
              <a:rPr lang="en-US" baseline="0" dirty="0" smtClean="0"/>
              <a:t>The compiler takes three inputs, the algorithm, a specification of the atom’s capabilities, and a pipeline geometry (the depth and width of the pipeline).</a:t>
            </a:r>
          </a:p>
          <a:p>
            <a:pPr marL="457200" lvl="1" indent="0">
              <a:buNone/>
            </a:pPr>
            <a:endParaRPr lang="en-US" baseline="0" dirty="0" smtClean="0"/>
          </a:p>
          <a:p>
            <a:pPr marL="457200" lvl="1" indent="0">
              <a:buNone/>
            </a:pPr>
            <a:r>
              <a:rPr lang="en-US" baseline="0" dirty="0" smtClean="0"/>
              <a:t>Now, invariably, the algorithm won’t compile because its </a:t>
            </a:r>
            <a:r>
              <a:rPr lang="en-US" baseline="0" dirty="0" err="1" smtClean="0"/>
              <a:t>codelet</a:t>
            </a:r>
            <a:r>
              <a:rPr lang="en-US" baseline="0" dirty="0" smtClean="0"/>
              <a:t> doesn’t map to the atom we have or we don’t have enough atoms in the pipeline. Either way, we modify either the pipeline geometry or the atom type and try again.</a:t>
            </a:r>
          </a:p>
          <a:p>
            <a:pPr marL="457200" lvl="1" indent="0">
              <a:buNone/>
            </a:pPr>
            <a:endParaRPr lang="en-US" baseline="0" dirty="0" smtClean="0"/>
          </a:p>
          <a:p>
            <a:pPr marL="457200" lvl="1" indent="0">
              <a:buNone/>
            </a:pPr>
            <a:r>
              <a:rPr lang="en-US" baseline="0" dirty="0" smtClean="0"/>
              <a:t>If the algorithm does compile, we move on to the next one, and see if the atom works for the next algorithm. We iterate till we are satisfied that the single atom covers all the algorithms we want.</a:t>
            </a:r>
          </a:p>
          <a:p>
            <a:pPr marL="457200" lvl="1" indent="0">
              <a:buNone/>
            </a:pPr>
            <a:endParaRPr lang="en-US" baseline="0" dirty="0" smtClean="0"/>
          </a:p>
          <a:p>
            <a:pPr marL="457200" lvl="1" indent="0">
              <a:buNone/>
            </a:pPr>
            <a:r>
              <a:rPr lang="en-US" baseline="0" dirty="0" smtClean="0"/>
              <a:t>Again, we focus on </a:t>
            </a:r>
            <a:r>
              <a:rPr lang="en-US" baseline="0" dirty="0" err="1" smtClean="0"/>
              <a:t>stateful</a:t>
            </a:r>
            <a:r>
              <a:rPr lang="en-US" baseline="0" dirty="0" smtClean="0"/>
              <a:t> atoms. As I showed earlier, stateless atoms are easier to design and we use RMT’s stateless instruction set.</a:t>
            </a:r>
          </a:p>
        </p:txBody>
      </p:sp>
      <p:sp>
        <p:nvSpPr>
          <p:cNvPr id="4" name="Slide Number Placeholder 3"/>
          <p:cNvSpPr>
            <a:spLocks noGrp="1"/>
          </p:cNvSpPr>
          <p:nvPr>
            <p:ph type="sldNum" sz="quarter" idx="10"/>
          </p:nvPr>
        </p:nvSpPr>
        <p:spPr/>
        <p:txBody>
          <a:bodyPr/>
          <a:lstStyle/>
          <a:p>
            <a:fld id="{16B09458-7AEF-4AD3-A567-0F11380064BE}" type="slidenum">
              <a:rPr lang="en-US" smtClean="0"/>
              <a:t>26</a:t>
            </a:fld>
            <a:endParaRPr lang="en-US"/>
          </a:p>
        </p:txBody>
      </p:sp>
    </p:spTree>
    <p:extLst>
      <p:ext uri="{BB962C8B-B14F-4D97-AF65-F5344CB8AC3E}">
        <p14:creationId xmlns:p14="http://schemas.microsoft.com/office/powerpoint/2010/main" val="139146555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see a</a:t>
            </a:r>
            <a:r>
              <a:rPr lang="en-US" baseline="0" dirty="0" smtClean="0"/>
              <a:t> demo of this iterative process. (remember to transition smoothly to the demo </a:t>
            </a:r>
            <a:r>
              <a:rPr lang="en-US" baseline="0" smtClean="0"/>
              <a:t>and back)</a:t>
            </a:r>
            <a:endParaRPr lang="en-US" baseline="0" dirty="0" smtClean="0"/>
          </a:p>
          <a:p>
            <a:endParaRPr lang="en-US" baseline="0" dirty="0" smtClean="0"/>
          </a:p>
          <a:p>
            <a:r>
              <a:rPr lang="en-US" baseline="0" dirty="0" smtClean="0"/>
              <a:t>So to start off let’s take a simple algorithm that uses a bloom filter to track a set of </a:t>
            </a:r>
            <a:r>
              <a:rPr lang="en-US" baseline="0" dirty="0" err="1" smtClean="0"/>
              <a:t>src,dst</a:t>
            </a:r>
            <a:r>
              <a:rPr lang="en-US" baseline="0" dirty="0" smtClean="0"/>
              <a:t> pairs. Further, it learns new pairs in the data plane.</a:t>
            </a:r>
          </a:p>
          <a:p>
            <a:r>
              <a:rPr lang="en-US" baseline="0" dirty="0" smtClean="0"/>
              <a:t>So the code for this is here.</a:t>
            </a:r>
          </a:p>
          <a:p>
            <a:endParaRPr lang="en-US" baseline="0" dirty="0" smtClean="0"/>
          </a:p>
          <a:p>
            <a:r>
              <a:rPr lang="en-US" baseline="0" dirty="0" smtClean="0"/>
              <a:t>At the top we declare all the pieces of state, in this case, three arrays for the bloom filter.</a:t>
            </a:r>
          </a:p>
          <a:p>
            <a:r>
              <a:rPr lang="en-US" baseline="0" dirty="0" smtClean="0"/>
              <a:t>Below that we have the packet transaction that takes a packet as argument.</a:t>
            </a:r>
          </a:p>
          <a:p>
            <a:endParaRPr lang="en-US" baseline="0" dirty="0" smtClean="0"/>
          </a:p>
          <a:p>
            <a:r>
              <a:rPr lang="en-US" baseline="0" dirty="0" smtClean="0"/>
              <a:t>The logic for this learning filter is straightforward. We compute three indices into the three arrays that store the bloom filter.</a:t>
            </a:r>
          </a:p>
          <a:p>
            <a:r>
              <a:rPr lang="en-US" baseline="0" dirty="0" smtClean="0"/>
              <a:t>We then check if all three locations are set to determine if this pair is already a member.</a:t>
            </a:r>
          </a:p>
          <a:p>
            <a:r>
              <a:rPr lang="en-US" baseline="0" dirty="0" smtClean="0"/>
              <a:t>We learn this new pair regardless of whether it was a member or not.</a:t>
            </a:r>
          </a:p>
          <a:p>
            <a:endParaRPr lang="en-US" baseline="0" dirty="0" smtClean="0"/>
          </a:p>
          <a:p>
            <a:r>
              <a:rPr lang="en-US" baseline="0" dirty="0" smtClean="0"/>
              <a:t>Ok, so that’s the Domino program. We need an atom as well. So, let’s start with the simplest atom, just the ability to read a state variable and the ability to write either a constant or a packet field into the state, based on a 2-to-1 mux (show figure). So you can’t read, modify and write back with this atom. </a:t>
            </a:r>
          </a:p>
          <a:p>
            <a:endParaRPr lang="en-US" baseline="0" dirty="0" smtClean="0"/>
          </a:p>
          <a:p>
            <a:r>
              <a:rPr lang="en-US" baseline="0" dirty="0" smtClean="0"/>
              <a:t>Now, let’s run the compiler on learn filter with a pipeline made up of the </a:t>
            </a:r>
            <a:r>
              <a:rPr lang="en-US" baseline="0" dirty="0" err="1" smtClean="0"/>
              <a:t>rw</a:t>
            </a:r>
            <a:r>
              <a:rPr lang="en-US" baseline="0" dirty="0" smtClean="0"/>
              <a:t> atom of depth and width 10.</a:t>
            </a:r>
          </a:p>
          <a:p>
            <a:r>
              <a:rPr lang="en-US" baseline="0" dirty="0" smtClean="0"/>
              <a:t>The .</a:t>
            </a:r>
            <a:r>
              <a:rPr lang="en-US" baseline="0" dirty="0" err="1" smtClean="0"/>
              <a:t>sk</a:t>
            </a:r>
            <a:r>
              <a:rPr lang="en-US" baseline="0" dirty="0" smtClean="0"/>
              <a:t> file is a format that we use to describe an atom’s capabilities.</a:t>
            </a:r>
          </a:p>
          <a:p>
            <a:endParaRPr lang="en-US" baseline="0" dirty="0" smtClean="0"/>
          </a:p>
          <a:p>
            <a:r>
              <a:rPr lang="en-US" baseline="0" dirty="0" smtClean="0"/>
              <a:t>Ok, so this maps, which is good.</a:t>
            </a:r>
          </a:p>
          <a:p>
            <a:endParaRPr lang="en-US" baseline="0" dirty="0" smtClean="0"/>
          </a:p>
          <a:p>
            <a:r>
              <a:rPr lang="en-US" baseline="0" dirty="0" smtClean="0"/>
              <a:t>Now, let’s try a slightly more complicated algorithm, a heavy hitter detector using a count-min sketch. Again, the code is straightforward.</a:t>
            </a:r>
          </a:p>
          <a:p>
            <a:endParaRPr lang="en-US" baseline="0" dirty="0" smtClean="0"/>
          </a:p>
          <a:p>
            <a:pPr marL="228600" indent="-228600">
              <a:buAutoNum type="arabicPeriod"/>
            </a:pPr>
            <a:r>
              <a:rPr lang="en-US" baseline="0" dirty="0" smtClean="0"/>
              <a:t>You hash into three locations.</a:t>
            </a:r>
          </a:p>
          <a:p>
            <a:pPr marL="228600" indent="-228600">
              <a:buAutoNum type="arabicPeriod"/>
            </a:pPr>
            <a:r>
              <a:rPr lang="en-US" baseline="0" dirty="0" smtClean="0"/>
              <a:t>You Check if all three exceed a threshold.</a:t>
            </a:r>
          </a:p>
          <a:p>
            <a:pPr marL="228600" indent="-228600">
              <a:buAutoNum type="arabicPeriod"/>
            </a:pPr>
            <a:r>
              <a:rPr lang="en-US" baseline="0" dirty="0" smtClean="0"/>
              <a:t>You increment all those three locations.</a:t>
            </a:r>
          </a:p>
          <a:p>
            <a:pPr marL="228600" indent="-228600">
              <a:buAutoNum type="arabicPeriod"/>
            </a:pPr>
            <a:endParaRPr lang="en-US" baseline="0" dirty="0" smtClean="0"/>
          </a:p>
          <a:p>
            <a:pPr marL="0" indent="0">
              <a:buNone/>
            </a:pPr>
            <a:r>
              <a:rPr lang="en-US" baseline="0" dirty="0" smtClean="0"/>
              <a:t>So, this algorithm needs the ability to increment a piece of state, by reading, adding 1, and writing back. So we wouldn’t expect the read/write atom to work. Let’s see if the compiler tells us that. And it does.</a:t>
            </a:r>
          </a:p>
          <a:p>
            <a:pPr marL="0" indent="0">
              <a:buNone/>
            </a:pPr>
            <a:endParaRPr lang="en-US" baseline="0" dirty="0" smtClean="0"/>
          </a:p>
          <a:p>
            <a:pPr marL="0" indent="0">
              <a:buNone/>
            </a:pPr>
            <a:r>
              <a:rPr lang="en-US" baseline="0" dirty="0" smtClean="0"/>
              <a:t>So for this, let’s try the next more complicated atom, which is the ability to read a piece of state, add a constant or packet field to it, and then write it back. This is what its circuit looks like.</a:t>
            </a:r>
          </a:p>
          <a:p>
            <a:pPr marL="0" indent="0">
              <a:buNone/>
            </a:pPr>
            <a:endParaRPr lang="en-US" baseline="0" dirty="0" smtClean="0"/>
          </a:p>
          <a:p>
            <a:pPr marL="0" indent="0">
              <a:buNone/>
            </a:pPr>
            <a:r>
              <a:rPr lang="en-US" baseline="0" dirty="0" smtClean="0"/>
              <a:t>Now, as expected, if we run </a:t>
            </a:r>
            <a:r>
              <a:rPr lang="en-US" baseline="0" dirty="0" err="1" smtClean="0"/>
              <a:t>heavy_hitters</a:t>
            </a:r>
            <a:r>
              <a:rPr lang="en-US" baseline="0" dirty="0" smtClean="0"/>
              <a:t> using this atom it compiles.</a:t>
            </a:r>
          </a:p>
          <a:p>
            <a:pPr marL="0" indent="0">
              <a:buNone/>
            </a:pPr>
            <a:endParaRPr lang="en-US" baseline="0" dirty="0" smtClean="0"/>
          </a:p>
          <a:p>
            <a:pPr marL="0" indent="0">
              <a:buNone/>
            </a:pPr>
            <a:r>
              <a:rPr lang="en-US" baseline="0" dirty="0" smtClean="0"/>
              <a:t>That should give you a sense for how you can use this tool interactively to design atoms.</a:t>
            </a:r>
          </a:p>
        </p:txBody>
      </p:sp>
      <p:sp>
        <p:nvSpPr>
          <p:cNvPr id="4" name="Slide Number Placeholder 3"/>
          <p:cNvSpPr>
            <a:spLocks noGrp="1"/>
          </p:cNvSpPr>
          <p:nvPr>
            <p:ph type="sldNum" sz="quarter" idx="10"/>
          </p:nvPr>
        </p:nvSpPr>
        <p:spPr/>
        <p:txBody>
          <a:bodyPr/>
          <a:lstStyle/>
          <a:p>
            <a:fld id="{16B09458-7AEF-4AD3-A567-0F11380064BE}" type="slidenum">
              <a:rPr lang="en-US" smtClean="0"/>
              <a:t>27</a:t>
            </a:fld>
            <a:endParaRPr lang="en-US"/>
          </a:p>
        </p:txBody>
      </p:sp>
    </p:spTree>
    <p:extLst>
      <p:ext uri="{BB962C8B-B14F-4D97-AF65-F5344CB8AC3E}">
        <p14:creationId xmlns:p14="http://schemas.microsoft.com/office/powerpoint/2010/main" val="166798619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So, we kept going this way to design more atoms. The first two atoms on this list are what I just showed you. We also set these up in a containment hierarchy so that each atom expresses everything that the atoms above it can.</a:t>
            </a:r>
          </a:p>
        </p:txBody>
      </p:sp>
      <p:sp>
        <p:nvSpPr>
          <p:cNvPr id="4" name="Slide Number Placeholder 3"/>
          <p:cNvSpPr>
            <a:spLocks noGrp="1"/>
          </p:cNvSpPr>
          <p:nvPr>
            <p:ph type="sldNum" sz="quarter" idx="10"/>
          </p:nvPr>
        </p:nvSpPr>
        <p:spPr/>
        <p:txBody>
          <a:bodyPr/>
          <a:lstStyle/>
          <a:p>
            <a:fld id="{16B09458-7AEF-4AD3-A567-0F11380064BE}" type="slidenum">
              <a:rPr lang="en-US" smtClean="0"/>
              <a:t>28</a:t>
            </a:fld>
            <a:endParaRPr lang="en-US"/>
          </a:p>
        </p:txBody>
      </p:sp>
    </p:spTree>
    <p:extLst>
      <p:ext uri="{BB962C8B-B14F-4D97-AF65-F5344CB8AC3E}">
        <p14:creationId xmlns:p14="http://schemas.microsoft.com/office/powerpoint/2010/main" val="159694609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so now that I have</a:t>
            </a:r>
            <a:r>
              <a:rPr lang="en-US" baseline="0" dirty="0" smtClean="0"/>
              <a:t> shown you how to design these atoms, let’s look at what you can do with them. For this, we need some algorithms, and we picked a set spanning congestion control, measurement, load balancing, and AQM, and wrote them in Domino.</a:t>
            </a:r>
          </a:p>
          <a:p>
            <a:endParaRPr lang="en-US" baseline="0" dirty="0" smtClean="0"/>
          </a:p>
          <a:p>
            <a:r>
              <a:rPr lang="en-US" baseline="0" dirty="0" smtClean="0"/>
              <a:t>Their lines of code are listed here and they aren’t very different from the number of LOC you would have to write when programming a software router with these algorithms. So that’s some measure of the abstraction being easy to use.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29</a:t>
            </a:fld>
            <a:endParaRPr lang="en-US"/>
          </a:p>
        </p:txBody>
      </p:sp>
    </p:spTree>
    <p:extLst>
      <p:ext uri="{BB962C8B-B14F-4D97-AF65-F5344CB8AC3E}">
        <p14:creationId xmlns:p14="http://schemas.microsoft.com/office/powerpoint/2010/main" val="8230063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Go</a:t>
            </a:r>
            <a:r>
              <a:rPr lang="en-US" baseline="0" dirty="0" smtClean="0"/>
              <a:t> through this really quickly.</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a:t>
            </a:fld>
            <a:endParaRPr lang="en-US"/>
          </a:p>
        </p:txBody>
      </p:sp>
    </p:spTree>
    <p:extLst>
      <p:ext uri="{BB962C8B-B14F-4D97-AF65-F5344CB8AC3E}">
        <p14:creationId xmlns:p14="http://schemas.microsoft.com/office/powerpoint/2010/main" val="221290377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a:t>
            </a:r>
            <a:r>
              <a:rPr lang="en-US" baseline="0" dirty="0" smtClean="0"/>
              <a:t> our atoms actually support these algorithms? We ran each algorithm on a pipeline of each of the atoms we designed. The final column lists the most expressive </a:t>
            </a:r>
            <a:r>
              <a:rPr lang="en-US" baseline="0" dirty="0" err="1" smtClean="0"/>
              <a:t>stateful</a:t>
            </a:r>
            <a:r>
              <a:rPr lang="en-US" baseline="0" dirty="0" smtClean="0"/>
              <a:t> atom that is required, i.e., what’s the maximum </a:t>
            </a:r>
            <a:r>
              <a:rPr lang="en-US" baseline="0" dirty="0" err="1" smtClean="0"/>
              <a:t>stateful</a:t>
            </a:r>
            <a:r>
              <a:rPr lang="en-US" baseline="0" dirty="0" smtClean="0"/>
              <a:t> capability you demand of the hardware to run your algorithm at line rate.</a:t>
            </a:r>
          </a:p>
          <a:p>
            <a:endParaRPr lang="en-US" baseline="0" dirty="0" smtClean="0"/>
          </a:p>
          <a:p>
            <a:r>
              <a:rPr lang="en-US" baseline="0" dirty="0" smtClean="0"/>
              <a:t>The interesting thing here is </a:t>
            </a:r>
            <a:r>
              <a:rPr lang="en-US" baseline="0" dirty="0" err="1" smtClean="0"/>
              <a:t>CoDel</a:t>
            </a:r>
            <a:r>
              <a:rPr lang="en-US" baseline="0" dirty="0" smtClean="0"/>
              <a:t>, which doesn’t map to any of our atoms. The reason is </a:t>
            </a:r>
            <a:r>
              <a:rPr lang="en-US" baseline="0" dirty="0" err="1" smtClean="0"/>
              <a:t>CoDel</a:t>
            </a:r>
            <a:r>
              <a:rPr lang="en-US" baseline="0" dirty="0" smtClean="0"/>
              <a:t> has this square root computation that none of our atoms support. And in general, this is true, there will always be algorithms that do not map to the vendor supplied atoms and hence cannot run at line rate. </a:t>
            </a:r>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30</a:t>
            </a:fld>
            <a:endParaRPr lang="en-US"/>
          </a:p>
        </p:txBody>
      </p:sp>
    </p:spTree>
    <p:extLst>
      <p:ext uri="{BB962C8B-B14F-4D97-AF65-F5344CB8AC3E}">
        <p14:creationId xmlns:p14="http://schemas.microsoft.com/office/powerpoint/2010/main" val="13676774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how many instances of these atoms do we need? In the next two</a:t>
            </a:r>
            <a:r>
              <a:rPr lang="en-US" baseline="0" dirty="0" smtClean="0"/>
              <a:t> columns I list the minimal pipeline depth and width required for each algorithm.</a:t>
            </a:r>
            <a:r>
              <a:rPr lang="en-US" baseline="0" dirty="0"/>
              <a:t> </a:t>
            </a:r>
            <a:r>
              <a:rPr lang="en-US" baseline="0" dirty="0" smtClean="0"/>
              <a:t>If you multiply these numbers, even in the worst case, about hundred atoms suffice.</a:t>
            </a:r>
          </a:p>
        </p:txBody>
      </p:sp>
      <p:sp>
        <p:nvSpPr>
          <p:cNvPr id="4" name="Slide Number Placeholder 3"/>
          <p:cNvSpPr>
            <a:spLocks noGrp="1"/>
          </p:cNvSpPr>
          <p:nvPr>
            <p:ph type="sldNum" sz="quarter" idx="10"/>
          </p:nvPr>
        </p:nvSpPr>
        <p:spPr/>
        <p:txBody>
          <a:bodyPr/>
          <a:lstStyle/>
          <a:p>
            <a:fld id="{16B09458-7AEF-4AD3-A567-0F11380064BE}" type="slidenum">
              <a:rPr lang="en-US" smtClean="0"/>
              <a:t>31</a:t>
            </a:fld>
            <a:endParaRPr lang="en-US"/>
          </a:p>
        </p:txBody>
      </p:sp>
    </p:spTree>
    <p:extLst>
      <p:ext uri="{BB962C8B-B14F-4D97-AF65-F5344CB8AC3E}">
        <p14:creationId xmlns:p14="http://schemas.microsoft.com/office/powerpoint/2010/main" val="1919773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is</a:t>
            </a:r>
            <a:r>
              <a:rPr lang="en-US" baseline="0" dirty="0" smtClean="0"/>
              <a:t> it feasible to design these 100 atoms in hardware?</a:t>
            </a:r>
          </a:p>
          <a:p>
            <a:endParaRPr lang="en-US" baseline="0" dirty="0" smtClean="0"/>
          </a:p>
          <a:p>
            <a:r>
              <a:rPr lang="en-US" baseline="0" dirty="0" smtClean="0"/>
              <a:t>To answer this, we wrote these atoms as digital circuits in Verilog and synthesized them to a recent transistor library.</a:t>
            </a:r>
          </a:p>
          <a:p>
            <a:endParaRPr lang="en-US" baseline="0" dirty="0" smtClean="0"/>
          </a:p>
          <a:p>
            <a:r>
              <a:rPr lang="en-US" baseline="0" dirty="0" smtClean="0"/>
              <a:t>First, they all comfortably meet timing at 1 GHz. Second, their area in silicon is small. More specifically, for the 100 atom instances we need, we incur less than 1% additional area. Now this obviously depends on the number of atom instances, but the takeaway is that this number is pretty small.</a:t>
            </a:r>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32</a:t>
            </a:fld>
            <a:endParaRPr lang="en-US"/>
          </a:p>
        </p:txBody>
      </p:sp>
    </p:spTree>
    <p:extLst>
      <p:ext uri="{BB962C8B-B14F-4D97-AF65-F5344CB8AC3E}">
        <p14:creationId xmlns:p14="http://schemas.microsoft.com/office/powerpoint/2010/main" val="213432389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smtClean="0"/>
              <a:t>In</a:t>
            </a:r>
            <a:r>
              <a:rPr lang="en-US" baseline="0" dirty="0" smtClean="0"/>
              <a:t> this talk, I’m going to discuss our work on two aspects of programmable switching chips.</a:t>
            </a:r>
          </a:p>
          <a:p>
            <a:pPr lvl="1"/>
            <a:endParaRPr lang="en-US" dirty="0" smtClean="0"/>
          </a:p>
          <a:p>
            <a:pPr marL="685800" lvl="1" indent="-228600">
              <a:buAutoNum type="arabicParenR"/>
            </a:pPr>
            <a:r>
              <a:rPr lang="en-US" dirty="0" smtClean="0"/>
              <a:t>Packet transactions,</a:t>
            </a:r>
            <a:r>
              <a:rPr lang="en-US" baseline="0" dirty="0" smtClean="0"/>
              <a:t> which is a</a:t>
            </a:r>
            <a:r>
              <a:rPr lang="en-US" dirty="0" smtClean="0"/>
              <a:t> high-level programming framework for expressing data-plane algorithms.</a:t>
            </a:r>
            <a:r>
              <a:rPr lang="en-US" baseline="0" dirty="0" smtClean="0"/>
              <a:t> </a:t>
            </a:r>
          </a:p>
          <a:p>
            <a:pPr marL="685800" lvl="1" indent="-228600">
              <a:buAutoNum type="arabicParenR"/>
            </a:pPr>
            <a:r>
              <a:rPr lang="en-US" dirty="0" smtClean="0"/>
              <a:t>A design for</a:t>
            </a:r>
            <a:r>
              <a:rPr lang="en-US" baseline="0" dirty="0" smtClean="0"/>
              <a:t> a</a:t>
            </a:r>
            <a:r>
              <a:rPr lang="en-US" dirty="0" smtClean="0"/>
              <a:t> programmable</a:t>
            </a:r>
            <a:r>
              <a:rPr lang="en-US" baseline="0" dirty="0" smtClean="0"/>
              <a:t> packet scheduler.</a:t>
            </a:r>
            <a:endParaRPr lang="en-US"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33</a:t>
            </a:fld>
            <a:endParaRPr lang="en-US"/>
          </a:p>
        </p:txBody>
      </p:sp>
    </p:spTree>
    <p:extLst>
      <p:ext uri="{BB962C8B-B14F-4D97-AF65-F5344CB8AC3E}">
        <p14:creationId xmlns:p14="http://schemas.microsoft.com/office/powerpoint/2010/main" val="52947182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So, why has </a:t>
            </a:r>
            <a:r>
              <a:rPr lang="en-US" baseline="0" dirty="0" err="1" smtClean="0"/>
              <a:t>prog</a:t>
            </a:r>
            <a:r>
              <a:rPr lang="en-US" baseline="0" dirty="0" smtClean="0"/>
              <a:t>. </a:t>
            </a:r>
            <a:r>
              <a:rPr lang="en-US" baseline="0" dirty="0" err="1" smtClean="0"/>
              <a:t>sched</a:t>
            </a:r>
            <a:r>
              <a:rPr lang="en-US" baseline="0" dirty="0" smtClean="0"/>
              <a:t> eluded us? It’s because despite having many scheduling algorithms, we have no consensus on the right abstraction for scheduling.</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Why is this important? Every other aspect of a switch that is programmable has an abstraction for it. For instance, parse graphs capture varied protocol formats. Match-action tables capture many forwarding policies. Packet transactions express many </a:t>
            </a:r>
            <a:r>
              <a:rPr lang="en-US" baseline="0" dirty="0" err="1" smtClean="0"/>
              <a:t>stateful</a:t>
            </a:r>
            <a:r>
              <a:rPr lang="en-US" baseline="0" dirty="0" smtClean="0"/>
              <a:t> algorithms.</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To compound things, the scheduler has tight timing requirements: typically, one </a:t>
            </a:r>
            <a:r>
              <a:rPr lang="en-US" baseline="0" dirty="0" err="1" smtClean="0"/>
              <a:t>enqueue</a:t>
            </a:r>
            <a:r>
              <a:rPr lang="en-US" baseline="0" dirty="0" smtClean="0"/>
              <a:t> or </a:t>
            </a:r>
            <a:r>
              <a:rPr lang="en-US" baseline="0" dirty="0" err="1" smtClean="0"/>
              <a:t>dequeue</a:t>
            </a:r>
            <a:r>
              <a:rPr lang="en-US" baseline="0" dirty="0" smtClean="0"/>
              <a:t> every clock cycle. So, you can’t punt on the problem by putting an FPGA or CPU in the fast path.</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In summary, we need an expressive abstraction that runs at line rate.</a:t>
            </a:r>
          </a:p>
        </p:txBody>
      </p:sp>
      <p:sp>
        <p:nvSpPr>
          <p:cNvPr id="4" name="Slide Number Placeholder 3"/>
          <p:cNvSpPr>
            <a:spLocks noGrp="1"/>
          </p:cNvSpPr>
          <p:nvPr>
            <p:ph type="sldNum" sz="quarter" idx="10"/>
          </p:nvPr>
        </p:nvSpPr>
        <p:spPr/>
        <p:txBody>
          <a:bodyPr/>
          <a:lstStyle/>
          <a:p>
            <a:fld id="{6C7315F8-E931-49D1-A989-C1759F952B9E}" type="slidenum">
              <a:rPr lang="en-US" smtClean="0"/>
              <a:t>34</a:t>
            </a:fld>
            <a:endParaRPr lang="en-US"/>
          </a:p>
        </p:txBody>
      </p:sp>
    </p:spTree>
    <p:extLst>
      <p:ext uri="{BB962C8B-B14F-4D97-AF65-F5344CB8AC3E}">
        <p14:creationId xmlns:p14="http://schemas.microsoft.com/office/powerpoint/2010/main" val="18260183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motivate</a:t>
            </a:r>
            <a:r>
              <a:rPr lang="en-US" baseline="0" dirty="0" smtClean="0"/>
              <a:t> an abstraction, let’s first look at what the scheduler does. It decides on two things. First, the order in which packets are transmitted. This captures work-conserving schedulers like priority scheduling, weighted fair queueing, etc. Second, the absolute time at which packets are transmitted; the canonical example being token bucket rate limiting.</a:t>
            </a:r>
          </a:p>
          <a:p>
            <a:endParaRPr lang="en-US" baseline="0" dirty="0" smtClean="0"/>
          </a:p>
          <a:p>
            <a:r>
              <a:rPr lang="en-US" baseline="0" dirty="0" smtClean="0"/>
              <a:t>So a programmable scheduler will have to provide a way to flexibly specify both order and time.</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35</a:t>
            </a:fld>
            <a:endParaRPr lang="en-US"/>
          </a:p>
        </p:txBody>
      </p:sp>
    </p:spTree>
    <p:extLst>
      <p:ext uri="{BB962C8B-B14F-4D97-AF65-F5344CB8AC3E}">
        <p14:creationId xmlns:p14="http://schemas.microsoft.com/office/powerpoint/2010/main" val="189278513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Here’s a strawman </a:t>
            </a:r>
            <a:r>
              <a:rPr lang="en-US" baseline="0" dirty="0" err="1" smtClean="0"/>
              <a:t>prog</a:t>
            </a:r>
            <a:r>
              <a:rPr lang="en-US" baseline="0" dirty="0" smtClean="0"/>
              <a:t>. scheduler.</a:t>
            </a:r>
          </a:p>
          <a:p>
            <a:endParaRPr lang="en-US" baseline="0" dirty="0" smtClean="0"/>
          </a:p>
          <a:p>
            <a:r>
              <a:rPr lang="en-US" baseline="0" dirty="0" smtClean="0"/>
              <a:t>Packets come in, they are classified into one of a fixed set of FIFOs, one for each flow. Then, on the </a:t>
            </a:r>
            <a:r>
              <a:rPr lang="en-US" baseline="0" dirty="0" err="1" smtClean="0"/>
              <a:t>dequeue</a:t>
            </a:r>
            <a:r>
              <a:rPr lang="en-US" baseline="0" dirty="0" smtClean="0"/>
              <a:t> side, some programmable logic picks the next flow to transmit whenever the link is idle. The programmable logic decides both the order in which flows are scheduled, and the absolute times at which flows are scheduled.</a:t>
            </a:r>
          </a:p>
          <a:p>
            <a:endParaRPr lang="en-US" baseline="0" dirty="0" smtClean="0"/>
          </a:p>
          <a:p>
            <a:r>
              <a:rPr lang="en-US" baseline="0" dirty="0" smtClean="0"/>
              <a:t>The problem with this strawman is that there is very little time on the </a:t>
            </a:r>
            <a:r>
              <a:rPr lang="en-US" baseline="0" dirty="0" err="1" smtClean="0"/>
              <a:t>dequeue</a:t>
            </a:r>
            <a:r>
              <a:rPr lang="en-US" baseline="0" dirty="0" smtClean="0"/>
              <a:t> side, which greatly limits the programmability it offers. At rates of 100G and beyond, the scheduler supports back-to-back </a:t>
            </a:r>
            <a:r>
              <a:rPr lang="en-US" baseline="0" dirty="0" err="1" smtClean="0"/>
              <a:t>dequeues</a:t>
            </a:r>
            <a:r>
              <a:rPr lang="en-US" baseline="0" dirty="0" smtClean="0"/>
              <a:t> every few clock cycles. So, the programmable logic must complete within a few clocks to support the next </a:t>
            </a:r>
            <a:r>
              <a:rPr lang="en-US" baseline="0" dirty="0" err="1" smtClean="0"/>
              <a:t>dequeue</a:t>
            </a:r>
            <a:r>
              <a:rPr lang="en-US" baseline="0" dirty="0" smtClean="0"/>
              <a:t> to the same scheduler.</a:t>
            </a:r>
          </a:p>
          <a:p>
            <a:endParaRPr lang="en-US" baseline="0" dirty="0" smtClean="0"/>
          </a:p>
          <a:p>
            <a:r>
              <a:rPr lang="en-US" baseline="0" dirty="0" smtClean="0"/>
              <a:t>Instead, can we move programmability to the </a:t>
            </a:r>
            <a:r>
              <a:rPr lang="en-US" baseline="0" dirty="0" err="1" smtClean="0"/>
              <a:t>enqueue</a:t>
            </a:r>
            <a:r>
              <a:rPr lang="en-US" baseline="0" dirty="0" smtClean="0"/>
              <a:t> side, where each packet has potentially much more processing time available before it is </a:t>
            </a:r>
            <a:r>
              <a:rPr lang="en-US" baseline="0" dirty="0" err="1" smtClean="0"/>
              <a:t>enqueued</a:t>
            </a:r>
            <a:r>
              <a:rPr lang="en-US" baseline="0" dirty="0" smtClean="0"/>
              <a:t> into the scheduler.</a:t>
            </a:r>
          </a:p>
          <a:p>
            <a:endParaRPr lang="en-US" baseline="0" dirty="0" smtClean="0"/>
          </a:p>
          <a:p>
            <a:r>
              <a:rPr lang="en-US" baseline="0" dirty="0" smtClean="0"/>
              <a:t>Chang’s comment: Mention that the </a:t>
            </a:r>
            <a:r>
              <a:rPr lang="en-US" baseline="0" dirty="0" err="1" smtClean="0"/>
              <a:t>dequeue</a:t>
            </a:r>
            <a:r>
              <a:rPr lang="en-US" baseline="0" dirty="0" smtClean="0"/>
              <a:t> side cannot be pipelined because of state, similar argument to Domino from the earlier slides.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36</a:t>
            </a:fld>
            <a:endParaRPr lang="en-US"/>
          </a:p>
        </p:txBody>
      </p:sp>
    </p:spTree>
    <p:extLst>
      <p:ext uri="{BB962C8B-B14F-4D97-AF65-F5344CB8AC3E}">
        <p14:creationId xmlns:p14="http://schemas.microsoft.com/office/powerpoint/2010/main" val="18933142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0">
              <a:buFont typeface="Wingdings" panose="05000000000000000000" pitchFamily="2" charset="2"/>
              <a:buNone/>
            </a:pPr>
            <a:r>
              <a:rPr lang="en-US" baseline="0" dirty="0" smtClean="0">
                <a:sym typeface="Wingdings" panose="05000000000000000000" pitchFamily="2" charset="2"/>
              </a:rPr>
              <a:t>Let’s see how we do this. The key observation is that in many practical schedulers, the relative order of packets that are already buffered doesn’t change with future packet arrivals. Put differently, if a packet comes in, its location in the scheduling order can be determined before it is </a:t>
            </a:r>
            <a:r>
              <a:rPr lang="en-US" baseline="0" dirty="0" err="1" smtClean="0">
                <a:sym typeface="Wingdings" panose="05000000000000000000" pitchFamily="2" charset="2"/>
              </a:rPr>
              <a:t>enqueued</a:t>
            </a:r>
            <a:r>
              <a:rPr lang="en-US" baseline="0" dirty="0" smtClean="0">
                <a:sym typeface="Wingdings" panose="05000000000000000000" pitchFamily="2" charset="2"/>
              </a:rPr>
              <a:t>. The packet can then by pushed into this location, secure in the knowledge that we don’t have to change the relative order of packets that are already buffered.</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Now, some schedulers that confirm to this property are strict priority scheduling, where the location is determined by a packet’s priority, and FCFS, where the location is determined by arrival time.</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A natural primitive for this is a push-in first-out queue (or PIFO) where packets are pushed into an arbitrary location based on rank (which could be either scheduling order or time), but always </a:t>
            </a:r>
            <a:r>
              <a:rPr lang="en-US" baseline="0" dirty="0" err="1" smtClean="0">
                <a:sym typeface="Wingdings" panose="05000000000000000000" pitchFamily="2" charset="2"/>
              </a:rPr>
              <a:t>dequeued</a:t>
            </a:r>
            <a:r>
              <a:rPr lang="en-US" baseline="0" dirty="0" smtClean="0">
                <a:sym typeface="Wingdings" panose="05000000000000000000" pitchFamily="2" charset="2"/>
              </a:rPr>
              <a:t> from the head. As an illustration, if packet with rank 8 arrived to this PIFO, it would be pushed between 7 and 9.</a:t>
            </a:r>
          </a:p>
        </p:txBody>
      </p:sp>
      <p:sp>
        <p:nvSpPr>
          <p:cNvPr id="4" name="Slide Number Placeholder 3"/>
          <p:cNvSpPr>
            <a:spLocks noGrp="1"/>
          </p:cNvSpPr>
          <p:nvPr>
            <p:ph type="sldNum" sz="quarter" idx="10"/>
          </p:nvPr>
        </p:nvSpPr>
        <p:spPr/>
        <p:txBody>
          <a:bodyPr/>
          <a:lstStyle/>
          <a:p>
            <a:fld id="{6C7315F8-E931-49D1-A989-C1759F952B9E}" type="slidenum">
              <a:rPr lang="en-US" smtClean="0"/>
              <a:t>37</a:t>
            </a:fld>
            <a:endParaRPr lang="en-US"/>
          </a:p>
        </p:txBody>
      </p:sp>
    </p:spTree>
    <p:extLst>
      <p:ext uri="{BB962C8B-B14F-4D97-AF65-F5344CB8AC3E}">
        <p14:creationId xmlns:p14="http://schemas.microsoft.com/office/powerpoint/2010/main" val="186937113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Now, how do we build a programmable scheduler based on a PIFO? To program the scheduler, we program the packet’s rank computation before </a:t>
            </a:r>
            <a:r>
              <a:rPr lang="en-US" baseline="0" dirty="0" err="1" smtClean="0"/>
              <a:t>enqueueing</a:t>
            </a:r>
            <a:r>
              <a:rPr lang="en-US" baseline="0" dirty="0" smtClean="0"/>
              <a:t> it into a PIFO because that’s the only programmable part.</a:t>
            </a:r>
          </a:p>
          <a:p>
            <a:endParaRPr lang="en-US" baseline="0" dirty="0" smtClean="0"/>
          </a:p>
          <a:p>
            <a:r>
              <a:rPr lang="en-US" baseline="0" dirty="0" smtClean="0"/>
              <a:t>How do we program the rank computation? Quite literally, by writing out a program for it. Here’s a made-up program, which computes a packet’s rank using a table T for each flow and the packet’s length.</a:t>
            </a:r>
          </a:p>
          <a:p>
            <a:endParaRPr lang="en-US" baseline="0" dirty="0" smtClean="0"/>
          </a:p>
          <a:p>
            <a:r>
              <a:rPr lang="en-US" baseline="0" dirty="0" smtClean="0"/>
              <a:t>This is the key modularity in the design. It separates out the fixed logic, which is the task of enforcing ranks, from the programmable logic, which is the task of computing ranks. Also, because the programmability is on the </a:t>
            </a:r>
            <a:r>
              <a:rPr lang="en-US" baseline="0" dirty="0" err="1" smtClean="0"/>
              <a:t>enqueue</a:t>
            </a:r>
            <a:r>
              <a:rPr lang="en-US" baseline="0" dirty="0" smtClean="0"/>
              <a:t> side, you have much more time to compute ranks for each packet. You can potentially compute a packet’s rank anywhere along the packet’s path from the packet’s host to this switch. We’ll see how this lets us express a variety of schedulers.</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Ok, so where do the programmable and fixed parts go in a real switch?</a:t>
            </a:r>
          </a:p>
        </p:txBody>
      </p:sp>
      <p:sp>
        <p:nvSpPr>
          <p:cNvPr id="4" name="Slide Number Placeholder 3"/>
          <p:cNvSpPr>
            <a:spLocks noGrp="1"/>
          </p:cNvSpPr>
          <p:nvPr>
            <p:ph type="sldNum" sz="quarter" idx="10"/>
          </p:nvPr>
        </p:nvSpPr>
        <p:spPr/>
        <p:txBody>
          <a:bodyPr/>
          <a:lstStyle/>
          <a:p>
            <a:fld id="{16B09458-7AEF-4AD3-A567-0F11380064BE}" type="slidenum">
              <a:rPr lang="en-US" smtClean="0"/>
              <a:t>38</a:t>
            </a:fld>
            <a:endParaRPr lang="en-US"/>
          </a:p>
        </p:txBody>
      </p:sp>
    </p:spTree>
    <p:extLst>
      <p:ext uri="{BB962C8B-B14F-4D97-AF65-F5344CB8AC3E}">
        <p14:creationId xmlns:p14="http://schemas.microsoft.com/office/powerpoint/2010/main" val="11490034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sym typeface="Wingdings" panose="05000000000000000000" pitchFamily="2" charset="2"/>
              </a:rPr>
              <a:t>For this, let’s bring up the switch pipeline again. The PIFOs replace the queues in the scheduler, while the rank computation runs in the ingress pipeline.</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 How do we run the rank computation? We express it as a packet transaction, which was the focus of my previous talk, which provides a convenient language to write these computations. </a:t>
            </a:r>
          </a:p>
        </p:txBody>
      </p:sp>
      <p:sp>
        <p:nvSpPr>
          <p:cNvPr id="4" name="Slide Number Placeholder 3"/>
          <p:cNvSpPr>
            <a:spLocks noGrp="1"/>
          </p:cNvSpPr>
          <p:nvPr>
            <p:ph type="sldNum" sz="quarter" idx="10"/>
          </p:nvPr>
        </p:nvSpPr>
        <p:spPr/>
        <p:txBody>
          <a:bodyPr/>
          <a:lstStyle/>
          <a:p>
            <a:fld id="{6C7315F8-E931-49D1-A989-C1759F952B9E}" type="slidenum">
              <a:rPr lang="en-US" smtClean="0"/>
              <a:t>39</a:t>
            </a:fld>
            <a:endParaRPr lang="en-US"/>
          </a:p>
        </p:txBody>
      </p:sp>
    </p:spTree>
    <p:extLst>
      <p:ext uri="{BB962C8B-B14F-4D97-AF65-F5344CB8AC3E}">
        <p14:creationId xmlns:p14="http://schemas.microsoft.com/office/powerpoint/2010/main" val="16414030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a:t>
            </a:fld>
            <a:endParaRPr lang="en-US"/>
          </a:p>
        </p:txBody>
      </p:sp>
    </p:spTree>
    <p:extLst>
      <p:ext uri="{BB962C8B-B14F-4D97-AF65-F5344CB8AC3E}">
        <p14:creationId xmlns:p14="http://schemas.microsoft.com/office/powerpoint/2010/main" val="118496520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sym typeface="Wingdings" panose="05000000000000000000" pitchFamily="2" charset="2"/>
              </a:rPr>
              <a:t>Now let’s see some real algorithms programmed with a PIFO.</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The first is fair queueing, a work-conserving scheduler. Let’s pick the virtual start-time fair queueing implementation.</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Here, for each packet we compute its virtual start time in an idealized fluid fair scheduler. We do this by setting the packet’s start time to the maximum of the finish time of the last packet in the packet’s flow and the current virtual time. Then, we update the flow’s finish time appropriately.</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We then schedule packets in order of their virtual start times, which becomes a packet’s rank in the PIFO.</a:t>
            </a:r>
          </a:p>
        </p:txBody>
      </p:sp>
      <p:sp>
        <p:nvSpPr>
          <p:cNvPr id="4" name="Slide Number Placeholder 3"/>
          <p:cNvSpPr>
            <a:spLocks noGrp="1"/>
          </p:cNvSpPr>
          <p:nvPr>
            <p:ph type="sldNum" sz="quarter" idx="10"/>
          </p:nvPr>
        </p:nvSpPr>
        <p:spPr/>
        <p:txBody>
          <a:bodyPr/>
          <a:lstStyle/>
          <a:p>
            <a:fld id="{6C7315F8-E931-49D1-A989-C1759F952B9E}" type="slidenum">
              <a:rPr lang="en-US" smtClean="0"/>
              <a:t>40</a:t>
            </a:fld>
            <a:endParaRPr lang="en-US"/>
          </a:p>
        </p:txBody>
      </p:sp>
    </p:spTree>
    <p:extLst>
      <p:ext uri="{BB962C8B-B14F-4D97-AF65-F5344CB8AC3E}">
        <p14:creationId xmlns:p14="http://schemas.microsoft.com/office/powerpoint/2010/main" val="48726482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sym typeface="Wingdings" panose="05000000000000000000" pitchFamily="2" charset="2"/>
              </a:rPr>
              <a:t>Next, let’s look at the canonical non-work-conserving algorithm: token bucket shaping.</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The rank computation here is a little more involved. It has three parts.</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First, we update the tokens using a standard token bucket that increments at some rate and is capped at some burst size. We also decrement tokens to account for packet transmissions.</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Second, for an incoming packet, we set its wall-clock departure time to either the current time or some time in the future when it would have made up the shortfall of tokens.</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Third, </a:t>
            </a:r>
            <a:r>
              <a:rPr lang="en-US" baseline="0" smtClean="0">
                <a:sym typeface="Wingdings" panose="05000000000000000000" pitchFamily="2" charset="2"/>
              </a:rPr>
              <a:t>this departure time </a:t>
            </a:r>
            <a:r>
              <a:rPr lang="en-US" baseline="0" dirty="0" smtClean="0">
                <a:sym typeface="Wingdings" panose="05000000000000000000" pitchFamily="2" charset="2"/>
              </a:rPr>
              <a:t>becomes the packet’s rank in a PIFO.</a:t>
            </a:r>
          </a:p>
        </p:txBody>
      </p:sp>
      <p:sp>
        <p:nvSpPr>
          <p:cNvPr id="4" name="Slide Number Placeholder 3"/>
          <p:cNvSpPr>
            <a:spLocks noGrp="1"/>
          </p:cNvSpPr>
          <p:nvPr>
            <p:ph type="sldNum" sz="quarter" idx="10"/>
          </p:nvPr>
        </p:nvSpPr>
        <p:spPr/>
        <p:txBody>
          <a:bodyPr/>
          <a:lstStyle/>
          <a:p>
            <a:fld id="{6C7315F8-E931-49D1-A989-C1759F952B9E}" type="slidenum">
              <a:rPr lang="en-US" smtClean="0"/>
              <a:t>41</a:t>
            </a:fld>
            <a:endParaRPr lang="en-US"/>
          </a:p>
        </p:txBody>
      </p:sp>
    </p:spTree>
    <p:extLst>
      <p:ext uri="{BB962C8B-B14F-4D97-AF65-F5344CB8AC3E}">
        <p14:creationId xmlns:p14="http://schemas.microsoft.com/office/powerpoint/2010/main" val="198825548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smtClean="0"/>
              <a:t>Ok, so we have looked at two</a:t>
            </a:r>
            <a:r>
              <a:rPr lang="en-US" baseline="0" dirty="0" smtClean="0"/>
              <a:t> algorithms where the rank computation runs on the switch. The rank computation can, in fact, run anywhere in the network. For instance, let’s compress this pipeline down to </a:t>
            </a:r>
            <a:r>
              <a:rPr lang="en-US" baseline="0" smtClean="0"/>
              <a:t>a switch. Let’s also introduce </a:t>
            </a:r>
            <a:r>
              <a:rPr lang="en-US" baseline="0" dirty="0" smtClean="0"/>
              <a:t>an end host.</a:t>
            </a:r>
          </a:p>
        </p:txBody>
      </p:sp>
      <p:sp>
        <p:nvSpPr>
          <p:cNvPr id="4" name="Slide Number Placeholder 3"/>
          <p:cNvSpPr>
            <a:spLocks noGrp="1"/>
          </p:cNvSpPr>
          <p:nvPr>
            <p:ph type="sldNum" sz="quarter" idx="10"/>
          </p:nvPr>
        </p:nvSpPr>
        <p:spPr/>
        <p:txBody>
          <a:bodyPr/>
          <a:lstStyle/>
          <a:p>
            <a:fld id="{6C7315F8-E931-49D1-A989-C1759F952B9E}" type="slidenum">
              <a:rPr lang="en-US" smtClean="0"/>
              <a:t>42</a:t>
            </a:fld>
            <a:endParaRPr lang="en-US"/>
          </a:p>
        </p:txBody>
      </p:sp>
    </p:spTree>
    <p:extLst>
      <p:ext uri="{BB962C8B-B14F-4D97-AF65-F5344CB8AC3E}">
        <p14:creationId xmlns:p14="http://schemas.microsoft.com/office/powerpoint/2010/main" val="191546099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t>We can use this end host to compute the ranks for the shortest remaining flow size scheduler. Here, the end host tracks TCP </a:t>
            </a:r>
            <a:r>
              <a:rPr lang="en-US" baseline="0" dirty="0" err="1" smtClean="0"/>
              <a:t>acks</a:t>
            </a:r>
            <a:r>
              <a:rPr lang="en-US" baseline="0" dirty="0" smtClean="0"/>
              <a:t> and uses this to set the remaining flow size for each packet in a flow.</a:t>
            </a:r>
            <a:endParaRPr lang="en-US" dirty="0" smtClean="0"/>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43</a:t>
            </a:fld>
            <a:endParaRPr lang="en-US"/>
          </a:p>
        </p:txBody>
      </p:sp>
    </p:spTree>
    <p:extLst>
      <p:ext uri="{BB962C8B-B14F-4D97-AF65-F5344CB8AC3E}">
        <p14:creationId xmlns:p14="http://schemas.microsoft.com/office/powerpoint/2010/main" val="204316270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Ok, so we have seen examples of what</a:t>
            </a:r>
            <a:r>
              <a:rPr lang="en-US" baseline="0" dirty="0" smtClean="0"/>
              <a:t> a single PIFO can do. Common to these examples is the property that the relative order of buffered packets doesn’t change with future arrivals.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There are algorithms that violate this property, such as hierarchical schedulers. I’ll illustrate this through hierarchical packet-fair queueing. Here, the idea is to divide capacity between two classes, Left and Right, in some ratio. Then, we recursively divide capacity between flows within each class, such as a, b and c, 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let’s see why HPFQ cannot be served by a single PIFO. Let’s say this is the current state of the system, with packets departing from the head. Now, when the first packet from flow a arrives, we need to satisfy two constraints simultaneously. One, classes red and blue must alternate because they share capacity equally. Two, within class red, a must be ahead of b, because it has a much higher weight.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 do this, we need to move the packets from b to new locations so that red and blue alternate. Then, we need to move a1 ahead of all packets of b because a has a much higher weight. This combination of moves from a and b is beyond a single PIFO that cannot change the relative order of packets that are already buffered.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But, it turns out we can do this with a hierarchy of PIFOs.</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44</a:t>
            </a:fld>
            <a:endParaRPr lang="en-US"/>
          </a:p>
        </p:txBody>
      </p:sp>
    </p:spTree>
    <p:extLst>
      <p:ext uri="{BB962C8B-B14F-4D97-AF65-F5344CB8AC3E}">
        <p14:creationId xmlns:p14="http://schemas.microsoft.com/office/powerpoint/2010/main" val="91680765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hierarchy</a:t>
            </a:r>
            <a:r>
              <a:rPr lang="en-US" baseline="0" dirty="0" smtClean="0"/>
              <a:t> of PIFOs is very natural and has a structure similar to the scheduler. The root PIFO arbitrates between two child PIFOs red and blue, while each child PIFO arbitrates between packets.</a:t>
            </a:r>
          </a:p>
          <a:p>
            <a:endParaRPr lang="en-US" baseline="0" dirty="0" smtClean="0"/>
          </a:p>
          <a:p>
            <a:r>
              <a:rPr lang="en-US" baseline="0" dirty="0" smtClean="0"/>
              <a:t>So, now, let’s see what happens on </a:t>
            </a:r>
            <a:r>
              <a:rPr lang="en-US" baseline="0" dirty="0" err="1" smtClean="0"/>
              <a:t>enq</a:t>
            </a:r>
            <a:r>
              <a:rPr lang="en-US" baseline="0" dirty="0" smtClean="0"/>
              <a:t> and </a:t>
            </a:r>
            <a:r>
              <a:rPr lang="en-US" baseline="0" dirty="0" err="1" smtClean="0"/>
              <a:t>deq</a:t>
            </a:r>
            <a:r>
              <a:rPr lang="en-US" baseline="0" dirty="0" smtClean="0"/>
              <a:t>. When a1 shows up, its class R is </a:t>
            </a:r>
            <a:r>
              <a:rPr lang="en-US" baseline="0" dirty="0" err="1" smtClean="0"/>
              <a:t>enqueued</a:t>
            </a:r>
            <a:r>
              <a:rPr lang="en-US" baseline="0" dirty="0" smtClean="0"/>
              <a:t> into PIFO root, while a1 is </a:t>
            </a:r>
            <a:r>
              <a:rPr lang="en-US" baseline="0" dirty="0" err="1" smtClean="0"/>
              <a:t>enqueued</a:t>
            </a:r>
            <a:r>
              <a:rPr lang="en-US" baseline="0" dirty="0" smtClean="0"/>
              <a:t> into the red PIFO. On the </a:t>
            </a:r>
            <a:r>
              <a:rPr lang="en-US" baseline="0" dirty="0" err="1" smtClean="0"/>
              <a:t>deq</a:t>
            </a:r>
            <a:r>
              <a:rPr lang="en-US" baseline="0" dirty="0" smtClean="0"/>
              <a:t> side, let’s say we </a:t>
            </a:r>
            <a:r>
              <a:rPr lang="en-US" baseline="0" dirty="0" err="1" smtClean="0"/>
              <a:t>dequeued</a:t>
            </a:r>
            <a:r>
              <a:rPr lang="en-US" baseline="0" dirty="0" smtClean="0"/>
              <a:t> now. Then, we pop B out of PIFO root, see that it points to the blue PIFO out, pop x1 out of the blue PIFO, and transmit x1.</a:t>
            </a:r>
          </a:p>
          <a:p>
            <a:endParaRPr lang="en-US" baseline="0" dirty="0" smtClean="0"/>
          </a:p>
          <a:p>
            <a:r>
              <a:rPr lang="en-US" baseline="0" dirty="0" smtClean="0"/>
              <a:t>So, by recursively </a:t>
            </a:r>
            <a:r>
              <a:rPr lang="en-US" baseline="0" dirty="0" err="1" smtClean="0"/>
              <a:t>dequeuing</a:t>
            </a:r>
            <a:r>
              <a:rPr lang="en-US" baseline="0" dirty="0" smtClean="0"/>
              <a:t> PIFOs starting from the root, we can transmit successive packets.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45</a:t>
            </a:fld>
            <a:endParaRPr lang="en-US"/>
          </a:p>
        </p:txBody>
      </p:sp>
    </p:spTree>
    <p:extLst>
      <p:ext uri="{BB962C8B-B14F-4D97-AF65-F5344CB8AC3E}">
        <p14:creationId xmlns:p14="http://schemas.microsoft.com/office/powerpoint/2010/main" val="121391214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So it turns out that we can use a tree of PIFOs for many more algorithms. I am not discussing these here, but the paper has further details.</a:t>
            </a:r>
          </a:p>
          <a:p>
            <a:endParaRPr lang="en-US" baseline="0" dirty="0" smtClean="0"/>
          </a:p>
          <a:p>
            <a:r>
              <a:rPr lang="en-US" baseline="0" dirty="0" smtClean="0"/>
              <a:t>More importantly, we have algorithms that our abstraction doesn’t support. One important class is output shaping, where we rate limit </a:t>
            </a:r>
            <a:r>
              <a:rPr lang="en-US" baseline="0" dirty="0" err="1" smtClean="0"/>
              <a:t>dequeues</a:t>
            </a:r>
            <a:r>
              <a:rPr lang="en-US" baseline="0" dirty="0" smtClean="0"/>
              <a:t> from the scheduler. We can’t implement this because PIFOs provide </a:t>
            </a:r>
            <a:r>
              <a:rPr lang="en-US" baseline="0" dirty="0" err="1" smtClean="0"/>
              <a:t>prog</a:t>
            </a:r>
            <a:r>
              <a:rPr lang="en-US" baseline="0" dirty="0" smtClean="0"/>
              <a:t>. on the </a:t>
            </a:r>
            <a:r>
              <a:rPr lang="en-US" baseline="0" dirty="0" err="1" smtClean="0"/>
              <a:t>enq</a:t>
            </a:r>
            <a:r>
              <a:rPr lang="en-US" baseline="0" dirty="0" smtClean="0"/>
              <a:t> side, not on the </a:t>
            </a:r>
            <a:r>
              <a:rPr lang="en-US" baseline="0" dirty="0" err="1" smtClean="0"/>
              <a:t>deq</a:t>
            </a:r>
            <a:r>
              <a:rPr lang="en-US" baseline="0" dirty="0" smtClean="0"/>
              <a:t> side. Again, the paper discusses this in depth.</a:t>
            </a:r>
          </a:p>
        </p:txBody>
      </p:sp>
      <p:sp>
        <p:nvSpPr>
          <p:cNvPr id="4" name="Slide Number Placeholder 3"/>
          <p:cNvSpPr>
            <a:spLocks noGrp="1"/>
          </p:cNvSpPr>
          <p:nvPr>
            <p:ph type="sldNum" sz="quarter" idx="10"/>
          </p:nvPr>
        </p:nvSpPr>
        <p:spPr/>
        <p:txBody>
          <a:bodyPr/>
          <a:lstStyle/>
          <a:p>
            <a:fld id="{16B09458-7AEF-4AD3-A567-0F11380064BE}" type="slidenum">
              <a:rPr lang="en-US" smtClean="0"/>
              <a:t>46</a:t>
            </a:fld>
            <a:endParaRPr lang="en-US"/>
          </a:p>
        </p:txBody>
      </p:sp>
    </p:spTree>
    <p:extLst>
      <p:ext uri="{BB962C8B-B14F-4D97-AF65-F5344CB8AC3E}">
        <p14:creationId xmlns:p14="http://schemas.microsoft.com/office/powerpoint/2010/main" val="17089170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let’s see if a PIFO is actually feasible.</a:t>
            </a:r>
          </a:p>
          <a:p>
            <a:endParaRPr lang="en-US" dirty="0" smtClean="0"/>
          </a:p>
          <a:p>
            <a:r>
              <a:rPr lang="en-US" dirty="0" smtClean="0"/>
              <a:t>To answer this, we set out to meet some performance targets</a:t>
            </a:r>
            <a:r>
              <a:rPr lang="en-US" baseline="0" dirty="0" smtClean="0"/>
              <a:t> typical of a shared-memory switch like the Trident found in many </a:t>
            </a:r>
            <a:r>
              <a:rPr lang="en-US" baseline="0" dirty="0" err="1" smtClean="0"/>
              <a:t>dcs</a:t>
            </a:r>
            <a:r>
              <a:rPr lang="en-US" baseline="0" dirty="0" smtClean="0"/>
              <a:t> today. Here are some typical </a:t>
            </a:r>
            <a:r>
              <a:rPr lang="en-US" baseline="0" dirty="0" err="1" smtClean="0"/>
              <a:t>nos</a:t>
            </a:r>
            <a:r>
              <a:rPr lang="en-US" baseline="0" dirty="0" smtClean="0"/>
              <a:t>: a pipeline with a 1 GHz clock rate, 1K flows and 60K packets.</a:t>
            </a:r>
          </a:p>
          <a:p>
            <a:endParaRPr lang="en-US" baseline="0" dirty="0" smtClean="0"/>
          </a:p>
          <a:p>
            <a:r>
              <a:rPr lang="en-US" baseline="0" dirty="0" smtClean="0"/>
              <a:t>One important note is that the scheduler (and so PIFO hardware as well) is shared across all ports. So we don’t need separate PIFO hardware for each port, which means we don’t have to multiply the area overhead by the number of ports.</a:t>
            </a:r>
          </a:p>
          <a:p>
            <a:endParaRPr lang="en-US" baseline="0" dirty="0" smtClean="0"/>
          </a:p>
          <a:p>
            <a:r>
              <a:rPr lang="en-US" baseline="0" dirty="0" smtClean="0"/>
              <a:t>So, how do we do this? A naïve solution is one large array with 60K elements. An incoming element is compared in parallel to all 60K elements and shifted into the right location. With 60K parallel comparators, this is a non-starter.</a:t>
            </a:r>
          </a:p>
          <a:p>
            <a:endParaRPr lang="en-US" baseline="0" dirty="0" smtClean="0"/>
          </a:p>
          <a:p>
            <a:r>
              <a:rPr lang="en-US" baseline="0" dirty="0" smtClean="0"/>
              <a:t>Instead, we exploit the fact that most schedulers schedule across flows, with the implicit assumption that packet ranks increase within a flow. How do we use this?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47</a:t>
            </a:fld>
            <a:endParaRPr lang="en-US"/>
          </a:p>
        </p:txBody>
      </p:sp>
    </p:spTree>
    <p:extLst>
      <p:ext uri="{BB962C8B-B14F-4D97-AF65-F5344CB8AC3E}">
        <p14:creationId xmlns:p14="http://schemas.microsoft.com/office/powerpoint/2010/main" val="60629439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Our design has two parts.</a:t>
            </a:r>
          </a:p>
          <a:p>
            <a:endParaRPr lang="en-US" dirty="0" smtClean="0"/>
          </a:p>
          <a:p>
            <a:r>
              <a:rPr lang="en-US" dirty="0" smtClean="0"/>
              <a:t>A flow scheduler schedules across the head packets</a:t>
            </a:r>
            <a:r>
              <a:rPr lang="en-US" baseline="0" dirty="0" smtClean="0"/>
              <a:t> of all flows, while a rank store stores packets ranks in a first-in first-out queue for each flow.</a:t>
            </a:r>
          </a:p>
          <a:p>
            <a:r>
              <a:rPr lang="en-US" baseline="0" dirty="0" smtClean="0"/>
              <a:t>The flow scheduler is really a PIFO over the head packets alone.</a:t>
            </a:r>
          </a:p>
          <a:p>
            <a:endParaRPr lang="en-US" baseline="0" dirty="0" smtClean="0"/>
          </a:p>
          <a:p>
            <a:r>
              <a:rPr lang="en-US" baseline="0" dirty="0" smtClean="0"/>
              <a:t>When an element (say) C6, from flow C with rank 6, is </a:t>
            </a:r>
            <a:r>
              <a:rPr lang="en-US" baseline="0" dirty="0" err="1" smtClean="0"/>
              <a:t>enq</a:t>
            </a:r>
            <a:r>
              <a:rPr lang="en-US" baseline="0" dirty="0" smtClean="0"/>
              <a:t>, it’s just appended to the back of the rank store. When D4 shows up, it bypasses the rank store and directly goes to the flow scheduler. When we </a:t>
            </a:r>
            <a:r>
              <a:rPr lang="en-US" baseline="0" dirty="0" err="1" smtClean="0"/>
              <a:t>deq</a:t>
            </a:r>
            <a:r>
              <a:rPr lang="en-US" baseline="0" dirty="0" smtClean="0"/>
              <a:t>, we just pop the head of the flow scheduler array to get A0, then reach into the rank store, pull out A2 and insert it into the flow scheduler array.</a:t>
            </a:r>
          </a:p>
          <a:p>
            <a:endParaRPr lang="en-US" baseline="0" dirty="0" smtClean="0"/>
          </a:p>
          <a:p>
            <a:r>
              <a:rPr lang="en-US" baseline="0" dirty="0" smtClean="0"/>
              <a:t>If you notice, the flow scheduler has to insert an element like A2 into a sorted array, which we do by comparing it in parallel to all elements in the array. Except now, we can actually do this because the sorted array has only 1K head packets, not all 60K packets.</a:t>
            </a:r>
          </a:p>
          <a:p>
            <a:endParaRPr lang="en-US" baseline="0" dirty="0" smtClean="0"/>
          </a:p>
          <a:p>
            <a:r>
              <a:rPr lang="en-US" baseline="0" dirty="0" smtClean="0"/>
              <a:t>This block supports up to 1 </a:t>
            </a:r>
            <a:r>
              <a:rPr lang="en-US" baseline="0" dirty="0" err="1" smtClean="0"/>
              <a:t>enq</a:t>
            </a:r>
            <a:r>
              <a:rPr lang="en-US" baseline="0" dirty="0" smtClean="0"/>
              <a:t> + 1 </a:t>
            </a:r>
            <a:r>
              <a:rPr lang="en-US" baseline="0" dirty="0" err="1" smtClean="0"/>
              <a:t>deq</a:t>
            </a:r>
            <a:r>
              <a:rPr lang="en-US" baseline="0" dirty="0" smtClean="0"/>
              <a:t> every clock cycle, which is a ns in a typical scheduler. It can also be sliced up across many logical PIFOs, which are PIFOs that are independent of each other, but share the same underlying hardware </a:t>
            </a:r>
            <a:r>
              <a:rPr lang="en-US" baseline="0" dirty="0" err="1" smtClean="0"/>
              <a:t>impl</a:t>
            </a:r>
            <a:r>
              <a:rPr lang="en-US" baseline="0" dirty="0" smtClean="0"/>
              <a:t>. An example is PIFOs for different output ports, whose schedulers run independently.</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48</a:t>
            </a:fld>
            <a:endParaRPr lang="en-US"/>
          </a:p>
        </p:txBody>
      </p:sp>
    </p:spTree>
    <p:extLst>
      <p:ext uri="{BB962C8B-B14F-4D97-AF65-F5344CB8AC3E}">
        <p14:creationId xmlns:p14="http://schemas.microsoft.com/office/powerpoint/2010/main" val="89941677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We first note that the rank store is well understood hardware that switches already use to buffer data packets.</a:t>
            </a:r>
          </a:p>
          <a:p>
            <a:endParaRPr lang="en-US" baseline="0" dirty="0" smtClean="0"/>
          </a:p>
          <a:p>
            <a:r>
              <a:rPr lang="en-US" baseline="0" dirty="0" smtClean="0"/>
              <a:t>For the flow scheduler, which is more </a:t>
            </a:r>
            <a:r>
              <a:rPr lang="en-US" baseline="0" dirty="0" err="1" smtClean="0"/>
              <a:t>invovled</a:t>
            </a:r>
            <a:r>
              <a:rPr lang="en-US" baseline="0" dirty="0" smtClean="0"/>
              <a:t>, we synthesized it in Verilog in a 16 nm transistor library and it met timing for 1K flows. It continues to work through 2048 flows, but fails at 4096, so that’s the current limit on our design.</a:t>
            </a:r>
          </a:p>
          <a:p>
            <a:endParaRPr lang="en-US" baseline="0" dirty="0" smtClean="0"/>
          </a:p>
          <a:p>
            <a:r>
              <a:rPr lang="en-US" baseline="0" dirty="0" smtClean="0"/>
              <a:t>The area of this design is about 7 mm^2 for a 5-level programmable hierarchical scheduler. In context, this is about 4% of a typical switching chip.</a:t>
            </a:r>
          </a:p>
        </p:txBody>
      </p:sp>
      <p:sp>
        <p:nvSpPr>
          <p:cNvPr id="4" name="Slide Number Placeholder 3"/>
          <p:cNvSpPr>
            <a:spLocks noGrp="1"/>
          </p:cNvSpPr>
          <p:nvPr>
            <p:ph type="sldNum" sz="quarter" idx="10"/>
          </p:nvPr>
        </p:nvSpPr>
        <p:spPr/>
        <p:txBody>
          <a:bodyPr/>
          <a:lstStyle/>
          <a:p>
            <a:fld id="{16B09458-7AEF-4AD3-A567-0F11380064BE}" type="slidenum">
              <a:rPr lang="en-US" smtClean="0"/>
              <a:t>49</a:t>
            </a:fld>
            <a:endParaRPr lang="en-US"/>
          </a:p>
        </p:txBody>
      </p:sp>
    </p:spTree>
    <p:extLst>
      <p:ext uri="{BB962C8B-B14F-4D97-AF65-F5344CB8AC3E}">
        <p14:creationId xmlns:p14="http://schemas.microsoft.com/office/powerpoint/2010/main" val="7170396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Ideally, we would have a programmable</a:t>
            </a:r>
            <a:r>
              <a:rPr lang="en-US" baseline="0" dirty="0" smtClean="0"/>
              <a:t> router, and continue here </a:t>
            </a:r>
            <a:r>
              <a:rPr lang="is-I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CPUs sufficient to maintain forwarding performance (50 Kbit/s to 1 Mbit/s)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CPUs represent the peak</a:t>
            </a:r>
            <a:r>
              <a:rPr lang="en-US" baseline="0" dirty="0" smtClean="0"/>
              <a:t> of programmability</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IMPs: BBN</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Fuzzball</a:t>
            </a:r>
            <a:r>
              <a:rPr lang="en-US" baseline="0" dirty="0" smtClean="0"/>
              <a:t>: David Mills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Proteon</a:t>
            </a:r>
            <a:r>
              <a:rPr lang="en-US" baseline="0" dirty="0" smtClean="0"/>
              <a:t>: Noel </a:t>
            </a:r>
            <a:r>
              <a:rPr lang="en-US" baseline="0" dirty="0" err="1" smtClean="0"/>
              <a:t>Chiappa</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Stanford multiprotocol router: William Yeager (ships in the night router), basis of CISCO.</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a:t>
            </a:fld>
            <a:endParaRPr lang="en-US"/>
          </a:p>
        </p:txBody>
      </p:sp>
    </p:spTree>
    <p:extLst>
      <p:ext uri="{BB962C8B-B14F-4D97-AF65-F5344CB8AC3E}">
        <p14:creationId xmlns:p14="http://schemas.microsoft.com/office/powerpoint/2010/main" val="173885542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TODO: Rehearse</a:t>
            </a:r>
            <a:r>
              <a:rPr lang="en-US" baseline="0" dirty="0" smtClean="0"/>
              <a:t> this slide more and more.</a:t>
            </a:r>
          </a:p>
          <a:p>
            <a:r>
              <a:rPr lang="en-US" baseline="0" dirty="0" smtClean="0"/>
              <a:t>REQUIRES WORK.</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Increasingly affecting end-host networking (FPGA-based NICs)</a:t>
            </a:r>
            <a:endParaRPr lang="en-US" baseline="0" dirty="0" smtClean="0"/>
          </a:p>
          <a:p>
            <a:endParaRPr lang="en-US" dirty="0" smtClean="0"/>
          </a:p>
          <a:p>
            <a:r>
              <a:rPr lang="en-US" dirty="0" smtClean="0"/>
              <a:t>Happening in</a:t>
            </a:r>
            <a:r>
              <a:rPr lang="en-US" baseline="0" dirty="0" smtClean="0"/>
              <a:t> other domains (graphics, video decoding, and so on).</a:t>
            </a:r>
          </a:p>
          <a:p>
            <a:r>
              <a:rPr lang="en-US" baseline="0" dirty="0" smtClean="0"/>
              <a:t>Can’t do 100G and 400G on a software NIC easily.</a:t>
            </a:r>
          </a:p>
          <a:p>
            <a:r>
              <a:rPr lang="en-US" baseline="0" dirty="0" smtClean="0"/>
              <a:t>Targeting abstractions give us programmability without a loss in performance.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50</a:t>
            </a:fld>
            <a:endParaRPr lang="en-US"/>
          </a:p>
        </p:txBody>
      </p:sp>
    </p:spTree>
    <p:extLst>
      <p:ext uri="{BB962C8B-B14F-4D97-AF65-F5344CB8AC3E}">
        <p14:creationId xmlns:p14="http://schemas.microsoft.com/office/powerpoint/2010/main" val="257386422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56</a:t>
            </a:fld>
            <a:endParaRPr lang="en-US"/>
          </a:p>
        </p:txBody>
      </p:sp>
    </p:spTree>
    <p:extLst>
      <p:ext uri="{BB962C8B-B14F-4D97-AF65-F5344CB8AC3E}">
        <p14:creationId xmlns:p14="http://schemas.microsoft.com/office/powerpoint/2010/main" val="417571718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Amy: Replace the atoms instead of sitting on top of them.</a:t>
            </a:r>
          </a:p>
        </p:txBody>
      </p:sp>
      <p:sp>
        <p:nvSpPr>
          <p:cNvPr id="4" name="Slide Number Placeholder 3"/>
          <p:cNvSpPr>
            <a:spLocks noGrp="1"/>
          </p:cNvSpPr>
          <p:nvPr>
            <p:ph type="sldNum" sz="quarter" idx="10"/>
          </p:nvPr>
        </p:nvSpPr>
        <p:spPr/>
        <p:txBody>
          <a:bodyPr/>
          <a:lstStyle/>
          <a:p>
            <a:fld id="{16B09458-7AEF-4AD3-A567-0F11380064BE}" type="slidenum">
              <a:rPr lang="en-US" smtClean="0"/>
              <a:t>57</a:t>
            </a:fld>
            <a:endParaRPr lang="en-US"/>
          </a:p>
        </p:txBody>
      </p:sp>
    </p:spTree>
    <p:extLst>
      <p:ext uri="{BB962C8B-B14F-4D97-AF65-F5344CB8AC3E}">
        <p14:creationId xmlns:p14="http://schemas.microsoft.com/office/powerpoint/2010/main" val="225650508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TODO: Flesh out this slide.</a:t>
            </a:r>
          </a:p>
          <a:p>
            <a:r>
              <a:rPr lang="en-US" baseline="0" dirty="0" smtClean="0"/>
              <a:t>Stress that composed PIFOs can be used for more than just hierarchical scheduling.</a:t>
            </a:r>
          </a:p>
          <a:p>
            <a:endParaRPr lang="en-US" baseline="0" dirty="0" smtClean="0"/>
          </a:p>
          <a:p>
            <a:r>
              <a:rPr lang="en-US" baseline="0" dirty="0" smtClean="0"/>
              <a:t>Slightly better </a:t>
            </a:r>
            <a:r>
              <a:rPr lang="en-US" baseline="0" smtClean="0"/>
              <a:t>figure maybe?</a:t>
            </a:r>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58</a:t>
            </a:fld>
            <a:endParaRPr lang="en-US"/>
          </a:p>
        </p:txBody>
      </p:sp>
    </p:spTree>
    <p:extLst>
      <p:ext uri="{BB962C8B-B14F-4D97-AF65-F5344CB8AC3E}">
        <p14:creationId xmlns:p14="http://schemas.microsoft.com/office/powerpoint/2010/main" val="155762339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a:t>
            </a:r>
            <a:r>
              <a:rPr lang="en-US" baseline="0" dirty="0" smtClean="0"/>
              <a:t> natural question is whether a PIFO can handle</a:t>
            </a:r>
            <a:r>
              <a:rPr lang="en-US" dirty="0" smtClean="0"/>
              <a:t> non-work-conserving</a:t>
            </a:r>
            <a:r>
              <a:rPr lang="en-US" baseline="0" dirty="0" smtClean="0"/>
              <a:t> algorithms? </a:t>
            </a:r>
          </a:p>
          <a:p>
            <a:r>
              <a:rPr lang="en-US" baseline="0" dirty="0" smtClean="0"/>
              <a:t>So, our third example looks at Traffic Shaping, the most common of these non-work-conserving algorithms,</a:t>
            </a:r>
          </a:p>
          <a:p>
            <a:r>
              <a:rPr lang="en-US" baseline="0" dirty="0" smtClean="0"/>
              <a:t>whose goal is to limit a flow to a fixed absolute throughput regardless of its offered load and the offered load of other flows.</a:t>
            </a:r>
          </a:p>
          <a:p>
            <a:endParaRPr lang="en-US" baseline="0" dirty="0" smtClean="0"/>
          </a:p>
          <a:p>
            <a:r>
              <a:rPr lang="en-US" baseline="0" dirty="0" smtClean="0"/>
              <a:t>We can implement Traffic Shaping using PIFOs by computing a packet’s priority in the PIFO based on the wall-clock</a:t>
            </a:r>
          </a:p>
          <a:p>
            <a:r>
              <a:rPr lang="en-US" baseline="0" dirty="0" smtClean="0"/>
              <a:t>departure time of the packet when it is </a:t>
            </a:r>
            <a:r>
              <a:rPr lang="en-US" baseline="0" dirty="0" err="1" smtClean="0"/>
              <a:t>enqueued</a:t>
            </a:r>
            <a:r>
              <a:rPr lang="en-US" baseline="0" dirty="0" smtClean="0"/>
              <a:t> and </a:t>
            </a:r>
            <a:r>
              <a:rPr lang="en-US" baseline="0" dirty="0" err="1" smtClean="0"/>
              <a:t>dequeuing</a:t>
            </a:r>
            <a:r>
              <a:rPr lang="en-US" baseline="0" dirty="0" smtClean="0"/>
              <a:t> a packet whenever its wall-clock time arrives.</a:t>
            </a:r>
          </a:p>
          <a:p>
            <a:endParaRPr lang="en-US" baseline="0" dirty="0" smtClean="0"/>
          </a:p>
          <a:p>
            <a:r>
              <a:rPr lang="en-US" dirty="0" smtClean="0"/>
              <a:t>A PIFO allows you</a:t>
            </a:r>
            <a:r>
              <a:rPr lang="en-US" baseline="0" dirty="0" smtClean="0"/>
              <a:t> to express anything where you can determine the transmission order when packets are </a:t>
            </a:r>
            <a:r>
              <a:rPr lang="en-US" baseline="0" dirty="0" err="1" smtClean="0"/>
              <a:t>enqueued</a:t>
            </a:r>
            <a:r>
              <a:rPr lang="en-US" baseline="0" dirty="0" smtClean="0"/>
              <a:t>.</a:t>
            </a:r>
          </a:p>
          <a:p>
            <a:r>
              <a:rPr lang="en-US" baseline="0" dirty="0" smtClean="0"/>
              <a:t>In other words, anything where the relative order doesn’t change in the future.</a:t>
            </a:r>
          </a:p>
          <a:p>
            <a:r>
              <a:rPr lang="en-US" baseline="0" dirty="0" smtClean="0"/>
              <a:t>There are algorithms for which these are not true. In particular, hierarchical scheduling algorithms are a class of algorithms</a:t>
            </a:r>
          </a:p>
          <a:p>
            <a:r>
              <a:rPr lang="en-US" baseline="0" dirty="0" smtClean="0"/>
              <a:t>for which this is not true. Let’s consider one in particular.</a:t>
            </a:r>
            <a:endParaRPr lang="en-US" dirty="0" smtClean="0"/>
          </a:p>
          <a:p>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59</a:t>
            </a:fld>
            <a:endParaRPr lang="en-US"/>
          </a:p>
        </p:txBody>
      </p:sp>
    </p:spTree>
    <p:extLst>
      <p:ext uri="{BB962C8B-B14F-4D97-AF65-F5344CB8AC3E}">
        <p14:creationId xmlns:p14="http://schemas.microsoft.com/office/powerpoint/2010/main" val="368613643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Add transmission time at the switch</a:t>
            </a:r>
          </a:p>
          <a:p>
            <a:endParaRPr lang="en-US" dirty="0" smtClean="0"/>
          </a:p>
          <a:p>
            <a:r>
              <a:rPr lang="en-US" dirty="0" smtClean="0"/>
              <a:t>Too many examples.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60</a:t>
            </a:fld>
            <a:endParaRPr lang="en-US"/>
          </a:p>
        </p:txBody>
      </p:sp>
    </p:spTree>
    <p:extLst>
      <p:ext uri="{BB962C8B-B14F-4D97-AF65-F5344CB8AC3E}">
        <p14:creationId xmlns:p14="http://schemas.microsoft.com/office/powerpoint/2010/main" val="285434537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Now, at this point, I have described the core techniques in domino.</a:t>
            </a:r>
          </a:p>
          <a:p>
            <a:r>
              <a:rPr lang="en-US" baseline="0" dirty="0" smtClean="0"/>
              <a:t>Practical appeal:</a:t>
            </a:r>
          </a:p>
          <a:p>
            <a:r>
              <a:rPr lang="en-US" baseline="0" dirty="0" smtClean="0"/>
              <a:t>---------------------</a:t>
            </a:r>
          </a:p>
          <a:p>
            <a:r>
              <a:rPr lang="en-US" baseline="0" dirty="0" smtClean="0"/>
              <a:t>The compiler techniques are interesting intellectually, but I think the far greater practical appeal of packet transactions is there familiarity to programmers</a:t>
            </a:r>
          </a:p>
          <a:p>
            <a:r>
              <a:rPr lang="en-US" baseline="0" dirty="0" smtClean="0"/>
              <a:t>As one glib quantitative comparison, </a:t>
            </a:r>
            <a:r>
              <a:rPr lang="en-US" baseline="0" dirty="0" err="1" smtClean="0"/>
              <a:t>flowlet</a:t>
            </a:r>
            <a:r>
              <a:rPr lang="en-US" baseline="0" dirty="0" smtClean="0"/>
              <a:t> switching is 37 LOC in domino and compiles to around 110 lines in P4. We had similar</a:t>
            </a:r>
          </a:p>
          <a:p>
            <a:r>
              <a:rPr lang="en-US" baseline="0" dirty="0" smtClean="0"/>
              <a:t>results for other benchmarks such as conga, </a:t>
            </a:r>
            <a:r>
              <a:rPr lang="en-US" baseline="0" dirty="0" err="1" smtClean="0"/>
              <a:t>codel</a:t>
            </a:r>
            <a:r>
              <a:rPr lang="en-US" baseline="0" dirty="0" smtClean="0"/>
              <a:t>, and RCP and this should give you some indication that it’s a more familiar programming model.</a:t>
            </a:r>
          </a:p>
          <a:p>
            <a:endParaRPr lang="en-US" baseline="0" dirty="0" smtClean="0"/>
          </a:p>
          <a:p>
            <a:r>
              <a:rPr lang="en-US" baseline="0" dirty="0" smtClean="0"/>
              <a:t>Philosophical appeal:</a:t>
            </a:r>
          </a:p>
          <a:p>
            <a:r>
              <a:rPr lang="en-US" baseline="0" dirty="0" smtClean="0"/>
              <a:t>---------------------------</a:t>
            </a:r>
          </a:p>
          <a:p>
            <a:r>
              <a:rPr lang="en-US" baseline="0" dirty="0" smtClean="0"/>
              <a:t>The broader philosophical appeal is that programming line-rate switches need not be hard. You don’t need to err on either side</a:t>
            </a:r>
          </a:p>
          <a:p>
            <a:r>
              <a:rPr lang="en-US" baseline="0" dirty="0" smtClean="0"/>
              <a:t>of the compiler-user tradeoff. If you understand your domain well enough, you can develop a suitably constrained language, for which</a:t>
            </a:r>
          </a:p>
          <a:p>
            <a:r>
              <a:rPr lang="en-US" baseline="0" dirty="0" smtClean="0"/>
              <a:t>you can write a simple compiler. The compiler I wrote was about 3000 lines, which is pretty small in comparison to most compilers.</a:t>
            </a:r>
          </a:p>
          <a:p>
            <a:endParaRPr lang="en-US" baseline="0" dirty="0" smtClean="0"/>
          </a:p>
          <a:p>
            <a:r>
              <a:rPr lang="en-US" baseline="0" dirty="0" smtClean="0"/>
              <a:t>Usability appeal:</a:t>
            </a:r>
          </a:p>
          <a:p>
            <a:r>
              <a:rPr lang="en-US" baseline="0" dirty="0" smtClean="0"/>
              <a:t>--------------------------</a:t>
            </a:r>
          </a:p>
          <a:p>
            <a:r>
              <a:rPr lang="en-US" baseline="0" dirty="0" smtClean="0"/>
              <a:t>Finally, from a usability perspective, packet transactions dramatically simplify the interface between the user and the hardware. </a:t>
            </a:r>
          </a:p>
          <a:p>
            <a:r>
              <a:rPr lang="en-US" baseline="0" dirty="0" smtClean="0"/>
              <a:t>Your code either compiles and runs at line rate or is rejected, which means you don’t actually have to profile your code anymore.</a:t>
            </a:r>
          </a:p>
          <a:p>
            <a:r>
              <a:rPr lang="en-US" baseline="0" dirty="0" smtClean="0"/>
              <a:t>There is no question of performance profiling, cache hits, cache misses and predicting performance that have plagued software routers</a:t>
            </a:r>
          </a:p>
        </p:txBody>
      </p:sp>
      <p:sp>
        <p:nvSpPr>
          <p:cNvPr id="4" name="Slide Number Placeholder 3"/>
          <p:cNvSpPr>
            <a:spLocks noGrp="1"/>
          </p:cNvSpPr>
          <p:nvPr>
            <p:ph type="sldNum" sz="quarter" idx="10"/>
          </p:nvPr>
        </p:nvSpPr>
        <p:spPr/>
        <p:txBody>
          <a:bodyPr/>
          <a:lstStyle/>
          <a:p>
            <a:fld id="{6C7315F8-E931-49D1-A989-C1759F952B9E}" type="slidenum">
              <a:rPr lang="en-US" smtClean="0"/>
              <a:t>61</a:t>
            </a:fld>
            <a:endParaRPr lang="en-US"/>
          </a:p>
        </p:txBody>
      </p:sp>
    </p:spTree>
    <p:extLst>
      <p:ext uri="{BB962C8B-B14F-4D97-AF65-F5344CB8AC3E}">
        <p14:creationId xmlns:p14="http://schemas.microsoft.com/office/powerpoint/2010/main" val="2660074169"/>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summarize,</a:t>
            </a:r>
            <a:r>
              <a:rPr lang="en-US" baseline="0" dirty="0" smtClean="0"/>
              <a:t> let’s look at what the PIFO abstraction entails.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62</a:t>
            </a:fld>
            <a:endParaRPr lang="en-US"/>
          </a:p>
        </p:txBody>
      </p:sp>
    </p:spTree>
    <p:extLst>
      <p:ext uri="{BB962C8B-B14F-4D97-AF65-F5344CB8AC3E}">
        <p14:creationId xmlns:p14="http://schemas.microsoft.com/office/powerpoint/2010/main" val="3651181557"/>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TODO: Use common example across figures 8, 9, and 10. Maybe sampled </a:t>
            </a:r>
            <a:r>
              <a:rPr lang="en-US" baseline="0" dirty="0" err="1" smtClean="0"/>
              <a:t>Netflow</a:t>
            </a:r>
            <a:r>
              <a:rPr lang="en-US" baseline="0" dirty="0" smtClean="0"/>
              <a:t>?? (Ask Mohammad if that’s an appropriate term)</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So, I ‘ll begin with packet transactions.</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A natural question here is why isn’t a language like P4, an emerging language for such programmable switches sufficient?</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To answer that, I ‘ll make the observation that for any domain-specific programming language there is typically</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constant tension between ease of use for the programmer and ease of development for the compiler writer.</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P4 errs considerably on the compiler writer’s side, by being too close to the underlying hardware.</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For instance, you need to express everything as a table, and spell out connections between the tables.</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Second, actions within a table are assumed to execute in parallel because that’s how data-parallel hardware executes.</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This is ideally suited to forwarding, but requires significant shoehorning for </a:t>
            </a:r>
            <a:r>
              <a:rPr lang="en-US" baseline="0" dirty="0" err="1" smtClean="0"/>
              <a:t>stateful</a:t>
            </a:r>
            <a:r>
              <a:rPr lang="en-US" baseline="0" dirty="0" smtClean="0"/>
              <a:t> algorithms such as active queue management</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and in-network congestion control. Why is this? Historically, these algorithms have been implemented on software platforms</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and in simulation and are typically expressed as snippets of imperative code, with no references to tables. This is</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the case for almost any software platform: Click, Intel’s earlier Network Processor, or the Linux kernel.</a:t>
            </a:r>
          </a:p>
        </p:txBody>
      </p:sp>
      <p:sp>
        <p:nvSpPr>
          <p:cNvPr id="4" name="Slide Number Placeholder 3"/>
          <p:cNvSpPr>
            <a:spLocks noGrp="1"/>
          </p:cNvSpPr>
          <p:nvPr>
            <p:ph type="sldNum" sz="quarter" idx="10"/>
          </p:nvPr>
        </p:nvSpPr>
        <p:spPr/>
        <p:txBody>
          <a:bodyPr/>
          <a:lstStyle/>
          <a:p>
            <a:fld id="{6C7315F8-E931-49D1-A989-C1759F952B9E}" type="slidenum">
              <a:rPr lang="en-US" smtClean="0"/>
              <a:t>63</a:t>
            </a:fld>
            <a:endParaRPr lang="en-US"/>
          </a:p>
        </p:txBody>
      </p:sp>
    </p:spTree>
    <p:extLst>
      <p:ext uri="{BB962C8B-B14F-4D97-AF65-F5344CB8AC3E}">
        <p14:creationId xmlns:p14="http://schemas.microsoft.com/office/powerpoint/2010/main" val="351944629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first thing we do to simplify</a:t>
            </a:r>
            <a:r>
              <a:rPr lang="en-US" baseline="0" dirty="0" smtClean="0"/>
              <a:t> the Domino compiler is to restrict the language.</a:t>
            </a:r>
          </a:p>
          <a:p>
            <a:endParaRPr lang="en-US" baseline="0" dirty="0" smtClean="0"/>
          </a:p>
          <a:p>
            <a:r>
              <a:rPr lang="en-US" baseline="0" dirty="0" smtClean="0"/>
              <a:t>First, there are no loops because a loop with an unbounded iteration count cannot be run at line rate.</a:t>
            </a:r>
          </a:p>
          <a:p>
            <a:r>
              <a:rPr lang="en-US" baseline="0" dirty="0" smtClean="0"/>
              <a:t>This is  because it isn’t clear how long it takes to process each packet and hence how long the packet</a:t>
            </a:r>
          </a:p>
          <a:p>
            <a:r>
              <a:rPr lang="en-US" baseline="0" dirty="0" smtClean="0"/>
              <a:t>Processing pipeline will be.</a:t>
            </a:r>
          </a:p>
          <a:p>
            <a:endParaRPr lang="en-US" baseline="0" dirty="0" smtClean="0"/>
          </a:p>
          <a:p>
            <a:r>
              <a:rPr lang="en-US" baseline="0" dirty="0" smtClean="0"/>
              <a:t>Because we forbid all loops, we also forbid unstructured control flow such as break and continue that</a:t>
            </a:r>
          </a:p>
          <a:p>
            <a:r>
              <a:rPr lang="en-US" baseline="0" dirty="0" smtClean="0"/>
              <a:t>let you break out of a loop.</a:t>
            </a:r>
          </a:p>
          <a:p>
            <a:endParaRPr lang="en-US" baseline="0" dirty="0" smtClean="0"/>
          </a:p>
          <a:p>
            <a:r>
              <a:rPr lang="en-US" baseline="0" dirty="0" smtClean="0"/>
              <a:t>We also forbid pointers and heaps because all memory on these chips is statically allocated.</a:t>
            </a:r>
          </a:p>
          <a:p>
            <a:endParaRPr lang="en-US" baseline="0" dirty="0" smtClean="0"/>
          </a:p>
          <a:p>
            <a:r>
              <a:rPr lang="en-US" baseline="0" dirty="0" smtClean="0"/>
              <a:t>Through this talk, I ‘ll show you how these constraints simplify the Domino compiler.</a:t>
            </a:r>
          </a:p>
          <a:p>
            <a:endParaRPr lang="en-US" baseline="0" dirty="0" smtClean="0"/>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64</a:t>
            </a:fld>
            <a:endParaRPr lang="en-US"/>
          </a:p>
        </p:txBody>
      </p:sp>
    </p:spTree>
    <p:extLst>
      <p:ext uri="{BB962C8B-B14F-4D97-AF65-F5344CB8AC3E}">
        <p14:creationId xmlns:p14="http://schemas.microsoft.com/office/powerpoint/2010/main" val="33754131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Mention that it is on log scale</a:t>
            </a:r>
          </a:p>
          <a:p>
            <a:r>
              <a:rPr lang="en-US" baseline="0" dirty="0" smtClean="0"/>
              <a:t>Define line rate</a:t>
            </a:r>
          </a:p>
          <a:p>
            <a:r>
              <a:rPr lang="en-US" baseline="0" dirty="0" smtClean="0"/>
              <a:t>Make sure to mention NPU, GPU, CPU, multi-core etc. here so that it’s clear that it’s a statement independent of platform.</a:t>
            </a:r>
          </a:p>
          <a:p>
            <a:endParaRPr lang="en-US" baseline="0" dirty="0" smtClean="0"/>
          </a:p>
          <a:p>
            <a:r>
              <a:rPr lang="en-US" baseline="0" dirty="0" smtClean="0"/>
              <a:t>Are the two lines diverging? I think it’s no if you include FPGAs: The CORSA data planes weigh in at 640G now, Tofino is at 6.4 </a:t>
            </a:r>
            <a:r>
              <a:rPr lang="en-US" baseline="0" dirty="0" err="1" smtClean="0"/>
              <a:t>Tbps</a:t>
            </a:r>
            <a:r>
              <a:rPr lang="en-US" baseline="0" dirty="0" smtClean="0"/>
              <a:t>. There’s talk of 10 </a:t>
            </a:r>
            <a:r>
              <a:rPr lang="en-US" baseline="0" dirty="0" err="1" smtClean="0"/>
              <a:t>Tbps</a:t>
            </a:r>
            <a:r>
              <a:rPr lang="en-US" baseline="0" dirty="0" smtClean="0"/>
              <a:t> switches already.</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Unpredictable performance examples: hardware </a:t>
            </a:r>
            <a:r>
              <a:rPr lang="en-US" baseline="0" dirty="0" err="1" smtClean="0"/>
              <a:t>config</a:t>
            </a:r>
            <a:r>
              <a:rPr lang="en-US" baseline="0" dirty="0" smtClean="0"/>
              <a:t> (number of cores, RAM size, etc.)</a:t>
            </a:r>
          </a:p>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6</a:t>
            </a:fld>
            <a:endParaRPr lang="en-US"/>
          </a:p>
        </p:txBody>
      </p:sp>
    </p:spTree>
    <p:extLst>
      <p:ext uri="{BB962C8B-B14F-4D97-AF65-F5344CB8AC3E}">
        <p14:creationId xmlns:p14="http://schemas.microsoft.com/office/powerpoint/2010/main" val="97069432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 convert</a:t>
            </a:r>
            <a:r>
              <a:rPr lang="en-US" baseline="0" dirty="0" smtClean="0"/>
              <a:t> to static single assignment form, which simplifies dependency analysis.</a:t>
            </a:r>
          </a:p>
          <a:p>
            <a:r>
              <a:rPr lang="en-US" baseline="0" dirty="0" smtClean="0"/>
              <a:t>Static single assignment gets its name from the fact that all variables are assigned</a:t>
            </a:r>
            <a:endParaRPr lang="en-US" baseline="0" dirty="0"/>
          </a:p>
          <a:p>
            <a:r>
              <a:rPr lang="en-US" baseline="0" dirty="0" smtClean="0"/>
              <a:t>Exactly once and no more.</a:t>
            </a:r>
          </a:p>
          <a:p>
            <a:endParaRPr lang="en-US" baseline="0" dirty="0" smtClean="0"/>
          </a:p>
          <a:p>
            <a:r>
              <a:rPr lang="en-US" baseline="0" dirty="0" smtClean="0"/>
              <a:t>It’s useful because it gets rid of write-after-read and write-after-write dependencies. In our case,</a:t>
            </a:r>
          </a:p>
          <a:p>
            <a:r>
              <a:rPr lang="en-US" baseline="0" dirty="0" smtClean="0"/>
              <a:t>converting to SSA is trivial because we operate on straight-line code with no branches. Typical</a:t>
            </a:r>
          </a:p>
          <a:p>
            <a:r>
              <a:rPr lang="en-US" baseline="0" dirty="0" smtClean="0"/>
              <a:t>SSA implementations are far more involved because they have to deal with branching.</a:t>
            </a:r>
          </a:p>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65</a:t>
            </a:fld>
            <a:endParaRPr lang="en-US"/>
          </a:p>
        </p:txBody>
      </p:sp>
    </p:spTree>
    <p:extLst>
      <p:ext uri="{BB962C8B-B14F-4D97-AF65-F5344CB8AC3E}">
        <p14:creationId xmlns:p14="http://schemas.microsoft.com/office/powerpoint/2010/main" val="1732468203"/>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last step in canonicalization is to flatten arbitrarily complicated expressions</a:t>
            </a:r>
          </a:p>
          <a:p>
            <a:r>
              <a:rPr lang="en-US" dirty="0" smtClean="0"/>
              <a:t>to</a:t>
            </a:r>
            <a:r>
              <a:rPr lang="en-US" baseline="0" dirty="0" smtClean="0"/>
              <a:t> bring them into a form closer to the underlying hardware.</a:t>
            </a:r>
          </a:p>
          <a:p>
            <a:endParaRPr lang="en-US" baseline="0" dirty="0" smtClean="0"/>
          </a:p>
          <a:p>
            <a:r>
              <a:rPr lang="en-US" baseline="0" dirty="0" smtClean="0"/>
              <a:t>(Quickly skim over this.)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66</a:t>
            </a:fld>
            <a:endParaRPr lang="en-US"/>
          </a:p>
        </p:txBody>
      </p:sp>
    </p:spTree>
    <p:extLst>
      <p:ext uri="{BB962C8B-B14F-4D97-AF65-F5344CB8AC3E}">
        <p14:creationId xmlns:p14="http://schemas.microsoft.com/office/powerpoint/2010/main" val="1022230044"/>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Say that this project led to sequential execution semantics.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68</a:t>
            </a:fld>
            <a:endParaRPr lang="en-US"/>
          </a:p>
        </p:txBody>
      </p:sp>
    </p:spTree>
    <p:extLst>
      <p:ext uri="{BB962C8B-B14F-4D97-AF65-F5344CB8AC3E}">
        <p14:creationId xmlns:p14="http://schemas.microsoft.com/office/powerpoint/2010/main" val="325620651"/>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69</a:t>
            </a:fld>
            <a:endParaRPr lang="en-US"/>
          </a:p>
        </p:txBody>
      </p:sp>
    </p:spTree>
    <p:extLst>
      <p:ext uri="{BB962C8B-B14F-4D97-AF65-F5344CB8AC3E}">
        <p14:creationId xmlns:p14="http://schemas.microsoft.com/office/powerpoint/2010/main" val="3578927872"/>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As an example, let’s look at a PIFO that can hold up to 128 K entries. This is more than sufficient for the majority of switching chips today.</a:t>
            </a:r>
          </a:p>
          <a:p>
            <a:r>
              <a:rPr lang="en-US" baseline="0" dirty="0" smtClean="0"/>
              <a:t>The naïve way to implement this is to build a single sorted array with up to 128 K entries, compare an incoming element’s priority to all</a:t>
            </a:r>
          </a:p>
          <a:p>
            <a:r>
              <a:rPr lang="en-US" baseline="0" dirty="0" smtClean="0"/>
              <a:t>The elements in the sorted array in parallel and then drop the packet into the right position, by shifting the array appropriately.</a:t>
            </a:r>
          </a:p>
          <a:p>
            <a:endParaRPr lang="en-US" baseline="0" dirty="0" smtClean="0"/>
          </a:p>
          <a:p>
            <a:r>
              <a:rPr lang="en-US" baseline="0" dirty="0" smtClean="0"/>
              <a:t>Unfortunately, it’s impossible to build and operate on a single array of this size in hardware in parallel.</a:t>
            </a:r>
          </a:p>
          <a:p>
            <a:r>
              <a:rPr lang="en-US" baseline="0" dirty="0" smtClean="0"/>
              <a:t>So we break up this array into several smaller arrays, each of which we can actually operate on in parallel. Each such </a:t>
            </a:r>
            <a:r>
              <a:rPr lang="en-US" baseline="0" dirty="0" err="1" smtClean="0"/>
              <a:t>miniPIFO</a:t>
            </a:r>
            <a:r>
              <a:rPr lang="en-US" baseline="0" dirty="0" smtClean="0"/>
              <a:t> has 128 elements</a:t>
            </a:r>
          </a:p>
          <a:p>
            <a:r>
              <a:rPr lang="en-US" baseline="0" dirty="0" smtClean="0"/>
              <a:t>And is small enough that we can read, compare in parallel, and write back to the array at line rate.</a:t>
            </a:r>
          </a:p>
          <a:p>
            <a:endParaRPr lang="en-US" baseline="0" dirty="0" smtClean="0"/>
          </a:p>
          <a:p>
            <a:r>
              <a:rPr lang="en-US" baseline="0" dirty="0" smtClean="0"/>
              <a:t>How do we determine which of the mini PIFOs a packet should go into? We accomplish this with a range-search CAM that lets us index into the</a:t>
            </a:r>
          </a:p>
          <a:p>
            <a:r>
              <a:rPr lang="en-US" baseline="0" dirty="0" smtClean="0"/>
              <a:t>mini-PIFO bank. To support a 128K entry data structure, we need a range-search CAM with 1024 entries.</a:t>
            </a:r>
          </a:p>
          <a:p>
            <a:endParaRPr lang="en-US" baseline="0" dirty="0" smtClean="0"/>
          </a:p>
          <a:p>
            <a:r>
              <a:rPr lang="en-US" baseline="0" dirty="0" smtClean="0"/>
              <a:t>The most challenging part of this process was the range-</a:t>
            </a:r>
            <a:r>
              <a:rPr lang="en-US" baseline="0" dirty="0" err="1" smtClean="0"/>
              <a:t>seach</a:t>
            </a:r>
            <a:r>
              <a:rPr lang="en-US" baseline="0" dirty="0" smtClean="0"/>
              <a:t> CAM with 1000 entries. It wasn’t obvious that we could do this in hardware, so</a:t>
            </a:r>
          </a:p>
          <a:p>
            <a:r>
              <a:rPr lang="en-US" baseline="0" dirty="0" smtClean="0"/>
              <a:t>we synthesized it on a 16 nm technology node and were pleasantly surprised to find that it met timing at 1 </a:t>
            </a:r>
            <a:r>
              <a:rPr lang="en-US" baseline="0" dirty="0" err="1" smtClean="0"/>
              <a:t>Ghz</a:t>
            </a:r>
            <a:r>
              <a:rPr lang="en-US" baseline="0" dirty="0" smtClean="0"/>
              <a:t>, a typical processing rate for</a:t>
            </a:r>
          </a:p>
          <a:p>
            <a:r>
              <a:rPr lang="en-US" baseline="0" dirty="0" smtClean="0"/>
              <a:t>a switch pipeline. This suggests that technology has scaled to a point where sorting ~1000 entries in hardware isn’t all that challenging.</a:t>
            </a:r>
          </a:p>
          <a:p>
            <a:endParaRPr lang="en-US" baseline="0" dirty="0" smtClean="0"/>
          </a:p>
          <a:p>
            <a:r>
              <a:rPr lang="en-US" baseline="0" dirty="0" smtClean="0"/>
              <a:t>Now, what’s the cost of this structure? We find that it incurs an additional 5% area overhead relative to a baseline switch chip such</a:t>
            </a:r>
          </a:p>
          <a:p>
            <a:r>
              <a:rPr lang="en-US" baseline="0" dirty="0" smtClean="0"/>
              <a:t>as the Broadcom Trident. In return, it gives us a 3-level programmable hierarchy with essentially an unbounded number of queues.</a:t>
            </a:r>
          </a:p>
          <a:p>
            <a:r>
              <a:rPr lang="en-US" baseline="0" dirty="0" smtClean="0"/>
              <a:t>The Trident, by contrast, supports a two-level of hierarchy across at most 8 queues.</a:t>
            </a:r>
          </a:p>
          <a:p>
            <a:endParaRPr lang="en-US" baseline="0" dirty="0" smtClean="0"/>
          </a:p>
          <a:p>
            <a:r>
              <a:rPr lang="en-US" baseline="0" dirty="0" smtClean="0"/>
              <a:t>Overall, our results are surprising because a long-line of work including DRR and SFQ start off on the premise that sorting is hard</a:t>
            </a:r>
          </a:p>
          <a:p>
            <a:r>
              <a:rPr lang="en-US" baseline="0" dirty="0" smtClean="0"/>
              <a:t>at line rate. Our synthesis results suggest that it is worthwhile revisiting this assumption because transistors have scaled to a point</a:t>
            </a:r>
          </a:p>
          <a:p>
            <a:r>
              <a:rPr lang="en-US" baseline="0" dirty="0" smtClean="0"/>
              <a:t>where this is no longer hard, at least for the buffer sizes  required for most switching chips.</a:t>
            </a:r>
          </a:p>
        </p:txBody>
      </p:sp>
      <p:sp>
        <p:nvSpPr>
          <p:cNvPr id="4" name="Slide Number Placeholder 3"/>
          <p:cNvSpPr>
            <a:spLocks noGrp="1"/>
          </p:cNvSpPr>
          <p:nvPr>
            <p:ph type="sldNum" sz="quarter" idx="10"/>
          </p:nvPr>
        </p:nvSpPr>
        <p:spPr/>
        <p:txBody>
          <a:bodyPr/>
          <a:lstStyle/>
          <a:p>
            <a:fld id="{6C7315F8-E931-49D1-A989-C1759F952B9E}" type="slidenum">
              <a:rPr lang="en-US" smtClean="0"/>
              <a:t>70</a:t>
            </a:fld>
            <a:endParaRPr lang="en-US"/>
          </a:p>
        </p:txBody>
      </p:sp>
    </p:spTree>
    <p:extLst>
      <p:ext uri="{BB962C8B-B14F-4D97-AF65-F5344CB8AC3E}">
        <p14:creationId xmlns:p14="http://schemas.microsoft.com/office/powerpoint/2010/main" val="292717628"/>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 ‘ll go through these steps quickly. The first step</a:t>
            </a:r>
            <a:r>
              <a:rPr lang="en-US" baseline="0" dirty="0" smtClean="0"/>
              <a:t> in canonicalization is to remove branching statements.</a:t>
            </a:r>
          </a:p>
          <a:p>
            <a:r>
              <a:rPr lang="en-US" baseline="0" dirty="0" smtClean="0"/>
              <a:t>Branches complicate control flow and make it harder to infer dependencies.</a:t>
            </a:r>
          </a:p>
          <a:p>
            <a:endParaRPr lang="en-US" baseline="0" dirty="0" smtClean="0"/>
          </a:p>
          <a:p>
            <a:r>
              <a:rPr lang="en-US" baseline="0" dirty="0" smtClean="0"/>
              <a:t>We eliminate branches using a procedure called if conversion that transforms them into C’s conditional operator.</a:t>
            </a:r>
          </a:p>
          <a:p>
            <a:r>
              <a:rPr lang="en-US" baseline="0" dirty="0" smtClean="0"/>
              <a:t>because the only kind of branch we have is an if statement, if conversion is very straightforward in our case, because</a:t>
            </a:r>
          </a:p>
          <a:p>
            <a:r>
              <a:rPr lang="en-US" baseline="0" dirty="0" smtClean="0"/>
              <a:t>we don’t have any kind of unstructured control flow such as a </a:t>
            </a:r>
            <a:r>
              <a:rPr lang="en-US" baseline="0" dirty="0" err="1" smtClean="0"/>
              <a:t>goto</a:t>
            </a:r>
            <a:r>
              <a:rPr lang="en-US" baseline="0" dirty="0" smtClean="0"/>
              <a:t>, break, or continue, that significantly complicate</a:t>
            </a:r>
          </a:p>
          <a:p>
            <a:r>
              <a:rPr lang="en-US" baseline="0" dirty="0" smtClean="0"/>
              <a:t>if conversion.</a:t>
            </a:r>
          </a:p>
          <a:p>
            <a:endParaRPr lang="en-US" baseline="0" dirty="0" smtClean="0"/>
          </a:p>
          <a:p>
            <a:r>
              <a:rPr lang="en-US" baseline="0" dirty="0" smtClean="0"/>
              <a:t>This makes the code flow straight from one statement to the next without exception and makes it very easy to infer</a:t>
            </a:r>
          </a:p>
          <a:p>
            <a:r>
              <a:rPr lang="en-US" baseline="0" dirty="0" smtClean="0"/>
              <a:t>dependencies as well: everything on the right of a “equals” is read and the one statement on the left is written.</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71</a:t>
            </a:fld>
            <a:endParaRPr lang="en-US"/>
          </a:p>
        </p:txBody>
      </p:sp>
    </p:spTree>
    <p:extLst>
      <p:ext uri="{BB962C8B-B14F-4D97-AF65-F5344CB8AC3E}">
        <p14:creationId xmlns:p14="http://schemas.microsoft.com/office/powerpoint/2010/main" val="864843712"/>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 identify state variables, because they complicate the pipelining procedure.</a:t>
            </a:r>
          </a:p>
          <a:p>
            <a:r>
              <a:rPr lang="en-US" dirty="0" smtClean="0"/>
              <a:t>In the absence of state variables, once you have straight-line code, you only</a:t>
            </a:r>
            <a:r>
              <a:rPr lang="en-US" baseline="0" dirty="0" smtClean="0"/>
              <a:t> need to</a:t>
            </a:r>
          </a:p>
          <a:p>
            <a:r>
              <a:rPr lang="en-US" baseline="0" dirty="0" smtClean="0"/>
              <a:t>consider how you would pipeline the code for a single packet’s processing and you are</a:t>
            </a:r>
          </a:p>
          <a:p>
            <a:r>
              <a:rPr lang="en-US" baseline="0" dirty="0" smtClean="0"/>
              <a:t>done because all other packets follow the same pipeline and there is no interaction </a:t>
            </a:r>
          </a:p>
          <a:p>
            <a:r>
              <a:rPr lang="en-US" baseline="0" dirty="0" smtClean="0"/>
              <a:t>between packets. With state variables, you need to consider interactions between packets.</a:t>
            </a:r>
          </a:p>
          <a:p>
            <a:endParaRPr lang="en-US" baseline="0" dirty="0" smtClean="0"/>
          </a:p>
          <a:p>
            <a:r>
              <a:rPr lang="en-US" baseline="0" dirty="0" smtClean="0"/>
              <a:t>To simplify our analysis of state variables and dependencies between packets, we explicitly</a:t>
            </a:r>
          </a:p>
          <a:p>
            <a:r>
              <a:rPr lang="en-US" baseline="0" dirty="0" smtClean="0"/>
              <a:t>limit the ways in which state variables can be accessed. We allow only reads and writes to</a:t>
            </a:r>
          </a:p>
          <a:p>
            <a:r>
              <a:rPr lang="en-US" baseline="0" dirty="0" smtClean="0"/>
              <a:t>state and all other arithmetic happens on packet variables. This also lets us reuse an old</a:t>
            </a:r>
          </a:p>
          <a:p>
            <a:r>
              <a:rPr lang="en-US" baseline="0" dirty="0" smtClean="0"/>
              <a:t>value of a state variable down the pipeline if required.</a:t>
            </a:r>
          </a:p>
        </p:txBody>
      </p:sp>
      <p:sp>
        <p:nvSpPr>
          <p:cNvPr id="4" name="Slide Number Placeholder 3"/>
          <p:cNvSpPr>
            <a:spLocks noGrp="1"/>
          </p:cNvSpPr>
          <p:nvPr>
            <p:ph type="sldNum" sz="quarter" idx="10"/>
          </p:nvPr>
        </p:nvSpPr>
        <p:spPr/>
        <p:txBody>
          <a:bodyPr/>
          <a:lstStyle/>
          <a:p>
            <a:fld id="{6C7315F8-E931-49D1-A989-C1759F952B9E}" type="slidenum">
              <a:rPr lang="en-US" smtClean="0"/>
              <a:t>72</a:t>
            </a:fld>
            <a:endParaRPr lang="en-US"/>
          </a:p>
        </p:txBody>
      </p:sp>
    </p:spTree>
    <p:extLst>
      <p:ext uri="{BB962C8B-B14F-4D97-AF65-F5344CB8AC3E}">
        <p14:creationId xmlns:p14="http://schemas.microsoft.com/office/powerpoint/2010/main" val="2135438144"/>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 am wary of writing SAT formulas</a:t>
            </a:r>
            <a:r>
              <a:rPr lang="en-US" baseline="0" dirty="0" smtClean="0"/>
              <a:t> and asserting logic conditions. It turns out there is a tool called SKETCH,  which takes programs and turns them automatically into Boolean functions and a QBF formula to check equality between the functions. (basically automate the steps above).</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SKETCH is a tool that does this automatically for us, where </a:t>
            </a:r>
            <a:r>
              <a:rPr lang="en-US" dirty="0" err="1" smtClean="0"/>
              <a:t>codelets</a:t>
            </a:r>
            <a:r>
              <a:rPr lang="en-US" dirty="0" smtClean="0"/>
              <a:t> are SKETCH specs and templates are partial programs.</a:t>
            </a:r>
          </a:p>
          <a:p>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73</a:t>
            </a:fld>
            <a:endParaRPr lang="en-US"/>
          </a:p>
        </p:txBody>
      </p:sp>
    </p:spTree>
    <p:extLst>
      <p:ext uri="{BB962C8B-B14F-4D97-AF65-F5344CB8AC3E}">
        <p14:creationId xmlns:p14="http://schemas.microsoft.com/office/powerpoint/2010/main" val="3707855274"/>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Next, we pair up reads and writes to state variables to capture the notion</a:t>
            </a:r>
          </a:p>
          <a:p>
            <a:r>
              <a:rPr lang="en-US" baseline="0" dirty="0" smtClean="0"/>
              <a:t>that state variables remain local to a specific stage in the pipeline. If not,</a:t>
            </a:r>
          </a:p>
          <a:p>
            <a:r>
              <a:rPr lang="en-US" baseline="0" dirty="0" smtClean="0"/>
              <a:t>we would have to read from one stage and write from another requiring</a:t>
            </a:r>
          </a:p>
          <a:p>
            <a:r>
              <a:rPr lang="en-US" baseline="0" dirty="0" smtClean="0"/>
              <a:t>us to route longer wires on the chip.</a:t>
            </a:r>
          </a:p>
        </p:txBody>
      </p:sp>
      <p:sp>
        <p:nvSpPr>
          <p:cNvPr id="4" name="Slide Number Placeholder 3"/>
          <p:cNvSpPr>
            <a:spLocks noGrp="1"/>
          </p:cNvSpPr>
          <p:nvPr>
            <p:ph type="sldNum" sz="quarter" idx="10"/>
          </p:nvPr>
        </p:nvSpPr>
        <p:spPr/>
        <p:txBody>
          <a:bodyPr/>
          <a:lstStyle/>
          <a:p>
            <a:fld id="{6C7315F8-E931-49D1-A989-C1759F952B9E}" type="slidenum">
              <a:rPr lang="en-US" smtClean="0"/>
              <a:t>75</a:t>
            </a:fld>
            <a:endParaRPr lang="en-US"/>
          </a:p>
        </p:txBody>
      </p:sp>
    </p:spTree>
    <p:extLst>
      <p:ext uri="{BB962C8B-B14F-4D97-AF65-F5344CB8AC3E}">
        <p14:creationId xmlns:p14="http://schemas.microsoft.com/office/powerpoint/2010/main" val="152175282"/>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 we look for </a:t>
            </a:r>
            <a:r>
              <a:rPr lang="en-US" dirty="0" err="1" smtClean="0"/>
              <a:t>stongly</a:t>
            </a:r>
            <a:r>
              <a:rPr lang="en-US" dirty="0" smtClean="0"/>
              <a:t> connected components in this graph,</a:t>
            </a:r>
          </a:p>
          <a:p>
            <a:r>
              <a:rPr lang="en-US" baseline="0" dirty="0" smtClean="0"/>
              <a:t>and condense them into what we call </a:t>
            </a:r>
            <a:r>
              <a:rPr lang="en-US" baseline="0" dirty="0" err="1" smtClean="0"/>
              <a:t>codelets</a:t>
            </a:r>
            <a:r>
              <a:rPr lang="en-US" baseline="0" dirty="0" smtClean="0"/>
              <a:t>. These capture the essence of</a:t>
            </a:r>
          </a:p>
          <a:p>
            <a:r>
              <a:rPr lang="en-US" baseline="0" dirty="0" smtClean="0"/>
              <a:t>what operations need to be run atomically for the entire transaction to execute atomically.</a:t>
            </a:r>
          </a:p>
          <a:p>
            <a:endParaRPr lang="en-US" baseline="0" dirty="0" smtClean="0"/>
          </a:p>
          <a:p>
            <a:r>
              <a:rPr lang="en-US" baseline="0" dirty="0" smtClean="0"/>
              <a:t>  Now that we have eliminated circles in the graph, we can schedule the resulting</a:t>
            </a:r>
          </a:p>
          <a:p>
            <a:r>
              <a:rPr lang="en-US" baseline="0" dirty="0" smtClean="0"/>
              <a:t>acyclic graph. This is a straightforward process known as critical</a:t>
            </a:r>
          </a:p>
          <a:p>
            <a:r>
              <a:rPr lang="en-US" baseline="0" dirty="0" smtClean="0"/>
              <a:t>path scheduling where we put each node in the earliest pipeline</a:t>
            </a:r>
          </a:p>
          <a:p>
            <a:r>
              <a:rPr lang="en-US" baseline="0" dirty="0" smtClean="0"/>
              <a:t>stage following all its predecessors.</a:t>
            </a:r>
          </a:p>
        </p:txBody>
      </p:sp>
      <p:sp>
        <p:nvSpPr>
          <p:cNvPr id="4" name="Slide Number Placeholder 3"/>
          <p:cNvSpPr>
            <a:spLocks noGrp="1"/>
          </p:cNvSpPr>
          <p:nvPr>
            <p:ph type="sldNum" sz="quarter" idx="10"/>
          </p:nvPr>
        </p:nvSpPr>
        <p:spPr/>
        <p:txBody>
          <a:bodyPr/>
          <a:lstStyle/>
          <a:p>
            <a:fld id="{6C7315F8-E931-49D1-A989-C1759F952B9E}" type="slidenum">
              <a:rPr lang="en-US" smtClean="0"/>
              <a:t>76</a:t>
            </a:fld>
            <a:endParaRPr lang="en-US"/>
          </a:p>
        </p:txBody>
      </p:sp>
    </p:spTree>
    <p:extLst>
      <p:ext uri="{BB962C8B-B14F-4D97-AF65-F5344CB8AC3E}">
        <p14:creationId xmlns:p14="http://schemas.microsoft.com/office/powerpoint/2010/main" val="11327557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Moore’s law has shrunk combinational logic for programmability.</a:t>
            </a:r>
          </a:p>
          <a:p>
            <a:r>
              <a:rPr lang="en-US" dirty="0" smtClean="0"/>
              <a:t>It’s shrunk buffers as well, but usually that just means you increase buffers by a bit.</a:t>
            </a:r>
            <a:endParaRPr lang="en-US" dirty="0"/>
          </a:p>
          <a:p>
            <a:r>
              <a:rPr lang="en-US" dirty="0" smtClean="0"/>
              <a:t>TCAM</a:t>
            </a:r>
            <a:r>
              <a:rPr lang="en-US" baseline="0" dirty="0" smtClean="0"/>
              <a:t>, SRAM, and IO remain the biggest sources of area on a chip.</a:t>
            </a:r>
          </a:p>
          <a:p>
            <a:endParaRPr lang="en-US" baseline="0" dirty="0" smtClean="0"/>
          </a:p>
          <a:p>
            <a:r>
              <a:rPr lang="en-US" baseline="0" dirty="0" smtClean="0"/>
              <a:t>As we’ll see, this focus on line rate requires careful thought and hardware design.</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7</a:t>
            </a:fld>
            <a:endParaRPr lang="en-US"/>
          </a:p>
        </p:txBody>
      </p:sp>
    </p:spTree>
    <p:extLst>
      <p:ext uri="{BB962C8B-B14F-4D97-AF65-F5344CB8AC3E}">
        <p14:creationId xmlns:p14="http://schemas.microsoft.com/office/powerpoint/2010/main" val="3938582398"/>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a:t>
            </a:r>
            <a:r>
              <a:rPr lang="en-US" baseline="0" dirty="0" smtClean="0"/>
              <a:t> we add read after write dependencies, where we draw an arrow from the</a:t>
            </a:r>
          </a:p>
          <a:p>
            <a:r>
              <a:rPr lang="en-US" baseline="0" dirty="0" smtClean="0"/>
              <a:t>node that writes a value to the node which reads that value.</a:t>
            </a:r>
          </a:p>
          <a:p>
            <a:endParaRPr lang="en-US" baseline="0" dirty="0" smtClean="0"/>
          </a:p>
          <a:p>
            <a:r>
              <a:rPr lang="en-US" baseline="0" dirty="0" smtClean="0"/>
              <a:t>This is ALL we need to do to handle dependencies in our case because there are</a:t>
            </a:r>
          </a:p>
          <a:p>
            <a:r>
              <a:rPr lang="en-US" baseline="0" dirty="0" smtClean="0"/>
              <a:t>no other </a:t>
            </a:r>
            <a:r>
              <a:rPr lang="en-US" baseline="0" dirty="0" err="1" smtClean="0"/>
              <a:t>waw</a:t>
            </a:r>
            <a:r>
              <a:rPr lang="en-US" baseline="0" dirty="0" smtClean="0"/>
              <a:t> or war dependencies after SSA.</a:t>
            </a:r>
          </a:p>
        </p:txBody>
      </p:sp>
      <p:sp>
        <p:nvSpPr>
          <p:cNvPr id="4" name="Slide Number Placeholder 3"/>
          <p:cNvSpPr>
            <a:spLocks noGrp="1"/>
          </p:cNvSpPr>
          <p:nvPr>
            <p:ph type="sldNum" sz="quarter" idx="10"/>
          </p:nvPr>
        </p:nvSpPr>
        <p:spPr/>
        <p:txBody>
          <a:bodyPr/>
          <a:lstStyle/>
          <a:p>
            <a:fld id="{6C7315F8-E931-49D1-A989-C1759F952B9E}" type="slidenum">
              <a:rPr lang="en-US" smtClean="0"/>
              <a:t>77</a:t>
            </a:fld>
            <a:endParaRPr lang="en-US"/>
          </a:p>
        </p:txBody>
      </p:sp>
    </p:spTree>
    <p:extLst>
      <p:ext uri="{BB962C8B-B14F-4D97-AF65-F5344CB8AC3E}">
        <p14:creationId xmlns:p14="http://schemas.microsoft.com/office/powerpoint/2010/main" val="3480227960"/>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TODO: Per Ravi, </a:t>
            </a:r>
            <a:r>
              <a:rPr lang="en-US" dirty="0" err="1" smtClean="0"/>
              <a:t>Hongzi</a:t>
            </a:r>
            <a:r>
              <a:rPr lang="en-US" dirty="0" smtClean="0"/>
              <a:t>, consider switching to a simpler example like sampled</a:t>
            </a:r>
            <a:r>
              <a:rPr lang="en-US" baseline="0" dirty="0" smtClean="0"/>
              <a:t> </a:t>
            </a:r>
            <a:r>
              <a:rPr lang="en-US" baseline="0" dirty="0" err="1" smtClean="0"/>
              <a:t>netflow</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 give you a flavor</a:t>
            </a:r>
            <a:r>
              <a:rPr lang="en-US" baseline="0" dirty="0" smtClean="0"/>
              <a:t> for programming using packet transactions, we look at programming</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flowlet</a:t>
            </a:r>
            <a:r>
              <a:rPr lang="en-US" baseline="0" dirty="0" smtClean="0"/>
              <a:t> switching, a data-plane load-balancing algorithm.</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 To write imperative code for each packet transaction, we use a language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called Domino with  a syntax resembling C. On the right, we contrast it against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writing code in P4.</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let me first describe </a:t>
            </a:r>
            <a:r>
              <a:rPr lang="en-US" baseline="0" dirty="0" err="1" smtClean="0"/>
              <a:t>flowlet</a:t>
            </a:r>
            <a:r>
              <a:rPr lang="en-US" baseline="0" dirty="0" smtClean="0"/>
              <a:t> switching. Its logic is shown here.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idea in </a:t>
            </a:r>
            <a:r>
              <a:rPr lang="en-US" baseline="0" dirty="0" err="1" smtClean="0"/>
              <a:t>flowlet</a:t>
            </a:r>
            <a:r>
              <a:rPr lang="en-US" baseline="0" dirty="0" smtClean="0"/>
              <a:t> switching is to load balance groups of packets separated by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 long gap in time across different paths to carry out more fine-grained traffic</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splitting relative to standard ECMP.</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logic in is straightforward. You start off by populating a new</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hop variable in each packet using some dynamic quantity such as the packet’s arrival time.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Then, you check if the </a:t>
            </a:r>
            <a:r>
              <a:rPr lang="en-US" baseline="0" dirty="0" err="1" smtClean="0"/>
              <a:t>intepacket</a:t>
            </a:r>
            <a:r>
              <a:rPr lang="en-US" baseline="0" dirty="0" smtClean="0"/>
              <a:t> gap between this packet and its previous one is sufficiently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large and update a state variable called </a:t>
            </a:r>
            <a:r>
              <a:rPr lang="en-US" baseline="0" dirty="0" err="1" smtClean="0"/>
              <a:t>saved_hop</a:t>
            </a:r>
            <a:r>
              <a:rPr lang="en-US" baseline="0" dirty="0" smtClean="0"/>
              <a:t> if so.</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Then, you simply update the last time and set the next hop to the saved hop (which is either</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new value or the old one).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if you were to explain </a:t>
            </a:r>
            <a:r>
              <a:rPr lang="en-US" baseline="0" dirty="0" err="1" smtClean="0"/>
              <a:t>flowlet</a:t>
            </a:r>
            <a:r>
              <a:rPr lang="en-US" baseline="0" dirty="0" smtClean="0"/>
              <a:t> switching to someone else, like I just did, it’s natural to express its logic</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as a block of imperative code and programming in packet transactions lets you do exactly that.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logic itself becomes the body of a function. This function </a:t>
            </a:r>
            <a:r>
              <a:rPr lang="en-US" baseline="0" dirty="0" err="1" smtClean="0"/>
              <a:t>flowlet</a:t>
            </a:r>
            <a:r>
              <a:rPr lang="en-US" baseline="0" dirty="0" smtClean="0"/>
              <a:t> is a packet transaction, which conceptually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Executes atomically on each packet. The rest of the Domino program declares state variables as global</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variables, packets as structures, and lets you use the rest of C including the macro preprocessor.</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that’s how you express </a:t>
            </a:r>
            <a:r>
              <a:rPr lang="en-US" baseline="0" dirty="0" err="1" smtClean="0"/>
              <a:t>flowlet</a:t>
            </a:r>
            <a:r>
              <a:rPr lang="en-US" baseline="0" dirty="0" smtClean="0"/>
              <a:t> switching in Domino. When you compile this code it generates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 pipelined implementation in P4 as shown here. This is how you would program the switch today.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rest of this talk will describe how its relatively straightforward to build a compiler that achieves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this transformation if you exploit characteristics of the underlying domain of line-rate switches.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78</a:t>
            </a:fld>
            <a:endParaRPr lang="en-US"/>
          </a:p>
        </p:txBody>
      </p:sp>
    </p:spTree>
    <p:extLst>
      <p:ext uri="{BB962C8B-B14F-4D97-AF65-F5344CB8AC3E}">
        <p14:creationId xmlns:p14="http://schemas.microsoft.com/office/powerpoint/2010/main" val="513542441"/>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 high level, the compiler</a:t>
            </a:r>
            <a:r>
              <a:rPr lang="en-US" baseline="0" dirty="0" smtClean="0"/>
              <a:t> has three parts that roughly correspond to the front, middle and back ends.</a:t>
            </a:r>
          </a:p>
          <a:p>
            <a:endParaRPr lang="en-US" baseline="0" dirty="0" smtClean="0"/>
          </a:p>
          <a:p>
            <a:r>
              <a:rPr lang="en-US" baseline="0" dirty="0" smtClean="0"/>
              <a:t>The frontend maintains the same sequential code illusion that is presented to the programmer and converts it into a progressively more canonical form.</a:t>
            </a:r>
          </a:p>
          <a:p>
            <a:endParaRPr lang="en-US" baseline="0" dirty="0" smtClean="0"/>
          </a:p>
          <a:p>
            <a:r>
              <a:rPr lang="en-US" baseline="0" dirty="0" smtClean="0"/>
              <a:t>The mid end carries out the important conceptual step of going from sequential to parallel code. It turns sequential code into a pipelined implementation while handling state.</a:t>
            </a:r>
          </a:p>
          <a:p>
            <a:endParaRPr lang="en-US" baseline="0" dirty="0" smtClean="0"/>
          </a:p>
          <a:p>
            <a:r>
              <a:rPr lang="en-US" baseline="0" dirty="0" smtClean="0"/>
              <a:t>The back end is where the rubber meets the road. Here, we check whether the pipelined implementation can actually be mapped to circuits provided by the hardware.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79</a:t>
            </a:fld>
            <a:endParaRPr lang="en-US"/>
          </a:p>
        </p:txBody>
      </p:sp>
    </p:spTree>
    <p:extLst>
      <p:ext uri="{BB962C8B-B14F-4D97-AF65-F5344CB8AC3E}">
        <p14:creationId xmlns:p14="http://schemas.microsoft.com/office/powerpoint/2010/main" val="2654055238"/>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Cisco Catalyst:</a:t>
            </a:r>
            <a:r>
              <a:rPr lang="en-US" baseline="0" dirty="0" smtClean="0"/>
              <a:t> http://www.cisco.com/c/dam/en/us/products/collateral/switches/catalyst-6807-xl-switch/white_paper_c11-728264.doc/_jcr_content/renditions/white_paper_c11-728264_1.jpg</a:t>
            </a:r>
          </a:p>
          <a:p>
            <a:endParaRPr lang="en-US" dirty="0" smtClean="0"/>
          </a:p>
          <a:p>
            <a:r>
              <a:rPr lang="en-US" dirty="0" smtClean="0"/>
              <a:t>Intel IXP 2400: http://www.intel.com/design/network/papers/ixp2400.pdf: 4 </a:t>
            </a:r>
            <a:r>
              <a:rPr lang="en-US" dirty="0" err="1" smtClean="0"/>
              <a:t>Gbit</a:t>
            </a:r>
            <a:r>
              <a:rPr lang="en-US" dirty="0" smtClean="0"/>
              <a:t>/s (copyright 2002)</a:t>
            </a:r>
          </a:p>
          <a:p>
            <a:endParaRPr lang="en-US" dirty="0" smtClean="0"/>
          </a:p>
          <a:p>
            <a:r>
              <a:rPr lang="en-US" dirty="0" smtClean="0"/>
              <a:t>Broadcom 5670</a:t>
            </a:r>
            <a:r>
              <a:rPr lang="en-US" baseline="0" dirty="0" smtClean="0"/>
              <a:t> (2004):</a:t>
            </a:r>
            <a:r>
              <a:rPr lang="en-US" dirty="0" smtClean="0"/>
              <a:t> 80 </a:t>
            </a:r>
            <a:r>
              <a:rPr lang="en-US" dirty="0" err="1" smtClean="0"/>
              <a:t>Gbit</a:t>
            </a:r>
            <a:r>
              <a:rPr lang="en-US" dirty="0" smtClean="0"/>
              <a:t>/s (8 ports of 10 G) (https://www.broadcom.com/collateral/pb/5670-PB05-R.pdf,</a:t>
            </a:r>
            <a:r>
              <a:rPr lang="en-US" baseline="0" dirty="0" smtClean="0"/>
              <a:t> 2004)</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Broadcom Scorpion (2007) (24 * 10 G from DCTCP paper,</a:t>
            </a:r>
            <a:r>
              <a:rPr lang="en-US" baseline="0" dirty="0" smtClean="0"/>
              <a:t> and http://www.enterprisetech.com/2014/09/24/broadcom-fights-ethernet-rivals-tomahawk-chips/ suggests 2007)</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r>
              <a:rPr lang="en-US" baseline="0" dirty="0" smtClean="0"/>
              <a:t>Trident (2010): 64 * 10 G = 640 G</a:t>
            </a:r>
          </a:p>
          <a:p>
            <a:endParaRPr lang="en-US" baseline="0" dirty="0" smtClean="0"/>
          </a:p>
          <a:p>
            <a:r>
              <a:rPr lang="en-US" baseline="0" dirty="0" smtClean="0"/>
              <a:t>Trident II (2012): 100 * 10 G = 1 </a:t>
            </a:r>
            <a:r>
              <a:rPr lang="en-US" baseline="0" dirty="0" err="1" smtClean="0"/>
              <a:t>Tbit</a:t>
            </a:r>
            <a:r>
              <a:rPr lang="en-US" baseline="0" dirty="0" smtClean="0"/>
              <a:t>/s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BCM</a:t>
            </a:r>
            <a:r>
              <a:rPr lang="en-US" baseline="0" dirty="0" smtClean="0"/>
              <a:t> Tomahawk (2014): 3.2 </a:t>
            </a:r>
            <a:r>
              <a:rPr lang="en-US" baseline="0" dirty="0" err="1" smtClean="0"/>
              <a:t>Tbit</a:t>
            </a:r>
            <a:r>
              <a:rPr lang="en-US" baseline="0" dirty="0" smtClean="0"/>
              <a:t>/s</a:t>
            </a: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Trident and </a:t>
            </a:r>
            <a:r>
              <a:rPr lang="en-US" baseline="0" dirty="0" err="1" smtClean="0"/>
              <a:t>Tomhawk</a:t>
            </a:r>
            <a:r>
              <a:rPr lang="en-US" baseline="0" dirty="0" smtClean="0"/>
              <a:t> numbers taken from the pages below.</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https://www.broadcom.com/products/Switching/Data-Center/BCM56860</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https://www.broadcom.com/products/Switching/Data-Center/BCM56860</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TODO: Turn this into a graph.</a:t>
            </a:r>
          </a:p>
        </p:txBody>
      </p:sp>
      <p:sp>
        <p:nvSpPr>
          <p:cNvPr id="4" name="Slide Number Placeholder 3"/>
          <p:cNvSpPr>
            <a:spLocks noGrp="1"/>
          </p:cNvSpPr>
          <p:nvPr>
            <p:ph type="sldNum" sz="quarter" idx="10"/>
          </p:nvPr>
        </p:nvSpPr>
        <p:spPr/>
        <p:txBody>
          <a:bodyPr/>
          <a:lstStyle/>
          <a:p>
            <a:fld id="{16B09458-7AEF-4AD3-A567-0F11380064BE}" type="slidenum">
              <a:rPr lang="en-US" smtClean="0"/>
              <a:t>82</a:t>
            </a:fld>
            <a:endParaRPr lang="en-US"/>
          </a:p>
        </p:txBody>
      </p:sp>
    </p:spTree>
    <p:extLst>
      <p:ext uri="{BB962C8B-B14F-4D97-AF65-F5344CB8AC3E}">
        <p14:creationId xmlns:p14="http://schemas.microsoft.com/office/powerpoint/2010/main" val="2978615444"/>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People have recognized this need at least since the late 90s and quite a few software router platforms have been developed where you take an existing programming substrate and repurpose it for networking.</a:t>
            </a:r>
          </a:p>
          <a:p>
            <a:endParaRPr lang="en-US" baseline="0" dirty="0" smtClean="0"/>
          </a:p>
          <a:p>
            <a:r>
              <a:rPr lang="en-US" baseline="0" dirty="0" smtClean="0"/>
              <a:t>Now, here’s a line graph showing how the performance of these software routers has scaled with time, and we can see that it’s improved about 1000 fold since 2000, which is quite impressive.</a:t>
            </a:r>
          </a:p>
          <a:p>
            <a:endParaRPr lang="en-US" baseline="0" dirty="0" smtClean="0"/>
          </a:p>
          <a:p>
            <a:r>
              <a:rPr lang="en-US" baseline="0" dirty="0" smtClean="0"/>
              <a:t>But, at the same time, if you look at the highest end routers (or what I call line-rate routers, because they run at the highest speed that the cable or line can support), they have always been between 10 and 100 times faster than these software platforms. That’s because they have been specialized from the ground up to support just routing. As a result, these programmable platforms never really gained much adoption because they were always slower than the fastest routers.</a:t>
            </a:r>
          </a:p>
          <a:p>
            <a:endParaRPr lang="en-US" baseline="0" dirty="0" smtClean="0"/>
          </a:p>
          <a:p>
            <a:r>
              <a:rPr lang="en-US" baseline="0" dirty="0" smtClean="0"/>
              <a:t>So, the takeaway, historically is that programmability has cost us 10—100x in performance. And my research looks at designing programmable router platforms without any performance penalty.</a:t>
            </a:r>
          </a:p>
        </p:txBody>
      </p:sp>
      <p:sp>
        <p:nvSpPr>
          <p:cNvPr id="4" name="Slide Number Placeholder 3"/>
          <p:cNvSpPr>
            <a:spLocks noGrp="1"/>
          </p:cNvSpPr>
          <p:nvPr>
            <p:ph type="sldNum" sz="quarter" idx="10"/>
          </p:nvPr>
        </p:nvSpPr>
        <p:spPr/>
        <p:txBody>
          <a:bodyPr/>
          <a:lstStyle/>
          <a:p>
            <a:fld id="{16B09458-7AEF-4AD3-A567-0F11380064BE}" type="slidenum">
              <a:rPr lang="en-US" smtClean="0"/>
              <a:t>83</a:t>
            </a:fld>
            <a:endParaRPr lang="en-US"/>
          </a:p>
        </p:txBody>
      </p:sp>
    </p:spTree>
    <p:extLst>
      <p:ext uri="{BB962C8B-B14F-4D97-AF65-F5344CB8AC3E}">
        <p14:creationId xmlns:p14="http://schemas.microsoft.com/office/powerpoint/2010/main" val="2616776407"/>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84</a:t>
            </a:fld>
            <a:endParaRPr lang="en-US"/>
          </a:p>
        </p:txBody>
      </p:sp>
    </p:spTree>
    <p:extLst>
      <p:ext uri="{BB962C8B-B14F-4D97-AF65-F5344CB8AC3E}">
        <p14:creationId xmlns:p14="http://schemas.microsoft.com/office/powerpoint/2010/main" val="39529183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smtClean="0"/>
              <a:t>In</a:t>
            </a:r>
            <a:r>
              <a:rPr lang="en-US" baseline="0" dirty="0" smtClean="0"/>
              <a:t> this talk, I’m going to discuss our work on two aspects of programmable switching chips.</a:t>
            </a:r>
          </a:p>
          <a:p>
            <a:pPr lvl="1"/>
            <a:endParaRPr lang="en-US" dirty="0" smtClean="0"/>
          </a:p>
          <a:p>
            <a:pPr marL="685800" lvl="1" indent="-228600">
              <a:buAutoNum type="arabicParenR"/>
            </a:pPr>
            <a:r>
              <a:rPr lang="en-US" dirty="0" smtClean="0"/>
              <a:t>Packet transactions,</a:t>
            </a:r>
            <a:r>
              <a:rPr lang="en-US" baseline="0" dirty="0" smtClean="0"/>
              <a:t> which is a</a:t>
            </a:r>
            <a:r>
              <a:rPr lang="en-US" dirty="0" smtClean="0"/>
              <a:t> high-level programming framework for expressing data-plane algorithms.</a:t>
            </a:r>
            <a:r>
              <a:rPr lang="en-US" baseline="0" dirty="0" smtClean="0"/>
              <a:t> </a:t>
            </a:r>
          </a:p>
          <a:p>
            <a:pPr marL="685800" lvl="1" indent="-228600">
              <a:buAutoNum type="arabicParenR"/>
            </a:pPr>
            <a:r>
              <a:rPr lang="en-US" dirty="0" smtClean="0"/>
              <a:t>A design for</a:t>
            </a:r>
            <a:r>
              <a:rPr lang="en-US" baseline="0" dirty="0" smtClean="0"/>
              <a:t> a</a:t>
            </a:r>
            <a:r>
              <a:rPr lang="en-US" dirty="0" smtClean="0"/>
              <a:t> programmable</a:t>
            </a:r>
            <a:r>
              <a:rPr lang="en-US" baseline="0" dirty="0" smtClean="0"/>
              <a:t> packet scheduler.</a:t>
            </a:r>
            <a:endParaRPr lang="en-US"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8</a:t>
            </a:fld>
            <a:endParaRPr lang="en-US"/>
          </a:p>
        </p:txBody>
      </p:sp>
    </p:spTree>
    <p:extLst>
      <p:ext uri="{BB962C8B-B14F-4D97-AF65-F5344CB8AC3E}">
        <p14:creationId xmlns:p14="http://schemas.microsoft.com/office/powerpoint/2010/main" val="30815908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9</a:t>
            </a:fld>
            <a:endParaRPr lang="en-US"/>
          </a:p>
        </p:txBody>
      </p:sp>
    </p:spTree>
    <p:extLst>
      <p:ext uri="{BB962C8B-B14F-4D97-AF65-F5344CB8AC3E}">
        <p14:creationId xmlns:p14="http://schemas.microsoft.com/office/powerpoint/2010/main" val="16159697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10/1/16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860318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10/1/16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88029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10/1/16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490482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Gadugi" panose="020B0502040204020203"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latin typeface="Gadugi" panose="020B0502040204020203" pitchFamily="34" charset="0"/>
              </a:defRPr>
            </a:lvl1pPr>
            <a:lvl2pPr>
              <a:defRPr>
                <a:latin typeface="Gadugi" panose="020B0502040204020203" pitchFamily="34" charset="0"/>
              </a:defRPr>
            </a:lvl2pPr>
            <a:lvl3pPr>
              <a:defRPr>
                <a:latin typeface="Gadugi" panose="020B0502040204020203" pitchFamily="34" charset="0"/>
              </a:defRPr>
            </a:lvl3pPr>
            <a:lvl4pPr>
              <a:defRPr>
                <a:latin typeface="Gadugi" panose="020B0502040204020203" pitchFamily="34" charset="0"/>
              </a:defRPr>
            </a:lvl4pPr>
            <a:lvl5pPr>
              <a:defRPr>
                <a:latin typeface="Gadugi"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21F27DEF-D704-4509-8BF6-90F2BA4AB2EF}" type="datetimeFigureOut">
              <a:rPr lang="en-US" smtClean="0"/>
              <a:t>10/1/16</a:t>
            </a:fld>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3511078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atin typeface="Gadugi" panose="020B0502040204020203" pitchFamily="34"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Gadug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p>
            <a:fld id="{21F27DEF-D704-4509-8BF6-90F2BA4AB2EF}" type="datetimeFigureOut">
              <a:rPr lang="en-US" smtClean="0"/>
              <a:t>10/1/16</a:t>
            </a:fld>
            <a:endParaRPr lang="en-US" dirty="0"/>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4735079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1F27DEF-D704-4509-8BF6-90F2BA4AB2EF}" type="datetimeFigureOut">
              <a:rPr lang="en-US" smtClean="0"/>
              <a:t>10/1/16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68894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1F27DEF-D704-4509-8BF6-90F2BA4AB2EF}" type="datetimeFigureOut">
              <a:rPr lang="en-US" smtClean="0"/>
              <a:t>10/1/16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42291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1F27DEF-D704-4509-8BF6-90F2BA4AB2EF}" type="datetimeFigureOut">
              <a:rPr lang="en-US" smtClean="0"/>
              <a:t>10/1/16</a:t>
            </a:fld>
            <a:endParaRPr lang="en-US"/>
          </a:p>
        </p:txBody>
      </p:sp>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4187150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F27DEF-D704-4509-8BF6-90F2BA4AB2EF}" type="datetimeFigureOut">
              <a:rPr lang="en-US" smtClean="0"/>
              <a:t>10/1/16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13911065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10/1/16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3115946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10/1/16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309890175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F27DEF-D704-4509-8BF6-90F2BA4AB2EF}" type="datetimeFigureOut">
              <a:rPr lang="en-US" smtClean="0"/>
              <a:t>10/1/16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48022C-F4BC-4192-A392-BACAE19DF894}" type="slidenum">
              <a:rPr lang="en-US" smtClean="0"/>
              <a:t>‹#›</a:t>
            </a:fld>
            <a:endParaRPr lang="en-US"/>
          </a:p>
        </p:txBody>
      </p:sp>
    </p:spTree>
    <p:extLst>
      <p:ext uri="{BB962C8B-B14F-4D97-AF65-F5344CB8AC3E}">
        <p14:creationId xmlns:p14="http://schemas.microsoft.com/office/powerpoint/2010/main" val="25235095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tags" Target="../tags/tag2.xml"/><Relationship Id="rId2" Type="http://schemas.openxmlformats.org/officeDocument/2006/relationships/slideLayout" Target="../slideLayouts/slideLayout2.xml"/><Relationship Id="rId3"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slideLayout" Target="../slideLayouts/slideLayout2.xml"/><Relationship Id="rId3"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slideLayout" Target="../slideLayouts/slideLayout2.xml"/><Relationship Id="rId3"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4.emf"/></Relationships>
</file>

<file path=ppt/slides/_rels/slide23.xml.rels><?xml version="1.0" encoding="UTF-8" standalone="yes"?>
<Relationships xmlns="http://schemas.openxmlformats.org/package/2006/relationships"><Relationship Id="rId1" Type="http://schemas.openxmlformats.org/officeDocument/2006/relationships/tags" Target="../tags/tag5.xml"/><Relationship Id="rId2" Type="http://schemas.openxmlformats.org/officeDocument/2006/relationships/slideLayout" Target="../slideLayouts/slideLayout2.xml"/><Relationship Id="rId3"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tags" Target="../tags/tag6.xml"/><Relationship Id="rId2" Type="http://schemas.openxmlformats.org/officeDocument/2006/relationships/slideLayout" Target="../slideLayouts/slideLayout2.xml"/><Relationship Id="rId3"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tags" Target="../tags/tag7.xml"/><Relationship Id="rId2" Type="http://schemas.openxmlformats.org/officeDocument/2006/relationships/slideLayout" Target="../slideLayouts/slideLayout2.xml"/><Relationship Id="rId3"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4" Type="http://schemas.openxmlformats.org/officeDocument/2006/relationships/image" Target="../media/image6.png"/><Relationship Id="rId1" Type="http://schemas.openxmlformats.org/officeDocument/2006/relationships/tags" Target="../tags/tag8.xml"/><Relationship Id="rId2"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tags" Target="../tags/tag9.xml"/><Relationship Id="rId2" Type="http://schemas.openxmlformats.org/officeDocument/2006/relationships/slideLayout" Target="../slideLayouts/slideLayout2.xml"/><Relationship Id="rId3"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4" Type="http://schemas.openxmlformats.org/officeDocument/2006/relationships/image" Target="../media/image5.png"/><Relationship Id="rId1" Type="http://schemas.openxmlformats.org/officeDocument/2006/relationships/tags" Target="../tags/tag10.xml"/><Relationship Id="rId2"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4" Type="http://schemas.openxmlformats.org/officeDocument/2006/relationships/image" Target="../media/image5.png"/><Relationship Id="rId1" Type="http://schemas.openxmlformats.org/officeDocument/2006/relationships/tags" Target="../tags/tag11.xml"/><Relationship Id="rId2"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4" Type="http://schemas.openxmlformats.org/officeDocument/2006/relationships/image" Target="../media/image5.png"/><Relationship Id="rId1" Type="http://schemas.openxmlformats.org/officeDocument/2006/relationships/tags" Target="../tags/tag12.xml"/><Relationship Id="rId2"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1.xml"/><Relationship Id="rId4" Type="http://schemas.openxmlformats.org/officeDocument/2006/relationships/image" Target="../media/image5.png"/><Relationship Id="rId1" Type="http://schemas.openxmlformats.org/officeDocument/2006/relationships/tags" Target="../tags/tag13.xml"/><Relationship Id="rId2"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tags" Target="../tags/tag14.xml"/><Relationship Id="rId2" Type="http://schemas.openxmlformats.org/officeDocument/2006/relationships/slideLayout" Target="../slideLayouts/slideLayout2.xml"/><Relationship Id="rId3"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3.xml"/><Relationship Id="rId4" Type="http://schemas.openxmlformats.org/officeDocument/2006/relationships/image" Target="../media/image2.png"/><Relationship Id="rId5" Type="http://schemas.openxmlformats.org/officeDocument/2006/relationships/image" Target="../media/image5.png"/><Relationship Id="rId6" Type="http://schemas.openxmlformats.org/officeDocument/2006/relationships/image" Target="../media/image3.png"/><Relationship Id="rId1" Type="http://schemas.openxmlformats.org/officeDocument/2006/relationships/tags" Target="../tags/tag15.xml"/><Relationship Id="rId2"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tags" Target="../tags/tag16.xml"/><Relationship Id="rId2" Type="http://schemas.openxmlformats.org/officeDocument/2006/relationships/slideLayout" Target="../slideLayouts/slideLayout2.xml"/><Relationship Id="rId3"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tags" Target="../tags/tag17.xml"/><Relationship Id="rId2" Type="http://schemas.openxmlformats.org/officeDocument/2006/relationships/slideLayout" Target="../slideLayouts/slideLayout2.xml"/><Relationship Id="rId3"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tags" Target="../tags/tag18.xml"/><Relationship Id="rId2" Type="http://schemas.openxmlformats.org/officeDocument/2006/relationships/slideLayout" Target="../slideLayouts/slideLayout2.xml"/><Relationship Id="rId3"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tags" Target="../tags/tag19.xml"/><Relationship Id="rId2" Type="http://schemas.openxmlformats.org/officeDocument/2006/relationships/slideLayout" Target="../slideLayouts/slideLayout2.xml"/><Relationship Id="rId3"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tags" Target="../tags/tag20.xml"/><Relationship Id="rId2" Type="http://schemas.openxmlformats.org/officeDocument/2006/relationships/slideLayout" Target="../slideLayouts/slideLayout2.xml"/><Relationship Id="rId3"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3" Type="http://schemas.openxmlformats.org/officeDocument/2006/relationships/hyperlink" Target="http://web.mit.edu/domino" TargetMode="External"/><Relationship Id="rId4" Type="http://schemas.openxmlformats.org/officeDocument/2006/relationships/hyperlink" Target="http://web.mit.edu/pifo" TargetMode="External"/><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 Id="rId3" Type="http://schemas.openxmlformats.org/officeDocument/2006/relationships/image" Target="../media/image7.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9.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chart" Target="../charts/chart1.xml"/></Relationships>
</file>

<file path=ppt/slides/_rels/slide60.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s>
</file>

<file path=ppt/slides/_rels/slide8.xml.rels><?xml version="1.0" encoding="UTF-8" standalone="yes"?>
<Relationships xmlns="http://schemas.openxmlformats.org/package/2006/relationships"><Relationship Id="rId1" Type="http://schemas.openxmlformats.org/officeDocument/2006/relationships/tags" Target="../tags/tag1.xml"/><Relationship Id="rId2" Type="http://schemas.openxmlformats.org/officeDocument/2006/relationships/slideLayout" Target="../slideLayouts/slideLayout2.xml"/><Relationship Id="rId3"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 Id="rId3" Type="http://schemas.openxmlformats.org/officeDocument/2006/relationships/chart" Target="../charts/char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342900" y="411819"/>
            <a:ext cx="11506200" cy="2387600"/>
          </a:xfrm>
        </p:spPr>
        <p:txBody>
          <a:bodyPr>
            <a:normAutofit/>
          </a:bodyPr>
          <a:lstStyle/>
          <a:p>
            <a:r>
              <a:rPr lang="en-US" dirty="0" smtClean="0">
                <a:latin typeface="Gadugi" panose="020B0502040204020203" pitchFamily="34" charset="0"/>
              </a:rPr>
              <a:t>Programming Line-Rate Routers</a:t>
            </a:r>
            <a:endParaRPr lang="en-US" dirty="0">
              <a:latin typeface="Gadugi" panose="020B0502040204020203" pitchFamily="34" charset="0"/>
            </a:endParaRPr>
          </a:p>
        </p:txBody>
      </p:sp>
      <p:sp>
        <p:nvSpPr>
          <p:cNvPr id="7" name="Subtitle 6"/>
          <p:cNvSpPr>
            <a:spLocks noGrp="1"/>
          </p:cNvSpPr>
          <p:nvPr>
            <p:ph type="subTitle" idx="1"/>
          </p:nvPr>
        </p:nvSpPr>
        <p:spPr/>
        <p:txBody>
          <a:bodyPr>
            <a:noAutofit/>
          </a:bodyPr>
          <a:lstStyle/>
          <a:p>
            <a:r>
              <a:rPr lang="en-US" sz="4000" b="1" dirty="0">
                <a:latin typeface="Gadugi" panose="020B0502040204020203" pitchFamily="34" charset="0"/>
              </a:rPr>
              <a:t>Anirudh </a:t>
            </a:r>
            <a:r>
              <a:rPr lang="en-US" sz="4000" b="1" dirty="0" err="1" smtClean="0">
                <a:latin typeface="Gadugi" panose="020B0502040204020203" pitchFamily="34" charset="0"/>
              </a:rPr>
              <a:t>Sivaraman</a:t>
            </a:r>
            <a:endParaRPr lang="en-US" sz="4000" dirty="0">
              <a:latin typeface="Gadugi" panose="020B0502040204020203" pitchFamily="34" charset="0"/>
            </a:endParaRPr>
          </a:p>
        </p:txBody>
      </p:sp>
      <p:sp>
        <p:nvSpPr>
          <p:cNvPr id="8" name="Rectangle 7"/>
          <p:cNvSpPr/>
          <p:nvPr/>
        </p:nvSpPr>
        <p:spPr>
          <a:xfrm>
            <a:off x="2738877" y="5269486"/>
            <a:ext cx="5962919" cy="553998"/>
          </a:xfrm>
          <a:prstGeom prst="rect">
            <a:avLst/>
          </a:prstGeom>
        </p:spPr>
        <p:txBody>
          <a:bodyPr wrap="square">
            <a:spAutoFit/>
          </a:bodyPr>
          <a:lstStyle/>
          <a:p>
            <a:endParaRPr lang="en-US" sz="3000" dirty="0">
              <a:latin typeface="Gadugi" panose="020B0502040204020203" pitchFamily="34" charset="0"/>
            </a:endParaRP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48150" y="4359000"/>
            <a:ext cx="3695700" cy="898800"/>
          </a:xfrm>
          <a:prstGeom prst="rect">
            <a:avLst/>
          </a:prstGeom>
        </p:spPr>
      </p:pic>
    </p:spTree>
    <p:extLst>
      <p:ext uri="{BB962C8B-B14F-4D97-AF65-F5344CB8AC3E}">
        <p14:creationId xmlns:p14="http://schemas.microsoft.com/office/powerpoint/2010/main" val="18205299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Down Arrow 141"/>
          <p:cNvSpPr/>
          <p:nvPr/>
        </p:nvSpPr>
        <p:spPr>
          <a:xfrm>
            <a:off x="5753100" y="3505201"/>
            <a:ext cx="533400" cy="533399"/>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latin typeface="Gadugi" panose="020B0502040204020203" pitchFamily="34" charset="0"/>
              </a:rPr>
              <a:t>Single processor architecture</a:t>
            </a:r>
            <a:endParaRPr lang="en-US" dirty="0">
              <a:latin typeface="Gadugi" panose="020B0502040204020203" pitchFamily="34" charset="0"/>
            </a:endParaRPr>
          </a:p>
        </p:txBody>
      </p:sp>
      <p:sp>
        <p:nvSpPr>
          <p:cNvPr id="4" name="Rounded Rectangle 3"/>
          <p:cNvSpPr/>
          <p:nvPr/>
        </p:nvSpPr>
        <p:spPr>
          <a:xfrm>
            <a:off x="4914900" y="4152900"/>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71" name="TextBox 70"/>
          <p:cNvSpPr txBox="1"/>
          <p:nvPr/>
        </p:nvSpPr>
        <p:spPr>
          <a:xfrm>
            <a:off x="5244099" y="6403333"/>
            <a:ext cx="1820819" cy="369332"/>
          </a:xfrm>
          <a:prstGeom prst="rect">
            <a:avLst/>
          </a:prstGeom>
          <a:noFill/>
        </p:spPr>
        <p:txBody>
          <a:bodyPr wrap="none" rtlCol="0">
            <a:spAutoFit/>
          </a:bodyPr>
          <a:lstStyle/>
          <a:p>
            <a:r>
              <a:rPr lang="en-US" dirty="0" smtClean="0"/>
              <a:t>10 GHz processor</a:t>
            </a:r>
            <a:endParaRPr lang="en-US" dirty="0"/>
          </a:p>
        </p:txBody>
      </p:sp>
      <p:cxnSp>
        <p:nvCxnSpPr>
          <p:cNvPr id="74" name="Straight Arrow Connector 73"/>
          <p:cNvCxnSpPr/>
          <p:nvPr/>
        </p:nvCxnSpPr>
        <p:spPr>
          <a:xfrm>
            <a:off x="3390900" y="5257800"/>
            <a:ext cx="1295400" cy="0"/>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3596395" y="4888468"/>
            <a:ext cx="950901" cy="369332"/>
          </a:xfrm>
          <a:prstGeom prst="rect">
            <a:avLst/>
          </a:prstGeom>
          <a:noFill/>
        </p:spPr>
        <p:txBody>
          <a:bodyPr wrap="none" rtlCol="0">
            <a:spAutoFit/>
          </a:bodyPr>
          <a:lstStyle/>
          <a:p>
            <a:r>
              <a:rPr lang="en-US" dirty="0" smtClean="0">
                <a:latin typeface="Gadugi" panose="020B0502040204020203" pitchFamily="34" charset="0"/>
              </a:rPr>
              <a:t>Packets</a:t>
            </a:r>
            <a:endParaRPr lang="en-US" dirty="0">
              <a:latin typeface="Gadugi" panose="020B0502040204020203" pitchFamily="34" charset="0"/>
            </a:endParaRPr>
          </a:p>
        </p:txBody>
      </p:sp>
      <p:grpSp>
        <p:nvGrpSpPr>
          <p:cNvPr id="114" name="Group 113"/>
          <p:cNvGrpSpPr/>
          <p:nvPr/>
        </p:nvGrpSpPr>
        <p:grpSpPr>
          <a:xfrm>
            <a:off x="5372100" y="1638300"/>
            <a:ext cx="1310557" cy="1828800"/>
            <a:chOff x="1780113" y="3029339"/>
            <a:chExt cx="1310557" cy="2761861"/>
          </a:xfrm>
        </p:grpSpPr>
        <p:sp>
          <p:nvSpPr>
            <p:cNvPr id="115" name="Rectangle 114"/>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16" name="Group 115"/>
            <p:cNvGrpSpPr/>
            <p:nvPr/>
          </p:nvGrpSpPr>
          <p:grpSpPr>
            <a:xfrm>
              <a:off x="1889935" y="3530971"/>
              <a:ext cx="981004" cy="1917329"/>
              <a:chOff x="1905000" y="3378571"/>
              <a:chExt cx="981004" cy="1917329"/>
            </a:xfrm>
          </p:grpSpPr>
          <p:grpSp>
            <p:nvGrpSpPr>
              <p:cNvPr id="118" name="Group 117"/>
              <p:cNvGrpSpPr/>
              <p:nvPr/>
            </p:nvGrpSpPr>
            <p:grpSpPr>
              <a:xfrm>
                <a:off x="1905000" y="3378571"/>
                <a:ext cx="981004" cy="234942"/>
                <a:chOff x="3717645" y="1687844"/>
                <a:chExt cx="981004" cy="234942"/>
              </a:xfrm>
            </p:grpSpPr>
            <p:sp>
              <p:nvSpPr>
                <p:cNvPr id="139" name="Rectangle 13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40" name="Trapezoid 1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41" name="Straight Connector 140"/>
                <p:cNvCxnSpPr>
                  <a:stCxn id="139" idx="3"/>
                  <a:endCxn id="14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9" name="Group 118"/>
              <p:cNvGrpSpPr/>
              <p:nvPr/>
            </p:nvGrpSpPr>
            <p:grpSpPr>
              <a:xfrm>
                <a:off x="1905000" y="3709142"/>
                <a:ext cx="981004" cy="234942"/>
                <a:chOff x="3717645" y="1687844"/>
                <a:chExt cx="981004" cy="234942"/>
              </a:xfrm>
            </p:grpSpPr>
            <p:sp>
              <p:nvSpPr>
                <p:cNvPr id="136" name="Rectangle 13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7" name="Trapezoid 13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8" name="Straight Connector 137"/>
                <p:cNvCxnSpPr>
                  <a:stCxn id="136" idx="3"/>
                  <a:endCxn id="13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0" name="Group 119"/>
              <p:cNvGrpSpPr/>
              <p:nvPr/>
            </p:nvGrpSpPr>
            <p:grpSpPr>
              <a:xfrm>
                <a:off x="1905000" y="4038600"/>
                <a:ext cx="981004" cy="234942"/>
                <a:chOff x="3717645" y="1687844"/>
                <a:chExt cx="981004" cy="234942"/>
              </a:xfrm>
            </p:grpSpPr>
            <p:sp>
              <p:nvSpPr>
                <p:cNvPr id="133" name="Rectangle 13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4" name="Trapezoid 1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5" name="Straight Connector 134"/>
                <p:cNvCxnSpPr>
                  <a:stCxn id="133" idx="3"/>
                  <a:endCxn id="13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1" name="Group 120"/>
              <p:cNvGrpSpPr/>
              <p:nvPr/>
            </p:nvGrpSpPr>
            <p:grpSpPr>
              <a:xfrm>
                <a:off x="1905000" y="4381500"/>
                <a:ext cx="981004" cy="234942"/>
                <a:chOff x="3717645" y="1687844"/>
                <a:chExt cx="981004" cy="234942"/>
              </a:xfrm>
            </p:grpSpPr>
            <p:sp>
              <p:nvSpPr>
                <p:cNvPr id="130" name="Rectangle 12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1" name="Trapezoid 13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2" name="Straight Connector 131"/>
                <p:cNvCxnSpPr>
                  <a:stCxn id="130" idx="3"/>
                  <a:endCxn id="13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2" name="Group 121"/>
              <p:cNvGrpSpPr/>
              <p:nvPr/>
            </p:nvGrpSpPr>
            <p:grpSpPr>
              <a:xfrm>
                <a:off x="1905000" y="4712071"/>
                <a:ext cx="981004" cy="234942"/>
                <a:chOff x="3717645" y="1687844"/>
                <a:chExt cx="981004" cy="234942"/>
              </a:xfrm>
            </p:grpSpPr>
            <p:sp>
              <p:nvSpPr>
                <p:cNvPr id="127" name="Rectangle 12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8" name="Trapezoid 12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9" name="Straight Connector 128"/>
                <p:cNvCxnSpPr>
                  <a:stCxn id="127" idx="3"/>
                  <a:endCxn id="12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3" name="Group 122"/>
              <p:cNvGrpSpPr/>
              <p:nvPr/>
            </p:nvGrpSpPr>
            <p:grpSpPr>
              <a:xfrm>
                <a:off x="1905000" y="5060958"/>
                <a:ext cx="981004" cy="234942"/>
                <a:chOff x="3717645" y="1687844"/>
                <a:chExt cx="981004" cy="234942"/>
              </a:xfrm>
            </p:grpSpPr>
            <p:sp>
              <p:nvSpPr>
                <p:cNvPr id="124" name="Rectangle 12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5" name="Trapezoid 12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6" name="Straight Connector 125"/>
                <p:cNvCxnSpPr>
                  <a:stCxn id="124" idx="3"/>
                  <a:endCxn id="12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17" name="TextBox 116"/>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
        <p:nvSpPr>
          <p:cNvPr id="37" name="Rounded Rectangle 36"/>
          <p:cNvSpPr/>
          <p:nvPr/>
        </p:nvSpPr>
        <p:spPr>
          <a:xfrm>
            <a:off x="2933700" y="3581400"/>
            <a:ext cx="63246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smtClean="0"/>
              <a:t>Can’t build a 10 GHz processor!</a:t>
            </a:r>
            <a:endParaRPr lang="en-US" sz="3200" dirty="0"/>
          </a:p>
        </p:txBody>
      </p:sp>
    </p:spTree>
    <p:extLst>
      <p:ext uri="{BB962C8B-B14F-4D97-AF65-F5344CB8AC3E}">
        <p14:creationId xmlns:p14="http://schemas.microsoft.com/office/powerpoint/2010/main" val="933740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Packet-parallel architecture</a:t>
            </a:r>
            <a:endParaRPr lang="en-US" dirty="0">
              <a:latin typeface="Gadugi" panose="020B0502040204020203" pitchFamily="34" charset="0"/>
            </a:endParaRPr>
          </a:p>
        </p:txBody>
      </p:sp>
      <p:sp>
        <p:nvSpPr>
          <p:cNvPr id="5" name="Rounded Rectangle 4"/>
          <p:cNvSpPr/>
          <p:nvPr/>
        </p:nvSpPr>
        <p:spPr>
          <a:xfrm>
            <a:off x="701320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6" name="TextBox 25"/>
          <p:cNvSpPr txBox="1"/>
          <p:nvPr/>
        </p:nvSpPr>
        <p:spPr>
          <a:xfrm>
            <a:off x="7342403" y="5811395"/>
            <a:ext cx="1703800" cy="369332"/>
          </a:xfrm>
          <a:prstGeom prst="rect">
            <a:avLst/>
          </a:prstGeom>
          <a:noFill/>
        </p:spPr>
        <p:txBody>
          <a:bodyPr wrap="none" rtlCol="0">
            <a:spAutoFit/>
          </a:bodyPr>
          <a:lstStyle/>
          <a:p>
            <a:r>
              <a:rPr lang="en-US" dirty="0" smtClean="0"/>
              <a:t>1 GHz processor</a:t>
            </a:r>
            <a:endParaRPr lang="en-US" dirty="0"/>
          </a:p>
        </p:txBody>
      </p:sp>
      <p:sp>
        <p:nvSpPr>
          <p:cNvPr id="27" name="Down Arrow 26"/>
          <p:cNvSpPr/>
          <p:nvPr/>
        </p:nvSpPr>
        <p:spPr>
          <a:xfrm rot="18563448">
            <a:off x="6992167" y="2313044"/>
            <a:ext cx="533400" cy="1507947"/>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48054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9" name="TextBox 28"/>
          <p:cNvSpPr txBox="1"/>
          <p:nvPr/>
        </p:nvSpPr>
        <p:spPr>
          <a:xfrm>
            <a:off x="809744" y="5811395"/>
            <a:ext cx="1703800" cy="369332"/>
          </a:xfrm>
          <a:prstGeom prst="rect">
            <a:avLst/>
          </a:prstGeom>
          <a:noFill/>
        </p:spPr>
        <p:txBody>
          <a:bodyPr wrap="none" rtlCol="0">
            <a:spAutoFit/>
          </a:bodyPr>
          <a:lstStyle/>
          <a:p>
            <a:r>
              <a:rPr lang="en-US" dirty="0" smtClean="0"/>
              <a:t>1 GHz processor</a:t>
            </a:r>
            <a:endParaRPr lang="en-US" dirty="0"/>
          </a:p>
        </p:txBody>
      </p:sp>
      <p:sp>
        <p:nvSpPr>
          <p:cNvPr id="30" name="Down Arrow 29"/>
          <p:cNvSpPr/>
          <p:nvPr/>
        </p:nvSpPr>
        <p:spPr>
          <a:xfrm rot="4148830">
            <a:off x="3137080" y="588312"/>
            <a:ext cx="533400" cy="4282935"/>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ounded Rectangle 30"/>
          <p:cNvSpPr/>
          <p:nvPr/>
        </p:nvSpPr>
        <p:spPr>
          <a:xfrm>
            <a:off x="302082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2" name="TextBox 31"/>
          <p:cNvSpPr txBox="1"/>
          <p:nvPr/>
        </p:nvSpPr>
        <p:spPr>
          <a:xfrm>
            <a:off x="3350024" y="5811395"/>
            <a:ext cx="1703800" cy="369332"/>
          </a:xfrm>
          <a:prstGeom prst="rect">
            <a:avLst/>
          </a:prstGeom>
          <a:noFill/>
        </p:spPr>
        <p:txBody>
          <a:bodyPr wrap="none" rtlCol="0">
            <a:spAutoFit/>
          </a:bodyPr>
          <a:lstStyle/>
          <a:p>
            <a:r>
              <a:rPr lang="en-US" dirty="0" smtClean="0"/>
              <a:t>1 GHz processor</a:t>
            </a:r>
            <a:endParaRPr lang="en-US" dirty="0"/>
          </a:p>
        </p:txBody>
      </p:sp>
      <p:sp>
        <p:nvSpPr>
          <p:cNvPr id="33" name="Down Arrow 32"/>
          <p:cNvSpPr/>
          <p:nvPr/>
        </p:nvSpPr>
        <p:spPr>
          <a:xfrm rot="3539565">
            <a:off x="4399469" y="2270391"/>
            <a:ext cx="533400" cy="165305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ounded Rectangle 33"/>
          <p:cNvSpPr/>
          <p:nvPr/>
        </p:nvSpPr>
        <p:spPr>
          <a:xfrm>
            <a:off x="955469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5" name="TextBox 34"/>
          <p:cNvSpPr txBox="1"/>
          <p:nvPr/>
        </p:nvSpPr>
        <p:spPr>
          <a:xfrm>
            <a:off x="9883893" y="5811395"/>
            <a:ext cx="1703800" cy="369332"/>
          </a:xfrm>
          <a:prstGeom prst="rect">
            <a:avLst/>
          </a:prstGeom>
          <a:noFill/>
        </p:spPr>
        <p:txBody>
          <a:bodyPr wrap="none" rtlCol="0">
            <a:spAutoFit/>
          </a:bodyPr>
          <a:lstStyle/>
          <a:p>
            <a:r>
              <a:rPr lang="en-US" dirty="0" smtClean="0"/>
              <a:t>1 GHz processor</a:t>
            </a:r>
            <a:endParaRPr lang="en-US" dirty="0"/>
          </a:p>
        </p:txBody>
      </p:sp>
      <p:sp>
        <p:nvSpPr>
          <p:cNvPr id="37" name="Oval 36"/>
          <p:cNvSpPr/>
          <p:nvPr/>
        </p:nvSpPr>
        <p:spPr>
          <a:xfrm flipH="1" flipV="1">
            <a:off x="5548555" y="461540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flipH="1" flipV="1">
            <a:off x="6069646" y="4615402"/>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flipH="1" flipV="1">
            <a:off x="6590299" y="4625879"/>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Down Arrow 40"/>
          <p:cNvSpPr/>
          <p:nvPr/>
        </p:nvSpPr>
        <p:spPr>
          <a:xfrm rot="17273253">
            <a:off x="8483756" y="516661"/>
            <a:ext cx="533400" cy="4389790"/>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Arrow Connector 41"/>
          <p:cNvCxnSpPr>
            <a:endCxn id="32" idx="3"/>
          </p:cNvCxnSpPr>
          <p:nvPr/>
        </p:nvCxnSpPr>
        <p:spPr>
          <a:xfrm flipH="1" flipV="1">
            <a:off x="5053824" y="5996061"/>
            <a:ext cx="967114"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5741545" y="6457832"/>
            <a:ext cx="884409" cy="369332"/>
          </a:xfrm>
          <a:prstGeom prst="rect">
            <a:avLst/>
          </a:prstGeom>
          <a:noFill/>
        </p:spPr>
        <p:txBody>
          <a:bodyPr wrap="none" rtlCol="0">
            <a:spAutoFit/>
          </a:bodyPr>
          <a:lstStyle/>
          <a:p>
            <a:r>
              <a:rPr lang="en-US" dirty="0" smtClean="0"/>
              <a:t>Packets</a:t>
            </a:r>
            <a:endParaRPr lang="en-US" dirty="0"/>
          </a:p>
        </p:txBody>
      </p:sp>
      <p:cxnSp>
        <p:nvCxnSpPr>
          <p:cNvPr id="46" name="Straight Arrow Connector 45"/>
          <p:cNvCxnSpPr>
            <a:stCxn id="43" idx="1"/>
          </p:cNvCxnSpPr>
          <p:nvPr/>
        </p:nvCxnSpPr>
        <p:spPr>
          <a:xfrm flipH="1" flipV="1">
            <a:off x="2469358" y="6144436"/>
            <a:ext cx="3272187" cy="498062"/>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endCxn id="26" idx="1"/>
          </p:cNvCxnSpPr>
          <p:nvPr/>
        </p:nvCxnSpPr>
        <p:spPr>
          <a:xfrm flipV="1">
            <a:off x="6379184" y="5996061"/>
            <a:ext cx="963219"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3" idx="3"/>
            <a:endCxn id="35" idx="1"/>
          </p:cNvCxnSpPr>
          <p:nvPr/>
        </p:nvCxnSpPr>
        <p:spPr>
          <a:xfrm flipV="1">
            <a:off x="6625954" y="5996061"/>
            <a:ext cx="3257939" cy="646437"/>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grpSp>
        <p:nvGrpSpPr>
          <p:cNvPr id="52" name="Group 51"/>
          <p:cNvGrpSpPr/>
          <p:nvPr/>
        </p:nvGrpSpPr>
        <p:grpSpPr>
          <a:xfrm>
            <a:off x="5372100" y="1371600"/>
            <a:ext cx="1310557" cy="1828800"/>
            <a:chOff x="1780113" y="3029339"/>
            <a:chExt cx="1310557" cy="2761861"/>
          </a:xfrm>
        </p:grpSpPr>
        <p:sp>
          <p:nvSpPr>
            <p:cNvPr id="54" name="Rectangle 53"/>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5" name="Group 54"/>
            <p:cNvGrpSpPr/>
            <p:nvPr/>
          </p:nvGrpSpPr>
          <p:grpSpPr>
            <a:xfrm>
              <a:off x="1889935" y="3530971"/>
              <a:ext cx="981004" cy="1917329"/>
              <a:chOff x="1905000" y="3378571"/>
              <a:chExt cx="981004" cy="1917329"/>
            </a:xfrm>
          </p:grpSpPr>
          <p:grpSp>
            <p:nvGrpSpPr>
              <p:cNvPr id="57" name="Group 56"/>
              <p:cNvGrpSpPr/>
              <p:nvPr/>
            </p:nvGrpSpPr>
            <p:grpSpPr>
              <a:xfrm>
                <a:off x="1905000" y="3378571"/>
                <a:ext cx="981004" cy="234942"/>
                <a:chOff x="3717645" y="1687844"/>
                <a:chExt cx="981004" cy="234942"/>
              </a:xfrm>
            </p:grpSpPr>
            <p:sp>
              <p:nvSpPr>
                <p:cNvPr id="106" name="Rectangle 10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07" name="Trapezoid 1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08" name="Straight Connector 107"/>
                <p:cNvCxnSpPr>
                  <a:stCxn id="106" idx="3"/>
                  <a:endCxn id="10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8" name="Group 57"/>
              <p:cNvGrpSpPr/>
              <p:nvPr/>
            </p:nvGrpSpPr>
            <p:grpSpPr>
              <a:xfrm>
                <a:off x="1905000" y="3709142"/>
                <a:ext cx="981004" cy="234942"/>
                <a:chOff x="3717645" y="1687844"/>
                <a:chExt cx="981004" cy="234942"/>
              </a:xfrm>
            </p:grpSpPr>
            <p:sp>
              <p:nvSpPr>
                <p:cNvPr id="103" name="Rectangle 10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04" name="Trapezoid 10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05" name="Straight Connector 104"/>
                <p:cNvCxnSpPr>
                  <a:stCxn id="103" idx="3"/>
                  <a:endCxn id="10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 name="Group 58"/>
              <p:cNvGrpSpPr/>
              <p:nvPr/>
            </p:nvGrpSpPr>
            <p:grpSpPr>
              <a:xfrm>
                <a:off x="1905000" y="4038600"/>
                <a:ext cx="981004" cy="234942"/>
                <a:chOff x="3717645" y="1687844"/>
                <a:chExt cx="981004" cy="234942"/>
              </a:xfrm>
            </p:grpSpPr>
            <p:sp>
              <p:nvSpPr>
                <p:cNvPr id="72" name="Rectangle 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73" name="Trapezoid 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74" name="Straight Connector 73"/>
                <p:cNvCxnSpPr>
                  <a:stCxn id="72" idx="3"/>
                  <a:endCxn id="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 name="Group 59"/>
              <p:cNvGrpSpPr/>
              <p:nvPr/>
            </p:nvGrpSpPr>
            <p:grpSpPr>
              <a:xfrm>
                <a:off x="1905000" y="4381500"/>
                <a:ext cx="981004" cy="234942"/>
                <a:chOff x="3717645" y="1687844"/>
                <a:chExt cx="981004" cy="234942"/>
              </a:xfrm>
            </p:grpSpPr>
            <p:sp>
              <p:nvSpPr>
                <p:cNvPr id="69" name="Rectangle 6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70" name="Trapezoid 6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71" name="Straight Connector 70"/>
                <p:cNvCxnSpPr>
                  <a:stCxn id="69" idx="3"/>
                  <a:endCxn id="7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1" name="Group 60"/>
              <p:cNvGrpSpPr/>
              <p:nvPr/>
            </p:nvGrpSpPr>
            <p:grpSpPr>
              <a:xfrm>
                <a:off x="1905000" y="4712071"/>
                <a:ext cx="981004" cy="234942"/>
                <a:chOff x="3717645" y="1687844"/>
                <a:chExt cx="981004" cy="234942"/>
              </a:xfrm>
            </p:grpSpPr>
            <p:sp>
              <p:nvSpPr>
                <p:cNvPr id="66" name="Rectangle 6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 name="Trapezoid 6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8" name="Straight Connector 67"/>
                <p:cNvCxnSpPr>
                  <a:stCxn id="66" idx="3"/>
                  <a:endCxn id="6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 name="Group 61"/>
              <p:cNvGrpSpPr/>
              <p:nvPr/>
            </p:nvGrpSpPr>
            <p:grpSpPr>
              <a:xfrm>
                <a:off x="1905000" y="5060958"/>
                <a:ext cx="981004" cy="234942"/>
                <a:chOff x="3717645" y="1687844"/>
                <a:chExt cx="981004" cy="234942"/>
              </a:xfrm>
            </p:grpSpPr>
            <p:sp>
              <p:nvSpPr>
                <p:cNvPr id="63" name="Rectangle 6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 name="Trapezoid 6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 name="Straight Connector 64"/>
                <p:cNvCxnSpPr>
                  <a:stCxn id="63" idx="3"/>
                  <a:endCxn id="6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 name="TextBox 55"/>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Tree>
    <p:extLst>
      <p:ext uri="{BB962C8B-B14F-4D97-AF65-F5344CB8AC3E}">
        <p14:creationId xmlns:p14="http://schemas.microsoft.com/office/powerpoint/2010/main" val="401945048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Packet-parallel architecture</a:t>
            </a:r>
            <a:endParaRPr lang="en-US" dirty="0">
              <a:latin typeface="Gadugi" panose="020B0502040204020203" pitchFamily="34" charset="0"/>
            </a:endParaRPr>
          </a:p>
        </p:txBody>
      </p:sp>
      <p:sp>
        <p:nvSpPr>
          <p:cNvPr id="5" name="Rounded Rectangle 4"/>
          <p:cNvSpPr/>
          <p:nvPr/>
        </p:nvSpPr>
        <p:spPr>
          <a:xfrm>
            <a:off x="701320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6" name="TextBox 25"/>
          <p:cNvSpPr txBox="1"/>
          <p:nvPr/>
        </p:nvSpPr>
        <p:spPr>
          <a:xfrm>
            <a:off x="7342403" y="5811395"/>
            <a:ext cx="1703800" cy="369332"/>
          </a:xfrm>
          <a:prstGeom prst="rect">
            <a:avLst/>
          </a:prstGeom>
          <a:noFill/>
        </p:spPr>
        <p:txBody>
          <a:bodyPr wrap="none" rtlCol="0">
            <a:spAutoFit/>
          </a:bodyPr>
          <a:lstStyle/>
          <a:p>
            <a:r>
              <a:rPr lang="en-US" dirty="0" smtClean="0"/>
              <a:t>1 GHz processor</a:t>
            </a:r>
            <a:endParaRPr lang="en-US" dirty="0"/>
          </a:p>
        </p:txBody>
      </p:sp>
      <p:sp>
        <p:nvSpPr>
          <p:cNvPr id="28" name="Rounded Rectangle 27"/>
          <p:cNvSpPr/>
          <p:nvPr/>
        </p:nvSpPr>
        <p:spPr>
          <a:xfrm>
            <a:off x="48054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p>
        </p:txBody>
      </p:sp>
      <p:sp>
        <p:nvSpPr>
          <p:cNvPr id="29" name="TextBox 28"/>
          <p:cNvSpPr txBox="1"/>
          <p:nvPr/>
        </p:nvSpPr>
        <p:spPr>
          <a:xfrm>
            <a:off x="809744" y="5811395"/>
            <a:ext cx="1703800" cy="369332"/>
          </a:xfrm>
          <a:prstGeom prst="rect">
            <a:avLst/>
          </a:prstGeom>
          <a:noFill/>
        </p:spPr>
        <p:txBody>
          <a:bodyPr wrap="none" rtlCol="0">
            <a:spAutoFit/>
          </a:bodyPr>
          <a:lstStyle/>
          <a:p>
            <a:r>
              <a:rPr lang="en-US" dirty="0" smtClean="0"/>
              <a:t>1 GHz processor</a:t>
            </a:r>
            <a:endParaRPr lang="en-US" dirty="0"/>
          </a:p>
        </p:txBody>
      </p:sp>
      <p:sp>
        <p:nvSpPr>
          <p:cNvPr id="31" name="Rounded Rectangle 30"/>
          <p:cNvSpPr/>
          <p:nvPr/>
        </p:nvSpPr>
        <p:spPr>
          <a:xfrm>
            <a:off x="302082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2" name="TextBox 31"/>
          <p:cNvSpPr txBox="1"/>
          <p:nvPr/>
        </p:nvSpPr>
        <p:spPr>
          <a:xfrm>
            <a:off x="3350024" y="5811395"/>
            <a:ext cx="1703800" cy="369332"/>
          </a:xfrm>
          <a:prstGeom prst="rect">
            <a:avLst/>
          </a:prstGeom>
          <a:noFill/>
        </p:spPr>
        <p:txBody>
          <a:bodyPr wrap="none" rtlCol="0">
            <a:spAutoFit/>
          </a:bodyPr>
          <a:lstStyle/>
          <a:p>
            <a:r>
              <a:rPr lang="en-US" dirty="0" smtClean="0"/>
              <a:t>1 GHz processor</a:t>
            </a:r>
            <a:endParaRPr lang="en-US" dirty="0"/>
          </a:p>
        </p:txBody>
      </p:sp>
      <p:sp>
        <p:nvSpPr>
          <p:cNvPr id="34" name="Rounded Rectangle 33"/>
          <p:cNvSpPr/>
          <p:nvPr/>
        </p:nvSpPr>
        <p:spPr>
          <a:xfrm>
            <a:off x="955469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5" name="TextBox 34"/>
          <p:cNvSpPr txBox="1"/>
          <p:nvPr/>
        </p:nvSpPr>
        <p:spPr>
          <a:xfrm>
            <a:off x="9883893" y="5811395"/>
            <a:ext cx="1703800" cy="369332"/>
          </a:xfrm>
          <a:prstGeom prst="rect">
            <a:avLst/>
          </a:prstGeom>
          <a:noFill/>
        </p:spPr>
        <p:txBody>
          <a:bodyPr wrap="none" rtlCol="0">
            <a:spAutoFit/>
          </a:bodyPr>
          <a:lstStyle/>
          <a:p>
            <a:r>
              <a:rPr lang="en-US" dirty="0" smtClean="0"/>
              <a:t>1 GHz processor</a:t>
            </a:r>
            <a:endParaRPr lang="en-US" dirty="0"/>
          </a:p>
        </p:txBody>
      </p:sp>
      <p:sp>
        <p:nvSpPr>
          <p:cNvPr id="43" name="TextBox 42"/>
          <p:cNvSpPr txBox="1"/>
          <p:nvPr/>
        </p:nvSpPr>
        <p:spPr>
          <a:xfrm>
            <a:off x="5741545" y="6457832"/>
            <a:ext cx="884409" cy="369332"/>
          </a:xfrm>
          <a:prstGeom prst="rect">
            <a:avLst/>
          </a:prstGeom>
          <a:noFill/>
        </p:spPr>
        <p:txBody>
          <a:bodyPr wrap="none" rtlCol="0">
            <a:spAutoFit/>
          </a:bodyPr>
          <a:lstStyle/>
          <a:p>
            <a:r>
              <a:rPr lang="en-US" dirty="0" smtClean="0"/>
              <a:t>Packets</a:t>
            </a:r>
            <a:endParaRPr lang="en-US" dirty="0"/>
          </a:p>
        </p:txBody>
      </p:sp>
      <p:cxnSp>
        <p:nvCxnSpPr>
          <p:cNvPr id="46" name="Straight Arrow Connector 45"/>
          <p:cNvCxnSpPr>
            <a:stCxn id="43" idx="1"/>
          </p:cNvCxnSpPr>
          <p:nvPr/>
        </p:nvCxnSpPr>
        <p:spPr>
          <a:xfrm flipH="1" flipV="1">
            <a:off x="2469358" y="6144436"/>
            <a:ext cx="3272187" cy="498062"/>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3" idx="3"/>
            <a:endCxn id="35" idx="1"/>
          </p:cNvCxnSpPr>
          <p:nvPr/>
        </p:nvCxnSpPr>
        <p:spPr>
          <a:xfrm flipV="1">
            <a:off x="6625954" y="5996061"/>
            <a:ext cx="3257939" cy="646437"/>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110" name="Down Arrow 109"/>
          <p:cNvSpPr/>
          <p:nvPr/>
        </p:nvSpPr>
        <p:spPr>
          <a:xfrm rot="10800000" flipV="1">
            <a:off x="1267802" y="3264659"/>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Down Arrow 110"/>
          <p:cNvSpPr/>
          <p:nvPr/>
        </p:nvSpPr>
        <p:spPr>
          <a:xfrm rot="10800000" flipV="1">
            <a:off x="3883884" y="3262241"/>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Down Arrow 111"/>
          <p:cNvSpPr/>
          <p:nvPr/>
        </p:nvSpPr>
        <p:spPr>
          <a:xfrm rot="10800000" flipV="1">
            <a:off x="7832891" y="3262019"/>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Down Arrow 112"/>
          <p:cNvSpPr/>
          <p:nvPr/>
        </p:nvSpPr>
        <p:spPr>
          <a:xfrm rot="10800000" flipV="1">
            <a:off x="10477500" y="3231750"/>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p:cNvSpPr/>
          <p:nvPr/>
        </p:nvSpPr>
        <p:spPr>
          <a:xfrm flipH="1" flipV="1">
            <a:off x="5548555" y="461540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p:cNvSpPr/>
          <p:nvPr/>
        </p:nvSpPr>
        <p:spPr>
          <a:xfrm flipH="1" flipV="1">
            <a:off x="6069646" y="4615402"/>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Oval 115"/>
          <p:cNvSpPr/>
          <p:nvPr/>
        </p:nvSpPr>
        <p:spPr>
          <a:xfrm flipH="1" flipV="1">
            <a:off x="6590299" y="4625879"/>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7" name="Straight Arrow Connector 116"/>
          <p:cNvCxnSpPr/>
          <p:nvPr/>
        </p:nvCxnSpPr>
        <p:spPr>
          <a:xfrm flipH="1" flipV="1">
            <a:off x="5053824" y="5996061"/>
            <a:ext cx="967114"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p:cNvCxnSpPr/>
          <p:nvPr/>
        </p:nvCxnSpPr>
        <p:spPr>
          <a:xfrm flipV="1">
            <a:off x="6379184" y="5996061"/>
            <a:ext cx="963219"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grpSp>
        <p:nvGrpSpPr>
          <p:cNvPr id="231" name="Group 230"/>
          <p:cNvGrpSpPr/>
          <p:nvPr/>
        </p:nvGrpSpPr>
        <p:grpSpPr>
          <a:xfrm>
            <a:off x="879223" y="1292679"/>
            <a:ext cx="1310557" cy="1828800"/>
            <a:chOff x="1780113" y="3029339"/>
            <a:chExt cx="1310557" cy="2761861"/>
          </a:xfrm>
        </p:grpSpPr>
        <p:sp>
          <p:nvSpPr>
            <p:cNvPr id="232" name="Rectangle 231"/>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33" name="Group 232"/>
            <p:cNvGrpSpPr/>
            <p:nvPr/>
          </p:nvGrpSpPr>
          <p:grpSpPr>
            <a:xfrm>
              <a:off x="1889935" y="3530971"/>
              <a:ext cx="981004" cy="1917329"/>
              <a:chOff x="1905000" y="3378571"/>
              <a:chExt cx="981004" cy="1917329"/>
            </a:xfrm>
          </p:grpSpPr>
          <p:grpSp>
            <p:nvGrpSpPr>
              <p:cNvPr id="235" name="Group 234"/>
              <p:cNvGrpSpPr/>
              <p:nvPr/>
            </p:nvGrpSpPr>
            <p:grpSpPr>
              <a:xfrm>
                <a:off x="1905000" y="3378571"/>
                <a:ext cx="981004" cy="234942"/>
                <a:chOff x="3717645" y="1687844"/>
                <a:chExt cx="981004" cy="234942"/>
              </a:xfrm>
            </p:grpSpPr>
            <p:sp>
              <p:nvSpPr>
                <p:cNvPr id="256" name="Rectangle 25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57" name="Trapezoid 25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58" name="Straight Connector 257"/>
                <p:cNvCxnSpPr>
                  <a:stCxn id="256" idx="3"/>
                  <a:endCxn id="25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6" name="Group 235"/>
              <p:cNvGrpSpPr/>
              <p:nvPr/>
            </p:nvGrpSpPr>
            <p:grpSpPr>
              <a:xfrm>
                <a:off x="1905000" y="3709142"/>
                <a:ext cx="981004" cy="234942"/>
                <a:chOff x="3717645" y="1687844"/>
                <a:chExt cx="981004" cy="234942"/>
              </a:xfrm>
            </p:grpSpPr>
            <p:sp>
              <p:nvSpPr>
                <p:cNvPr id="253" name="Rectangle 25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54" name="Trapezoid 25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55" name="Straight Connector 254"/>
                <p:cNvCxnSpPr>
                  <a:stCxn id="253" idx="3"/>
                  <a:endCxn id="25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7" name="Group 236"/>
              <p:cNvGrpSpPr/>
              <p:nvPr/>
            </p:nvGrpSpPr>
            <p:grpSpPr>
              <a:xfrm>
                <a:off x="1905000" y="4038600"/>
                <a:ext cx="981004" cy="234942"/>
                <a:chOff x="3717645" y="1687844"/>
                <a:chExt cx="981004" cy="234942"/>
              </a:xfrm>
            </p:grpSpPr>
            <p:sp>
              <p:nvSpPr>
                <p:cNvPr id="250" name="Rectangle 24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51" name="Trapezoid 25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52" name="Straight Connector 251"/>
                <p:cNvCxnSpPr>
                  <a:stCxn id="250" idx="3"/>
                  <a:endCxn id="25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8" name="Group 237"/>
              <p:cNvGrpSpPr/>
              <p:nvPr/>
            </p:nvGrpSpPr>
            <p:grpSpPr>
              <a:xfrm>
                <a:off x="1905000" y="4381500"/>
                <a:ext cx="981004" cy="234942"/>
                <a:chOff x="3717645" y="1687844"/>
                <a:chExt cx="981004" cy="234942"/>
              </a:xfrm>
            </p:grpSpPr>
            <p:sp>
              <p:nvSpPr>
                <p:cNvPr id="247" name="Rectangle 24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8" name="Trapezoid 2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9" name="Straight Connector 248"/>
                <p:cNvCxnSpPr>
                  <a:stCxn id="247" idx="3"/>
                  <a:endCxn id="24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9" name="Group 238"/>
              <p:cNvGrpSpPr/>
              <p:nvPr/>
            </p:nvGrpSpPr>
            <p:grpSpPr>
              <a:xfrm>
                <a:off x="1905000" y="4712071"/>
                <a:ext cx="981004" cy="234942"/>
                <a:chOff x="3717645" y="1687844"/>
                <a:chExt cx="981004" cy="234942"/>
              </a:xfrm>
            </p:grpSpPr>
            <p:sp>
              <p:nvSpPr>
                <p:cNvPr id="244" name="Rectangle 24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5" name="Trapezoid 24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6" name="Straight Connector 245"/>
                <p:cNvCxnSpPr>
                  <a:stCxn id="244" idx="3"/>
                  <a:endCxn id="24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40" name="Group 239"/>
              <p:cNvGrpSpPr/>
              <p:nvPr/>
            </p:nvGrpSpPr>
            <p:grpSpPr>
              <a:xfrm>
                <a:off x="1905000" y="5060958"/>
                <a:ext cx="981004" cy="234942"/>
                <a:chOff x="3717645" y="1687844"/>
                <a:chExt cx="981004" cy="234942"/>
              </a:xfrm>
            </p:grpSpPr>
            <p:sp>
              <p:nvSpPr>
                <p:cNvPr id="241" name="Rectangle 24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2" name="Trapezoid 2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3" name="Straight Connector 242"/>
                <p:cNvCxnSpPr>
                  <a:stCxn id="241" idx="3"/>
                  <a:endCxn id="24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34" name="TextBox 233"/>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259" name="Group 258"/>
          <p:cNvGrpSpPr/>
          <p:nvPr/>
        </p:nvGrpSpPr>
        <p:grpSpPr>
          <a:xfrm>
            <a:off x="3508546" y="1292679"/>
            <a:ext cx="1310557" cy="1828800"/>
            <a:chOff x="1780113" y="3029339"/>
            <a:chExt cx="1310557" cy="2761861"/>
          </a:xfrm>
        </p:grpSpPr>
        <p:sp>
          <p:nvSpPr>
            <p:cNvPr id="260" name="Rectangle 259"/>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61" name="Group 260"/>
            <p:cNvGrpSpPr/>
            <p:nvPr/>
          </p:nvGrpSpPr>
          <p:grpSpPr>
            <a:xfrm>
              <a:off x="1889935" y="3530971"/>
              <a:ext cx="981004" cy="1917329"/>
              <a:chOff x="1905000" y="3378571"/>
              <a:chExt cx="981004" cy="1917329"/>
            </a:xfrm>
          </p:grpSpPr>
          <p:grpSp>
            <p:nvGrpSpPr>
              <p:cNvPr id="263" name="Group 262"/>
              <p:cNvGrpSpPr/>
              <p:nvPr/>
            </p:nvGrpSpPr>
            <p:grpSpPr>
              <a:xfrm>
                <a:off x="1905000" y="3378571"/>
                <a:ext cx="981004" cy="234942"/>
                <a:chOff x="3717645" y="1687844"/>
                <a:chExt cx="981004" cy="234942"/>
              </a:xfrm>
            </p:grpSpPr>
            <p:sp>
              <p:nvSpPr>
                <p:cNvPr id="284" name="Rectangle 2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85" name="Trapezoid 2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86" name="Straight Connector 285"/>
                <p:cNvCxnSpPr>
                  <a:stCxn id="284" idx="3"/>
                  <a:endCxn id="2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4" name="Group 263"/>
              <p:cNvGrpSpPr/>
              <p:nvPr/>
            </p:nvGrpSpPr>
            <p:grpSpPr>
              <a:xfrm>
                <a:off x="1905000" y="3709142"/>
                <a:ext cx="981004" cy="234942"/>
                <a:chOff x="3717645" y="1687844"/>
                <a:chExt cx="981004" cy="234942"/>
              </a:xfrm>
            </p:grpSpPr>
            <p:sp>
              <p:nvSpPr>
                <p:cNvPr id="281" name="Rectangle 2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82" name="Trapezoid 2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83" name="Straight Connector 282"/>
                <p:cNvCxnSpPr>
                  <a:stCxn id="281" idx="3"/>
                  <a:endCxn id="2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5" name="Group 264"/>
              <p:cNvGrpSpPr/>
              <p:nvPr/>
            </p:nvGrpSpPr>
            <p:grpSpPr>
              <a:xfrm>
                <a:off x="1905000" y="4038600"/>
                <a:ext cx="981004" cy="234942"/>
                <a:chOff x="3717645" y="1687844"/>
                <a:chExt cx="981004" cy="234942"/>
              </a:xfrm>
            </p:grpSpPr>
            <p:sp>
              <p:nvSpPr>
                <p:cNvPr id="278" name="Rectangle 2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9" name="Trapezoid 2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80" name="Straight Connector 279"/>
                <p:cNvCxnSpPr>
                  <a:stCxn id="278" idx="3"/>
                  <a:endCxn id="2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6" name="Group 265"/>
              <p:cNvGrpSpPr/>
              <p:nvPr/>
            </p:nvGrpSpPr>
            <p:grpSpPr>
              <a:xfrm>
                <a:off x="1905000" y="4381500"/>
                <a:ext cx="981004" cy="234942"/>
                <a:chOff x="3717645" y="1687844"/>
                <a:chExt cx="981004" cy="234942"/>
              </a:xfrm>
            </p:grpSpPr>
            <p:sp>
              <p:nvSpPr>
                <p:cNvPr id="275" name="Rectangle 2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6" name="Trapezoid 2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7" name="Straight Connector 276"/>
                <p:cNvCxnSpPr>
                  <a:stCxn id="275" idx="3"/>
                  <a:endCxn id="2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7" name="Group 266"/>
              <p:cNvGrpSpPr/>
              <p:nvPr/>
            </p:nvGrpSpPr>
            <p:grpSpPr>
              <a:xfrm>
                <a:off x="1905000" y="4712071"/>
                <a:ext cx="981004" cy="234942"/>
                <a:chOff x="3717645" y="1687844"/>
                <a:chExt cx="981004" cy="234942"/>
              </a:xfrm>
            </p:grpSpPr>
            <p:sp>
              <p:nvSpPr>
                <p:cNvPr id="272" name="Rectangle 2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3" name="Trapezoid 2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4" name="Straight Connector 273"/>
                <p:cNvCxnSpPr>
                  <a:stCxn id="272" idx="3"/>
                  <a:endCxn id="2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8" name="Group 267"/>
              <p:cNvGrpSpPr/>
              <p:nvPr/>
            </p:nvGrpSpPr>
            <p:grpSpPr>
              <a:xfrm>
                <a:off x="1905000" y="5060958"/>
                <a:ext cx="981004" cy="234942"/>
                <a:chOff x="3717645" y="1687844"/>
                <a:chExt cx="981004" cy="234942"/>
              </a:xfrm>
            </p:grpSpPr>
            <p:sp>
              <p:nvSpPr>
                <p:cNvPr id="269" name="Rectangle 26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0" name="Trapezoid 26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1" name="Straight Connector 270"/>
                <p:cNvCxnSpPr>
                  <a:stCxn id="269" idx="3"/>
                  <a:endCxn id="27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62" name="TextBox 261"/>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287" name="Group 286"/>
          <p:cNvGrpSpPr/>
          <p:nvPr/>
        </p:nvGrpSpPr>
        <p:grpSpPr>
          <a:xfrm>
            <a:off x="7474544" y="1295120"/>
            <a:ext cx="1310557" cy="1828800"/>
            <a:chOff x="1780113" y="3029339"/>
            <a:chExt cx="1310557" cy="2761861"/>
          </a:xfrm>
        </p:grpSpPr>
        <p:sp>
          <p:nvSpPr>
            <p:cNvPr id="288" name="Rectangle 287"/>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89" name="Group 288"/>
            <p:cNvGrpSpPr/>
            <p:nvPr/>
          </p:nvGrpSpPr>
          <p:grpSpPr>
            <a:xfrm>
              <a:off x="1889935" y="3530971"/>
              <a:ext cx="981004" cy="1917329"/>
              <a:chOff x="1905000" y="3378571"/>
              <a:chExt cx="981004" cy="1917329"/>
            </a:xfrm>
          </p:grpSpPr>
          <p:grpSp>
            <p:nvGrpSpPr>
              <p:cNvPr id="291" name="Group 290"/>
              <p:cNvGrpSpPr/>
              <p:nvPr/>
            </p:nvGrpSpPr>
            <p:grpSpPr>
              <a:xfrm>
                <a:off x="1905000" y="3378571"/>
                <a:ext cx="981004" cy="234942"/>
                <a:chOff x="3717645" y="1687844"/>
                <a:chExt cx="981004" cy="234942"/>
              </a:xfrm>
            </p:grpSpPr>
            <p:sp>
              <p:nvSpPr>
                <p:cNvPr id="312" name="Rectangle 31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13" name="Trapezoid 31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314" name="Straight Connector 313"/>
                <p:cNvCxnSpPr>
                  <a:stCxn id="312" idx="3"/>
                  <a:endCxn id="31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2" name="Group 291"/>
              <p:cNvGrpSpPr/>
              <p:nvPr/>
            </p:nvGrpSpPr>
            <p:grpSpPr>
              <a:xfrm>
                <a:off x="1905000" y="3709142"/>
                <a:ext cx="981004" cy="234942"/>
                <a:chOff x="3717645" y="1687844"/>
                <a:chExt cx="981004" cy="234942"/>
              </a:xfrm>
            </p:grpSpPr>
            <p:sp>
              <p:nvSpPr>
                <p:cNvPr id="309" name="Rectangle 30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10" name="Trapezoid 30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11" name="Straight Connector 310"/>
                <p:cNvCxnSpPr>
                  <a:stCxn id="309" idx="3"/>
                  <a:endCxn id="31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3" name="Group 292"/>
              <p:cNvGrpSpPr/>
              <p:nvPr/>
            </p:nvGrpSpPr>
            <p:grpSpPr>
              <a:xfrm>
                <a:off x="1905000" y="4038600"/>
                <a:ext cx="981004" cy="234942"/>
                <a:chOff x="3717645" y="1687844"/>
                <a:chExt cx="981004" cy="234942"/>
              </a:xfrm>
            </p:grpSpPr>
            <p:sp>
              <p:nvSpPr>
                <p:cNvPr id="306" name="Rectangle 30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7" name="Trapezoid 3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8" name="Straight Connector 307"/>
                <p:cNvCxnSpPr>
                  <a:stCxn id="306" idx="3"/>
                  <a:endCxn id="30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4" name="Group 293"/>
              <p:cNvGrpSpPr/>
              <p:nvPr/>
            </p:nvGrpSpPr>
            <p:grpSpPr>
              <a:xfrm>
                <a:off x="1905000" y="4381500"/>
                <a:ext cx="981004" cy="234942"/>
                <a:chOff x="3717645" y="1687844"/>
                <a:chExt cx="981004" cy="234942"/>
              </a:xfrm>
            </p:grpSpPr>
            <p:sp>
              <p:nvSpPr>
                <p:cNvPr id="303" name="Rectangle 30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4" name="Trapezoid 30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5" name="Straight Connector 304"/>
                <p:cNvCxnSpPr>
                  <a:stCxn id="303" idx="3"/>
                  <a:endCxn id="30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5" name="Group 294"/>
              <p:cNvGrpSpPr/>
              <p:nvPr/>
            </p:nvGrpSpPr>
            <p:grpSpPr>
              <a:xfrm>
                <a:off x="1905000" y="4712071"/>
                <a:ext cx="981004" cy="234942"/>
                <a:chOff x="3717645" y="1687844"/>
                <a:chExt cx="981004" cy="234942"/>
              </a:xfrm>
            </p:grpSpPr>
            <p:sp>
              <p:nvSpPr>
                <p:cNvPr id="300" name="Rectangle 29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1" name="Trapezoid 30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2" name="Straight Connector 301"/>
                <p:cNvCxnSpPr>
                  <a:stCxn id="300" idx="3"/>
                  <a:endCxn id="30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6" name="Group 295"/>
              <p:cNvGrpSpPr/>
              <p:nvPr/>
            </p:nvGrpSpPr>
            <p:grpSpPr>
              <a:xfrm>
                <a:off x="1905000" y="5060958"/>
                <a:ext cx="981004" cy="234942"/>
                <a:chOff x="3717645" y="1687844"/>
                <a:chExt cx="981004" cy="234942"/>
              </a:xfrm>
            </p:grpSpPr>
            <p:sp>
              <p:nvSpPr>
                <p:cNvPr id="297" name="Rectangle 29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98" name="Trapezoid 29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99" name="Straight Connector 298"/>
                <p:cNvCxnSpPr>
                  <a:stCxn id="297" idx="3"/>
                  <a:endCxn id="29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90" name="TextBox 289"/>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315" name="Group 314"/>
          <p:cNvGrpSpPr/>
          <p:nvPr/>
        </p:nvGrpSpPr>
        <p:grpSpPr>
          <a:xfrm>
            <a:off x="10103867" y="1295120"/>
            <a:ext cx="1310557" cy="1828800"/>
            <a:chOff x="1780113" y="3029339"/>
            <a:chExt cx="1310557" cy="2761861"/>
          </a:xfrm>
        </p:grpSpPr>
        <p:sp>
          <p:nvSpPr>
            <p:cNvPr id="316" name="Rectangle 315"/>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317" name="Group 316"/>
            <p:cNvGrpSpPr/>
            <p:nvPr/>
          </p:nvGrpSpPr>
          <p:grpSpPr>
            <a:xfrm>
              <a:off x="1889935" y="3530971"/>
              <a:ext cx="981004" cy="1917329"/>
              <a:chOff x="1905000" y="3378571"/>
              <a:chExt cx="981004" cy="1917329"/>
            </a:xfrm>
          </p:grpSpPr>
          <p:grpSp>
            <p:nvGrpSpPr>
              <p:cNvPr id="319" name="Group 318"/>
              <p:cNvGrpSpPr/>
              <p:nvPr/>
            </p:nvGrpSpPr>
            <p:grpSpPr>
              <a:xfrm>
                <a:off x="1905000" y="3378571"/>
                <a:ext cx="981004" cy="234942"/>
                <a:chOff x="3717645" y="1687844"/>
                <a:chExt cx="981004" cy="234942"/>
              </a:xfrm>
            </p:grpSpPr>
            <p:sp>
              <p:nvSpPr>
                <p:cNvPr id="340" name="Rectangle 33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1" name="Trapezoid 34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342" name="Straight Connector 341"/>
                <p:cNvCxnSpPr>
                  <a:stCxn id="340" idx="3"/>
                  <a:endCxn id="34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0" name="Group 319"/>
              <p:cNvGrpSpPr/>
              <p:nvPr/>
            </p:nvGrpSpPr>
            <p:grpSpPr>
              <a:xfrm>
                <a:off x="1905000" y="3709142"/>
                <a:ext cx="981004" cy="234942"/>
                <a:chOff x="3717645" y="1687844"/>
                <a:chExt cx="981004" cy="234942"/>
              </a:xfrm>
            </p:grpSpPr>
            <p:sp>
              <p:nvSpPr>
                <p:cNvPr id="337" name="Rectangle 33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8" name="Trapezoid 33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9" name="Straight Connector 338"/>
                <p:cNvCxnSpPr>
                  <a:stCxn id="337" idx="3"/>
                  <a:endCxn id="33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1" name="Group 320"/>
              <p:cNvGrpSpPr/>
              <p:nvPr/>
            </p:nvGrpSpPr>
            <p:grpSpPr>
              <a:xfrm>
                <a:off x="1905000" y="4038600"/>
                <a:ext cx="981004" cy="234942"/>
                <a:chOff x="3717645" y="1687844"/>
                <a:chExt cx="981004" cy="234942"/>
              </a:xfrm>
            </p:grpSpPr>
            <p:sp>
              <p:nvSpPr>
                <p:cNvPr id="334" name="Rectangle 33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5" name="Trapezoid 33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6" name="Straight Connector 335"/>
                <p:cNvCxnSpPr>
                  <a:stCxn id="334" idx="3"/>
                  <a:endCxn id="33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2" name="Group 321"/>
              <p:cNvGrpSpPr/>
              <p:nvPr/>
            </p:nvGrpSpPr>
            <p:grpSpPr>
              <a:xfrm>
                <a:off x="1905000" y="4381500"/>
                <a:ext cx="981004" cy="234942"/>
                <a:chOff x="3717645" y="1687844"/>
                <a:chExt cx="981004" cy="234942"/>
              </a:xfrm>
            </p:grpSpPr>
            <p:sp>
              <p:nvSpPr>
                <p:cNvPr id="331" name="Rectangle 33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2" name="Trapezoid 33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3" name="Straight Connector 332"/>
                <p:cNvCxnSpPr>
                  <a:stCxn id="331" idx="3"/>
                  <a:endCxn id="33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3" name="Group 322"/>
              <p:cNvGrpSpPr/>
              <p:nvPr/>
            </p:nvGrpSpPr>
            <p:grpSpPr>
              <a:xfrm>
                <a:off x="1905000" y="4712071"/>
                <a:ext cx="981004" cy="234942"/>
                <a:chOff x="3717645" y="1687844"/>
                <a:chExt cx="981004" cy="234942"/>
              </a:xfrm>
            </p:grpSpPr>
            <p:sp>
              <p:nvSpPr>
                <p:cNvPr id="328" name="Rectangle 32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29" name="Trapezoid 32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0" name="Straight Connector 329"/>
                <p:cNvCxnSpPr>
                  <a:stCxn id="328" idx="3"/>
                  <a:endCxn id="32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4" name="Group 323"/>
              <p:cNvGrpSpPr/>
              <p:nvPr/>
            </p:nvGrpSpPr>
            <p:grpSpPr>
              <a:xfrm>
                <a:off x="1905000" y="5060958"/>
                <a:ext cx="981004" cy="234942"/>
                <a:chOff x="3717645" y="1687844"/>
                <a:chExt cx="981004" cy="234942"/>
              </a:xfrm>
            </p:grpSpPr>
            <p:sp>
              <p:nvSpPr>
                <p:cNvPr id="325" name="Rectangle 32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26" name="Trapezoid 32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27" name="Straight Connector 326"/>
                <p:cNvCxnSpPr>
                  <a:stCxn id="325" idx="3"/>
                  <a:endCxn id="32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18" name="TextBox 317"/>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
        <p:nvSpPr>
          <p:cNvPr id="136" name="Rounded Rectangle 135"/>
          <p:cNvSpPr/>
          <p:nvPr/>
        </p:nvSpPr>
        <p:spPr>
          <a:xfrm>
            <a:off x="2514600" y="3543300"/>
            <a:ext cx="71628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Memory </a:t>
            </a:r>
            <a:r>
              <a:rPr lang="en-US" sz="3200" smtClean="0"/>
              <a:t>replication increases die area</a:t>
            </a:r>
            <a:endParaRPr lang="en-US" sz="3200" dirty="0"/>
          </a:p>
        </p:txBody>
      </p:sp>
    </p:spTree>
    <p:extLst>
      <p:ext uri="{BB962C8B-B14F-4D97-AF65-F5344CB8AC3E}">
        <p14:creationId xmlns:p14="http://schemas.microsoft.com/office/powerpoint/2010/main" val="1193907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Function-parallel or pipelined architecture</a:t>
            </a:r>
            <a:endParaRPr lang="en-US" dirty="0">
              <a:latin typeface="Gadugi" panose="020B0502040204020203" pitchFamily="34" charset="0"/>
            </a:endParaRPr>
          </a:p>
        </p:txBody>
      </p:sp>
      <p:sp>
        <p:nvSpPr>
          <p:cNvPr id="6" name="TextBox 5"/>
          <p:cNvSpPr txBox="1"/>
          <p:nvPr/>
        </p:nvSpPr>
        <p:spPr>
          <a:xfrm>
            <a:off x="1676400" y="1866900"/>
            <a:ext cx="2013500" cy="369332"/>
          </a:xfrm>
          <a:prstGeom prst="rect">
            <a:avLst/>
          </a:prstGeom>
          <a:noFill/>
        </p:spPr>
        <p:txBody>
          <a:bodyPr wrap="none" rtlCol="0">
            <a:spAutoFit/>
          </a:bodyPr>
          <a:lstStyle/>
          <a:p>
            <a:r>
              <a:rPr lang="en-US" dirty="0" smtClean="0"/>
              <a:t>Route lookup table</a:t>
            </a:r>
            <a:endParaRPr lang="en-US" dirty="0"/>
          </a:p>
        </p:txBody>
      </p:sp>
      <p:sp>
        <p:nvSpPr>
          <p:cNvPr id="29" name="TextBox 28"/>
          <p:cNvSpPr txBox="1"/>
          <p:nvPr/>
        </p:nvSpPr>
        <p:spPr>
          <a:xfrm>
            <a:off x="1462084"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30" name="Down Arrow 29"/>
          <p:cNvSpPr/>
          <p:nvPr/>
        </p:nvSpPr>
        <p:spPr>
          <a:xfrm>
            <a:off x="2339894" y="3143429"/>
            <a:ext cx="533400" cy="407117"/>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33" name="Down Arrow 32"/>
          <p:cNvSpPr/>
          <p:nvPr/>
        </p:nvSpPr>
        <p:spPr>
          <a:xfrm>
            <a:off x="5574652" y="3156829"/>
            <a:ext cx="533400" cy="398424"/>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50" name="Down Arrow 49"/>
          <p:cNvSpPr/>
          <p:nvPr/>
        </p:nvSpPr>
        <p:spPr>
          <a:xfrm rot="5400000" flipV="1">
            <a:off x="3982211" y="3544123"/>
            <a:ext cx="533400" cy="998633"/>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Down Arrow 50"/>
          <p:cNvSpPr/>
          <p:nvPr/>
        </p:nvSpPr>
        <p:spPr>
          <a:xfrm rot="5400000" flipV="1">
            <a:off x="7298219" y="3532918"/>
            <a:ext cx="533400" cy="998633"/>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p:cNvSpPr txBox="1"/>
          <p:nvPr/>
        </p:nvSpPr>
        <p:spPr>
          <a:xfrm>
            <a:off x="5022408" y="1905000"/>
            <a:ext cx="1759392" cy="369332"/>
          </a:xfrm>
          <a:prstGeom prst="rect">
            <a:avLst/>
          </a:prstGeom>
          <a:noFill/>
        </p:spPr>
        <p:txBody>
          <a:bodyPr wrap="none" rtlCol="0">
            <a:spAutoFit/>
          </a:bodyPr>
          <a:lstStyle/>
          <a:p>
            <a:r>
              <a:rPr lang="en-US" dirty="0" smtClean="0"/>
              <a:t>ACL lookup table</a:t>
            </a:r>
            <a:endParaRPr lang="en-US" dirty="0"/>
          </a:p>
        </p:txBody>
      </p:sp>
      <p:sp>
        <p:nvSpPr>
          <p:cNvPr id="67" name="Down Arrow 66"/>
          <p:cNvSpPr/>
          <p:nvPr/>
        </p:nvSpPr>
        <p:spPr>
          <a:xfrm>
            <a:off x="10732968" y="3171416"/>
            <a:ext cx="533400" cy="398424"/>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68" name="TextBox 67"/>
          <p:cNvSpPr txBox="1"/>
          <p:nvPr/>
        </p:nvSpPr>
        <p:spPr>
          <a:xfrm>
            <a:off x="10001093" y="1905000"/>
            <a:ext cx="2038507" cy="369332"/>
          </a:xfrm>
          <a:prstGeom prst="rect">
            <a:avLst/>
          </a:prstGeom>
          <a:noFill/>
        </p:spPr>
        <p:txBody>
          <a:bodyPr wrap="none" rtlCol="0">
            <a:spAutoFit/>
          </a:bodyPr>
          <a:lstStyle/>
          <a:p>
            <a:r>
              <a:rPr lang="en-US" dirty="0" smtClean="0"/>
              <a:t>Tunnel lookup table</a:t>
            </a:r>
            <a:endParaRPr lang="en-US" dirty="0"/>
          </a:p>
        </p:txBody>
      </p:sp>
      <p:cxnSp>
        <p:nvCxnSpPr>
          <p:cNvPr id="78" name="Straight Arrow Connector 77"/>
          <p:cNvCxnSpPr/>
          <p:nvPr/>
        </p:nvCxnSpPr>
        <p:spPr>
          <a:xfrm>
            <a:off x="152400" y="4026932"/>
            <a:ext cx="1295400" cy="0"/>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357895" y="3657600"/>
            <a:ext cx="884409" cy="369332"/>
          </a:xfrm>
          <a:prstGeom prst="rect">
            <a:avLst/>
          </a:prstGeom>
          <a:noFill/>
        </p:spPr>
        <p:txBody>
          <a:bodyPr wrap="none" rtlCol="0">
            <a:spAutoFit/>
          </a:bodyPr>
          <a:lstStyle/>
          <a:p>
            <a:r>
              <a:rPr lang="en-US" dirty="0" smtClean="0"/>
              <a:t>Packets</a:t>
            </a:r>
            <a:endParaRPr lang="en-US" dirty="0"/>
          </a:p>
        </p:txBody>
      </p:sp>
      <p:sp>
        <p:nvSpPr>
          <p:cNvPr id="41" name="Oval 40"/>
          <p:cNvSpPr/>
          <p:nvPr/>
        </p:nvSpPr>
        <p:spPr>
          <a:xfrm flipH="1" flipV="1">
            <a:off x="8066477" y="3900714"/>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flipH="1" flipV="1">
            <a:off x="8587568" y="390071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flipH="1" flipV="1">
            <a:off x="9067800" y="3911190"/>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Down Arrow 43"/>
          <p:cNvSpPr/>
          <p:nvPr/>
        </p:nvSpPr>
        <p:spPr>
          <a:xfrm rot="5400000" flipV="1">
            <a:off x="9345128" y="3835942"/>
            <a:ext cx="533400" cy="435950"/>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1584034" y="3695700"/>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5" name="TextBox 44"/>
          <p:cNvSpPr txBox="1"/>
          <p:nvPr/>
        </p:nvSpPr>
        <p:spPr>
          <a:xfrm>
            <a:off x="4814884"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46" name="TextBox 45"/>
          <p:cNvSpPr txBox="1"/>
          <p:nvPr/>
        </p:nvSpPr>
        <p:spPr>
          <a:xfrm>
            <a:off x="9740201"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47" name="Rounded Rectangle 46"/>
          <p:cNvSpPr/>
          <p:nvPr/>
        </p:nvSpPr>
        <p:spPr>
          <a:xfrm>
            <a:off x="4910621" y="3706905"/>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8" name="Rounded Rectangle 47"/>
          <p:cNvSpPr/>
          <p:nvPr/>
        </p:nvSpPr>
        <p:spPr>
          <a:xfrm>
            <a:off x="9982200" y="3706905"/>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9" name="TextBox 48"/>
          <p:cNvSpPr txBox="1"/>
          <p:nvPr/>
        </p:nvSpPr>
        <p:spPr>
          <a:xfrm>
            <a:off x="1621079" y="3842266"/>
            <a:ext cx="1432828" cy="369332"/>
          </a:xfrm>
          <a:prstGeom prst="rect">
            <a:avLst/>
          </a:prstGeom>
          <a:noFill/>
        </p:spPr>
        <p:txBody>
          <a:bodyPr wrap="none" rtlCol="0">
            <a:spAutoFit/>
          </a:bodyPr>
          <a:lstStyle/>
          <a:p>
            <a:r>
              <a:rPr lang="en-US" dirty="0" smtClean="0">
                <a:solidFill>
                  <a:schemeClr val="bg1"/>
                </a:solidFill>
              </a:rPr>
              <a:t>Route lookup</a:t>
            </a:r>
            <a:endParaRPr lang="en-US" dirty="0">
              <a:solidFill>
                <a:schemeClr val="bg1"/>
              </a:solidFill>
            </a:endParaRPr>
          </a:p>
        </p:txBody>
      </p:sp>
      <p:sp>
        <p:nvSpPr>
          <p:cNvPr id="53" name="TextBox 52"/>
          <p:cNvSpPr txBox="1"/>
          <p:nvPr/>
        </p:nvSpPr>
        <p:spPr>
          <a:xfrm>
            <a:off x="5035378" y="3858773"/>
            <a:ext cx="1231619" cy="369332"/>
          </a:xfrm>
          <a:prstGeom prst="rect">
            <a:avLst/>
          </a:prstGeom>
          <a:noFill/>
        </p:spPr>
        <p:txBody>
          <a:bodyPr wrap="none" rtlCol="0">
            <a:spAutoFit/>
          </a:bodyPr>
          <a:lstStyle/>
          <a:p>
            <a:r>
              <a:rPr lang="en-US" dirty="0" smtClean="0">
                <a:solidFill>
                  <a:schemeClr val="bg1"/>
                </a:solidFill>
              </a:rPr>
              <a:t>ACL lookup</a:t>
            </a:r>
            <a:endParaRPr lang="en-US" dirty="0">
              <a:solidFill>
                <a:schemeClr val="bg1"/>
              </a:solidFill>
            </a:endParaRPr>
          </a:p>
        </p:txBody>
      </p:sp>
      <p:sp>
        <p:nvSpPr>
          <p:cNvPr id="55" name="TextBox 54"/>
          <p:cNvSpPr txBox="1"/>
          <p:nvPr/>
        </p:nvSpPr>
        <p:spPr>
          <a:xfrm>
            <a:off x="10170450" y="3858773"/>
            <a:ext cx="1510735" cy="369332"/>
          </a:xfrm>
          <a:prstGeom prst="rect">
            <a:avLst/>
          </a:prstGeom>
          <a:noFill/>
        </p:spPr>
        <p:txBody>
          <a:bodyPr wrap="none" rtlCol="0">
            <a:spAutoFit/>
          </a:bodyPr>
          <a:lstStyle/>
          <a:p>
            <a:r>
              <a:rPr lang="en-US" dirty="0" smtClean="0">
                <a:solidFill>
                  <a:schemeClr val="bg1"/>
                </a:solidFill>
              </a:rPr>
              <a:t>Tunnel lookup</a:t>
            </a:r>
            <a:endParaRPr lang="en-US" dirty="0">
              <a:solidFill>
                <a:schemeClr val="bg1"/>
              </a:solidFill>
            </a:endParaRPr>
          </a:p>
        </p:txBody>
      </p:sp>
      <p:sp>
        <p:nvSpPr>
          <p:cNvPr id="3" name="TextBox 2"/>
          <p:cNvSpPr txBox="1"/>
          <p:nvPr/>
        </p:nvSpPr>
        <p:spPr>
          <a:xfrm>
            <a:off x="152400" y="5103514"/>
            <a:ext cx="8223726" cy="1384995"/>
          </a:xfrm>
          <a:prstGeom prst="rect">
            <a:avLst/>
          </a:prstGeom>
          <a:noFill/>
        </p:spPr>
        <p:txBody>
          <a:bodyPr wrap="none" rtlCol="0">
            <a:spAutoFit/>
          </a:bodyPr>
          <a:lstStyle/>
          <a:p>
            <a:pPr marL="285750" indent="-285750">
              <a:buFont typeface="Arial" panose="020B0604020202020204" pitchFamily="34" charset="0"/>
              <a:buChar char="•"/>
            </a:pPr>
            <a:r>
              <a:rPr lang="en-US" sz="2800" dirty="0" smtClean="0"/>
              <a:t>Factors out global state into per-stage local state</a:t>
            </a:r>
          </a:p>
          <a:p>
            <a:pPr marL="285750" indent="-285750">
              <a:buFont typeface="Arial" panose="020B0604020202020204" pitchFamily="34" charset="0"/>
              <a:buChar char="•"/>
            </a:pPr>
            <a:r>
              <a:rPr lang="en-US" sz="2800" dirty="0" smtClean="0"/>
              <a:t>Replaces full-blown processor with a circuit</a:t>
            </a:r>
          </a:p>
          <a:p>
            <a:pPr marL="285750" indent="-285750">
              <a:buFont typeface="Arial" panose="020B0604020202020204" pitchFamily="34" charset="0"/>
              <a:buChar char="•"/>
            </a:pPr>
            <a:r>
              <a:rPr lang="en-US" sz="2800" dirty="0" smtClean="0"/>
              <a:t>But, needs careful circuit design to run at 1 GHz</a:t>
            </a:r>
            <a:endParaRPr lang="en-US" sz="2800" dirty="0"/>
          </a:p>
        </p:txBody>
      </p:sp>
      <p:sp>
        <p:nvSpPr>
          <p:cNvPr id="92" name="Rectangle 91"/>
          <p:cNvSpPr/>
          <p:nvPr/>
        </p:nvSpPr>
        <p:spPr>
          <a:xfrm>
            <a:off x="2069518" y="2302624"/>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93" name="Group 92"/>
          <p:cNvGrpSpPr/>
          <p:nvPr/>
        </p:nvGrpSpPr>
        <p:grpSpPr>
          <a:xfrm>
            <a:off x="2134506" y="2596683"/>
            <a:ext cx="981004" cy="374461"/>
            <a:chOff x="1905000" y="3378571"/>
            <a:chExt cx="981004" cy="565513"/>
          </a:xfrm>
        </p:grpSpPr>
        <p:grpSp>
          <p:nvGrpSpPr>
            <p:cNvPr id="95" name="Group 94"/>
            <p:cNvGrpSpPr/>
            <p:nvPr/>
          </p:nvGrpSpPr>
          <p:grpSpPr>
            <a:xfrm>
              <a:off x="1905000" y="3378571"/>
              <a:ext cx="981004" cy="234942"/>
              <a:chOff x="3717645" y="1687844"/>
              <a:chExt cx="981004" cy="234942"/>
            </a:xfrm>
          </p:grpSpPr>
          <p:sp>
            <p:nvSpPr>
              <p:cNvPr id="133" name="Rectangle 13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34" name="Trapezoid 1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35" name="Straight Connector 134"/>
              <p:cNvCxnSpPr>
                <a:stCxn id="133" idx="3"/>
                <a:endCxn id="13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3" name="Group 112"/>
            <p:cNvGrpSpPr/>
            <p:nvPr/>
          </p:nvGrpSpPr>
          <p:grpSpPr>
            <a:xfrm>
              <a:off x="1905000" y="3709142"/>
              <a:ext cx="981004" cy="234942"/>
              <a:chOff x="3717645" y="1687844"/>
              <a:chExt cx="981004" cy="234942"/>
            </a:xfrm>
          </p:grpSpPr>
          <p:sp>
            <p:nvSpPr>
              <p:cNvPr id="130" name="Rectangle 12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1" name="Trapezoid 13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2" name="Straight Connector 131"/>
              <p:cNvCxnSpPr>
                <a:stCxn id="130" idx="3"/>
                <a:endCxn id="13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94" name="TextBox 93"/>
          <p:cNvSpPr txBox="1"/>
          <p:nvPr/>
        </p:nvSpPr>
        <p:spPr>
          <a:xfrm>
            <a:off x="2024684" y="2264524"/>
            <a:ext cx="1310557" cy="347341"/>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sp>
        <p:nvSpPr>
          <p:cNvPr id="147" name="Rectangle 146"/>
          <p:cNvSpPr/>
          <p:nvPr/>
        </p:nvSpPr>
        <p:spPr>
          <a:xfrm>
            <a:off x="5376069" y="2300664"/>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48" name="Group 147"/>
          <p:cNvGrpSpPr/>
          <p:nvPr/>
        </p:nvGrpSpPr>
        <p:grpSpPr>
          <a:xfrm>
            <a:off x="5441057" y="2594723"/>
            <a:ext cx="981004" cy="374461"/>
            <a:chOff x="1905000" y="3378571"/>
            <a:chExt cx="981004" cy="565513"/>
          </a:xfrm>
        </p:grpSpPr>
        <p:grpSp>
          <p:nvGrpSpPr>
            <p:cNvPr id="149" name="Group 148"/>
            <p:cNvGrpSpPr/>
            <p:nvPr/>
          </p:nvGrpSpPr>
          <p:grpSpPr>
            <a:xfrm>
              <a:off x="1905000" y="3378571"/>
              <a:ext cx="981004" cy="234942"/>
              <a:chOff x="3717645" y="1687844"/>
              <a:chExt cx="981004" cy="234942"/>
            </a:xfrm>
          </p:grpSpPr>
          <p:sp>
            <p:nvSpPr>
              <p:cNvPr id="154" name="Rectangle 15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55" name="Trapezoid 15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56" name="Straight Connector 155"/>
              <p:cNvCxnSpPr>
                <a:stCxn id="154" idx="3"/>
                <a:endCxn id="15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50" name="Group 149"/>
            <p:cNvGrpSpPr/>
            <p:nvPr/>
          </p:nvGrpSpPr>
          <p:grpSpPr>
            <a:xfrm>
              <a:off x="1905000" y="3709142"/>
              <a:ext cx="981004" cy="234942"/>
              <a:chOff x="3717645" y="1687844"/>
              <a:chExt cx="981004" cy="234942"/>
            </a:xfrm>
          </p:grpSpPr>
          <p:sp>
            <p:nvSpPr>
              <p:cNvPr id="151" name="Rectangle 1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2" name="Trapezoid 1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3" name="Straight Connector 152"/>
              <p:cNvCxnSpPr>
                <a:stCxn id="151" idx="3"/>
                <a:endCxn id="15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57" name="TextBox 156"/>
          <p:cNvSpPr txBox="1"/>
          <p:nvPr/>
        </p:nvSpPr>
        <p:spPr>
          <a:xfrm>
            <a:off x="5331235" y="2262564"/>
            <a:ext cx="1310557" cy="347341"/>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sp>
        <p:nvSpPr>
          <p:cNvPr id="158" name="Rectangle 157"/>
          <p:cNvSpPr/>
          <p:nvPr/>
        </p:nvSpPr>
        <p:spPr>
          <a:xfrm>
            <a:off x="10405839" y="2319806"/>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59" name="Group 158"/>
          <p:cNvGrpSpPr/>
          <p:nvPr/>
        </p:nvGrpSpPr>
        <p:grpSpPr>
          <a:xfrm>
            <a:off x="10470827" y="2613865"/>
            <a:ext cx="981004" cy="374461"/>
            <a:chOff x="1905000" y="3378571"/>
            <a:chExt cx="981004" cy="565513"/>
          </a:xfrm>
        </p:grpSpPr>
        <p:grpSp>
          <p:nvGrpSpPr>
            <p:cNvPr id="160" name="Group 159"/>
            <p:cNvGrpSpPr/>
            <p:nvPr/>
          </p:nvGrpSpPr>
          <p:grpSpPr>
            <a:xfrm>
              <a:off x="1905000" y="3378571"/>
              <a:ext cx="981004" cy="234942"/>
              <a:chOff x="3717645" y="1687844"/>
              <a:chExt cx="981004" cy="234942"/>
            </a:xfrm>
          </p:grpSpPr>
          <p:sp>
            <p:nvSpPr>
              <p:cNvPr id="165" name="Rectangle 16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66" name="Trapezoid 1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67" name="Straight Connector 166"/>
              <p:cNvCxnSpPr>
                <a:stCxn id="165" idx="3"/>
                <a:endCxn id="16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1" name="Group 160"/>
            <p:cNvGrpSpPr/>
            <p:nvPr/>
          </p:nvGrpSpPr>
          <p:grpSpPr>
            <a:xfrm>
              <a:off x="1905000" y="3709142"/>
              <a:ext cx="981004" cy="234942"/>
              <a:chOff x="3717645" y="1687844"/>
              <a:chExt cx="981004" cy="234942"/>
            </a:xfrm>
          </p:grpSpPr>
          <p:sp>
            <p:nvSpPr>
              <p:cNvPr id="162" name="Rectangle 16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63" name="Trapezoid 16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64" name="Straight Connector 163"/>
              <p:cNvCxnSpPr>
                <a:stCxn id="162" idx="3"/>
                <a:endCxn id="16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68" name="TextBox 167"/>
          <p:cNvSpPr txBox="1"/>
          <p:nvPr/>
        </p:nvSpPr>
        <p:spPr>
          <a:xfrm>
            <a:off x="10361005" y="2281706"/>
            <a:ext cx="1310557" cy="347341"/>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spTree>
    <p:extLst>
      <p:ext uri="{BB962C8B-B14F-4D97-AF65-F5344CB8AC3E}">
        <p14:creationId xmlns:p14="http://schemas.microsoft.com/office/powerpoint/2010/main" val="1106512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U</a:t>
            </a:r>
            <a:r>
              <a:rPr lang="en-US" dirty="0" smtClean="0"/>
              <a:t>nder the hood </a:t>
            </a:r>
            <a:r>
              <a:rPr lang="is-IS" dirty="0" smtClean="0"/>
              <a:t>…</a:t>
            </a:r>
            <a:endParaRPr lang="en-US" dirty="0"/>
          </a:p>
        </p:txBody>
      </p:sp>
      <p:sp>
        <p:nvSpPr>
          <p:cNvPr id="4" name="Slide Number Placeholder 3"/>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14</a:t>
            </a:fld>
            <a:endParaRPr lang="en-US"/>
          </a:p>
        </p:txBody>
      </p:sp>
      <p:grpSp>
        <p:nvGrpSpPr>
          <p:cNvPr id="187" name="Group 186"/>
          <p:cNvGrpSpPr/>
          <p:nvPr/>
        </p:nvGrpSpPr>
        <p:grpSpPr>
          <a:xfrm>
            <a:off x="1600200" y="1828800"/>
            <a:ext cx="8724900" cy="4510445"/>
            <a:chOff x="1600200" y="1447800"/>
            <a:chExt cx="8724900" cy="4510445"/>
          </a:xfrm>
        </p:grpSpPr>
        <p:grpSp>
          <p:nvGrpSpPr>
            <p:cNvPr id="6" name="Group 42"/>
            <p:cNvGrpSpPr/>
            <p:nvPr/>
          </p:nvGrpSpPr>
          <p:grpSpPr>
            <a:xfrm>
              <a:off x="1600200" y="3166815"/>
              <a:ext cx="8724900" cy="1425855"/>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562748" y="277683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562748" y="503651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562748" y="3580509"/>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562748" y="4210383"/>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896100" y="2569375"/>
              <a:ext cx="801124" cy="2594157"/>
              <a:chOff x="8534400" y="1981200"/>
              <a:chExt cx="595991" cy="2163589"/>
            </a:xfrm>
          </p:grpSpPr>
          <p:cxnSp>
            <p:nvCxnSpPr>
              <p:cNvPr id="112" name="Straight Connector 111"/>
              <p:cNvCxnSpPr/>
              <p:nvPr/>
            </p:nvCxnSpPr>
            <p:spPr>
              <a:xfrm>
                <a:off x="8534400" y="1981200"/>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8544754" y="3074118"/>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6" name="Group 15"/>
            <p:cNvGrpSpPr/>
            <p:nvPr/>
          </p:nvGrpSpPr>
          <p:grpSpPr>
            <a:xfrm>
              <a:off x="1873276" y="1936467"/>
              <a:ext cx="8025679" cy="228411"/>
              <a:chOff x="1866900" y="2628900"/>
              <a:chExt cx="4419600" cy="190500"/>
            </a:xfrm>
          </p:grpSpPr>
          <p:cxnSp>
            <p:nvCxnSpPr>
              <p:cNvPr id="109" name="Straight Connector 108"/>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0" name="Straight Connector 109"/>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1" name="Straight Connector 110"/>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7" name="TextBox 16"/>
            <p:cNvSpPr txBox="1"/>
            <p:nvPr/>
          </p:nvSpPr>
          <p:spPr>
            <a:xfrm>
              <a:off x="4469769" y="1447800"/>
              <a:ext cx="2654931" cy="562785"/>
            </a:xfrm>
            <a:prstGeom prst="rect">
              <a:avLst/>
            </a:prstGeom>
            <a:noFill/>
          </p:spPr>
          <p:txBody>
            <a:bodyPr wrap="square" lIns="130622" tIns="65311" rIns="130622" bIns="65311" rtlCol="0">
              <a:spAutoFit/>
            </a:bodyPr>
            <a:lstStyle/>
            <a:p>
              <a:pPr algn="ctr"/>
              <a:r>
                <a:rPr lang="en-US" sz="2800" dirty="0" smtClean="0">
                  <a:latin typeface="Seravek"/>
                  <a:cs typeface="Seravek"/>
                </a:rPr>
                <a:t>pipeline</a:t>
              </a:r>
              <a:endParaRPr lang="en-US" sz="2800" dirty="0">
                <a:latin typeface="Seravek"/>
                <a:cs typeface="Seravek"/>
              </a:endParaRPr>
            </a:p>
          </p:txBody>
        </p:sp>
        <p:grpSp>
          <p:nvGrpSpPr>
            <p:cNvPr id="126" name="Group 125"/>
            <p:cNvGrpSpPr/>
            <p:nvPr/>
          </p:nvGrpSpPr>
          <p:grpSpPr>
            <a:xfrm>
              <a:off x="2010957" y="2171700"/>
              <a:ext cx="1996514" cy="3786545"/>
              <a:chOff x="2010957" y="2552700"/>
              <a:chExt cx="1996514" cy="3786545"/>
            </a:xfrm>
          </p:grpSpPr>
          <p:sp>
            <p:nvSpPr>
              <p:cNvPr id="8" name="Rectangle 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82" name="Rectangle 81"/>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83" name="Group 82"/>
              <p:cNvGrpSpPr/>
              <p:nvPr/>
            </p:nvGrpSpPr>
            <p:grpSpPr>
              <a:xfrm>
                <a:off x="2137890" y="3048000"/>
                <a:ext cx="1755462" cy="2743199"/>
                <a:chOff x="1905000" y="3378571"/>
                <a:chExt cx="981004" cy="1917329"/>
              </a:xfrm>
            </p:grpSpPr>
            <p:grpSp>
              <p:nvGrpSpPr>
                <p:cNvPr id="85" name="Group 84"/>
                <p:cNvGrpSpPr/>
                <p:nvPr/>
              </p:nvGrpSpPr>
              <p:grpSpPr>
                <a:xfrm>
                  <a:off x="1905000" y="3378571"/>
                  <a:ext cx="981004" cy="234942"/>
                  <a:chOff x="3717645" y="1687844"/>
                  <a:chExt cx="981004" cy="234942"/>
                </a:xfrm>
              </p:grpSpPr>
              <p:sp>
                <p:nvSpPr>
                  <p:cNvPr id="106" name="Rectangle 10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07" name="Trapezoid 1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08" name="Straight Connector 107"/>
                  <p:cNvCxnSpPr>
                    <a:stCxn id="106" idx="3"/>
                    <a:endCxn id="10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6" name="Group 85"/>
                <p:cNvGrpSpPr/>
                <p:nvPr/>
              </p:nvGrpSpPr>
              <p:grpSpPr>
                <a:xfrm>
                  <a:off x="1905000" y="3709142"/>
                  <a:ext cx="981004" cy="234942"/>
                  <a:chOff x="3717645" y="1687844"/>
                  <a:chExt cx="981004" cy="234942"/>
                </a:xfrm>
              </p:grpSpPr>
              <p:sp>
                <p:nvSpPr>
                  <p:cNvPr id="103" name="Rectangle 10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04" name="Trapezoid 10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05" name="Straight Connector 104"/>
                  <p:cNvCxnSpPr>
                    <a:stCxn id="103" idx="3"/>
                    <a:endCxn id="10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7" name="Group 86"/>
                <p:cNvGrpSpPr/>
                <p:nvPr/>
              </p:nvGrpSpPr>
              <p:grpSpPr>
                <a:xfrm>
                  <a:off x="1905000" y="4038600"/>
                  <a:ext cx="981004" cy="234942"/>
                  <a:chOff x="3717645" y="1687844"/>
                  <a:chExt cx="981004" cy="234942"/>
                </a:xfrm>
              </p:grpSpPr>
              <p:sp>
                <p:nvSpPr>
                  <p:cNvPr id="100" name="Rectangle 9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01" name="Trapezoid 10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02" name="Straight Connector 101"/>
                  <p:cNvCxnSpPr>
                    <a:stCxn id="100" idx="3"/>
                    <a:endCxn id="10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8" name="Group 87"/>
                <p:cNvGrpSpPr/>
                <p:nvPr/>
              </p:nvGrpSpPr>
              <p:grpSpPr>
                <a:xfrm>
                  <a:off x="1905000" y="4381500"/>
                  <a:ext cx="981004" cy="234942"/>
                  <a:chOff x="3717645" y="1687844"/>
                  <a:chExt cx="981004" cy="234942"/>
                </a:xfrm>
              </p:grpSpPr>
              <p:sp>
                <p:nvSpPr>
                  <p:cNvPr id="97" name="Rectangle 9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98" name="Trapezoid 9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99" name="Straight Connector 98"/>
                  <p:cNvCxnSpPr>
                    <a:stCxn id="97" idx="3"/>
                    <a:endCxn id="9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9" name="Group 88"/>
                <p:cNvGrpSpPr/>
                <p:nvPr/>
              </p:nvGrpSpPr>
              <p:grpSpPr>
                <a:xfrm>
                  <a:off x="1905000" y="4712071"/>
                  <a:ext cx="981004" cy="234942"/>
                  <a:chOff x="3717645" y="1687844"/>
                  <a:chExt cx="981004" cy="234942"/>
                </a:xfrm>
              </p:grpSpPr>
              <p:sp>
                <p:nvSpPr>
                  <p:cNvPr id="94" name="Rectangle 9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95" name="Trapezoid 9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96" name="Straight Connector 95"/>
                  <p:cNvCxnSpPr>
                    <a:stCxn id="94" idx="3"/>
                    <a:endCxn id="9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90" name="Group 89"/>
                <p:cNvGrpSpPr/>
                <p:nvPr/>
              </p:nvGrpSpPr>
              <p:grpSpPr>
                <a:xfrm>
                  <a:off x="1905000" y="5060958"/>
                  <a:ext cx="981004" cy="234942"/>
                  <a:chOff x="3717645" y="1687844"/>
                  <a:chExt cx="981004" cy="234942"/>
                </a:xfrm>
              </p:grpSpPr>
              <p:sp>
                <p:nvSpPr>
                  <p:cNvPr id="91" name="Rectangle 9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92" name="Trapezoid 9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93" name="Straight Connector 92"/>
                  <p:cNvCxnSpPr>
                    <a:stCxn id="91" idx="3"/>
                    <a:endCxn id="9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84" name="TextBox 83"/>
              <p:cNvSpPr txBox="1"/>
              <p:nvPr/>
            </p:nvSpPr>
            <p:spPr>
              <a:xfrm>
                <a:off x="2171659" y="2552700"/>
                <a:ext cx="1752642" cy="439674"/>
              </a:xfrm>
              <a:prstGeom prst="rect">
                <a:avLst/>
              </a:prstGeom>
              <a:noFill/>
            </p:spPr>
            <p:txBody>
              <a:bodyPr wrap="none" lIns="130622" tIns="65311" rIns="130622" bIns="65311" rtlCol="0">
                <a:spAutoFit/>
              </a:bodyPr>
              <a:lstStyle/>
              <a:p>
                <a:r>
                  <a:rPr lang="en-US" sz="2000" dirty="0" smtClean="0">
                    <a:solidFill>
                      <a:srgbClr val="000000"/>
                    </a:solidFill>
                    <a:latin typeface="Seravek"/>
                    <a:cs typeface="Seravek"/>
                  </a:rPr>
                  <a:t>match/action</a:t>
                </a:r>
                <a:endParaRPr lang="en-US" sz="2000" dirty="0">
                  <a:solidFill>
                    <a:srgbClr val="000000"/>
                  </a:solidFill>
                  <a:latin typeface="Seravek"/>
                  <a:cs typeface="Seravek"/>
                </a:endParaRPr>
              </a:p>
            </p:txBody>
          </p:sp>
          <p:sp>
            <p:nvSpPr>
              <p:cNvPr id="81" name="TextBox 80"/>
              <p:cNvSpPr txBox="1"/>
              <p:nvPr/>
            </p:nvSpPr>
            <p:spPr>
              <a:xfrm>
                <a:off x="2586088" y="5939135"/>
                <a:ext cx="942296" cy="400110"/>
              </a:xfrm>
              <a:prstGeom prst="rect">
                <a:avLst/>
              </a:prstGeom>
              <a:noFill/>
            </p:spPr>
            <p:txBody>
              <a:bodyPr wrap="none" rtlCol="0">
                <a:spAutoFit/>
              </a:bodyPr>
              <a:lstStyle/>
              <a:p>
                <a:r>
                  <a:rPr lang="en-US" sz="2000" dirty="0" smtClean="0">
                    <a:latin typeface="Seravek"/>
                    <a:cs typeface="Seravek"/>
                  </a:rPr>
                  <a:t>Stage 1</a:t>
                </a:r>
                <a:endParaRPr lang="en-US" sz="2000" dirty="0">
                  <a:latin typeface="Seravek"/>
                  <a:cs typeface="Seravek"/>
                </a:endParaRPr>
              </a:p>
            </p:txBody>
          </p:sp>
        </p:grpSp>
        <p:grpSp>
          <p:nvGrpSpPr>
            <p:cNvPr id="127" name="Group 126"/>
            <p:cNvGrpSpPr/>
            <p:nvPr/>
          </p:nvGrpSpPr>
          <p:grpSpPr>
            <a:xfrm>
              <a:off x="4686300" y="2171700"/>
              <a:ext cx="1996514" cy="3786545"/>
              <a:chOff x="2010957" y="2552700"/>
              <a:chExt cx="1996514" cy="3786545"/>
            </a:xfrm>
          </p:grpSpPr>
          <p:sp>
            <p:nvSpPr>
              <p:cNvPr id="128" name="Rectangle 12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29" name="Rectangle 128"/>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30" name="Group 129"/>
              <p:cNvGrpSpPr/>
              <p:nvPr/>
            </p:nvGrpSpPr>
            <p:grpSpPr>
              <a:xfrm>
                <a:off x="2137890" y="3048000"/>
                <a:ext cx="1755462" cy="2743199"/>
                <a:chOff x="1905000" y="3378571"/>
                <a:chExt cx="981004" cy="1917329"/>
              </a:xfrm>
            </p:grpSpPr>
            <p:grpSp>
              <p:nvGrpSpPr>
                <p:cNvPr id="133" name="Group 132"/>
                <p:cNvGrpSpPr/>
                <p:nvPr/>
              </p:nvGrpSpPr>
              <p:grpSpPr>
                <a:xfrm>
                  <a:off x="1905000" y="3378571"/>
                  <a:ext cx="981004" cy="234942"/>
                  <a:chOff x="3717645" y="1687844"/>
                  <a:chExt cx="981004" cy="234942"/>
                </a:xfrm>
              </p:grpSpPr>
              <p:sp>
                <p:nvSpPr>
                  <p:cNvPr id="154" name="Rectangle 15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55" name="Trapezoid 15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56" name="Straight Connector 155"/>
                  <p:cNvCxnSpPr>
                    <a:stCxn id="154" idx="3"/>
                    <a:endCxn id="15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34" name="Group 133"/>
                <p:cNvGrpSpPr/>
                <p:nvPr/>
              </p:nvGrpSpPr>
              <p:grpSpPr>
                <a:xfrm>
                  <a:off x="1905000" y="3709142"/>
                  <a:ext cx="981004" cy="234942"/>
                  <a:chOff x="3717645" y="1687844"/>
                  <a:chExt cx="981004" cy="234942"/>
                </a:xfrm>
              </p:grpSpPr>
              <p:sp>
                <p:nvSpPr>
                  <p:cNvPr id="151" name="Rectangle 1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2" name="Trapezoid 1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3" name="Straight Connector 152"/>
                  <p:cNvCxnSpPr>
                    <a:stCxn id="151" idx="3"/>
                    <a:endCxn id="15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35" name="Group 134"/>
                <p:cNvGrpSpPr/>
                <p:nvPr/>
              </p:nvGrpSpPr>
              <p:grpSpPr>
                <a:xfrm>
                  <a:off x="1905000" y="4038600"/>
                  <a:ext cx="981004" cy="234942"/>
                  <a:chOff x="3717645" y="1687844"/>
                  <a:chExt cx="981004" cy="234942"/>
                </a:xfrm>
              </p:grpSpPr>
              <p:sp>
                <p:nvSpPr>
                  <p:cNvPr id="148" name="Rectangle 14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9" name="Trapezoid 14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0" name="Straight Connector 149"/>
                  <p:cNvCxnSpPr>
                    <a:stCxn id="148" idx="3"/>
                    <a:endCxn id="14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36" name="Group 135"/>
                <p:cNvGrpSpPr/>
                <p:nvPr/>
              </p:nvGrpSpPr>
              <p:grpSpPr>
                <a:xfrm>
                  <a:off x="1905000" y="4381500"/>
                  <a:ext cx="981004" cy="234942"/>
                  <a:chOff x="3717645" y="1687844"/>
                  <a:chExt cx="981004" cy="234942"/>
                </a:xfrm>
              </p:grpSpPr>
              <p:sp>
                <p:nvSpPr>
                  <p:cNvPr id="145" name="Rectangle 14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6" name="Trapezoid 1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47" name="Straight Connector 146"/>
                  <p:cNvCxnSpPr>
                    <a:stCxn id="145" idx="3"/>
                    <a:endCxn id="14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37" name="Group 136"/>
                <p:cNvGrpSpPr/>
                <p:nvPr/>
              </p:nvGrpSpPr>
              <p:grpSpPr>
                <a:xfrm>
                  <a:off x="1905000" y="4712071"/>
                  <a:ext cx="981004" cy="234942"/>
                  <a:chOff x="3717645" y="1687844"/>
                  <a:chExt cx="981004" cy="234942"/>
                </a:xfrm>
              </p:grpSpPr>
              <p:sp>
                <p:nvSpPr>
                  <p:cNvPr id="142" name="Rectangle 14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3" name="Trapezoid 14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44" name="Straight Connector 143"/>
                  <p:cNvCxnSpPr>
                    <a:stCxn id="142" idx="3"/>
                    <a:endCxn id="14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38" name="Group 137"/>
                <p:cNvGrpSpPr/>
                <p:nvPr/>
              </p:nvGrpSpPr>
              <p:grpSpPr>
                <a:xfrm>
                  <a:off x="1905000" y="5060958"/>
                  <a:ext cx="981004" cy="234942"/>
                  <a:chOff x="3717645" y="1687844"/>
                  <a:chExt cx="981004" cy="234942"/>
                </a:xfrm>
              </p:grpSpPr>
              <p:sp>
                <p:nvSpPr>
                  <p:cNvPr id="139" name="Rectangle 13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0" name="Trapezoid 1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41" name="Straight Connector 140"/>
                  <p:cNvCxnSpPr>
                    <a:stCxn id="139" idx="3"/>
                    <a:endCxn id="14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31" name="TextBox 130"/>
              <p:cNvSpPr txBox="1"/>
              <p:nvPr/>
            </p:nvSpPr>
            <p:spPr>
              <a:xfrm>
                <a:off x="2171659" y="2552700"/>
                <a:ext cx="1752642" cy="439674"/>
              </a:xfrm>
              <a:prstGeom prst="rect">
                <a:avLst/>
              </a:prstGeom>
              <a:noFill/>
            </p:spPr>
            <p:txBody>
              <a:bodyPr wrap="none" lIns="130622" tIns="65311" rIns="130622" bIns="65311" rtlCol="0">
                <a:spAutoFit/>
              </a:bodyPr>
              <a:lstStyle/>
              <a:p>
                <a:r>
                  <a:rPr lang="en-US" sz="2000" dirty="0" smtClean="0">
                    <a:solidFill>
                      <a:srgbClr val="000000"/>
                    </a:solidFill>
                    <a:latin typeface="Seravek"/>
                    <a:cs typeface="Seravek"/>
                  </a:rPr>
                  <a:t>match/action</a:t>
                </a:r>
                <a:endParaRPr lang="en-US" sz="2000" dirty="0">
                  <a:solidFill>
                    <a:srgbClr val="000000"/>
                  </a:solidFill>
                  <a:latin typeface="Seravek"/>
                  <a:cs typeface="Seravek"/>
                </a:endParaRPr>
              </a:p>
            </p:txBody>
          </p:sp>
          <p:sp>
            <p:nvSpPr>
              <p:cNvPr id="132" name="TextBox 131"/>
              <p:cNvSpPr txBox="1"/>
              <p:nvPr/>
            </p:nvSpPr>
            <p:spPr>
              <a:xfrm>
                <a:off x="2528567" y="5939135"/>
                <a:ext cx="974098" cy="400110"/>
              </a:xfrm>
              <a:prstGeom prst="rect">
                <a:avLst/>
              </a:prstGeom>
              <a:noFill/>
            </p:spPr>
            <p:txBody>
              <a:bodyPr wrap="none" rtlCol="0">
                <a:spAutoFit/>
              </a:bodyPr>
              <a:lstStyle/>
              <a:p>
                <a:r>
                  <a:rPr lang="en-US" sz="2000" dirty="0" smtClean="0">
                    <a:latin typeface="Seravek"/>
                    <a:cs typeface="Seravek"/>
                  </a:rPr>
                  <a:t>Stage 2</a:t>
                </a:r>
                <a:endParaRPr lang="en-US" sz="2000" dirty="0">
                  <a:latin typeface="Seravek"/>
                  <a:cs typeface="Seravek"/>
                </a:endParaRPr>
              </a:p>
            </p:txBody>
          </p:sp>
        </p:grpSp>
        <p:grpSp>
          <p:nvGrpSpPr>
            <p:cNvPr id="157" name="Group 156"/>
            <p:cNvGrpSpPr/>
            <p:nvPr/>
          </p:nvGrpSpPr>
          <p:grpSpPr>
            <a:xfrm>
              <a:off x="7810500" y="2171700"/>
              <a:ext cx="1996514" cy="3786545"/>
              <a:chOff x="2010957" y="2552700"/>
              <a:chExt cx="1996514" cy="3786545"/>
            </a:xfrm>
          </p:grpSpPr>
          <p:sp>
            <p:nvSpPr>
              <p:cNvPr id="158" name="Rectangle 15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59" name="Rectangle 158"/>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60" name="Group 159"/>
              <p:cNvGrpSpPr/>
              <p:nvPr/>
            </p:nvGrpSpPr>
            <p:grpSpPr>
              <a:xfrm>
                <a:off x="2137890" y="3048000"/>
                <a:ext cx="1755462" cy="2743199"/>
                <a:chOff x="1905000" y="3378571"/>
                <a:chExt cx="981004" cy="1917329"/>
              </a:xfrm>
            </p:grpSpPr>
            <p:grpSp>
              <p:nvGrpSpPr>
                <p:cNvPr id="163" name="Group 162"/>
                <p:cNvGrpSpPr/>
                <p:nvPr/>
              </p:nvGrpSpPr>
              <p:grpSpPr>
                <a:xfrm>
                  <a:off x="1905000" y="3378571"/>
                  <a:ext cx="981004" cy="234942"/>
                  <a:chOff x="3717645" y="1687844"/>
                  <a:chExt cx="981004" cy="234942"/>
                </a:xfrm>
              </p:grpSpPr>
              <p:sp>
                <p:nvSpPr>
                  <p:cNvPr id="184" name="Rectangle 1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85" name="Trapezoid 1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86" name="Straight Connector 185"/>
                  <p:cNvCxnSpPr>
                    <a:stCxn id="184" idx="3"/>
                    <a:endCxn id="1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4" name="Group 163"/>
                <p:cNvGrpSpPr/>
                <p:nvPr/>
              </p:nvGrpSpPr>
              <p:grpSpPr>
                <a:xfrm>
                  <a:off x="1905000" y="3709142"/>
                  <a:ext cx="981004" cy="234942"/>
                  <a:chOff x="3717645" y="1687844"/>
                  <a:chExt cx="981004" cy="234942"/>
                </a:xfrm>
              </p:grpSpPr>
              <p:sp>
                <p:nvSpPr>
                  <p:cNvPr id="181" name="Rectangle 1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2" name="Trapezoid 1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3" name="Straight Connector 182"/>
                  <p:cNvCxnSpPr>
                    <a:stCxn id="181" idx="3"/>
                    <a:endCxn id="1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5" name="Group 164"/>
                <p:cNvGrpSpPr/>
                <p:nvPr/>
              </p:nvGrpSpPr>
              <p:grpSpPr>
                <a:xfrm>
                  <a:off x="1905000" y="4038600"/>
                  <a:ext cx="981004" cy="234942"/>
                  <a:chOff x="3717645" y="1687844"/>
                  <a:chExt cx="981004" cy="234942"/>
                </a:xfrm>
              </p:grpSpPr>
              <p:sp>
                <p:nvSpPr>
                  <p:cNvPr id="178" name="Rectangle 1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9" name="Trapezoid 1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0" name="Straight Connector 179"/>
                  <p:cNvCxnSpPr>
                    <a:stCxn id="178" idx="3"/>
                    <a:endCxn id="1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6" name="Group 165"/>
                <p:cNvGrpSpPr/>
                <p:nvPr/>
              </p:nvGrpSpPr>
              <p:grpSpPr>
                <a:xfrm>
                  <a:off x="1905000" y="4381500"/>
                  <a:ext cx="981004" cy="234942"/>
                  <a:chOff x="3717645" y="1687844"/>
                  <a:chExt cx="981004" cy="234942"/>
                </a:xfrm>
              </p:grpSpPr>
              <p:sp>
                <p:nvSpPr>
                  <p:cNvPr id="175" name="Rectangle 1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6" name="Trapezoid 1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77" name="Straight Connector 176"/>
                  <p:cNvCxnSpPr>
                    <a:stCxn id="175" idx="3"/>
                    <a:endCxn id="1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7" name="Group 166"/>
                <p:cNvGrpSpPr/>
                <p:nvPr/>
              </p:nvGrpSpPr>
              <p:grpSpPr>
                <a:xfrm>
                  <a:off x="1905000" y="4712071"/>
                  <a:ext cx="981004" cy="234942"/>
                  <a:chOff x="3717645" y="1687844"/>
                  <a:chExt cx="981004" cy="234942"/>
                </a:xfrm>
              </p:grpSpPr>
              <p:sp>
                <p:nvSpPr>
                  <p:cNvPr id="172" name="Rectangle 1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3" name="Trapezoid 1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74" name="Straight Connector 173"/>
                  <p:cNvCxnSpPr>
                    <a:stCxn id="172" idx="3"/>
                    <a:endCxn id="1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8" name="Group 167"/>
                <p:cNvGrpSpPr/>
                <p:nvPr/>
              </p:nvGrpSpPr>
              <p:grpSpPr>
                <a:xfrm>
                  <a:off x="1905000" y="5060958"/>
                  <a:ext cx="981004" cy="234942"/>
                  <a:chOff x="3717645" y="1687844"/>
                  <a:chExt cx="981004" cy="234942"/>
                </a:xfrm>
              </p:grpSpPr>
              <p:sp>
                <p:nvSpPr>
                  <p:cNvPr id="169" name="Rectangle 16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0" name="Trapezoid 16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71" name="Straight Connector 170"/>
                  <p:cNvCxnSpPr>
                    <a:stCxn id="169" idx="3"/>
                    <a:endCxn id="17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61" name="TextBox 160"/>
              <p:cNvSpPr txBox="1"/>
              <p:nvPr/>
            </p:nvSpPr>
            <p:spPr>
              <a:xfrm>
                <a:off x="2171659" y="2552700"/>
                <a:ext cx="1752642" cy="439674"/>
              </a:xfrm>
              <a:prstGeom prst="rect">
                <a:avLst/>
              </a:prstGeom>
              <a:noFill/>
            </p:spPr>
            <p:txBody>
              <a:bodyPr wrap="none" lIns="130622" tIns="65311" rIns="130622" bIns="65311" rtlCol="0">
                <a:spAutoFit/>
              </a:bodyPr>
              <a:lstStyle/>
              <a:p>
                <a:r>
                  <a:rPr lang="en-US" sz="2000" dirty="0" smtClean="0">
                    <a:solidFill>
                      <a:srgbClr val="000000"/>
                    </a:solidFill>
                    <a:latin typeface="Seravek"/>
                    <a:cs typeface="Seravek"/>
                  </a:rPr>
                  <a:t>match/action</a:t>
                </a:r>
                <a:endParaRPr lang="en-US" sz="2000" dirty="0">
                  <a:solidFill>
                    <a:srgbClr val="000000"/>
                  </a:solidFill>
                  <a:latin typeface="Seravek"/>
                  <a:cs typeface="Seravek"/>
                </a:endParaRPr>
              </a:p>
            </p:txBody>
          </p:sp>
          <p:sp>
            <p:nvSpPr>
              <p:cNvPr id="162" name="TextBox 161"/>
              <p:cNvSpPr txBox="1"/>
              <p:nvPr/>
            </p:nvSpPr>
            <p:spPr>
              <a:xfrm>
                <a:off x="2452367" y="5939135"/>
                <a:ext cx="1082590" cy="400110"/>
              </a:xfrm>
              <a:prstGeom prst="rect">
                <a:avLst/>
              </a:prstGeom>
              <a:noFill/>
            </p:spPr>
            <p:txBody>
              <a:bodyPr wrap="none" rtlCol="0">
                <a:spAutoFit/>
              </a:bodyPr>
              <a:lstStyle/>
              <a:p>
                <a:r>
                  <a:rPr lang="en-US" sz="2000" dirty="0" smtClean="0">
                    <a:latin typeface="Seravek"/>
                    <a:cs typeface="Seravek"/>
                  </a:rPr>
                  <a:t>Stage 16</a:t>
                </a:r>
                <a:endParaRPr lang="en-US" sz="2000" dirty="0">
                  <a:latin typeface="Seravek"/>
                  <a:cs typeface="Seravek"/>
                </a:endParaRPr>
              </a:p>
            </p:txBody>
          </p:sp>
        </p:grpSp>
      </p:grpSp>
    </p:spTree>
    <p:extLst>
      <p:ext uri="{BB962C8B-B14F-4D97-AF65-F5344CB8AC3E}">
        <p14:creationId xmlns:p14="http://schemas.microsoft.com/office/powerpoint/2010/main" val="721052663"/>
      </p:ext>
    </p:extLst>
  </p:cSld>
  <p:clrMapOvr>
    <a:masterClrMapping/>
  </p:clrMapOvr>
  <mc:AlternateContent xmlns:mc="http://schemas.openxmlformats.org/markup-compatibility/2006" xmlns:p14="http://schemas.microsoft.com/office/powerpoint/2010/main">
    <mc:Choice Requires="p14">
      <p:transition spd="slow" p14:dur="2000" advTm="18082"/>
    </mc:Choice>
    <mc:Fallback xmlns="">
      <p:transition xmlns:p14="http://schemas.microsoft.com/office/powerpoint/2010/main" spd="slow" advTm="18082"/>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 machine model for line-rate switches</a:t>
            </a:r>
            <a:endParaRPr lang="en-US" dirty="0"/>
          </a:p>
        </p:txBody>
      </p:sp>
      <p:sp>
        <p:nvSpPr>
          <p:cNvPr id="4" name="Slide Number Placeholder 3"/>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15</a:t>
            </a:fld>
            <a:endParaRPr lang="en-US"/>
          </a:p>
        </p:txBody>
      </p:sp>
      <p:grpSp>
        <p:nvGrpSpPr>
          <p:cNvPr id="6" name="Group 42"/>
          <p:cNvGrpSpPr/>
          <p:nvPr/>
        </p:nvGrpSpPr>
        <p:grpSpPr>
          <a:xfrm>
            <a:off x="1600200" y="3553365"/>
            <a:ext cx="8724900" cy="1425855"/>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562748" y="315783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562748" y="541751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562748" y="3961509"/>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562748" y="4591383"/>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896100" y="3162300"/>
            <a:ext cx="801124" cy="2594157"/>
            <a:chOff x="8534400" y="1981200"/>
            <a:chExt cx="595991" cy="2163589"/>
          </a:xfrm>
        </p:grpSpPr>
        <p:cxnSp>
          <p:nvCxnSpPr>
            <p:cNvPr id="112" name="Straight Connector 111"/>
            <p:cNvCxnSpPr/>
            <p:nvPr/>
          </p:nvCxnSpPr>
          <p:spPr>
            <a:xfrm>
              <a:off x="8534400" y="1981200"/>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8544754" y="3074118"/>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6" name="Group 15"/>
          <p:cNvGrpSpPr/>
          <p:nvPr/>
        </p:nvGrpSpPr>
        <p:grpSpPr>
          <a:xfrm>
            <a:off x="1873276" y="2317467"/>
            <a:ext cx="8025679" cy="228411"/>
            <a:chOff x="1866900" y="2628900"/>
            <a:chExt cx="4419600" cy="190500"/>
          </a:xfrm>
        </p:grpSpPr>
        <p:cxnSp>
          <p:nvCxnSpPr>
            <p:cNvPr id="109" name="Straight Connector 108"/>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0" name="Straight Connector 109"/>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1" name="Straight Connector 110"/>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7" name="TextBox 16"/>
          <p:cNvSpPr txBox="1"/>
          <p:nvPr/>
        </p:nvSpPr>
        <p:spPr>
          <a:xfrm>
            <a:off x="4469769" y="1828800"/>
            <a:ext cx="2654931" cy="562785"/>
          </a:xfrm>
          <a:prstGeom prst="rect">
            <a:avLst/>
          </a:prstGeom>
          <a:noFill/>
        </p:spPr>
        <p:txBody>
          <a:bodyPr wrap="square" lIns="130622" tIns="65311" rIns="130622" bIns="65311" rtlCol="0">
            <a:spAutoFit/>
          </a:bodyPr>
          <a:lstStyle/>
          <a:p>
            <a:pPr algn="ctr"/>
            <a:r>
              <a:rPr lang="en-US" sz="2800" dirty="0" smtClean="0">
                <a:latin typeface="Seravek"/>
                <a:cs typeface="Seravek"/>
              </a:rPr>
              <a:t>pipeline</a:t>
            </a:r>
            <a:endParaRPr lang="en-US" sz="2800" dirty="0">
              <a:latin typeface="Seravek"/>
              <a:cs typeface="Seravek"/>
            </a:endParaRPr>
          </a:p>
        </p:txBody>
      </p:sp>
      <p:sp>
        <p:nvSpPr>
          <p:cNvPr id="8" name="Rectangle 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82" name="Rectangle 81"/>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81" name="TextBox 80"/>
          <p:cNvSpPr txBox="1"/>
          <p:nvPr/>
        </p:nvSpPr>
        <p:spPr>
          <a:xfrm>
            <a:off x="2586088" y="5939135"/>
            <a:ext cx="942296" cy="400110"/>
          </a:xfrm>
          <a:prstGeom prst="rect">
            <a:avLst/>
          </a:prstGeom>
          <a:noFill/>
        </p:spPr>
        <p:txBody>
          <a:bodyPr wrap="none" rtlCol="0">
            <a:spAutoFit/>
          </a:bodyPr>
          <a:lstStyle/>
          <a:p>
            <a:r>
              <a:rPr lang="en-US" sz="2000" dirty="0" smtClean="0">
                <a:latin typeface="Seravek"/>
                <a:cs typeface="Seravek"/>
              </a:rPr>
              <a:t>Stage 1</a:t>
            </a:r>
            <a:endParaRPr lang="en-US" sz="2000" dirty="0">
              <a:latin typeface="Seravek"/>
              <a:cs typeface="Seravek"/>
            </a:endParaRPr>
          </a:p>
        </p:txBody>
      </p:sp>
      <p:sp>
        <p:nvSpPr>
          <p:cNvPr id="128" name="Rectangle 127"/>
          <p:cNvSpPr/>
          <p:nvPr/>
        </p:nvSpPr>
        <p:spPr>
          <a:xfrm>
            <a:off x="46863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29" name="Rectangle 128"/>
          <p:cNvSpPr/>
          <p:nvPr/>
        </p:nvSpPr>
        <p:spPr>
          <a:xfrm>
            <a:off x="4696940"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2" name="TextBox 131"/>
          <p:cNvSpPr txBox="1"/>
          <p:nvPr/>
        </p:nvSpPr>
        <p:spPr>
          <a:xfrm>
            <a:off x="5203910" y="5939135"/>
            <a:ext cx="974098" cy="400110"/>
          </a:xfrm>
          <a:prstGeom prst="rect">
            <a:avLst/>
          </a:prstGeom>
          <a:noFill/>
        </p:spPr>
        <p:txBody>
          <a:bodyPr wrap="none" rtlCol="0">
            <a:spAutoFit/>
          </a:bodyPr>
          <a:lstStyle/>
          <a:p>
            <a:r>
              <a:rPr lang="en-US" sz="2000" dirty="0" smtClean="0">
                <a:latin typeface="Seravek"/>
                <a:cs typeface="Seravek"/>
              </a:rPr>
              <a:t>Stage 2</a:t>
            </a:r>
            <a:endParaRPr lang="en-US" sz="2000" dirty="0">
              <a:latin typeface="Seravek"/>
              <a:cs typeface="Seravek"/>
            </a:endParaRPr>
          </a:p>
        </p:txBody>
      </p:sp>
      <p:sp>
        <p:nvSpPr>
          <p:cNvPr id="158" name="Rectangle 157"/>
          <p:cNvSpPr/>
          <p:nvPr/>
        </p:nvSpPr>
        <p:spPr>
          <a:xfrm>
            <a:off x="78105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59" name="Rectangle 158"/>
          <p:cNvSpPr/>
          <p:nvPr/>
        </p:nvSpPr>
        <p:spPr>
          <a:xfrm>
            <a:off x="7821140"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62" name="TextBox 161"/>
          <p:cNvSpPr txBox="1"/>
          <p:nvPr/>
        </p:nvSpPr>
        <p:spPr>
          <a:xfrm>
            <a:off x="8251910" y="5939135"/>
            <a:ext cx="1082590" cy="400110"/>
          </a:xfrm>
          <a:prstGeom prst="rect">
            <a:avLst/>
          </a:prstGeom>
          <a:noFill/>
        </p:spPr>
        <p:txBody>
          <a:bodyPr wrap="none" rtlCol="0">
            <a:spAutoFit/>
          </a:bodyPr>
          <a:lstStyle/>
          <a:p>
            <a:r>
              <a:rPr lang="en-US" sz="2000" dirty="0" smtClean="0">
                <a:latin typeface="Seravek"/>
                <a:cs typeface="Seravek"/>
              </a:rPr>
              <a:t>Stage 16</a:t>
            </a:r>
            <a:endParaRPr lang="en-US" sz="2000" dirty="0">
              <a:latin typeface="Seravek"/>
              <a:cs typeface="Seravek"/>
            </a:endParaRPr>
          </a:p>
        </p:txBody>
      </p:sp>
      <p:sp>
        <p:nvSpPr>
          <p:cNvPr id="18" name="Rectangle 17"/>
          <p:cNvSpPr/>
          <p:nvPr/>
        </p:nvSpPr>
        <p:spPr>
          <a:xfrm>
            <a:off x="4572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800" dirty="0" smtClean="0">
                <a:solidFill>
                  <a:schemeClr val="tx1"/>
                </a:solidFill>
                <a:latin typeface="Seravek"/>
                <a:cs typeface="Seravek"/>
              </a:rPr>
              <a:t>Packet Header</a:t>
            </a:r>
            <a:endParaRPr lang="en-US" sz="2800" dirty="0">
              <a:solidFill>
                <a:schemeClr val="tx1"/>
              </a:solidFill>
              <a:latin typeface="Seravek"/>
              <a:cs typeface="Seravek"/>
            </a:endParaRPr>
          </a:p>
        </p:txBody>
      </p:sp>
      <p:grpSp>
        <p:nvGrpSpPr>
          <p:cNvPr id="23" name="Group 22"/>
          <p:cNvGrpSpPr/>
          <p:nvPr/>
        </p:nvGrpSpPr>
        <p:grpSpPr>
          <a:xfrm>
            <a:off x="3924300" y="3162300"/>
            <a:ext cx="609600" cy="2743200"/>
            <a:chOff x="3924300" y="3162300"/>
            <a:chExt cx="609600" cy="2743200"/>
          </a:xfrm>
        </p:grpSpPr>
        <p:sp>
          <p:nvSpPr>
            <p:cNvPr id="216" name="Rectangle 215"/>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22" name="Straight Connector 2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7" name="Straight Connector 21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8" name="Straight Connector 21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9" name="Straight Connector 21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0" name="Straight Connector 21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1" name="Straight Connector 22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2" name="Straight Connector 22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64" name="Group 63"/>
          <p:cNvGrpSpPr/>
          <p:nvPr/>
        </p:nvGrpSpPr>
        <p:grpSpPr>
          <a:xfrm>
            <a:off x="1952625" y="2711450"/>
            <a:ext cx="1336675" cy="2971800"/>
            <a:chOff x="1936750" y="2698750"/>
            <a:chExt cx="1336675" cy="2971800"/>
          </a:xfrm>
        </p:grpSpPr>
        <p:grpSp>
          <p:nvGrpSpPr>
            <p:cNvPr id="285" name="Group 284"/>
            <p:cNvGrpSpPr/>
            <p:nvPr/>
          </p:nvGrpSpPr>
          <p:grpSpPr>
            <a:xfrm>
              <a:off x="2470150" y="3384550"/>
              <a:ext cx="803275" cy="2171700"/>
              <a:chOff x="2476500" y="3390900"/>
              <a:chExt cx="803275" cy="2171700"/>
            </a:xfrm>
          </p:grpSpPr>
          <p:cxnSp>
            <p:nvCxnSpPr>
              <p:cNvPr id="286" name="Straight Arrow Connector 285"/>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7" name="Straight Arrow Connector 286"/>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8" name="Straight Arrow Connector 287"/>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9" name="Straight Arrow Connector 288"/>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0" name="Straight Arrow Connector 289"/>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1" name="Straight Arrow Connector 290"/>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02" name="Group 301"/>
            <p:cNvGrpSpPr/>
            <p:nvPr/>
          </p:nvGrpSpPr>
          <p:grpSpPr>
            <a:xfrm>
              <a:off x="1936750" y="2698750"/>
              <a:ext cx="1028699" cy="2971800"/>
              <a:chOff x="1943100" y="2705100"/>
              <a:chExt cx="1028699" cy="2971800"/>
            </a:xfrm>
          </p:grpSpPr>
          <p:sp>
            <p:nvSpPr>
              <p:cNvPr id="303" name="TextBox 302"/>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04" name="Group 303"/>
              <p:cNvGrpSpPr/>
              <p:nvPr/>
            </p:nvGrpSpPr>
            <p:grpSpPr>
              <a:xfrm>
                <a:off x="2168925" y="3238500"/>
                <a:ext cx="577050" cy="2438400"/>
                <a:chOff x="2168925" y="3238500"/>
                <a:chExt cx="577050" cy="2438400"/>
              </a:xfrm>
            </p:grpSpPr>
            <p:sp>
              <p:nvSpPr>
                <p:cNvPr id="305" name="Rectangle 304"/>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6" name="Rectangle 305"/>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7" name="Rectangle 306"/>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08" name="Straight Connector 307"/>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34" name="Group 333"/>
          <p:cNvGrpSpPr/>
          <p:nvPr/>
        </p:nvGrpSpPr>
        <p:grpSpPr>
          <a:xfrm>
            <a:off x="4629150" y="2708275"/>
            <a:ext cx="1336675" cy="2971800"/>
            <a:chOff x="1936750" y="2698750"/>
            <a:chExt cx="1336675" cy="2971800"/>
          </a:xfrm>
        </p:grpSpPr>
        <p:grpSp>
          <p:nvGrpSpPr>
            <p:cNvPr id="335" name="Group 334"/>
            <p:cNvGrpSpPr/>
            <p:nvPr/>
          </p:nvGrpSpPr>
          <p:grpSpPr>
            <a:xfrm>
              <a:off x="2470150" y="3384550"/>
              <a:ext cx="803275" cy="2171700"/>
              <a:chOff x="2476500" y="3390900"/>
              <a:chExt cx="803275" cy="2171700"/>
            </a:xfrm>
          </p:grpSpPr>
          <p:cxnSp>
            <p:nvCxnSpPr>
              <p:cNvPr id="343" name="Straight Arrow Connector 342"/>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4" name="Straight Arrow Connector 343"/>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5" name="Straight Arrow Connector 344"/>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6" name="Straight Arrow Connector 345"/>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7" name="Straight Arrow Connector 346"/>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8" name="Straight Arrow Connector 347"/>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36" name="Group 335"/>
            <p:cNvGrpSpPr/>
            <p:nvPr/>
          </p:nvGrpSpPr>
          <p:grpSpPr>
            <a:xfrm>
              <a:off x="1936750" y="2698750"/>
              <a:ext cx="1028699" cy="2971800"/>
              <a:chOff x="1943100" y="2705100"/>
              <a:chExt cx="1028699" cy="2971800"/>
            </a:xfrm>
          </p:grpSpPr>
          <p:sp>
            <p:nvSpPr>
              <p:cNvPr id="337" name="TextBox 336"/>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38" name="Group 337"/>
              <p:cNvGrpSpPr/>
              <p:nvPr/>
            </p:nvGrpSpPr>
            <p:grpSpPr>
              <a:xfrm>
                <a:off x="2168925" y="3238500"/>
                <a:ext cx="577050" cy="2438400"/>
                <a:chOff x="2168925" y="3238500"/>
                <a:chExt cx="577050" cy="2438400"/>
              </a:xfrm>
            </p:grpSpPr>
            <p:sp>
              <p:nvSpPr>
                <p:cNvPr id="339" name="Rectangle 338"/>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0" name="Rectangle 339"/>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1" name="Rectangle 340"/>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42" name="Straight Connector 341"/>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49" name="Group 348"/>
          <p:cNvGrpSpPr/>
          <p:nvPr/>
        </p:nvGrpSpPr>
        <p:grpSpPr>
          <a:xfrm>
            <a:off x="5695950" y="2549525"/>
            <a:ext cx="990600" cy="3244850"/>
            <a:chOff x="8662554" y="2546350"/>
            <a:chExt cx="1305791" cy="3244850"/>
          </a:xfrm>
        </p:grpSpPr>
        <p:grpSp>
          <p:nvGrpSpPr>
            <p:cNvPr id="350" name="Group 349"/>
            <p:cNvGrpSpPr/>
            <p:nvPr/>
          </p:nvGrpSpPr>
          <p:grpSpPr>
            <a:xfrm>
              <a:off x="8662554" y="2546350"/>
              <a:ext cx="1305791" cy="3244850"/>
              <a:chOff x="2871353" y="2541817"/>
              <a:chExt cx="1305791" cy="3244850"/>
            </a:xfrm>
          </p:grpSpPr>
          <p:sp>
            <p:nvSpPr>
              <p:cNvPr id="354" name="Trapezoid 353"/>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5" name="Trapezoid 354"/>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6" name="Trapezoid 35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57" name="Straight Connector 356"/>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58" name="TextBox 357"/>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51" name="Straight Arrow Connector 350"/>
            <p:cNvCxnSpPr>
              <a:stCxn id="356"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2" name="Straight Arrow Connector 351"/>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3" name="Straight Arrow Connector 352"/>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59" name="Group 358"/>
          <p:cNvGrpSpPr/>
          <p:nvPr/>
        </p:nvGrpSpPr>
        <p:grpSpPr>
          <a:xfrm>
            <a:off x="7750175" y="2717800"/>
            <a:ext cx="1336675" cy="2971800"/>
            <a:chOff x="1936750" y="2698750"/>
            <a:chExt cx="1336675" cy="2971800"/>
          </a:xfrm>
        </p:grpSpPr>
        <p:grpSp>
          <p:nvGrpSpPr>
            <p:cNvPr id="360" name="Group 359"/>
            <p:cNvGrpSpPr/>
            <p:nvPr/>
          </p:nvGrpSpPr>
          <p:grpSpPr>
            <a:xfrm>
              <a:off x="2470150" y="3384550"/>
              <a:ext cx="803275" cy="2171700"/>
              <a:chOff x="2476500" y="3390900"/>
              <a:chExt cx="803275" cy="2171700"/>
            </a:xfrm>
          </p:grpSpPr>
          <p:cxnSp>
            <p:nvCxnSpPr>
              <p:cNvPr id="368" name="Straight Arrow Connector 367"/>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3" name="Straight Arrow Connector 372"/>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61" name="Group 360"/>
            <p:cNvGrpSpPr/>
            <p:nvPr/>
          </p:nvGrpSpPr>
          <p:grpSpPr>
            <a:xfrm>
              <a:off x="1936750" y="2698750"/>
              <a:ext cx="1028699" cy="2971800"/>
              <a:chOff x="1943100" y="2705100"/>
              <a:chExt cx="1028699" cy="2971800"/>
            </a:xfrm>
          </p:grpSpPr>
          <p:sp>
            <p:nvSpPr>
              <p:cNvPr id="362" name="TextBox 361"/>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63" name="Group 362"/>
              <p:cNvGrpSpPr/>
              <p:nvPr/>
            </p:nvGrpSpPr>
            <p:grpSpPr>
              <a:xfrm>
                <a:off x="2168925" y="3238500"/>
                <a:ext cx="577050" cy="2438400"/>
                <a:chOff x="2168925" y="3238500"/>
                <a:chExt cx="577050" cy="2438400"/>
              </a:xfrm>
            </p:grpSpPr>
            <p:sp>
              <p:nvSpPr>
                <p:cNvPr id="364" name="Rectangle 363"/>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5" name="Rectangle 364"/>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6" name="Rectangle 365"/>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67" name="Straight Connector 366"/>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74" name="Group 373"/>
          <p:cNvGrpSpPr/>
          <p:nvPr/>
        </p:nvGrpSpPr>
        <p:grpSpPr>
          <a:xfrm>
            <a:off x="8816975" y="2559050"/>
            <a:ext cx="990600" cy="3244850"/>
            <a:chOff x="8662554" y="2546350"/>
            <a:chExt cx="1305791" cy="3244850"/>
          </a:xfrm>
        </p:grpSpPr>
        <p:grpSp>
          <p:nvGrpSpPr>
            <p:cNvPr id="375" name="Group 374"/>
            <p:cNvGrpSpPr/>
            <p:nvPr/>
          </p:nvGrpSpPr>
          <p:grpSpPr>
            <a:xfrm>
              <a:off x="8662554" y="2546350"/>
              <a:ext cx="1305791" cy="3244850"/>
              <a:chOff x="2871353" y="2541817"/>
              <a:chExt cx="1305791" cy="3244850"/>
            </a:xfrm>
          </p:grpSpPr>
          <p:sp>
            <p:nvSpPr>
              <p:cNvPr id="379" name="Trapezoid 378"/>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0" name="Trapezoid 379"/>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1" name="Trapezoid 380"/>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82" name="Straight Connector 381"/>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83" name="TextBox 382"/>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76" name="Straight Arrow Connector 375"/>
            <p:cNvCxnSpPr>
              <a:stCxn id="381"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7" name="Straight Arrow Connector 376"/>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8" name="Straight Arrow Connector 377"/>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236" name="Group 235"/>
          <p:cNvGrpSpPr/>
          <p:nvPr/>
        </p:nvGrpSpPr>
        <p:grpSpPr>
          <a:xfrm>
            <a:off x="3009900" y="2562225"/>
            <a:ext cx="990600" cy="3228975"/>
            <a:chOff x="8662554" y="2562225"/>
            <a:chExt cx="1305791" cy="3228975"/>
          </a:xfrm>
        </p:grpSpPr>
        <p:grpSp>
          <p:nvGrpSpPr>
            <p:cNvPr id="237" name="Group 236"/>
            <p:cNvGrpSpPr/>
            <p:nvPr/>
          </p:nvGrpSpPr>
          <p:grpSpPr>
            <a:xfrm>
              <a:off x="8662554" y="2562225"/>
              <a:ext cx="1305791" cy="3228975"/>
              <a:chOff x="2871353" y="2557692"/>
              <a:chExt cx="1305791" cy="3228975"/>
            </a:xfrm>
          </p:grpSpPr>
          <p:sp>
            <p:nvSpPr>
              <p:cNvPr id="241" name="Trapezoid 240"/>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2" name="Trapezoid 241"/>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3" name="Trapezoid 242"/>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44" name="Straight Connector 243"/>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245" name="TextBox 244"/>
              <p:cNvSpPr txBox="1"/>
              <p:nvPr/>
            </p:nvSpPr>
            <p:spPr>
              <a:xfrm>
                <a:off x="2871353" y="2557692"/>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238" name="Straight Arrow Connector 237"/>
            <p:cNvCxnSpPr>
              <a:stCxn id="243"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9" name="Straight Arrow Connector 238"/>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0" name="Straight Arrow Connector 239"/>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spTree>
    <p:custDataLst>
      <p:tags r:id="rId1"/>
    </p:custDataLst>
    <p:extLst>
      <p:ext uri="{BB962C8B-B14F-4D97-AF65-F5344CB8AC3E}">
        <p14:creationId xmlns:p14="http://schemas.microsoft.com/office/powerpoint/2010/main" val="914312303"/>
      </p:ext>
    </p:extLst>
  </p:cSld>
  <p:clrMapOvr>
    <a:masterClrMapping/>
  </p:clrMapOvr>
  <mc:AlternateContent xmlns:mc="http://schemas.openxmlformats.org/markup-compatibility/2006" xmlns:p14="http://schemas.microsoft.com/office/powerpoint/2010/main">
    <mc:Choice Requires="p14">
      <p:transition spd="slow" p14:dur="2000" advTm="39602"/>
    </mc:Choice>
    <mc:Fallback xmlns="">
      <p:transition xmlns:p14="http://schemas.microsoft.com/office/powerpoint/2010/main" spd="slow" advTm="3960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3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5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0" presetClass="path" presetSubtype="0" accel="50000" decel="50000" fill="hold" grpId="0" nodeType="clickEffect">
                                  <p:stCondLst>
                                    <p:cond delay="0"/>
                                  </p:stCondLst>
                                  <p:childTnLst>
                                    <p:animMotion origin="layout" path="M 3.46945E-18 2.22222E-6 L 0.28438 2.22222E-6 " pathEditMode="relative" ptsTypes="AA">
                                      <p:cBhvr>
                                        <p:cTn id="14" dur="750" fill="hold"/>
                                        <p:tgtEl>
                                          <p:spTgt spid="18"/>
                                        </p:tgtEl>
                                        <p:attrNameLst>
                                          <p:attrName>ppt_x</p:attrName>
                                          <p:attrName>ppt_y</p:attrName>
                                        </p:attrNameLst>
                                      </p:cBhvr>
                                    </p:animMotion>
                                  </p:childTnLst>
                                </p:cTn>
                              </p:par>
                            </p:childTnLst>
                          </p:cTn>
                        </p:par>
                        <p:par>
                          <p:cTn id="15" fill="hold">
                            <p:stCondLst>
                              <p:cond delay="750"/>
                            </p:stCondLst>
                            <p:childTnLst>
                              <p:par>
                                <p:cTn id="16" presetID="1" presetClass="exit" presetSubtype="0" fill="hold" grpId="1" nodeType="afterEffect">
                                  <p:stCondLst>
                                    <p:cond delay="0"/>
                                  </p:stCondLst>
                                  <p:childTnLst>
                                    <p:set>
                                      <p:cBhvr>
                                        <p:cTn id="17" dur="1" fill="hold">
                                          <p:stCondLst>
                                            <p:cond delay="0"/>
                                          </p:stCondLst>
                                        </p:cTn>
                                        <p:tgtEl>
                                          <p:spTgt spid="18"/>
                                        </p:tgtEl>
                                        <p:attrNameLst>
                                          <p:attrName>style.visibility</p:attrName>
                                        </p:attrNameLst>
                                      </p:cBhvr>
                                      <p:to>
                                        <p:strVal val="hidden"/>
                                      </p:to>
                                    </p:set>
                                  </p:childTnLst>
                                </p:cTn>
                              </p:par>
                            </p:childTnLst>
                          </p:cTn>
                        </p:par>
                        <p:par>
                          <p:cTn id="18" fill="hold">
                            <p:stCondLst>
                              <p:cond delay="750"/>
                            </p:stCondLst>
                            <p:childTnLst>
                              <p:par>
                                <p:cTn id="19" presetID="1" presetClass="entr" presetSubtype="0" fill="hold" nodeType="afterEffect">
                                  <p:stCondLst>
                                    <p:cond delay="0"/>
                                  </p:stCondLst>
                                  <p:childTnLst>
                                    <p:set>
                                      <p:cBhvr>
                                        <p:cTn id="20"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8" grpId="1"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 machine model for line-rate switches</a:t>
            </a:r>
            <a:endParaRPr lang="en-US" dirty="0"/>
          </a:p>
        </p:txBody>
      </p:sp>
      <p:sp>
        <p:nvSpPr>
          <p:cNvPr id="4" name="Slide Number Placeholder 3"/>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16</a:t>
            </a:fld>
            <a:endParaRPr lang="en-US"/>
          </a:p>
        </p:txBody>
      </p:sp>
      <p:grpSp>
        <p:nvGrpSpPr>
          <p:cNvPr id="7" name="Group 6"/>
          <p:cNvGrpSpPr/>
          <p:nvPr/>
        </p:nvGrpSpPr>
        <p:grpSpPr>
          <a:xfrm>
            <a:off x="1600200" y="2549525"/>
            <a:ext cx="8724900" cy="3789720"/>
            <a:chOff x="1600200" y="2549525"/>
            <a:chExt cx="8724900" cy="3789720"/>
          </a:xfrm>
        </p:grpSpPr>
        <p:grpSp>
          <p:nvGrpSpPr>
            <p:cNvPr id="6" name="Group 42"/>
            <p:cNvGrpSpPr/>
            <p:nvPr/>
          </p:nvGrpSpPr>
          <p:grpSpPr>
            <a:xfrm>
              <a:off x="1600200" y="3553365"/>
              <a:ext cx="8724900" cy="1425855"/>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562748" y="315783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562748" y="541751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562748" y="3961509"/>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562748" y="4591383"/>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896100" y="3162300"/>
              <a:ext cx="801124" cy="2594157"/>
              <a:chOff x="8534400" y="1981200"/>
              <a:chExt cx="595991" cy="2163589"/>
            </a:xfrm>
          </p:grpSpPr>
          <p:cxnSp>
            <p:nvCxnSpPr>
              <p:cNvPr id="112" name="Straight Connector 111"/>
              <p:cNvCxnSpPr/>
              <p:nvPr/>
            </p:nvCxnSpPr>
            <p:spPr>
              <a:xfrm>
                <a:off x="8534400" y="1981200"/>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8544754" y="3074118"/>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8" name="Rectangle 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82" name="Rectangle 81"/>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81" name="TextBox 80"/>
            <p:cNvSpPr txBox="1"/>
            <p:nvPr/>
          </p:nvSpPr>
          <p:spPr>
            <a:xfrm>
              <a:off x="2586088" y="5939135"/>
              <a:ext cx="942296" cy="400110"/>
            </a:xfrm>
            <a:prstGeom prst="rect">
              <a:avLst/>
            </a:prstGeom>
            <a:noFill/>
          </p:spPr>
          <p:txBody>
            <a:bodyPr wrap="none" rtlCol="0">
              <a:spAutoFit/>
            </a:bodyPr>
            <a:lstStyle/>
            <a:p>
              <a:r>
                <a:rPr lang="en-US" sz="2000" dirty="0" smtClean="0">
                  <a:latin typeface="Seravek"/>
                  <a:cs typeface="Seravek"/>
                </a:rPr>
                <a:t>Stage 1</a:t>
              </a:r>
              <a:endParaRPr lang="en-US" sz="2000" dirty="0">
                <a:latin typeface="Seravek"/>
                <a:cs typeface="Seravek"/>
              </a:endParaRPr>
            </a:p>
          </p:txBody>
        </p:sp>
        <p:sp>
          <p:nvSpPr>
            <p:cNvPr id="128" name="Rectangle 127"/>
            <p:cNvSpPr/>
            <p:nvPr/>
          </p:nvSpPr>
          <p:spPr>
            <a:xfrm>
              <a:off x="46863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29" name="Rectangle 128"/>
            <p:cNvSpPr/>
            <p:nvPr/>
          </p:nvSpPr>
          <p:spPr>
            <a:xfrm>
              <a:off x="4696940"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2" name="TextBox 131"/>
            <p:cNvSpPr txBox="1"/>
            <p:nvPr/>
          </p:nvSpPr>
          <p:spPr>
            <a:xfrm>
              <a:off x="5203910" y="5939135"/>
              <a:ext cx="974098" cy="400110"/>
            </a:xfrm>
            <a:prstGeom prst="rect">
              <a:avLst/>
            </a:prstGeom>
            <a:noFill/>
          </p:spPr>
          <p:txBody>
            <a:bodyPr wrap="none" rtlCol="0">
              <a:spAutoFit/>
            </a:bodyPr>
            <a:lstStyle/>
            <a:p>
              <a:r>
                <a:rPr lang="en-US" sz="2000" dirty="0" smtClean="0">
                  <a:latin typeface="Seravek"/>
                  <a:cs typeface="Seravek"/>
                </a:rPr>
                <a:t>Stage 2</a:t>
              </a:r>
              <a:endParaRPr lang="en-US" sz="2000" dirty="0">
                <a:latin typeface="Seravek"/>
                <a:cs typeface="Seravek"/>
              </a:endParaRPr>
            </a:p>
          </p:txBody>
        </p:sp>
        <p:sp>
          <p:nvSpPr>
            <p:cNvPr id="158" name="Rectangle 157"/>
            <p:cNvSpPr/>
            <p:nvPr/>
          </p:nvSpPr>
          <p:spPr>
            <a:xfrm>
              <a:off x="78105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59" name="Rectangle 158"/>
            <p:cNvSpPr/>
            <p:nvPr/>
          </p:nvSpPr>
          <p:spPr>
            <a:xfrm>
              <a:off x="7821140"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62" name="TextBox 161"/>
            <p:cNvSpPr txBox="1"/>
            <p:nvPr/>
          </p:nvSpPr>
          <p:spPr>
            <a:xfrm>
              <a:off x="8251910" y="5939135"/>
              <a:ext cx="1082590" cy="400110"/>
            </a:xfrm>
            <a:prstGeom prst="rect">
              <a:avLst/>
            </a:prstGeom>
            <a:noFill/>
          </p:spPr>
          <p:txBody>
            <a:bodyPr wrap="none" rtlCol="0">
              <a:spAutoFit/>
            </a:bodyPr>
            <a:lstStyle/>
            <a:p>
              <a:r>
                <a:rPr lang="en-US" sz="2000" dirty="0" smtClean="0">
                  <a:latin typeface="Seravek"/>
                  <a:cs typeface="Seravek"/>
                </a:rPr>
                <a:t>Stage 16</a:t>
              </a:r>
              <a:endParaRPr lang="en-US" sz="2000" dirty="0">
                <a:latin typeface="Seravek"/>
                <a:cs typeface="Seravek"/>
              </a:endParaRPr>
            </a:p>
          </p:txBody>
        </p:sp>
        <p:grpSp>
          <p:nvGrpSpPr>
            <p:cNvPr id="334" name="Group 333"/>
            <p:cNvGrpSpPr/>
            <p:nvPr/>
          </p:nvGrpSpPr>
          <p:grpSpPr>
            <a:xfrm>
              <a:off x="4629150" y="2708275"/>
              <a:ext cx="1336675" cy="2971800"/>
              <a:chOff x="1936750" y="2698750"/>
              <a:chExt cx="1336675" cy="2971800"/>
            </a:xfrm>
          </p:grpSpPr>
          <p:grpSp>
            <p:nvGrpSpPr>
              <p:cNvPr id="335" name="Group 334"/>
              <p:cNvGrpSpPr/>
              <p:nvPr/>
            </p:nvGrpSpPr>
            <p:grpSpPr>
              <a:xfrm>
                <a:off x="2470150" y="3384550"/>
                <a:ext cx="803275" cy="2171700"/>
                <a:chOff x="2476500" y="3390900"/>
                <a:chExt cx="803275" cy="2171700"/>
              </a:xfrm>
            </p:grpSpPr>
            <p:cxnSp>
              <p:nvCxnSpPr>
                <p:cNvPr id="343" name="Straight Arrow Connector 342"/>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4" name="Straight Arrow Connector 343"/>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5" name="Straight Arrow Connector 344"/>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6" name="Straight Arrow Connector 345"/>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7" name="Straight Arrow Connector 346"/>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8" name="Straight Arrow Connector 347"/>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36" name="Group 335"/>
              <p:cNvGrpSpPr/>
              <p:nvPr/>
            </p:nvGrpSpPr>
            <p:grpSpPr>
              <a:xfrm>
                <a:off x="1936750" y="2698750"/>
                <a:ext cx="1028699" cy="2971800"/>
                <a:chOff x="1943100" y="2705100"/>
                <a:chExt cx="1028699" cy="2971800"/>
              </a:xfrm>
            </p:grpSpPr>
            <p:sp>
              <p:nvSpPr>
                <p:cNvPr id="337" name="TextBox 336"/>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38" name="Group 337"/>
                <p:cNvGrpSpPr/>
                <p:nvPr/>
              </p:nvGrpSpPr>
              <p:grpSpPr>
                <a:xfrm>
                  <a:off x="2168925" y="3238500"/>
                  <a:ext cx="577050" cy="2438400"/>
                  <a:chOff x="2168925" y="3238500"/>
                  <a:chExt cx="577050" cy="2438400"/>
                </a:xfrm>
              </p:grpSpPr>
              <p:sp>
                <p:nvSpPr>
                  <p:cNvPr id="339" name="Rectangle 338"/>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0" name="Rectangle 339"/>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1" name="Rectangle 340"/>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42" name="Straight Connector 341"/>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49" name="Group 348"/>
            <p:cNvGrpSpPr/>
            <p:nvPr/>
          </p:nvGrpSpPr>
          <p:grpSpPr>
            <a:xfrm>
              <a:off x="5695950" y="2549525"/>
              <a:ext cx="990600" cy="3244850"/>
              <a:chOff x="8662554" y="2546350"/>
              <a:chExt cx="1305791" cy="3244850"/>
            </a:xfrm>
          </p:grpSpPr>
          <p:grpSp>
            <p:nvGrpSpPr>
              <p:cNvPr id="350" name="Group 349"/>
              <p:cNvGrpSpPr/>
              <p:nvPr/>
            </p:nvGrpSpPr>
            <p:grpSpPr>
              <a:xfrm>
                <a:off x="8662554" y="2546350"/>
                <a:ext cx="1305791" cy="3244850"/>
                <a:chOff x="2871353" y="2541817"/>
                <a:chExt cx="1305791" cy="3244850"/>
              </a:xfrm>
            </p:grpSpPr>
            <p:sp>
              <p:nvSpPr>
                <p:cNvPr id="354" name="Trapezoid 353"/>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5" name="Trapezoid 354"/>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6" name="Trapezoid 35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57" name="Straight Connector 356"/>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58" name="TextBox 357"/>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51" name="Straight Arrow Connector 350"/>
              <p:cNvCxnSpPr>
                <a:stCxn id="356"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2" name="Straight Arrow Connector 351"/>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3" name="Straight Arrow Connector 352"/>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59" name="Group 358"/>
            <p:cNvGrpSpPr/>
            <p:nvPr/>
          </p:nvGrpSpPr>
          <p:grpSpPr>
            <a:xfrm>
              <a:off x="7750175" y="2717800"/>
              <a:ext cx="1336675" cy="2971800"/>
              <a:chOff x="1936750" y="2698750"/>
              <a:chExt cx="1336675" cy="2971800"/>
            </a:xfrm>
          </p:grpSpPr>
          <p:grpSp>
            <p:nvGrpSpPr>
              <p:cNvPr id="360" name="Group 359"/>
              <p:cNvGrpSpPr/>
              <p:nvPr/>
            </p:nvGrpSpPr>
            <p:grpSpPr>
              <a:xfrm>
                <a:off x="2470150" y="3384550"/>
                <a:ext cx="803275" cy="2171700"/>
                <a:chOff x="2476500" y="3390900"/>
                <a:chExt cx="803275" cy="2171700"/>
              </a:xfrm>
            </p:grpSpPr>
            <p:cxnSp>
              <p:nvCxnSpPr>
                <p:cNvPr id="368" name="Straight Arrow Connector 367"/>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3" name="Straight Arrow Connector 372"/>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61" name="Group 360"/>
              <p:cNvGrpSpPr/>
              <p:nvPr/>
            </p:nvGrpSpPr>
            <p:grpSpPr>
              <a:xfrm>
                <a:off x="1936750" y="2698750"/>
                <a:ext cx="1028699" cy="2971800"/>
                <a:chOff x="1943100" y="2705100"/>
                <a:chExt cx="1028699" cy="2971800"/>
              </a:xfrm>
            </p:grpSpPr>
            <p:sp>
              <p:nvSpPr>
                <p:cNvPr id="362" name="TextBox 361"/>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63" name="Group 362"/>
                <p:cNvGrpSpPr/>
                <p:nvPr/>
              </p:nvGrpSpPr>
              <p:grpSpPr>
                <a:xfrm>
                  <a:off x="2168925" y="3238500"/>
                  <a:ext cx="577050" cy="2438400"/>
                  <a:chOff x="2168925" y="3238500"/>
                  <a:chExt cx="577050" cy="2438400"/>
                </a:xfrm>
              </p:grpSpPr>
              <p:sp>
                <p:nvSpPr>
                  <p:cNvPr id="364" name="Rectangle 363"/>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5" name="Rectangle 364"/>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6" name="Rectangle 365"/>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67" name="Straight Connector 366"/>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74" name="Group 373"/>
            <p:cNvGrpSpPr/>
            <p:nvPr/>
          </p:nvGrpSpPr>
          <p:grpSpPr>
            <a:xfrm>
              <a:off x="8816975" y="2559050"/>
              <a:ext cx="990600" cy="3244850"/>
              <a:chOff x="8662554" y="2546350"/>
              <a:chExt cx="1305791" cy="3244850"/>
            </a:xfrm>
          </p:grpSpPr>
          <p:grpSp>
            <p:nvGrpSpPr>
              <p:cNvPr id="375" name="Group 374"/>
              <p:cNvGrpSpPr/>
              <p:nvPr/>
            </p:nvGrpSpPr>
            <p:grpSpPr>
              <a:xfrm>
                <a:off x="8662554" y="2546350"/>
                <a:ext cx="1305791" cy="3244850"/>
                <a:chOff x="2871353" y="2541817"/>
                <a:chExt cx="1305791" cy="3244850"/>
              </a:xfrm>
            </p:grpSpPr>
            <p:sp>
              <p:nvSpPr>
                <p:cNvPr id="379" name="Trapezoid 378"/>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0" name="Trapezoid 379"/>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1" name="Trapezoid 380"/>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82" name="Straight Connector 381"/>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83" name="TextBox 382"/>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76" name="Straight Arrow Connector 375"/>
              <p:cNvCxnSpPr>
                <a:stCxn id="381"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7" name="Straight Arrow Connector 376"/>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8" name="Straight Arrow Connector 377"/>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64" name="Group 63"/>
            <p:cNvGrpSpPr/>
            <p:nvPr/>
          </p:nvGrpSpPr>
          <p:grpSpPr>
            <a:xfrm>
              <a:off x="1952625" y="2711450"/>
              <a:ext cx="1336675" cy="2971800"/>
              <a:chOff x="1936750" y="2698750"/>
              <a:chExt cx="1336675" cy="2971800"/>
            </a:xfrm>
          </p:grpSpPr>
          <p:grpSp>
            <p:nvGrpSpPr>
              <p:cNvPr id="285" name="Group 284"/>
              <p:cNvGrpSpPr/>
              <p:nvPr/>
            </p:nvGrpSpPr>
            <p:grpSpPr>
              <a:xfrm>
                <a:off x="2470150" y="3384550"/>
                <a:ext cx="803275" cy="2171700"/>
                <a:chOff x="2476500" y="3390900"/>
                <a:chExt cx="803275" cy="2171700"/>
              </a:xfrm>
            </p:grpSpPr>
            <p:cxnSp>
              <p:nvCxnSpPr>
                <p:cNvPr id="286" name="Straight Arrow Connector 285"/>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7" name="Straight Arrow Connector 286"/>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8" name="Straight Arrow Connector 287"/>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9" name="Straight Arrow Connector 288"/>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0" name="Straight Arrow Connector 289"/>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1" name="Straight Arrow Connector 290"/>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02" name="Group 301"/>
              <p:cNvGrpSpPr/>
              <p:nvPr/>
            </p:nvGrpSpPr>
            <p:grpSpPr>
              <a:xfrm>
                <a:off x="1936750" y="2698750"/>
                <a:ext cx="1028699" cy="2971800"/>
                <a:chOff x="1943100" y="2705100"/>
                <a:chExt cx="1028699" cy="2971800"/>
              </a:xfrm>
            </p:grpSpPr>
            <p:sp>
              <p:nvSpPr>
                <p:cNvPr id="303" name="TextBox 302"/>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04" name="Group 303"/>
                <p:cNvGrpSpPr/>
                <p:nvPr/>
              </p:nvGrpSpPr>
              <p:grpSpPr>
                <a:xfrm>
                  <a:off x="2168925" y="3238500"/>
                  <a:ext cx="577050" cy="2438400"/>
                  <a:chOff x="2168925" y="3238500"/>
                  <a:chExt cx="577050" cy="2438400"/>
                </a:xfrm>
              </p:grpSpPr>
              <p:sp>
                <p:nvSpPr>
                  <p:cNvPr id="305" name="Rectangle 304"/>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6" name="Rectangle 305"/>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7" name="Rectangle 306"/>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08" name="Straight Connector 307"/>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236" name="Group 235"/>
            <p:cNvGrpSpPr/>
            <p:nvPr/>
          </p:nvGrpSpPr>
          <p:grpSpPr>
            <a:xfrm>
              <a:off x="3009900" y="2562225"/>
              <a:ext cx="990600" cy="3228975"/>
              <a:chOff x="8662554" y="2562225"/>
              <a:chExt cx="1305791" cy="3228975"/>
            </a:xfrm>
          </p:grpSpPr>
          <p:grpSp>
            <p:nvGrpSpPr>
              <p:cNvPr id="237" name="Group 236"/>
              <p:cNvGrpSpPr/>
              <p:nvPr/>
            </p:nvGrpSpPr>
            <p:grpSpPr>
              <a:xfrm>
                <a:off x="8662554" y="2562225"/>
                <a:ext cx="1305791" cy="3228975"/>
                <a:chOff x="2871353" y="2557692"/>
                <a:chExt cx="1305791" cy="3228975"/>
              </a:xfrm>
            </p:grpSpPr>
            <p:sp>
              <p:nvSpPr>
                <p:cNvPr id="241" name="Trapezoid 240"/>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2" name="Trapezoid 241"/>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3" name="Trapezoid 242"/>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44" name="Straight Connector 243"/>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245" name="TextBox 244"/>
                <p:cNvSpPr txBox="1"/>
                <p:nvPr/>
              </p:nvSpPr>
              <p:spPr>
                <a:xfrm>
                  <a:off x="2871353" y="2557692"/>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238" name="Straight Arrow Connector 237"/>
              <p:cNvCxnSpPr>
                <a:stCxn id="243"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9" name="Straight Arrow Connector 238"/>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0" name="Straight Arrow Connector 239"/>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grpSp>
        <p:nvGrpSpPr>
          <p:cNvPr id="15" name="Group 14"/>
          <p:cNvGrpSpPr/>
          <p:nvPr/>
        </p:nvGrpSpPr>
        <p:grpSpPr>
          <a:xfrm>
            <a:off x="-82593779" y="2740447"/>
            <a:ext cx="87127679" cy="3165053"/>
            <a:chOff x="-82593779" y="2740447"/>
            <a:chExt cx="87127679" cy="3165053"/>
          </a:xfrm>
        </p:grpSpPr>
        <p:grpSp>
          <p:nvGrpSpPr>
            <p:cNvPr id="13" name="Group 12"/>
            <p:cNvGrpSpPr/>
            <p:nvPr/>
          </p:nvGrpSpPr>
          <p:grpSpPr>
            <a:xfrm>
              <a:off x="-39337579" y="2956347"/>
              <a:ext cx="43871479" cy="2949153"/>
              <a:chOff x="-39337579" y="2956347"/>
              <a:chExt cx="43871479" cy="2949153"/>
            </a:xfrm>
          </p:grpSpPr>
          <p:grpSp>
            <p:nvGrpSpPr>
              <p:cNvPr id="5" name="Group 4"/>
              <p:cNvGrpSpPr/>
              <p:nvPr/>
            </p:nvGrpSpPr>
            <p:grpSpPr>
              <a:xfrm>
                <a:off x="-17709479" y="3057947"/>
                <a:ext cx="22243379" cy="2847553"/>
                <a:chOff x="-15004379" y="1597447"/>
                <a:chExt cx="22243379" cy="2847553"/>
              </a:xfrm>
            </p:grpSpPr>
            <p:grpSp>
              <p:nvGrpSpPr>
                <p:cNvPr id="108" name="Group 107"/>
                <p:cNvGrpSpPr/>
                <p:nvPr/>
              </p:nvGrpSpPr>
              <p:grpSpPr>
                <a:xfrm>
                  <a:off x="3928434" y="1687843"/>
                  <a:ext cx="609600" cy="2743200"/>
                  <a:chOff x="3924300" y="3162300"/>
                  <a:chExt cx="609600" cy="2743200"/>
                </a:xfrm>
              </p:grpSpPr>
              <p:sp>
                <p:nvSpPr>
                  <p:cNvPr id="109" name="Rectangle 108"/>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110" name="Straight Connector 109"/>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1" name="Straight Connector 110"/>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7" name="Straight Connector 126"/>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0" name="Straight Connector 129"/>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1" name="Straight Connector 130"/>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33" name="Group 132"/>
                <p:cNvGrpSpPr/>
                <p:nvPr/>
              </p:nvGrpSpPr>
              <p:grpSpPr>
                <a:xfrm>
                  <a:off x="6629400" y="1701800"/>
                  <a:ext cx="609600" cy="2743200"/>
                  <a:chOff x="3924300" y="3162300"/>
                  <a:chExt cx="609600" cy="2743200"/>
                </a:xfrm>
              </p:grpSpPr>
              <p:sp>
                <p:nvSpPr>
                  <p:cNvPr id="134" name="Rectangle 133"/>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135" name="Straight Connector 134"/>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6" name="Straight Connector 135"/>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7" name="Straight Connector 136"/>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8" name="Straight Connector 137"/>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9" name="Straight Connector 138"/>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0" name="Straight Connector 139"/>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1" name="Straight Connector 140"/>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263" name="Group 262"/>
                <p:cNvGrpSpPr/>
                <p:nvPr/>
              </p:nvGrpSpPr>
              <p:grpSpPr>
                <a:xfrm>
                  <a:off x="1223334" y="1675143"/>
                  <a:ext cx="609600" cy="2743200"/>
                  <a:chOff x="3924300" y="3162300"/>
                  <a:chExt cx="609600" cy="2743200"/>
                </a:xfrm>
              </p:grpSpPr>
              <p:sp>
                <p:nvSpPr>
                  <p:cNvPr id="264" name="Rectangle 263"/>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265" name="Straight Connector 264"/>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6" name="Straight Connector 265"/>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7" name="Straight Connector 266"/>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8" name="Straight Connector 267"/>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9" name="Straight Connector 268"/>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0" name="Straight Connector 269"/>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1" name="Straight Connector 270"/>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281" name="Group 280"/>
                <p:cNvGrpSpPr/>
                <p:nvPr/>
              </p:nvGrpSpPr>
              <p:grpSpPr>
                <a:xfrm>
                  <a:off x="-1481766" y="1662443"/>
                  <a:ext cx="609600" cy="2743200"/>
                  <a:chOff x="3924300" y="3162300"/>
                  <a:chExt cx="609600" cy="2743200"/>
                </a:xfrm>
              </p:grpSpPr>
              <p:sp>
                <p:nvSpPr>
                  <p:cNvPr id="282" name="Rectangle 281"/>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283" name="Straight Connector 282"/>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84" name="Straight Connector 283"/>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2" name="Straight Connector 291"/>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3" name="Straight Connector 292"/>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4" name="Straight Connector 293"/>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5" name="Straight Connector 294"/>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6" name="Straight Connector 295"/>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322" name="Group 321"/>
                <p:cNvGrpSpPr/>
                <p:nvPr/>
              </p:nvGrpSpPr>
              <p:grpSpPr>
                <a:xfrm>
                  <a:off x="-6889079" y="1635547"/>
                  <a:ext cx="609600" cy="2743200"/>
                  <a:chOff x="3924300" y="3162300"/>
                  <a:chExt cx="609600" cy="2743200"/>
                </a:xfrm>
              </p:grpSpPr>
              <p:sp>
                <p:nvSpPr>
                  <p:cNvPr id="323" name="Rectangle 322"/>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324" name="Straight Connector 323"/>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25" name="Straight Connector 324"/>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26" name="Straight Connector 325"/>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27" name="Straight Connector 326"/>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28" name="Straight Connector 327"/>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29" name="Straight Connector 328"/>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30" name="Straight Connector 329"/>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331" name="Group 330"/>
                <p:cNvGrpSpPr/>
                <p:nvPr/>
              </p:nvGrpSpPr>
              <p:grpSpPr>
                <a:xfrm>
                  <a:off x="-4188113" y="1649504"/>
                  <a:ext cx="609600" cy="2743200"/>
                  <a:chOff x="3924300" y="3162300"/>
                  <a:chExt cx="609600" cy="2743200"/>
                </a:xfrm>
              </p:grpSpPr>
              <p:sp>
                <p:nvSpPr>
                  <p:cNvPr id="332" name="Rectangle 331"/>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333" name="Straight Connector 332"/>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4" name="Straight Connector 383"/>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5" name="Straight Connector 384"/>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6" name="Straight Connector 385"/>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7" name="Straight Connector 386"/>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8" name="Straight Connector 387"/>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9" name="Straight Connector 388"/>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390" name="Group 389"/>
                <p:cNvGrpSpPr/>
                <p:nvPr/>
              </p:nvGrpSpPr>
              <p:grpSpPr>
                <a:xfrm>
                  <a:off x="-9594179" y="1622847"/>
                  <a:ext cx="609600" cy="2743200"/>
                  <a:chOff x="3924300" y="3162300"/>
                  <a:chExt cx="609600" cy="2743200"/>
                </a:xfrm>
              </p:grpSpPr>
              <p:sp>
                <p:nvSpPr>
                  <p:cNvPr id="391" name="Rectangle 390"/>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392" name="Straight Connector 39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3" name="Straight Connector 392"/>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4" name="Straight Connector 393"/>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5" name="Straight Connector 394"/>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6" name="Straight Connector 395"/>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7" name="Straight Connector 396"/>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8" name="Straight Connector 397"/>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399" name="Group 398"/>
                <p:cNvGrpSpPr/>
                <p:nvPr/>
              </p:nvGrpSpPr>
              <p:grpSpPr>
                <a:xfrm>
                  <a:off x="-12299279" y="1610147"/>
                  <a:ext cx="609600" cy="2743200"/>
                  <a:chOff x="3924300" y="3162300"/>
                  <a:chExt cx="609600" cy="2743200"/>
                </a:xfrm>
              </p:grpSpPr>
              <p:sp>
                <p:nvSpPr>
                  <p:cNvPr id="400" name="Rectangle 399"/>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01" name="Straight Connector 400"/>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02" name="Straight Connector 401"/>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03" name="Straight Connector 402"/>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04" name="Straight Connector 403"/>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05" name="Straight Connector 404"/>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06" name="Straight Connector 405"/>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07" name="Straight Connector 406"/>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08" name="Group 407"/>
                <p:cNvGrpSpPr/>
                <p:nvPr/>
              </p:nvGrpSpPr>
              <p:grpSpPr>
                <a:xfrm>
                  <a:off x="-15004379" y="1597447"/>
                  <a:ext cx="609600" cy="2743200"/>
                  <a:chOff x="3924300" y="3162300"/>
                  <a:chExt cx="609600" cy="2743200"/>
                </a:xfrm>
              </p:grpSpPr>
              <p:sp>
                <p:nvSpPr>
                  <p:cNvPr id="409" name="Rectangle 408"/>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10" name="Straight Connector 409"/>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1" name="Straight Connector 410"/>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2" name="Straight Connector 411"/>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3" name="Straight Connector 412"/>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4" name="Straight Connector 413"/>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5" name="Straight Connector 414"/>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6" name="Straight Connector 415"/>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417" name="Group 416"/>
              <p:cNvGrpSpPr/>
              <p:nvPr/>
            </p:nvGrpSpPr>
            <p:grpSpPr>
              <a:xfrm>
                <a:off x="-39337579" y="2956347"/>
                <a:ext cx="22243379" cy="2833596"/>
                <a:chOff x="-15004379" y="1597447"/>
                <a:chExt cx="22243379" cy="2833596"/>
              </a:xfrm>
            </p:grpSpPr>
            <p:grpSp>
              <p:nvGrpSpPr>
                <p:cNvPr id="418" name="Group 417"/>
                <p:cNvGrpSpPr/>
                <p:nvPr/>
              </p:nvGrpSpPr>
              <p:grpSpPr>
                <a:xfrm>
                  <a:off x="3928434" y="1687843"/>
                  <a:ext cx="609600" cy="2743200"/>
                  <a:chOff x="3924300" y="3162300"/>
                  <a:chExt cx="609600" cy="2743200"/>
                </a:xfrm>
              </p:grpSpPr>
              <p:sp>
                <p:nvSpPr>
                  <p:cNvPr id="491" name="Rectangle 490"/>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92" name="Straight Connector 49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3" name="Straight Connector 492"/>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4" name="Straight Connector 493"/>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5" name="Straight Connector 494"/>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6" name="Straight Connector 495"/>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7" name="Straight Connector 496"/>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8" name="Straight Connector 497"/>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19" name="Group 418"/>
                <p:cNvGrpSpPr/>
                <p:nvPr/>
              </p:nvGrpSpPr>
              <p:grpSpPr>
                <a:xfrm>
                  <a:off x="6629400" y="2044700"/>
                  <a:ext cx="609600" cy="2057400"/>
                  <a:chOff x="3924300" y="3505200"/>
                  <a:chExt cx="609600" cy="2057400"/>
                </a:xfrm>
              </p:grpSpPr>
              <p:cxnSp>
                <p:nvCxnSpPr>
                  <p:cNvPr id="484" name="Straight Connector 483"/>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5" name="Straight Connector 484"/>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6" name="Straight Connector 485"/>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7" name="Straight Connector 486"/>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8" name="Straight Connector 487"/>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9" name="Straight Connector 488"/>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0" name="Straight Connector 489"/>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20" name="Group 419"/>
                <p:cNvGrpSpPr/>
                <p:nvPr/>
              </p:nvGrpSpPr>
              <p:grpSpPr>
                <a:xfrm>
                  <a:off x="1223334" y="1675143"/>
                  <a:ext cx="609600" cy="2743200"/>
                  <a:chOff x="3924300" y="3162300"/>
                  <a:chExt cx="609600" cy="2743200"/>
                </a:xfrm>
              </p:grpSpPr>
              <p:sp>
                <p:nvSpPr>
                  <p:cNvPr id="475" name="Rectangle 474"/>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76" name="Straight Connector 475"/>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7" name="Straight Connector 47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8" name="Straight Connector 47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9" name="Straight Connector 47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0" name="Straight Connector 47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1" name="Straight Connector 48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2" name="Straight Connector 48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21" name="Group 420"/>
                <p:cNvGrpSpPr/>
                <p:nvPr/>
              </p:nvGrpSpPr>
              <p:grpSpPr>
                <a:xfrm>
                  <a:off x="-1481766" y="1662443"/>
                  <a:ext cx="609600" cy="2743200"/>
                  <a:chOff x="3924300" y="3162300"/>
                  <a:chExt cx="609600" cy="2743200"/>
                </a:xfrm>
              </p:grpSpPr>
              <p:sp>
                <p:nvSpPr>
                  <p:cNvPr id="467" name="Rectangle 466"/>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68" name="Straight Connector 467"/>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9" name="Straight Connector 468"/>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0" name="Straight Connector 469"/>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1" name="Straight Connector 470"/>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2" name="Straight Connector 471"/>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3" name="Straight Connector 472"/>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4" name="Straight Connector 473"/>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22" name="Group 421"/>
                <p:cNvGrpSpPr/>
                <p:nvPr/>
              </p:nvGrpSpPr>
              <p:grpSpPr>
                <a:xfrm>
                  <a:off x="-6889079" y="1635547"/>
                  <a:ext cx="609600" cy="2743200"/>
                  <a:chOff x="3924300" y="3162300"/>
                  <a:chExt cx="609600" cy="2743200"/>
                </a:xfrm>
              </p:grpSpPr>
              <p:sp>
                <p:nvSpPr>
                  <p:cNvPr id="459" name="Rectangle 458"/>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60" name="Straight Connector 459"/>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1" name="Straight Connector 460"/>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2" name="Straight Connector 461"/>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3" name="Straight Connector 462"/>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4" name="Straight Connector 463"/>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5" name="Straight Connector 464"/>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6" name="Straight Connector 465"/>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23" name="Group 422"/>
                <p:cNvGrpSpPr/>
                <p:nvPr/>
              </p:nvGrpSpPr>
              <p:grpSpPr>
                <a:xfrm>
                  <a:off x="-4188113" y="1649504"/>
                  <a:ext cx="609600" cy="2743200"/>
                  <a:chOff x="3924300" y="3162300"/>
                  <a:chExt cx="609600" cy="2743200"/>
                </a:xfrm>
              </p:grpSpPr>
              <p:sp>
                <p:nvSpPr>
                  <p:cNvPr id="451" name="Rectangle 450"/>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52" name="Straight Connector 45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3" name="Straight Connector 452"/>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4" name="Straight Connector 453"/>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5" name="Straight Connector 454"/>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6" name="Straight Connector 455"/>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7" name="Straight Connector 456"/>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8" name="Straight Connector 457"/>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24" name="Group 423"/>
                <p:cNvGrpSpPr/>
                <p:nvPr/>
              </p:nvGrpSpPr>
              <p:grpSpPr>
                <a:xfrm>
                  <a:off x="-9594179" y="1622847"/>
                  <a:ext cx="609600" cy="2743200"/>
                  <a:chOff x="3924300" y="3162300"/>
                  <a:chExt cx="609600" cy="2743200"/>
                </a:xfrm>
              </p:grpSpPr>
              <p:sp>
                <p:nvSpPr>
                  <p:cNvPr id="443" name="Rectangle 442"/>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44" name="Straight Connector 443"/>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5" name="Straight Connector 444"/>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6" name="Straight Connector 445"/>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7" name="Straight Connector 446"/>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8" name="Straight Connector 447"/>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9" name="Straight Connector 448"/>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0" name="Straight Connector 449"/>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25" name="Group 424"/>
                <p:cNvGrpSpPr/>
                <p:nvPr/>
              </p:nvGrpSpPr>
              <p:grpSpPr>
                <a:xfrm>
                  <a:off x="-12299279" y="1610147"/>
                  <a:ext cx="609600" cy="2743200"/>
                  <a:chOff x="3924300" y="3162300"/>
                  <a:chExt cx="609600" cy="2743200"/>
                </a:xfrm>
              </p:grpSpPr>
              <p:sp>
                <p:nvSpPr>
                  <p:cNvPr id="435" name="Rectangle 434"/>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36" name="Straight Connector 435"/>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7" name="Straight Connector 43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8" name="Straight Connector 43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9" name="Straight Connector 43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0" name="Straight Connector 43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1" name="Straight Connector 44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2" name="Straight Connector 44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26" name="Group 425"/>
                <p:cNvGrpSpPr/>
                <p:nvPr/>
              </p:nvGrpSpPr>
              <p:grpSpPr>
                <a:xfrm>
                  <a:off x="-15004379" y="1597447"/>
                  <a:ext cx="609600" cy="2743200"/>
                  <a:chOff x="3924300" y="3162300"/>
                  <a:chExt cx="609600" cy="2743200"/>
                </a:xfrm>
              </p:grpSpPr>
              <p:sp>
                <p:nvSpPr>
                  <p:cNvPr id="427" name="Rectangle 426"/>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28" name="Straight Connector 427"/>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9" name="Straight Connector 428"/>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0" name="Straight Connector 429"/>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1" name="Straight Connector 430"/>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2" name="Straight Connector 431"/>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3" name="Straight Connector 432"/>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4" name="Straight Connector 433"/>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grpSp>
        <p:grpSp>
          <p:nvGrpSpPr>
            <p:cNvPr id="499" name="Group 498"/>
            <p:cNvGrpSpPr/>
            <p:nvPr/>
          </p:nvGrpSpPr>
          <p:grpSpPr>
            <a:xfrm>
              <a:off x="-82593779" y="2740447"/>
              <a:ext cx="43871479" cy="2949153"/>
              <a:chOff x="-39337579" y="2956347"/>
              <a:chExt cx="43871479" cy="2949153"/>
            </a:xfrm>
          </p:grpSpPr>
          <p:grpSp>
            <p:nvGrpSpPr>
              <p:cNvPr id="500" name="Group 499"/>
              <p:cNvGrpSpPr/>
              <p:nvPr/>
            </p:nvGrpSpPr>
            <p:grpSpPr>
              <a:xfrm>
                <a:off x="-17709479" y="3057947"/>
                <a:ext cx="22243379" cy="2847553"/>
                <a:chOff x="-15004379" y="1597447"/>
                <a:chExt cx="22243379" cy="2847553"/>
              </a:xfrm>
            </p:grpSpPr>
            <p:grpSp>
              <p:nvGrpSpPr>
                <p:cNvPr id="582" name="Group 581"/>
                <p:cNvGrpSpPr/>
                <p:nvPr/>
              </p:nvGrpSpPr>
              <p:grpSpPr>
                <a:xfrm>
                  <a:off x="3928434" y="1687843"/>
                  <a:ext cx="609600" cy="2743200"/>
                  <a:chOff x="3924300" y="3162300"/>
                  <a:chExt cx="609600" cy="2743200"/>
                </a:xfrm>
              </p:grpSpPr>
              <p:sp>
                <p:nvSpPr>
                  <p:cNvPr id="655" name="Rectangle 654"/>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56" name="Straight Connector 655"/>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7" name="Straight Connector 65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8" name="Straight Connector 65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9" name="Straight Connector 65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0" name="Straight Connector 65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1" name="Straight Connector 66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2" name="Straight Connector 66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83" name="Group 582"/>
                <p:cNvGrpSpPr/>
                <p:nvPr/>
              </p:nvGrpSpPr>
              <p:grpSpPr>
                <a:xfrm>
                  <a:off x="6629400" y="1701800"/>
                  <a:ext cx="609600" cy="2743200"/>
                  <a:chOff x="3924300" y="3162300"/>
                  <a:chExt cx="609600" cy="2743200"/>
                </a:xfrm>
              </p:grpSpPr>
              <p:sp>
                <p:nvSpPr>
                  <p:cNvPr id="647" name="Rectangle 646"/>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48" name="Straight Connector 647"/>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9" name="Straight Connector 648"/>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0" name="Straight Connector 649"/>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1" name="Straight Connector 650"/>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2" name="Straight Connector 651"/>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3" name="Straight Connector 652"/>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4" name="Straight Connector 653"/>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84" name="Group 583"/>
                <p:cNvGrpSpPr/>
                <p:nvPr/>
              </p:nvGrpSpPr>
              <p:grpSpPr>
                <a:xfrm>
                  <a:off x="1223334" y="1675143"/>
                  <a:ext cx="609600" cy="2743200"/>
                  <a:chOff x="3924300" y="3162300"/>
                  <a:chExt cx="609600" cy="2743200"/>
                </a:xfrm>
              </p:grpSpPr>
              <p:sp>
                <p:nvSpPr>
                  <p:cNvPr id="639" name="Rectangle 638"/>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40" name="Straight Connector 639"/>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1" name="Straight Connector 640"/>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2" name="Straight Connector 641"/>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3" name="Straight Connector 642"/>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4" name="Straight Connector 643"/>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5" name="Straight Connector 644"/>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6" name="Straight Connector 645"/>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85" name="Group 584"/>
                <p:cNvGrpSpPr/>
                <p:nvPr/>
              </p:nvGrpSpPr>
              <p:grpSpPr>
                <a:xfrm>
                  <a:off x="-1481766" y="1662443"/>
                  <a:ext cx="609600" cy="2743200"/>
                  <a:chOff x="3924300" y="3162300"/>
                  <a:chExt cx="609600" cy="2743200"/>
                </a:xfrm>
              </p:grpSpPr>
              <p:sp>
                <p:nvSpPr>
                  <p:cNvPr id="631" name="Rectangle 630"/>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32" name="Straight Connector 63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3" name="Straight Connector 632"/>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4" name="Straight Connector 633"/>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5" name="Straight Connector 634"/>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6" name="Straight Connector 635"/>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7" name="Straight Connector 636"/>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8" name="Straight Connector 637"/>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86" name="Group 585"/>
                <p:cNvGrpSpPr/>
                <p:nvPr/>
              </p:nvGrpSpPr>
              <p:grpSpPr>
                <a:xfrm>
                  <a:off x="-6889079" y="1635547"/>
                  <a:ext cx="609600" cy="2743200"/>
                  <a:chOff x="3924300" y="3162300"/>
                  <a:chExt cx="609600" cy="2743200"/>
                </a:xfrm>
              </p:grpSpPr>
              <p:sp>
                <p:nvSpPr>
                  <p:cNvPr id="623" name="Rectangle 622"/>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24" name="Straight Connector 623"/>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5" name="Straight Connector 624"/>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6" name="Straight Connector 625"/>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7" name="Straight Connector 626"/>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8" name="Straight Connector 627"/>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9" name="Straight Connector 628"/>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0" name="Straight Connector 629"/>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87" name="Group 586"/>
                <p:cNvGrpSpPr/>
                <p:nvPr/>
              </p:nvGrpSpPr>
              <p:grpSpPr>
                <a:xfrm>
                  <a:off x="-4188113" y="1649504"/>
                  <a:ext cx="609600" cy="2743200"/>
                  <a:chOff x="3924300" y="3162300"/>
                  <a:chExt cx="609600" cy="2743200"/>
                </a:xfrm>
              </p:grpSpPr>
              <p:sp>
                <p:nvSpPr>
                  <p:cNvPr id="615" name="Rectangle 614"/>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16" name="Straight Connector 615"/>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7" name="Straight Connector 61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8" name="Straight Connector 61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9" name="Straight Connector 61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0" name="Straight Connector 61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1" name="Straight Connector 62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2" name="Straight Connector 62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88" name="Group 587"/>
                <p:cNvGrpSpPr/>
                <p:nvPr/>
              </p:nvGrpSpPr>
              <p:grpSpPr>
                <a:xfrm>
                  <a:off x="-9594179" y="1622847"/>
                  <a:ext cx="609600" cy="2743200"/>
                  <a:chOff x="3924300" y="3162300"/>
                  <a:chExt cx="609600" cy="2743200"/>
                </a:xfrm>
              </p:grpSpPr>
              <p:sp>
                <p:nvSpPr>
                  <p:cNvPr id="607" name="Rectangle 606"/>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08" name="Straight Connector 607"/>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9" name="Straight Connector 608"/>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0" name="Straight Connector 609"/>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1" name="Straight Connector 610"/>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2" name="Straight Connector 611"/>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3" name="Straight Connector 612"/>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4" name="Straight Connector 613"/>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89" name="Group 588"/>
                <p:cNvGrpSpPr/>
                <p:nvPr/>
              </p:nvGrpSpPr>
              <p:grpSpPr>
                <a:xfrm>
                  <a:off x="-12299279" y="1610147"/>
                  <a:ext cx="609600" cy="2743200"/>
                  <a:chOff x="3924300" y="3162300"/>
                  <a:chExt cx="609600" cy="2743200"/>
                </a:xfrm>
              </p:grpSpPr>
              <p:sp>
                <p:nvSpPr>
                  <p:cNvPr id="599" name="Rectangle 598"/>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00" name="Straight Connector 599"/>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1" name="Straight Connector 600"/>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2" name="Straight Connector 601"/>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3" name="Straight Connector 602"/>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4" name="Straight Connector 603"/>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5" name="Straight Connector 604"/>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6" name="Straight Connector 605"/>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90" name="Group 589"/>
                <p:cNvGrpSpPr/>
                <p:nvPr/>
              </p:nvGrpSpPr>
              <p:grpSpPr>
                <a:xfrm>
                  <a:off x="-15004379" y="1597447"/>
                  <a:ext cx="609600" cy="2743200"/>
                  <a:chOff x="3924300" y="3162300"/>
                  <a:chExt cx="609600" cy="2743200"/>
                </a:xfrm>
              </p:grpSpPr>
              <p:sp>
                <p:nvSpPr>
                  <p:cNvPr id="591" name="Rectangle 590"/>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92" name="Straight Connector 59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3" name="Straight Connector 592"/>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4" name="Straight Connector 593"/>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5" name="Straight Connector 594"/>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6" name="Straight Connector 595"/>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7" name="Straight Connector 596"/>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8" name="Straight Connector 597"/>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501" name="Group 500"/>
              <p:cNvGrpSpPr/>
              <p:nvPr/>
            </p:nvGrpSpPr>
            <p:grpSpPr>
              <a:xfrm>
                <a:off x="-39337579" y="2956347"/>
                <a:ext cx="22243379" cy="2833596"/>
                <a:chOff x="-15004379" y="1597447"/>
                <a:chExt cx="22243379" cy="2833596"/>
              </a:xfrm>
            </p:grpSpPr>
            <p:grpSp>
              <p:nvGrpSpPr>
                <p:cNvPr id="502" name="Group 501"/>
                <p:cNvGrpSpPr/>
                <p:nvPr/>
              </p:nvGrpSpPr>
              <p:grpSpPr>
                <a:xfrm>
                  <a:off x="3928434" y="1687843"/>
                  <a:ext cx="609600" cy="2743200"/>
                  <a:chOff x="3924300" y="3162300"/>
                  <a:chExt cx="609600" cy="2743200"/>
                </a:xfrm>
              </p:grpSpPr>
              <p:sp>
                <p:nvSpPr>
                  <p:cNvPr id="574" name="Rectangle 573"/>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75" name="Straight Connector 574"/>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6" name="Straight Connector 575"/>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7" name="Straight Connector 576"/>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8" name="Straight Connector 577"/>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9" name="Straight Connector 578"/>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80" name="Straight Connector 579"/>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81" name="Straight Connector 580"/>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3" name="Group 502"/>
                <p:cNvGrpSpPr/>
                <p:nvPr/>
              </p:nvGrpSpPr>
              <p:grpSpPr>
                <a:xfrm>
                  <a:off x="6629400" y="2044700"/>
                  <a:ext cx="609600" cy="2057400"/>
                  <a:chOff x="3924300" y="3505200"/>
                  <a:chExt cx="609600" cy="2057400"/>
                </a:xfrm>
              </p:grpSpPr>
              <p:cxnSp>
                <p:nvCxnSpPr>
                  <p:cNvPr id="567" name="Straight Connector 566"/>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8" name="Straight Connector 567"/>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9" name="Straight Connector 568"/>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0" name="Straight Connector 569"/>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1" name="Straight Connector 570"/>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2" name="Straight Connector 571"/>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3" name="Straight Connector 572"/>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4" name="Group 503"/>
                <p:cNvGrpSpPr/>
                <p:nvPr/>
              </p:nvGrpSpPr>
              <p:grpSpPr>
                <a:xfrm>
                  <a:off x="1223334" y="1675143"/>
                  <a:ext cx="609600" cy="2743200"/>
                  <a:chOff x="3924300" y="3162300"/>
                  <a:chExt cx="609600" cy="2743200"/>
                </a:xfrm>
              </p:grpSpPr>
              <p:sp>
                <p:nvSpPr>
                  <p:cNvPr id="559" name="Rectangle 558"/>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60" name="Straight Connector 559"/>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1" name="Straight Connector 560"/>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2" name="Straight Connector 561"/>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3" name="Straight Connector 562"/>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4" name="Straight Connector 563"/>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5" name="Straight Connector 564"/>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6" name="Straight Connector 565"/>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5" name="Group 504"/>
                <p:cNvGrpSpPr/>
                <p:nvPr/>
              </p:nvGrpSpPr>
              <p:grpSpPr>
                <a:xfrm>
                  <a:off x="-1481766" y="1662443"/>
                  <a:ext cx="609600" cy="2743200"/>
                  <a:chOff x="3924300" y="3162300"/>
                  <a:chExt cx="609600" cy="2743200"/>
                </a:xfrm>
              </p:grpSpPr>
              <p:sp>
                <p:nvSpPr>
                  <p:cNvPr id="551" name="Rectangle 550"/>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52" name="Straight Connector 55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3" name="Straight Connector 552"/>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4" name="Straight Connector 553"/>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5" name="Straight Connector 554"/>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6" name="Straight Connector 555"/>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7" name="Straight Connector 556"/>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8" name="Straight Connector 557"/>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6" name="Group 505"/>
                <p:cNvGrpSpPr/>
                <p:nvPr/>
              </p:nvGrpSpPr>
              <p:grpSpPr>
                <a:xfrm>
                  <a:off x="-6889079" y="1635547"/>
                  <a:ext cx="609600" cy="2743200"/>
                  <a:chOff x="3924300" y="3162300"/>
                  <a:chExt cx="609600" cy="2743200"/>
                </a:xfrm>
              </p:grpSpPr>
              <p:sp>
                <p:nvSpPr>
                  <p:cNvPr id="543" name="Rectangle 542"/>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44" name="Straight Connector 543"/>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5" name="Straight Connector 544"/>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6" name="Straight Connector 545"/>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7" name="Straight Connector 546"/>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8" name="Straight Connector 547"/>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9" name="Straight Connector 548"/>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0" name="Straight Connector 549"/>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7" name="Group 506"/>
                <p:cNvGrpSpPr/>
                <p:nvPr/>
              </p:nvGrpSpPr>
              <p:grpSpPr>
                <a:xfrm>
                  <a:off x="-4188113" y="1649504"/>
                  <a:ext cx="609600" cy="2743200"/>
                  <a:chOff x="3924300" y="3162300"/>
                  <a:chExt cx="609600" cy="2743200"/>
                </a:xfrm>
              </p:grpSpPr>
              <p:sp>
                <p:nvSpPr>
                  <p:cNvPr id="535" name="Rectangle 534"/>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36" name="Straight Connector 535"/>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7" name="Straight Connector 53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8" name="Straight Connector 53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9" name="Straight Connector 53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0" name="Straight Connector 53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1" name="Straight Connector 54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2" name="Straight Connector 54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8" name="Group 507"/>
                <p:cNvGrpSpPr/>
                <p:nvPr/>
              </p:nvGrpSpPr>
              <p:grpSpPr>
                <a:xfrm>
                  <a:off x="-9594179" y="1622847"/>
                  <a:ext cx="609600" cy="2743200"/>
                  <a:chOff x="3924300" y="3162300"/>
                  <a:chExt cx="609600" cy="2743200"/>
                </a:xfrm>
              </p:grpSpPr>
              <p:sp>
                <p:nvSpPr>
                  <p:cNvPr id="527" name="Rectangle 526"/>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28" name="Straight Connector 527"/>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9" name="Straight Connector 528"/>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0" name="Straight Connector 529"/>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1" name="Straight Connector 530"/>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2" name="Straight Connector 531"/>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3" name="Straight Connector 532"/>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4" name="Straight Connector 533"/>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9" name="Group 508"/>
                <p:cNvGrpSpPr/>
                <p:nvPr/>
              </p:nvGrpSpPr>
              <p:grpSpPr>
                <a:xfrm>
                  <a:off x="-12299279" y="1610147"/>
                  <a:ext cx="609600" cy="2743200"/>
                  <a:chOff x="3924300" y="3162300"/>
                  <a:chExt cx="609600" cy="2743200"/>
                </a:xfrm>
              </p:grpSpPr>
              <p:sp>
                <p:nvSpPr>
                  <p:cNvPr id="519" name="Rectangle 518"/>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20" name="Straight Connector 519"/>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1" name="Straight Connector 520"/>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2" name="Straight Connector 521"/>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3" name="Straight Connector 522"/>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4" name="Straight Connector 523"/>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5" name="Straight Connector 524"/>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6" name="Straight Connector 525"/>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10" name="Group 509"/>
                <p:cNvGrpSpPr/>
                <p:nvPr/>
              </p:nvGrpSpPr>
              <p:grpSpPr>
                <a:xfrm>
                  <a:off x="-15004379" y="1597447"/>
                  <a:ext cx="609600" cy="2743200"/>
                  <a:chOff x="3924300" y="3162300"/>
                  <a:chExt cx="609600" cy="2743200"/>
                </a:xfrm>
              </p:grpSpPr>
              <p:sp>
                <p:nvSpPr>
                  <p:cNvPr id="511" name="Rectangle 510"/>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12" name="Straight Connector 51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3" name="Straight Connector 512"/>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4" name="Straight Connector 513"/>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5" name="Straight Connector 514"/>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6" name="Straight Connector 515"/>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7" name="Straight Connector 516"/>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8" name="Straight Connector 517"/>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grpSp>
      </p:grpSp>
      <p:grpSp>
        <p:nvGrpSpPr>
          <p:cNvPr id="663" name="Group 662"/>
          <p:cNvGrpSpPr/>
          <p:nvPr/>
        </p:nvGrpSpPr>
        <p:grpSpPr>
          <a:xfrm>
            <a:off x="1873276" y="2317467"/>
            <a:ext cx="8025679" cy="228411"/>
            <a:chOff x="1866900" y="2628900"/>
            <a:chExt cx="4419600" cy="190500"/>
          </a:xfrm>
        </p:grpSpPr>
        <p:cxnSp>
          <p:nvCxnSpPr>
            <p:cNvPr id="664" name="Straight Connector 663"/>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5" name="Straight Connector 664"/>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6" name="Straight Connector 665"/>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667" name="TextBox 666"/>
          <p:cNvSpPr txBox="1"/>
          <p:nvPr/>
        </p:nvSpPr>
        <p:spPr>
          <a:xfrm>
            <a:off x="4469769" y="1828800"/>
            <a:ext cx="2654931" cy="562785"/>
          </a:xfrm>
          <a:prstGeom prst="rect">
            <a:avLst/>
          </a:prstGeom>
          <a:noFill/>
        </p:spPr>
        <p:txBody>
          <a:bodyPr wrap="square" lIns="130622" tIns="65311" rIns="130622" bIns="65311" rtlCol="0">
            <a:spAutoFit/>
          </a:bodyPr>
          <a:lstStyle/>
          <a:p>
            <a:pPr algn="ctr"/>
            <a:r>
              <a:rPr lang="en-US" sz="2800" dirty="0" smtClean="0">
                <a:latin typeface="Seravek"/>
                <a:cs typeface="Seravek"/>
              </a:rPr>
              <a:t>pipeline</a:t>
            </a:r>
            <a:endParaRPr lang="en-US" sz="2800" dirty="0">
              <a:latin typeface="Seravek"/>
              <a:cs typeface="Seravek"/>
            </a:endParaRPr>
          </a:p>
        </p:txBody>
      </p:sp>
      <p:sp>
        <p:nvSpPr>
          <p:cNvPr id="483" name="Rounded Rectangle 482"/>
          <p:cNvSpPr/>
          <p:nvPr/>
        </p:nvSpPr>
        <p:spPr>
          <a:xfrm>
            <a:off x="1701800" y="5537201"/>
            <a:ext cx="8788400" cy="1100666"/>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600" dirty="0" smtClean="0">
                <a:ea typeface="Gadugi" charset="0"/>
                <a:cs typeface="Gadugi" charset="0"/>
              </a:rPr>
              <a:t>Typical requirement: 1 </a:t>
            </a:r>
            <a:r>
              <a:rPr lang="en-US" sz="3600" dirty="0" err="1" smtClean="0">
                <a:ea typeface="Gadugi" charset="0"/>
                <a:cs typeface="Gadugi" charset="0"/>
              </a:rPr>
              <a:t>pkt</a:t>
            </a:r>
            <a:r>
              <a:rPr lang="en-US" sz="3600" dirty="0" smtClean="0">
                <a:ea typeface="Gadugi" charset="0"/>
                <a:cs typeface="Gadugi" charset="0"/>
              </a:rPr>
              <a:t> / nanosecond</a:t>
            </a:r>
          </a:p>
        </p:txBody>
      </p:sp>
    </p:spTree>
    <p:custDataLst>
      <p:tags r:id="rId1"/>
    </p:custDataLst>
    <p:extLst>
      <p:ext uri="{BB962C8B-B14F-4D97-AF65-F5344CB8AC3E}">
        <p14:creationId xmlns:p14="http://schemas.microsoft.com/office/powerpoint/2010/main" val="18692601"/>
      </p:ext>
    </p:extLst>
  </p:cSld>
  <p:clrMapOvr>
    <a:masterClrMapping/>
  </p:clrMapOvr>
  <mc:AlternateContent xmlns:mc="http://schemas.openxmlformats.org/markup-compatibility/2006" xmlns:p14="http://schemas.microsoft.com/office/powerpoint/2010/main">
    <mc:Choice Requires="p14">
      <p:transition spd="slow" p14:dur="2000" advTm="45511"/>
    </mc:Choice>
    <mc:Fallback xmlns="">
      <p:transition xmlns:p14="http://schemas.microsoft.com/office/powerpoint/2010/main" spd="slow" advTm="45511"/>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nodeType="withEffect">
                                  <p:stCondLst>
                                    <p:cond delay="0"/>
                                  </p:stCondLst>
                                  <p:childTnLst>
                                    <p:animMotion origin="layout" path="M -1.77037E-7 -3.37193E-6 L 0.21987 -3.37193E-6 " pathEditMode="relative" ptsTypes="AA">
                                      <p:cBhvr>
                                        <p:cTn id="6" dur="1000" fill="hold"/>
                                        <p:tgtEl>
                                          <p:spTgt spid="15"/>
                                        </p:tgtEl>
                                        <p:attrNameLst>
                                          <p:attrName>ppt_x</p:attrName>
                                          <p:attrName>ppt_y</p:attrName>
                                        </p:attrNameLst>
                                      </p:cBhvr>
                                    </p:animMotion>
                                  </p:childTnLst>
                                </p:cTn>
                              </p:par>
                              <p:par>
                                <p:cTn id="7" presetID="0" presetClass="path" presetSubtype="0" fill="hold" nodeType="withEffect">
                                  <p:stCondLst>
                                    <p:cond delay="0"/>
                                  </p:stCondLst>
                                  <p:childTnLst>
                                    <p:animMotion origin="layout" path="M 3.73757 0.02964 L 10.32596 0.02964 " pathEditMode="relative" rAng="0" ptsTypes="AA">
                                      <p:cBhvr>
                                        <p:cTn id="8" dur="5000" fill="hold"/>
                                        <p:tgtEl>
                                          <p:spTgt spid="15"/>
                                        </p:tgtEl>
                                        <p:attrNameLst>
                                          <p:attrName>ppt_x</p:attrName>
                                          <p:attrName>ppt_y</p:attrName>
                                        </p:attrNameLst>
                                      </p:cBhvr>
                                      <p:rCtr x="329419" y="0"/>
                                    </p:animMotion>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8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 machine model for line-rate switches</a:t>
            </a:r>
            <a:endParaRPr lang="en-US" dirty="0"/>
          </a:p>
        </p:txBody>
      </p:sp>
      <p:sp>
        <p:nvSpPr>
          <p:cNvPr id="4" name="Slide Number Placeholder 3"/>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17</a:t>
            </a:fld>
            <a:endParaRPr lang="en-US"/>
          </a:p>
        </p:txBody>
      </p:sp>
      <p:grpSp>
        <p:nvGrpSpPr>
          <p:cNvPr id="7" name="Group 6"/>
          <p:cNvGrpSpPr/>
          <p:nvPr/>
        </p:nvGrpSpPr>
        <p:grpSpPr>
          <a:xfrm>
            <a:off x="1600200" y="2549525"/>
            <a:ext cx="8724900" cy="3789720"/>
            <a:chOff x="1600200" y="2549525"/>
            <a:chExt cx="8724900" cy="3789720"/>
          </a:xfrm>
        </p:grpSpPr>
        <p:grpSp>
          <p:nvGrpSpPr>
            <p:cNvPr id="6" name="Group 42"/>
            <p:cNvGrpSpPr/>
            <p:nvPr/>
          </p:nvGrpSpPr>
          <p:grpSpPr>
            <a:xfrm>
              <a:off x="1600200" y="3553365"/>
              <a:ext cx="8724900" cy="1425855"/>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562748" y="315783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562748" y="541751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562748" y="3961509"/>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562748" y="4591383"/>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896100" y="3162300"/>
              <a:ext cx="801124" cy="2594157"/>
              <a:chOff x="8534400" y="1981200"/>
              <a:chExt cx="595991" cy="2163589"/>
            </a:xfrm>
          </p:grpSpPr>
          <p:cxnSp>
            <p:nvCxnSpPr>
              <p:cNvPr id="112" name="Straight Connector 111"/>
              <p:cNvCxnSpPr/>
              <p:nvPr/>
            </p:nvCxnSpPr>
            <p:spPr>
              <a:xfrm>
                <a:off x="8534400" y="1981200"/>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8544754" y="3074118"/>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8" name="Rectangle 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82" name="Rectangle 81"/>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81" name="TextBox 80"/>
            <p:cNvSpPr txBox="1"/>
            <p:nvPr/>
          </p:nvSpPr>
          <p:spPr>
            <a:xfrm>
              <a:off x="2586088" y="5939135"/>
              <a:ext cx="942296" cy="400110"/>
            </a:xfrm>
            <a:prstGeom prst="rect">
              <a:avLst/>
            </a:prstGeom>
            <a:noFill/>
          </p:spPr>
          <p:txBody>
            <a:bodyPr wrap="none" rtlCol="0">
              <a:spAutoFit/>
            </a:bodyPr>
            <a:lstStyle/>
            <a:p>
              <a:r>
                <a:rPr lang="en-US" sz="2000" dirty="0" smtClean="0">
                  <a:latin typeface="Seravek"/>
                  <a:cs typeface="Seravek"/>
                </a:rPr>
                <a:t>Stage 1</a:t>
              </a:r>
              <a:endParaRPr lang="en-US" sz="2000" dirty="0">
                <a:latin typeface="Seravek"/>
                <a:cs typeface="Seravek"/>
              </a:endParaRPr>
            </a:p>
          </p:txBody>
        </p:sp>
        <p:sp>
          <p:nvSpPr>
            <p:cNvPr id="128" name="Rectangle 127"/>
            <p:cNvSpPr/>
            <p:nvPr/>
          </p:nvSpPr>
          <p:spPr>
            <a:xfrm>
              <a:off x="46863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29" name="Rectangle 128"/>
            <p:cNvSpPr/>
            <p:nvPr/>
          </p:nvSpPr>
          <p:spPr>
            <a:xfrm>
              <a:off x="4696940"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2" name="TextBox 131"/>
            <p:cNvSpPr txBox="1"/>
            <p:nvPr/>
          </p:nvSpPr>
          <p:spPr>
            <a:xfrm>
              <a:off x="5203910" y="5939135"/>
              <a:ext cx="974098" cy="400110"/>
            </a:xfrm>
            <a:prstGeom prst="rect">
              <a:avLst/>
            </a:prstGeom>
            <a:noFill/>
          </p:spPr>
          <p:txBody>
            <a:bodyPr wrap="none" rtlCol="0">
              <a:spAutoFit/>
            </a:bodyPr>
            <a:lstStyle/>
            <a:p>
              <a:r>
                <a:rPr lang="en-US" sz="2000" dirty="0" smtClean="0">
                  <a:latin typeface="Seravek"/>
                  <a:cs typeface="Seravek"/>
                </a:rPr>
                <a:t>Stage 2</a:t>
              </a:r>
              <a:endParaRPr lang="en-US" sz="2000" dirty="0">
                <a:latin typeface="Seravek"/>
                <a:cs typeface="Seravek"/>
              </a:endParaRPr>
            </a:p>
          </p:txBody>
        </p:sp>
        <p:sp>
          <p:nvSpPr>
            <p:cNvPr id="158" name="Rectangle 157"/>
            <p:cNvSpPr/>
            <p:nvPr/>
          </p:nvSpPr>
          <p:spPr>
            <a:xfrm>
              <a:off x="78105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59" name="Rectangle 158"/>
            <p:cNvSpPr/>
            <p:nvPr/>
          </p:nvSpPr>
          <p:spPr>
            <a:xfrm>
              <a:off x="7821140"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62" name="TextBox 161"/>
            <p:cNvSpPr txBox="1"/>
            <p:nvPr/>
          </p:nvSpPr>
          <p:spPr>
            <a:xfrm>
              <a:off x="8251910" y="5939135"/>
              <a:ext cx="1082590" cy="400110"/>
            </a:xfrm>
            <a:prstGeom prst="rect">
              <a:avLst/>
            </a:prstGeom>
            <a:noFill/>
          </p:spPr>
          <p:txBody>
            <a:bodyPr wrap="none" rtlCol="0">
              <a:spAutoFit/>
            </a:bodyPr>
            <a:lstStyle/>
            <a:p>
              <a:r>
                <a:rPr lang="en-US" sz="2000" dirty="0" smtClean="0">
                  <a:latin typeface="Seravek"/>
                  <a:cs typeface="Seravek"/>
                </a:rPr>
                <a:t>Stage 16</a:t>
              </a:r>
              <a:endParaRPr lang="en-US" sz="2000" dirty="0">
                <a:latin typeface="Seravek"/>
                <a:cs typeface="Seravek"/>
              </a:endParaRPr>
            </a:p>
          </p:txBody>
        </p:sp>
        <p:grpSp>
          <p:nvGrpSpPr>
            <p:cNvPr id="334" name="Group 333"/>
            <p:cNvGrpSpPr/>
            <p:nvPr/>
          </p:nvGrpSpPr>
          <p:grpSpPr>
            <a:xfrm>
              <a:off x="4629150" y="2708275"/>
              <a:ext cx="1336675" cy="2971800"/>
              <a:chOff x="1936750" y="2698750"/>
              <a:chExt cx="1336675" cy="2971800"/>
            </a:xfrm>
          </p:grpSpPr>
          <p:grpSp>
            <p:nvGrpSpPr>
              <p:cNvPr id="335" name="Group 334"/>
              <p:cNvGrpSpPr/>
              <p:nvPr/>
            </p:nvGrpSpPr>
            <p:grpSpPr>
              <a:xfrm>
                <a:off x="2470150" y="3384550"/>
                <a:ext cx="803275" cy="2171700"/>
                <a:chOff x="2476500" y="3390900"/>
                <a:chExt cx="803275" cy="2171700"/>
              </a:xfrm>
            </p:grpSpPr>
            <p:cxnSp>
              <p:nvCxnSpPr>
                <p:cNvPr id="343" name="Straight Arrow Connector 342"/>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4" name="Straight Arrow Connector 343"/>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5" name="Straight Arrow Connector 344"/>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6" name="Straight Arrow Connector 345"/>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7" name="Straight Arrow Connector 346"/>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8" name="Straight Arrow Connector 347"/>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36" name="Group 335"/>
              <p:cNvGrpSpPr/>
              <p:nvPr/>
            </p:nvGrpSpPr>
            <p:grpSpPr>
              <a:xfrm>
                <a:off x="1936750" y="2698750"/>
                <a:ext cx="1028699" cy="2971800"/>
                <a:chOff x="1943100" y="2705100"/>
                <a:chExt cx="1028699" cy="2971800"/>
              </a:xfrm>
            </p:grpSpPr>
            <p:sp>
              <p:nvSpPr>
                <p:cNvPr id="337" name="TextBox 336"/>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38" name="Group 337"/>
                <p:cNvGrpSpPr/>
                <p:nvPr/>
              </p:nvGrpSpPr>
              <p:grpSpPr>
                <a:xfrm>
                  <a:off x="2168925" y="3238500"/>
                  <a:ext cx="577050" cy="2438400"/>
                  <a:chOff x="2168925" y="3238500"/>
                  <a:chExt cx="577050" cy="2438400"/>
                </a:xfrm>
              </p:grpSpPr>
              <p:sp>
                <p:nvSpPr>
                  <p:cNvPr id="339" name="Rectangle 338"/>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0" name="Rectangle 339"/>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1" name="Rectangle 340"/>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42" name="Straight Connector 341"/>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49" name="Group 348"/>
            <p:cNvGrpSpPr/>
            <p:nvPr/>
          </p:nvGrpSpPr>
          <p:grpSpPr>
            <a:xfrm>
              <a:off x="5695950" y="2549525"/>
              <a:ext cx="990600" cy="3244850"/>
              <a:chOff x="8662554" y="2546350"/>
              <a:chExt cx="1305791" cy="3244850"/>
            </a:xfrm>
          </p:grpSpPr>
          <p:grpSp>
            <p:nvGrpSpPr>
              <p:cNvPr id="350" name="Group 349"/>
              <p:cNvGrpSpPr/>
              <p:nvPr/>
            </p:nvGrpSpPr>
            <p:grpSpPr>
              <a:xfrm>
                <a:off x="8662554" y="2546350"/>
                <a:ext cx="1305791" cy="3244850"/>
                <a:chOff x="2871353" y="2541817"/>
                <a:chExt cx="1305791" cy="3244850"/>
              </a:xfrm>
            </p:grpSpPr>
            <p:sp>
              <p:nvSpPr>
                <p:cNvPr id="354" name="Trapezoid 353"/>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5" name="Trapezoid 354"/>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6" name="Trapezoid 35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57" name="Straight Connector 356"/>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58" name="TextBox 357"/>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51" name="Straight Arrow Connector 350"/>
              <p:cNvCxnSpPr>
                <a:stCxn id="356"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2" name="Straight Arrow Connector 351"/>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3" name="Straight Arrow Connector 352"/>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59" name="Group 358"/>
            <p:cNvGrpSpPr/>
            <p:nvPr/>
          </p:nvGrpSpPr>
          <p:grpSpPr>
            <a:xfrm>
              <a:off x="7750175" y="2717800"/>
              <a:ext cx="1336675" cy="2971800"/>
              <a:chOff x="1936750" y="2698750"/>
              <a:chExt cx="1336675" cy="2971800"/>
            </a:xfrm>
          </p:grpSpPr>
          <p:grpSp>
            <p:nvGrpSpPr>
              <p:cNvPr id="360" name="Group 359"/>
              <p:cNvGrpSpPr/>
              <p:nvPr/>
            </p:nvGrpSpPr>
            <p:grpSpPr>
              <a:xfrm>
                <a:off x="2470150" y="3384550"/>
                <a:ext cx="803275" cy="2171700"/>
                <a:chOff x="2476500" y="3390900"/>
                <a:chExt cx="803275" cy="2171700"/>
              </a:xfrm>
            </p:grpSpPr>
            <p:cxnSp>
              <p:nvCxnSpPr>
                <p:cNvPr id="368" name="Straight Arrow Connector 367"/>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3" name="Straight Arrow Connector 372"/>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61" name="Group 360"/>
              <p:cNvGrpSpPr/>
              <p:nvPr/>
            </p:nvGrpSpPr>
            <p:grpSpPr>
              <a:xfrm>
                <a:off x="1936750" y="2698750"/>
                <a:ext cx="1028699" cy="2971800"/>
                <a:chOff x="1943100" y="2705100"/>
                <a:chExt cx="1028699" cy="2971800"/>
              </a:xfrm>
            </p:grpSpPr>
            <p:sp>
              <p:nvSpPr>
                <p:cNvPr id="362" name="TextBox 361"/>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63" name="Group 362"/>
                <p:cNvGrpSpPr/>
                <p:nvPr/>
              </p:nvGrpSpPr>
              <p:grpSpPr>
                <a:xfrm>
                  <a:off x="2168925" y="3238500"/>
                  <a:ext cx="577050" cy="2438400"/>
                  <a:chOff x="2168925" y="3238500"/>
                  <a:chExt cx="577050" cy="2438400"/>
                </a:xfrm>
              </p:grpSpPr>
              <p:sp>
                <p:nvSpPr>
                  <p:cNvPr id="364" name="Rectangle 363"/>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5" name="Rectangle 364"/>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6" name="Rectangle 365"/>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67" name="Straight Connector 366"/>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74" name="Group 373"/>
            <p:cNvGrpSpPr/>
            <p:nvPr/>
          </p:nvGrpSpPr>
          <p:grpSpPr>
            <a:xfrm>
              <a:off x="8816975" y="2559050"/>
              <a:ext cx="990600" cy="3244850"/>
              <a:chOff x="8662554" y="2546350"/>
              <a:chExt cx="1305791" cy="3244850"/>
            </a:xfrm>
          </p:grpSpPr>
          <p:grpSp>
            <p:nvGrpSpPr>
              <p:cNvPr id="375" name="Group 374"/>
              <p:cNvGrpSpPr/>
              <p:nvPr/>
            </p:nvGrpSpPr>
            <p:grpSpPr>
              <a:xfrm>
                <a:off x="8662554" y="2546350"/>
                <a:ext cx="1305791" cy="3244850"/>
                <a:chOff x="2871353" y="2541817"/>
                <a:chExt cx="1305791" cy="3244850"/>
              </a:xfrm>
            </p:grpSpPr>
            <p:sp>
              <p:nvSpPr>
                <p:cNvPr id="379" name="Trapezoid 378"/>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0" name="Trapezoid 379"/>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1" name="Trapezoid 380"/>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82" name="Straight Connector 381"/>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83" name="TextBox 382"/>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76" name="Straight Arrow Connector 375"/>
              <p:cNvCxnSpPr>
                <a:stCxn id="381"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7" name="Straight Arrow Connector 376"/>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8" name="Straight Arrow Connector 377"/>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64" name="Group 63"/>
            <p:cNvGrpSpPr/>
            <p:nvPr/>
          </p:nvGrpSpPr>
          <p:grpSpPr>
            <a:xfrm>
              <a:off x="1952625" y="2711450"/>
              <a:ext cx="1336675" cy="2971800"/>
              <a:chOff x="1936750" y="2698750"/>
              <a:chExt cx="1336675" cy="2971800"/>
            </a:xfrm>
          </p:grpSpPr>
          <p:grpSp>
            <p:nvGrpSpPr>
              <p:cNvPr id="285" name="Group 284"/>
              <p:cNvGrpSpPr/>
              <p:nvPr/>
            </p:nvGrpSpPr>
            <p:grpSpPr>
              <a:xfrm>
                <a:off x="2470150" y="3384550"/>
                <a:ext cx="803275" cy="2171700"/>
                <a:chOff x="2476500" y="3390900"/>
                <a:chExt cx="803275" cy="2171700"/>
              </a:xfrm>
            </p:grpSpPr>
            <p:cxnSp>
              <p:nvCxnSpPr>
                <p:cNvPr id="286" name="Straight Arrow Connector 285"/>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7" name="Straight Arrow Connector 286"/>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8" name="Straight Arrow Connector 287"/>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9" name="Straight Arrow Connector 288"/>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0" name="Straight Arrow Connector 289"/>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1" name="Straight Arrow Connector 290"/>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02" name="Group 301"/>
              <p:cNvGrpSpPr/>
              <p:nvPr/>
            </p:nvGrpSpPr>
            <p:grpSpPr>
              <a:xfrm>
                <a:off x="1936750" y="2698750"/>
                <a:ext cx="1028699" cy="2971800"/>
                <a:chOff x="1943100" y="2705100"/>
                <a:chExt cx="1028699" cy="2971800"/>
              </a:xfrm>
            </p:grpSpPr>
            <p:sp>
              <p:nvSpPr>
                <p:cNvPr id="303" name="TextBox 302"/>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04" name="Group 303"/>
                <p:cNvGrpSpPr/>
                <p:nvPr/>
              </p:nvGrpSpPr>
              <p:grpSpPr>
                <a:xfrm>
                  <a:off x="2168925" y="3238500"/>
                  <a:ext cx="577050" cy="2438400"/>
                  <a:chOff x="2168925" y="3238500"/>
                  <a:chExt cx="577050" cy="2438400"/>
                </a:xfrm>
              </p:grpSpPr>
              <p:sp>
                <p:nvSpPr>
                  <p:cNvPr id="305" name="Rectangle 304"/>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6" name="Rectangle 305"/>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7" name="Rectangle 306"/>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08" name="Straight Connector 307"/>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236" name="Group 235"/>
            <p:cNvGrpSpPr/>
            <p:nvPr/>
          </p:nvGrpSpPr>
          <p:grpSpPr>
            <a:xfrm>
              <a:off x="3009900" y="2562225"/>
              <a:ext cx="990600" cy="3228975"/>
              <a:chOff x="8662554" y="2562225"/>
              <a:chExt cx="1305791" cy="3228975"/>
            </a:xfrm>
          </p:grpSpPr>
          <p:grpSp>
            <p:nvGrpSpPr>
              <p:cNvPr id="237" name="Group 236"/>
              <p:cNvGrpSpPr/>
              <p:nvPr/>
            </p:nvGrpSpPr>
            <p:grpSpPr>
              <a:xfrm>
                <a:off x="8662554" y="2562225"/>
                <a:ext cx="1305791" cy="3228975"/>
                <a:chOff x="2871353" y="2557692"/>
                <a:chExt cx="1305791" cy="3228975"/>
              </a:xfrm>
            </p:grpSpPr>
            <p:sp>
              <p:nvSpPr>
                <p:cNvPr id="241" name="Trapezoid 240"/>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2" name="Trapezoid 241"/>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3" name="Trapezoid 242"/>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44" name="Straight Connector 243"/>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245" name="TextBox 244"/>
                <p:cNvSpPr txBox="1"/>
                <p:nvPr/>
              </p:nvSpPr>
              <p:spPr>
                <a:xfrm>
                  <a:off x="2871353" y="2557692"/>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238" name="Straight Arrow Connector 237"/>
              <p:cNvCxnSpPr>
                <a:stCxn id="243"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9" name="Straight Arrow Connector 238"/>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0" name="Straight Arrow Connector 239"/>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Tree>
    <p:extLst>
      <p:ext uri="{BB962C8B-B14F-4D97-AF65-F5344CB8AC3E}">
        <p14:creationId xmlns:p14="http://schemas.microsoft.com/office/powerpoint/2010/main" val="837911048"/>
      </p:ext>
    </p:extLst>
  </p:cSld>
  <p:clrMapOvr>
    <a:masterClrMapping/>
  </p:clrMapOvr>
  <mc:AlternateContent xmlns:mc="http://schemas.openxmlformats.org/markup-compatibility/2006" xmlns:p14="http://schemas.microsoft.com/office/powerpoint/2010/main">
    <mc:Choice Requires="p14">
      <p:transition spd="slow" p14:dur="2000" advTm="11091"/>
    </mc:Choice>
    <mc:Fallback xmlns="">
      <p:transition xmlns:p14="http://schemas.microsoft.com/office/powerpoint/2010/main" spd="slow" advTm="11091"/>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nodeType="withEffect">
                                  <p:stCondLst>
                                    <p:cond delay="0"/>
                                  </p:stCondLst>
                                  <p:childTnLst>
                                    <p:animMotion origin="layout" path="M 5.83333E-6 -5.18519E-6 L 5.83333E-6 -0.12177 " pathEditMode="relative" ptsTypes="AA">
                                      <p:cBhvr>
                                        <p:cTn id="6" dur="750" fill="hold"/>
                                        <p:tgtEl>
                                          <p:spTgt spid="7"/>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 machine model for line-rate switches</a:t>
            </a:r>
            <a:endParaRPr lang="en-US" dirty="0"/>
          </a:p>
        </p:txBody>
      </p:sp>
      <p:sp>
        <p:nvSpPr>
          <p:cNvPr id="4" name="Slide Number Placeholder 3"/>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18</a:t>
            </a:fld>
            <a:endParaRPr lang="en-US"/>
          </a:p>
        </p:txBody>
      </p:sp>
      <p:sp>
        <p:nvSpPr>
          <p:cNvPr id="125" name="Content Placeholder 2"/>
          <p:cNvSpPr>
            <a:spLocks noGrp="1"/>
          </p:cNvSpPr>
          <p:nvPr>
            <p:ph idx="1"/>
          </p:nvPr>
        </p:nvSpPr>
        <p:spPr>
          <a:xfrm>
            <a:off x="571500" y="5562600"/>
            <a:ext cx="11113477" cy="1812130"/>
          </a:xfrm>
        </p:spPr>
        <p:txBody>
          <a:bodyPr>
            <a:noAutofit/>
          </a:bodyPr>
          <a:lstStyle/>
          <a:p>
            <a:r>
              <a:rPr lang="en-US" dirty="0" smtClean="0"/>
              <a:t>Atom: </a:t>
            </a:r>
            <a:r>
              <a:rPr lang="en-US" dirty="0"/>
              <a:t>s</a:t>
            </a:r>
            <a:r>
              <a:rPr lang="en-US" dirty="0" smtClean="0"/>
              <a:t>mallest </a:t>
            </a:r>
            <a:r>
              <a:rPr lang="en-US" dirty="0"/>
              <a:t>unit of atomic </a:t>
            </a:r>
            <a:r>
              <a:rPr lang="en-US" dirty="0" smtClean="0"/>
              <a:t>packet/state update</a:t>
            </a:r>
          </a:p>
        </p:txBody>
      </p:sp>
      <p:grpSp>
        <p:nvGrpSpPr>
          <p:cNvPr id="6" name="Group 42"/>
          <p:cNvGrpSpPr/>
          <p:nvPr/>
        </p:nvGrpSpPr>
        <p:grpSpPr>
          <a:xfrm>
            <a:off x="1600200" y="2718340"/>
            <a:ext cx="8724900" cy="1425855"/>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562748" y="2322811"/>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562748" y="4582491"/>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562748" y="3126484"/>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562748" y="3756358"/>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896100" y="2327275"/>
            <a:ext cx="801124" cy="2594157"/>
            <a:chOff x="8534400" y="1981200"/>
            <a:chExt cx="595991" cy="2163589"/>
          </a:xfrm>
        </p:grpSpPr>
        <p:cxnSp>
          <p:nvCxnSpPr>
            <p:cNvPr id="112" name="Straight Connector 111"/>
            <p:cNvCxnSpPr/>
            <p:nvPr/>
          </p:nvCxnSpPr>
          <p:spPr>
            <a:xfrm>
              <a:off x="8534400" y="1981200"/>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8544754" y="3074118"/>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8" name="Rectangle 7"/>
          <p:cNvSpPr/>
          <p:nvPr/>
        </p:nvSpPr>
        <p:spPr>
          <a:xfrm>
            <a:off x="2010957" y="1749717"/>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82" name="Rectangle 81"/>
          <p:cNvSpPr/>
          <p:nvPr/>
        </p:nvSpPr>
        <p:spPr>
          <a:xfrm>
            <a:off x="2021597" y="1753272"/>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81" name="TextBox 80"/>
          <p:cNvSpPr txBox="1"/>
          <p:nvPr/>
        </p:nvSpPr>
        <p:spPr>
          <a:xfrm>
            <a:off x="2586088" y="5104110"/>
            <a:ext cx="942296" cy="400110"/>
          </a:xfrm>
          <a:prstGeom prst="rect">
            <a:avLst/>
          </a:prstGeom>
          <a:noFill/>
        </p:spPr>
        <p:txBody>
          <a:bodyPr wrap="none" rtlCol="0">
            <a:spAutoFit/>
          </a:bodyPr>
          <a:lstStyle/>
          <a:p>
            <a:r>
              <a:rPr lang="en-US" sz="2000" dirty="0" smtClean="0">
                <a:latin typeface="Seravek"/>
                <a:cs typeface="Seravek"/>
              </a:rPr>
              <a:t>Stage 1</a:t>
            </a:r>
            <a:endParaRPr lang="en-US" sz="2000" dirty="0">
              <a:latin typeface="Seravek"/>
              <a:cs typeface="Seravek"/>
            </a:endParaRPr>
          </a:p>
        </p:txBody>
      </p:sp>
      <p:sp>
        <p:nvSpPr>
          <p:cNvPr id="128" name="Rectangle 127"/>
          <p:cNvSpPr/>
          <p:nvPr/>
        </p:nvSpPr>
        <p:spPr>
          <a:xfrm>
            <a:off x="4686300" y="1749717"/>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29" name="Rectangle 128"/>
          <p:cNvSpPr/>
          <p:nvPr/>
        </p:nvSpPr>
        <p:spPr>
          <a:xfrm>
            <a:off x="4696940" y="1753272"/>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2" name="TextBox 131"/>
          <p:cNvSpPr txBox="1"/>
          <p:nvPr/>
        </p:nvSpPr>
        <p:spPr>
          <a:xfrm>
            <a:off x="5203910" y="5104110"/>
            <a:ext cx="974098" cy="400110"/>
          </a:xfrm>
          <a:prstGeom prst="rect">
            <a:avLst/>
          </a:prstGeom>
          <a:noFill/>
        </p:spPr>
        <p:txBody>
          <a:bodyPr wrap="none" rtlCol="0">
            <a:spAutoFit/>
          </a:bodyPr>
          <a:lstStyle/>
          <a:p>
            <a:r>
              <a:rPr lang="en-US" sz="2000" dirty="0" smtClean="0">
                <a:latin typeface="Seravek"/>
                <a:cs typeface="Seravek"/>
              </a:rPr>
              <a:t>Stage 2</a:t>
            </a:r>
            <a:endParaRPr lang="en-US" sz="2000" dirty="0">
              <a:latin typeface="Seravek"/>
              <a:cs typeface="Seravek"/>
            </a:endParaRPr>
          </a:p>
        </p:txBody>
      </p:sp>
      <p:sp>
        <p:nvSpPr>
          <p:cNvPr id="158" name="Rectangle 157"/>
          <p:cNvSpPr/>
          <p:nvPr/>
        </p:nvSpPr>
        <p:spPr>
          <a:xfrm>
            <a:off x="7810500" y="1749717"/>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59" name="Rectangle 158"/>
          <p:cNvSpPr/>
          <p:nvPr/>
        </p:nvSpPr>
        <p:spPr>
          <a:xfrm>
            <a:off x="7821140" y="1753272"/>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62" name="TextBox 161"/>
          <p:cNvSpPr txBox="1"/>
          <p:nvPr/>
        </p:nvSpPr>
        <p:spPr>
          <a:xfrm>
            <a:off x="8251910" y="5104110"/>
            <a:ext cx="1082590" cy="400110"/>
          </a:xfrm>
          <a:prstGeom prst="rect">
            <a:avLst/>
          </a:prstGeom>
          <a:noFill/>
        </p:spPr>
        <p:txBody>
          <a:bodyPr wrap="none" rtlCol="0">
            <a:spAutoFit/>
          </a:bodyPr>
          <a:lstStyle/>
          <a:p>
            <a:r>
              <a:rPr lang="en-US" sz="2000" dirty="0" smtClean="0">
                <a:latin typeface="Seravek"/>
                <a:cs typeface="Seravek"/>
              </a:rPr>
              <a:t>Stage 16</a:t>
            </a:r>
            <a:endParaRPr lang="en-US" sz="2000" dirty="0">
              <a:latin typeface="Seravek"/>
              <a:cs typeface="Seravek"/>
            </a:endParaRPr>
          </a:p>
        </p:txBody>
      </p:sp>
      <p:grpSp>
        <p:nvGrpSpPr>
          <p:cNvPr id="18" name="Group 17"/>
          <p:cNvGrpSpPr/>
          <p:nvPr/>
        </p:nvGrpSpPr>
        <p:grpSpPr>
          <a:xfrm>
            <a:off x="2057400" y="2305050"/>
            <a:ext cx="7730783" cy="2705100"/>
            <a:chOff x="2057400" y="2305050"/>
            <a:chExt cx="7730783" cy="2705100"/>
          </a:xfrm>
        </p:grpSpPr>
        <p:sp>
          <p:nvSpPr>
            <p:cNvPr id="5" name="Rounded Rectangle 4"/>
            <p:cNvSpPr/>
            <p:nvPr/>
          </p:nvSpPr>
          <p:spPr>
            <a:xfrm>
              <a:off x="2057400" y="230505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11" name="Rounded Rectangle 110"/>
            <p:cNvSpPr/>
            <p:nvPr/>
          </p:nvSpPr>
          <p:spPr>
            <a:xfrm>
              <a:off x="2057400" y="434340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30" name="Rounded Rectangle 129"/>
            <p:cNvSpPr/>
            <p:nvPr/>
          </p:nvSpPr>
          <p:spPr>
            <a:xfrm>
              <a:off x="4724400" y="434340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grpSp>
          <p:nvGrpSpPr>
            <p:cNvPr id="17" name="Group 16"/>
            <p:cNvGrpSpPr/>
            <p:nvPr/>
          </p:nvGrpSpPr>
          <p:grpSpPr>
            <a:xfrm>
              <a:off x="4724400" y="2305050"/>
              <a:ext cx="5063783" cy="1409700"/>
              <a:chOff x="4724400" y="2305050"/>
              <a:chExt cx="5063783" cy="1409700"/>
            </a:xfrm>
          </p:grpSpPr>
          <p:sp>
            <p:nvSpPr>
              <p:cNvPr id="126" name="Rounded Rectangle 125"/>
              <p:cNvSpPr/>
              <p:nvPr/>
            </p:nvSpPr>
            <p:spPr>
              <a:xfrm>
                <a:off x="4724400" y="230505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27" name="Rounded Rectangle 126"/>
              <p:cNvSpPr/>
              <p:nvPr/>
            </p:nvSpPr>
            <p:spPr>
              <a:xfrm>
                <a:off x="4724400" y="304800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31" name="Rounded Rectangle 130"/>
              <p:cNvSpPr/>
              <p:nvPr/>
            </p:nvSpPr>
            <p:spPr>
              <a:xfrm>
                <a:off x="7883183" y="232410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33" name="Rounded Rectangle 132"/>
              <p:cNvSpPr/>
              <p:nvPr/>
            </p:nvSpPr>
            <p:spPr>
              <a:xfrm>
                <a:off x="7883183" y="306705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grpSp>
        <p:sp>
          <p:nvSpPr>
            <p:cNvPr id="134" name="Rounded Rectangle 133"/>
            <p:cNvSpPr/>
            <p:nvPr/>
          </p:nvSpPr>
          <p:spPr>
            <a:xfrm>
              <a:off x="7883183" y="436245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35" name="Rounded Rectangle 134"/>
            <p:cNvSpPr/>
            <p:nvPr/>
          </p:nvSpPr>
          <p:spPr>
            <a:xfrm>
              <a:off x="2057400" y="304800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grpSp>
      <p:grpSp>
        <p:nvGrpSpPr>
          <p:cNvPr id="64" name="Group 63"/>
          <p:cNvGrpSpPr/>
          <p:nvPr/>
        </p:nvGrpSpPr>
        <p:grpSpPr>
          <a:xfrm>
            <a:off x="1952625" y="1876425"/>
            <a:ext cx="1336675" cy="2971800"/>
            <a:chOff x="1936750" y="2698750"/>
            <a:chExt cx="1336675" cy="2971800"/>
          </a:xfrm>
        </p:grpSpPr>
        <p:grpSp>
          <p:nvGrpSpPr>
            <p:cNvPr id="285" name="Group 284"/>
            <p:cNvGrpSpPr/>
            <p:nvPr/>
          </p:nvGrpSpPr>
          <p:grpSpPr>
            <a:xfrm>
              <a:off x="2470150" y="3384550"/>
              <a:ext cx="803275" cy="2171700"/>
              <a:chOff x="2476500" y="3390900"/>
              <a:chExt cx="803275" cy="2171700"/>
            </a:xfrm>
          </p:grpSpPr>
          <p:cxnSp>
            <p:nvCxnSpPr>
              <p:cNvPr id="286" name="Straight Arrow Connector 285"/>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7" name="Straight Arrow Connector 286"/>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8" name="Straight Arrow Connector 287"/>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9" name="Straight Arrow Connector 288"/>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0" name="Straight Arrow Connector 289"/>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1" name="Straight Arrow Connector 290"/>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02" name="Group 301"/>
            <p:cNvGrpSpPr/>
            <p:nvPr/>
          </p:nvGrpSpPr>
          <p:grpSpPr>
            <a:xfrm>
              <a:off x="1936750" y="2698750"/>
              <a:ext cx="1028699" cy="2971800"/>
              <a:chOff x="1943100" y="2705100"/>
              <a:chExt cx="1028699" cy="2971800"/>
            </a:xfrm>
          </p:grpSpPr>
          <p:sp>
            <p:nvSpPr>
              <p:cNvPr id="303" name="TextBox 302"/>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04" name="Group 303"/>
              <p:cNvGrpSpPr/>
              <p:nvPr/>
            </p:nvGrpSpPr>
            <p:grpSpPr>
              <a:xfrm>
                <a:off x="2168925" y="3238500"/>
                <a:ext cx="577050" cy="2438400"/>
                <a:chOff x="2168925" y="3238500"/>
                <a:chExt cx="577050" cy="2438400"/>
              </a:xfrm>
            </p:grpSpPr>
            <p:sp>
              <p:nvSpPr>
                <p:cNvPr id="305" name="Rectangle 304"/>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6" name="Rectangle 305"/>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7" name="Rectangle 306"/>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08" name="Straight Connector 307"/>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236" name="Group 235"/>
          <p:cNvGrpSpPr/>
          <p:nvPr/>
        </p:nvGrpSpPr>
        <p:grpSpPr>
          <a:xfrm>
            <a:off x="3009900" y="1727200"/>
            <a:ext cx="990600" cy="3228975"/>
            <a:chOff x="8662554" y="2562225"/>
            <a:chExt cx="1305791" cy="3228975"/>
          </a:xfrm>
        </p:grpSpPr>
        <p:grpSp>
          <p:nvGrpSpPr>
            <p:cNvPr id="237" name="Group 236"/>
            <p:cNvGrpSpPr/>
            <p:nvPr/>
          </p:nvGrpSpPr>
          <p:grpSpPr>
            <a:xfrm>
              <a:off x="8662554" y="2562225"/>
              <a:ext cx="1305791" cy="3228975"/>
              <a:chOff x="2871353" y="2557692"/>
              <a:chExt cx="1305791" cy="3228975"/>
            </a:xfrm>
          </p:grpSpPr>
          <p:sp>
            <p:nvSpPr>
              <p:cNvPr id="241" name="Trapezoid 240"/>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2" name="Trapezoid 241"/>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3" name="Trapezoid 242"/>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44" name="Straight Connector 243"/>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245" name="TextBox 244"/>
              <p:cNvSpPr txBox="1"/>
              <p:nvPr/>
            </p:nvSpPr>
            <p:spPr>
              <a:xfrm>
                <a:off x="2871353" y="2557692"/>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238" name="Straight Arrow Connector 237"/>
            <p:cNvCxnSpPr>
              <a:stCxn id="243"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9" name="Straight Arrow Connector 238"/>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0" name="Straight Arrow Connector 239"/>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34" name="Group 333"/>
          <p:cNvGrpSpPr/>
          <p:nvPr/>
        </p:nvGrpSpPr>
        <p:grpSpPr>
          <a:xfrm>
            <a:off x="4629150" y="1873250"/>
            <a:ext cx="1336675" cy="2971800"/>
            <a:chOff x="1936750" y="2698750"/>
            <a:chExt cx="1336675" cy="2971800"/>
          </a:xfrm>
        </p:grpSpPr>
        <p:grpSp>
          <p:nvGrpSpPr>
            <p:cNvPr id="335" name="Group 334"/>
            <p:cNvGrpSpPr/>
            <p:nvPr/>
          </p:nvGrpSpPr>
          <p:grpSpPr>
            <a:xfrm>
              <a:off x="2470150" y="3384550"/>
              <a:ext cx="803275" cy="2171700"/>
              <a:chOff x="2476500" y="3390900"/>
              <a:chExt cx="803275" cy="2171700"/>
            </a:xfrm>
          </p:grpSpPr>
          <p:cxnSp>
            <p:nvCxnSpPr>
              <p:cNvPr id="343" name="Straight Arrow Connector 342"/>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4" name="Straight Arrow Connector 343"/>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5" name="Straight Arrow Connector 344"/>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6" name="Straight Arrow Connector 345"/>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7" name="Straight Arrow Connector 346"/>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8" name="Straight Arrow Connector 347"/>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36" name="Group 335"/>
            <p:cNvGrpSpPr/>
            <p:nvPr/>
          </p:nvGrpSpPr>
          <p:grpSpPr>
            <a:xfrm>
              <a:off x="1936750" y="2698750"/>
              <a:ext cx="1028699" cy="2971800"/>
              <a:chOff x="1943100" y="2705100"/>
              <a:chExt cx="1028699" cy="2971800"/>
            </a:xfrm>
          </p:grpSpPr>
          <p:grpSp>
            <p:nvGrpSpPr>
              <p:cNvPr id="338" name="Group 337"/>
              <p:cNvGrpSpPr/>
              <p:nvPr/>
            </p:nvGrpSpPr>
            <p:grpSpPr>
              <a:xfrm>
                <a:off x="2168925" y="3238500"/>
                <a:ext cx="577050" cy="2438400"/>
                <a:chOff x="2168925" y="3238500"/>
                <a:chExt cx="577050" cy="2438400"/>
              </a:xfrm>
            </p:grpSpPr>
            <p:sp>
              <p:nvSpPr>
                <p:cNvPr id="339" name="Rectangle 338"/>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0" name="Rectangle 339"/>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1" name="Rectangle 340"/>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42" name="Straight Connector 341"/>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sp>
            <p:nvSpPr>
              <p:cNvPr id="337" name="TextBox 336"/>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grpSp>
      <p:grpSp>
        <p:nvGrpSpPr>
          <p:cNvPr id="349" name="Group 348"/>
          <p:cNvGrpSpPr/>
          <p:nvPr/>
        </p:nvGrpSpPr>
        <p:grpSpPr>
          <a:xfrm>
            <a:off x="5695950" y="1714500"/>
            <a:ext cx="990600" cy="3244850"/>
            <a:chOff x="8662554" y="2546350"/>
            <a:chExt cx="1305791" cy="3244850"/>
          </a:xfrm>
        </p:grpSpPr>
        <p:grpSp>
          <p:nvGrpSpPr>
            <p:cNvPr id="350" name="Group 349"/>
            <p:cNvGrpSpPr/>
            <p:nvPr/>
          </p:nvGrpSpPr>
          <p:grpSpPr>
            <a:xfrm>
              <a:off x="8662554" y="2546350"/>
              <a:ext cx="1305791" cy="3244850"/>
              <a:chOff x="2871353" y="2541817"/>
              <a:chExt cx="1305791" cy="3244850"/>
            </a:xfrm>
          </p:grpSpPr>
          <p:sp>
            <p:nvSpPr>
              <p:cNvPr id="354" name="Trapezoid 353"/>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5" name="Trapezoid 354"/>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6" name="Trapezoid 35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57" name="Straight Connector 356"/>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58" name="TextBox 357"/>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51" name="Straight Arrow Connector 350"/>
            <p:cNvCxnSpPr>
              <a:stCxn id="356"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2" name="Straight Arrow Connector 351"/>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3" name="Straight Arrow Connector 352"/>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59" name="Group 358"/>
          <p:cNvGrpSpPr/>
          <p:nvPr/>
        </p:nvGrpSpPr>
        <p:grpSpPr>
          <a:xfrm>
            <a:off x="7750175" y="1882775"/>
            <a:ext cx="1336675" cy="2971800"/>
            <a:chOff x="1936750" y="2698750"/>
            <a:chExt cx="1336675" cy="2971800"/>
          </a:xfrm>
        </p:grpSpPr>
        <p:grpSp>
          <p:nvGrpSpPr>
            <p:cNvPr id="360" name="Group 359"/>
            <p:cNvGrpSpPr/>
            <p:nvPr/>
          </p:nvGrpSpPr>
          <p:grpSpPr>
            <a:xfrm>
              <a:off x="2470150" y="3384550"/>
              <a:ext cx="803275" cy="2171700"/>
              <a:chOff x="2476500" y="3390900"/>
              <a:chExt cx="803275" cy="2171700"/>
            </a:xfrm>
          </p:grpSpPr>
          <p:cxnSp>
            <p:nvCxnSpPr>
              <p:cNvPr id="368" name="Straight Arrow Connector 367"/>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3" name="Straight Arrow Connector 372"/>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61" name="Group 360"/>
            <p:cNvGrpSpPr/>
            <p:nvPr/>
          </p:nvGrpSpPr>
          <p:grpSpPr>
            <a:xfrm>
              <a:off x="1936750" y="2698750"/>
              <a:ext cx="1028699" cy="2971800"/>
              <a:chOff x="1943100" y="2705100"/>
              <a:chExt cx="1028699" cy="2971800"/>
            </a:xfrm>
          </p:grpSpPr>
          <p:sp>
            <p:nvSpPr>
              <p:cNvPr id="362" name="TextBox 361"/>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63" name="Group 362"/>
              <p:cNvGrpSpPr/>
              <p:nvPr/>
            </p:nvGrpSpPr>
            <p:grpSpPr>
              <a:xfrm>
                <a:off x="2168925" y="3238500"/>
                <a:ext cx="577050" cy="2438400"/>
                <a:chOff x="2168925" y="3238500"/>
                <a:chExt cx="577050" cy="2438400"/>
              </a:xfrm>
            </p:grpSpPr>
            <p:sp>
              <p:nvSpPr>
                <p:cNvPr id="364" name="Rectangle 363"/>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5" name="Rectangle 364"/>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6" name="Rectangle 365"/>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67" name="Straight Connector 366"/>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74" name="Group 373"/>
          <p:cNvGrpSpPr/>
          <p:nvPr/>
        </p:nvGrpSpPr>
        <p:grpSpPr>
          <a:xfrm>
            <a:off x="8816975" y="1724025"/>
            <a:ext cx="990600" cy="3244850"/>
            <a:chOff x="8662554" y="2546350"/>
            <a:chExt cx="1305791" cy="3244850"/>
          </a:xfrm>
        </p:grpSpPr>
        <p:grpSp>
          <p:nvGrpSpPr>
            <p:cNvPr id="375" name="Group 374"/>
            <p:cNvGrpSpPr/>
            <p:nvPr/>
          </p:nvGrpSpPr>
          <p:grpSpPr>
            <a:xfrm>
              <a:off x="8662554" y="2546350"/>
              <a:ext cx="1305791" cy="3244850"/>
              <a:chOff x="2871353" y="2541817"/>
              <a:chExt cx="1305791" cy="3244850"/>
            </a:xfrm>
          </p:grpSpPr>
          <p:sp>
            <p:nvSpPr>
              <p:cNvPr id="379" name="Trapezoid 378"/>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0" name="Trapezoid 379"/>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1" name="Trapezoid 380"/>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82" name="Straight Connector 381"/>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83" name="TextBox 382"/>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76" name="Straight Arrow Connector 375"/>
            <p:cNvCxnSpPr>
              <a:stCxn id="381"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7" name="Straight Arrow Connector 376"/>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8" name="Straight Arrow Connector 377"/>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270" name="Group 269"/>
          <p:cNvGrpSpPr/>
          <p:nvPr/>
        </p:nvGrpSpPr>
        <p:grpSpPr>
          <a:xfrm>
            <a:off x="3873500" y="1650278"/>
            <a:ext cx="3691649" cy="2616200"/>
            <a:chOff x="3826538" y="1796798"/>
            <a:chExt cx="3691649" cy="2616200"/>
          </a:xfrm>
        </p:grpSpPr>
        <p:grpSp>
          <p:nvGrpSpPr>
            <p:cNvPr id="260" name="Group 259"/>
            <p:cNvGrpSpPr/>
            <p:nvPr/>
          </p:nvGrpSpPr>
          <p:grpSpPr>
            <a:xfrm>
              <a:off x="4622587" y="1796798"/>
              <a:ext cx="2895600" cy="2616200"/>
              <a:chOff x="2438400" y="2743200"/>
              <a:chExt cx="2895600" cy="2616200"/>
            </a:xfrm>
          </p:grpSpPr>
          <p:sp>
            <p:nvSpPr>
              <p:cNvPr id="3" name="Rounded Rectangle 2"/>
              <p:cNvSpPr/>
              <p:nvPr/>
            </p:nvSpPr>
            <p:spPr>
              <a:xfrm>
                <a:off x="2438400" y="2743200"/>
                <a:ext cx="2895600" cy="26162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59" name="Group 258"/>
              <p:cNvGrpSpPr/>
              <p:nvPr/>
            </p:nvGrpSpPr>
            <p:grpSpPr>
              <a:xfrm>
                <a:off x="2565400" y="2967124"/>
                <a:ext cx="2654300" cy="2277533"/>
                <a:chOff x="2565400" y="2933700"/>
                <a:chExt cx="2654300" cy="2277533"/>
              </a:xfrm>
            </p:grpSpPr>
            <p:sp>
              <p:nvSpPr>
                <p:cNvPr id="7" name="Rectangle 6"/>
                <p:cNvSpPr/>
                <p:nvPr/>
              </p:nvSpPr>
              <p:spPr>
                <a:xfrm>
                  <a:off x="3314700" y="2933700"/>
                  <a:ext cx="419100" cy="3810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X</a:t>
                  </a:r>
                  <a:endParaRPr lang="en-US" dirty="0">
                    <a:solidFill>
                      <a:schemeClr val="tx1"/>
                    </a:solidFill>
                  </a:endParaRPr>
                </a:p>
              </p:txBody>
            </p:sp>
            <p:sp>
              <p:nvSpPr>
                <p:cNvPr id="137" name="Rectangle 136"/>
                <p:cNvSpPr/>
                <p:nvPr/>
              </p:nvSpPr>
              <p:spPr>
                <a:xfrm>
                  <a:off x="3924300" y="2933700"/>
                  <a:ext cx="1295400"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constant</a:t>
                  </a:r>
                  <a:endParaRPr lang="en-US" dirty="0">
                    <a:solidFill>
                      <a:schemeClr val="tx1"/>
                    </a:solidFill>
                  </a:endParaRPr>
                </a:p>
              </p:txBody>
            </p:sp>
            <p:sp>
              <p:nvSpPr>
                <p:cNvPr id="138" name="Trapezoid 137"/>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3" name="TextBox 12"/>
                <p:cNvSpPr txBox="1"/>
                <p:nvPr/>
              </p:nvSpPr>
              <p:spPr>
                <a:xfrm>
                  <a:off x="3467100" y="3581402"/>
                  <a:ext cx="685800" cy="369332"/>
                </a:xfrm>
                <a:prstGeom prst="rect">
                  <a:avLst/>
                </a:prstGeom>
                <a:noFill/>
              </p:spPr>
              <p:txBody>
                <a:bodyPr wrap="square" rtlCol="0">
                  <a:spAutoFit/>
                </a:bodyPr>
                <a:lstStyle/>
                <a:p>
                  <a:r>
                    <a:rPr lang="en-US" dirty="0" smtClean="0"/>
                    <a:t>Add</a:t>
                  </a:r>
                  <a:endParaRPr lang="en-US" dirty="0"/>
                </a:p>
              </p:txBody>
            </p:sp>
            <p:sp>
              <p:nvSpPr>
                <p:cNvPr id="140" name="Trapezoid 139"/>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41" name="TextBox 140"/>
                <p:cNvSpPr txBox="1"/>
                <p:nvPr/>
              </p:nvSpPr>
              <p:spPr>
                <a:xfrm>
                  <a:off x="4351869" y="3618468"/>
                  <a:ext cx="685800" cy="369332"/>
                </a:xfrm>
                <a:prstGeom prst="rect">
                  <a:avLst/>
                </a:prstGeom>
                <a:noFill/>
              </p:spPr>
              <p:txBody>
                <a:bodyPr wrap="square" rtlCol="0">
                  <a:spAutoFit/>
                </a:bodyPr>
                <a:lstStyle/>
                <a:p>
                  <a:r>
                    <a:rPr lang="en-US" dirty="0" smtClean="0"/>
                    <a:t> </a:t>
                  </a:r>
                  <a:r>
                    <a:rPr lang="en-US" dirty="0" err="1" smtClean="0"/>
                    <a:t>Mul</a:t>
                  </a:r>
                  <a:endParaRPr lang="en-US" dirty="0"/>
                </a:p>
              </p:txBody>
            </p:sp>
            <p:sp>
              <p:nvSpPr>
                <p:cNvPr id="143" name="Trapezoid 142"/>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44" name="TextBox 143"/>
                <p:cNvSpPr txBox="1"/>
                <p:nvPr/>
              </p:nvSpPr>
              <p:spPr>
                <a:xfrm>
                  <a:off x="3560051" y="4254499"/>
                  <a:ext cx="1356819" cy="369332"/>
                </a:xfrm>
                <a:prstGeom prst="rect">
                  <a:avLst/>
                </a:prstGeom>
                <a:noFill/>
              </p:spPr>
              <p:txBody>
                <a:bodyPr wrap="square" rtlCol="0">
                  <a:spAutoFit/>
                </a:bodyPr>
                <a:lstStyle/>
                <a:p>
                  <a:r>
                    <a:rPr lang="en-US" dirty="0" smtClean="0"/>
                    <a:t>2-to-1 Mux</a:t>
                  </a:r>
                  <a:endParaRPr lang="en-US" dirty="0"/>
                </a:p>
              </p:txBody>
            </p:sp>
            <p:sp>
              <p:nvSpPr>
                <p:cNvPr id="145" name="Rectangle 144"/>
                <p:cNvSpPr/>
                <p:nvPr/>
              </p:nvSpPr>
              <p:spPr>
                <a:xfrm>
                  <a:off x="4034364" y="4830233"/>
                  <a:ext cx="419100" cy="3810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X</a:t>
                  </a:r>
                  <a:endParaRPr lang="en-US" dirty="0">
                    <a:solidFill>
                      <a:schemeClr val="tx1"/>
                    </a:solidFill>
                  </a:endParaRPr>
                </a:p>
              </p:txBody>
            </p:sp>
            <p:sp>
              <p:nvSpPr>
                <p:cNvPr id="146" name="Rectangle 145"/>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choice</a:t>
                  </a:r>
                  <a:endParaRPr lang="en-US" dirty="0">
                    <a:solidFill>
                      <a:schemeClr val="tx1"/>
                    </a:solidFill>
                  </a:endParaRPr>
                </a:p>
              </p:txBody>
            </p:sp>
            <p:cxnSp>
              <p:nvCxnSpPr>
                <p:cNvPr id="16" name="Straight Arrow Connector 15"/>
                <p:cNvCxnSpPr>
                  <a:stCxn id="7" idx="2"/>
                </p:cNvCxnSpPr>
                <p:nvPr/>
              </p:nvCxnSpPr>
              <p:spPr>
                <a:xfrm>
                  <a:off x="3524250" y="3314700"/>
                  <a:ext cx="171450" cy="2794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48" name="Straight Arrow Connector 147"/>
                <p:cNvCxnSpPr/>
                <p:nvPr/>
              </p:nvCxnSpPr>
              <p:spPr>
                <a:xfrm flipH="1">
                  <a:off x="3928533" y="3276600"/>
                  <a:ext cx="262471" cy="3132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49" name="Straight Arrow Connector 148"/>
                <p:cNvCxnSpPr/>
                <p:nvPr/>
              </p:nvCxnSpPr>
              <p:spPr>
                <a:xfrm>
                  <a:off x="3738033" y="3318933"/>
                  <a:ext cx="719667" cy="2878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53" name="Straight Arrow Connector 152"/>
                <p:cNvCxnSpPr>
                  <a:stCxn id="137" idx="2"/>
                  <a:endCxn id="141" idx="0"/>
                </p:cNvCxnSpPr>
                <p:nvPr/>
              </p:nvCxnSpPr>
              <p:spPr>
                <a:xfrm>
                  <a:off x="4572000" y="3276600"/>
                  <a:ext cx="122769" cy="341868"/>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63" name="Straight Arrow Connector 162"/>
                <p:cNvCxnSpPr>
                  <a:stCxn id="138" idx="0"/>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65" name="Straight Arrow Connector 164"/>
                <p:cNvCxnSpPr>
                  <a:stCxn id="141" idx="2"/>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68" name="Straight Arrow Connector 167"/>
                <p:cNvCxnSpPr>
                  <a:stCxn id="144" idx="2"/>
                  <a:endCxn id="145" idx="0"/>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72" name="Straight Arrow Connector 171"/>
                <p:cNvCxnSpPr>
                  <a:stCxn id="146" idx="3"/>
                  <a:endCxn id="143" idx="3"/>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cxnSp>
          <p:nvCxnSpPr>
            <p:cNvPr id="264" name="Straight Connector 263"/>
            <p:cNvCxnSpPr/>
            <p:nvPr/>
          </p:nvCxnSpPr>
          <p:spPr>
            <a:xfrm flipV="1">
              <a:off x="3826538" y="1839653"/>
              <a:ext cx="1042120" cy="618644"/>
            </a:xfrm>
            <a:prstGeom prst="line">
              <a:avLst/>
            </a:prstGeom>
            <a:ln w="381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0" name="Straight Connector 189"/>
            <p:cNvCxnSpPr/>
            <p:nvPr/>
          </p:nvCxnSpPr>
          <p:spPr>
            <a:xfrm>
              <a:off x="3875387" y="3093221"/>
              <a:ext cx="846723" cy="1155890"/>
            </a:xfrm>
            <a:prstGeom prst="line">
              <a:avLst/>
            </a:prstGeom>
            <a:ln w="38100">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42" name="Rounded Rectangle 141"/>
          <p:cNvSpPr/>
          <p:nvPr/>
        </p:nvSpPr>
        <p:spPr>
          <a:xfrm>
            <a:off x="673100" y="5549900"/>
            <a:ext cx="108458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A switch’s atoms constitute its </a:t>
            </a:r>
            <a:r>
              <a:rPr lang="en-US" sz="4000" dirty="0"/>
              <a:t>instruction set</a:t>
            </a:r>
          </a:p>
        </p:txBody>
      </p:sp>
    </p:spTree>
    <p:custDataLst>
      <p:tags r:id="rId1"/>
    </p:custDataLst>
    <p:extLst>
      <p:ext uri="{BB962C8B-B14F-4D97-AF65-F5344CB8AC3E}">
        <p14:creationId xmlns:p14="http://schemas.microsoft.com/office/powerpoint/2010/main" val="1964179597"/>
      </p:ext>
    </p:extLst>
  </p:cSld>
  <p:clrMapOvr>
    <a:masterClrMapping/>
  </p:clrMapOvr>
  <mc:AlternateContent xmlns:mc="http://schemas.openxmlformats.org/markup-compatibility/2006" xmlns:p14="http://schemas.microsoft.com/office/powerpoint/2010/main">
    <mc:Choice Requires="p14">
      <p:transition spd="slow" p14:dur="2000" advTm="110814"/>
    </mc:Choice>
    <mc:Fallback xmlns="">
      <p:transition xmlns:p14="http://schemas.microsoft.com/office/powerpoint/2010/main" spd="slow" advTm="110814"/>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2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nodeType="clickEffect">
                                  <p:stCondLst>
                                    <p:cond delay="0"/>
                                  </p:stCondLst>
                                  <p:childTnLst>
                                    <p:set>
                                      <p:cBhvr>
                                        <p:cTn id="12" dur="1" fill="hold">
                                          <p:stCondLst>
                                            <p:cond delay="0"/>
                                          </p:stCondLst>
                                        </p:cTn>
                                        <p:tgtEl>
                                          <p:spTgt spid="270"/>
                                        </p:tgtEl>
                                        <p:attrNameLst>
                                          <p:attrName>style.visibility</p:attrName>
                                        </p:attrNameLst>
                                      </p:cBhvr>
                                      <p:to>
                                        <p:strVal val="visible"/>
                                      </p:to>
                                    </p:set>
                                    <p:animEffect transition="in" filter="wipe(left)">
                                      <p:cBhvr>
                                        <p:cTn id="13" dur="500"/>
                                        <p:tgtEl>
                                          <p:spTgt spid="270"/>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1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 grpId="0" build="p"/>
      <p:bldP spid="142"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64" name="Straight Arrow Connector 563"/>
          <p:cNvCxnSpPr>
            <a:stCxn id="31" idx="3"/>
          </p:cNvCxnSpPr>
          <p:nvPr/>
        </p:nvCxnSpPr>
        <p:spPr>
          <a:xfrm>
            <a:off x="4724400" y="4352925"/>
            <a:ext cx="287655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dirty="0" smtClean="0">
                <a:latin typeface="Gadugi" panose="020B0502040204020203" pitchFamily="34" charset="0"/>
              </a:rPr>
              <a:t>Stateless vs. </a:t>
            </a:r>
            <a:r>
              <a:rPr lang="en-US" dirty="0" err="1" smtClean="0">
                <a:latin typeface="Gadugi" panose="020B0502040204020203" pitchFamily="34" charset="0"/>
              </a:rPr>
              <a:t>stateful</a:t>
            </a:r>
            <a:r>
              <a:rPr lang="en-US" dirty="0" smtClean="0">
                <a:latin typeface="Gadugi" panose="020B0502040204020203" pitchFamily="34" charset="0"/>
              </a:rPr>
              <a:t> </a:t>
            </a:r>
            <a:r>
              <a:rPr lang="en-US" dirty="0" smtClean="0"/>
              <a:t>operations</a:t>
            </a:r>
            <a:endParaRPr lang="en-US" dirty="0">
              <a:latin typeface="Gadugi" panose="020B0502040204020203" pitchFamily="34" charset="0"/>
            </a:endParaRPr>
          </a:p>
        </p:txBody>
      </p:sp>
      <p:sp>
        <p:nvSpPr>
          <p:cNvPr id="31" name="Rounded Rectangle 30"/>
          <p:cNvSpPr/>
          <p:nvPr/>
        </p:nvSpPr>
        <p:spPr>
          <a:xfrm>
            <a:off x="2438400" y="3505200"/>
            <a:ext cx="2286000" cy="1695450"/>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smtClean="0">
                <a:latin typeface="Gadugi" panose="020B0502040204020203" pitchFamily="34" charset="0"/>
              </a:rPr>
              <a:t>pkt.tmp</a:t>
            </a:r>
            <a:r>
              <a:rPr lang="en-US" sz="2400" dirty="0" smtClean="0">
                <a:latin typeface="Gadugi" panose="020B0502040204020203" pitchFamily="34" charset="0"/>
              </a:rPr>
              <a:t> =</a:t>
            </a:r>
          </a:p>
          <a:p>
            <a:pPr algn="ctr"/>
            <a:r>
              <a:rPr lang="en-US" sz="2400" dirty="0" smtClean="0">
                <a:latin typeface="Gadugi" panose="020B0502040204020203" pitchFamily="34" charset="0"/>
              </a:rPr>
              <a:t>pkt.f1 + pkt.f2</a:t>
            </a:r>
            <a:endParaRPr lang="en-US" sz="2400" dirty="0"/>
          </a:p>
        </p:txBody>
      </p:sp>
      <p:sp>
        <p:nvSpPr>
          <p:cNvPr id="3" name="Rectangle 2"/>
          <p:cNvSpPr/>
          <p:nvPr/>
        </p:nvSpPr>
        <p:spPr>
          <a:xfrm>
            <a:off x="867520" y="1722772"/>
            <a:ext cx="9172704" cy="523220"/>
          </a:xfrm>
          <a:prstGeom prst="rect">
            <a:avLst/>
          </a:prstGeom>
        </p:spPr>
        <p:txBody>
          <a:bodyPr wrap="none">
            <a:spAutoFit/>
          </a:bodyPr>
          <a:lstStyle/>
          <a:p>
            <a:pPr lvl="1"/>
            <a:r>
              <a:rPr lang="en-US" sz="2800" dirty="0" smtClean="0">
                <a:latin typeface="Gadugi" panose="020B0502040204020203" pitchFamily="34" charset="0"/>
              </a:rPr>
              <a:t>     Stateless operation: pkt.f4 </a:t>
            </a:r>
            <a:r>
              <a:rPr lang="en-US" sz="2800" dirty="0">
                <a:latin typeface="Gadugi" panose="020B0502040204020203" pitchFamily="34" charset="0"/>
              </a:rPr>
              <a:t>= pkt.f1 + pkt.f2 – pkt.f3</a:t>
            </a:r>
          </a:p>
        </p:txBody>
      </p:sp>
      <p:sp>
        <p:nvSpPr>
          <p:cNvPr id="478" name="Rounded Rectangle 477"/>
          <p:cNvSpPr/>
          <p:nvPr/>
        </p:nvSpPr>
        <p:spPr>
          <a:xfrm>
            <a:off x="7557081" y="3486150"/>
            <a:ext cx="2463219" cy="1695450"/>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latin typeface="Gadugi" panose="020B0502040204020203" pitchFamily="34" charset="0"/>
              </a:rPr>
              <a:t>pkt.f4 = </a:t>
            </a:r>
          </a:p>
          <a:p>
            <a:pPr algn="ctr"/>
            <a:r>
              <a:rPr lang="en-US" sz="2400" dirty="0" err="1" smtClean="0">
                <a:latin typeface="Gadugi" panose="020B0502040204020203" pitchFamily="34" charset="0"/>
              </a:rPr>
              <a:t>pkt.tmp</a:t>
            </a:r>
            <a:r>
              <a:rPr lang="en-US" sz="2400" dirty="0" smtClean="0">
                <a:latin typeface="Gadugi" panose="020B0502040204020203" pitchFamily="34" charset="0"/>
              </a:rPr>
              <a:t> - pkt.f3</a:t>
            </a:r>
            <a:endParaRPr lang="en-US" sz="2400" dirty="0"/>
          </a:p>
        </p:txBody>
      </p:sp>
      <p:grpSp>
        <p:nvGrpSpPr>
          <p:cNvPr id="569" name="Group 568"/>
          <p:cNvGrpSpPr/>
          <p:nvPr/>
        </p:nvGrpSpPr>
        <p:grpSpPr>
          <a:xfrm>
            <a:off x="10401300" y="2607218"/>
            <a:ext cx="1943100" cy="3906053"/>
            <a:chOff x="10401300" y="2607218"/>
            <a:chExt cx="1943100" cy="3906053"/>
          </a:xfrm>
        </p:grpSpPr>
        <p:sp>
          <p:nvSpPr>
            <p:cNvPr id="509" name="Rectangle 508"/>
            <p:cNvSpPr/>
            <p:nvPr/>
          </p:nvSpPr>
          <p:spPr>
            <a:xfrm>
              <a:off x="10648950" y="2607218"/>
              <a:ext cx="1390650" cy="3906053"/>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sp>
          <p:nvSpPr>
            <p:cNvPr id="513" name="Rectangle 512"/>
            <p:cNvSpPr/>
            <p:nvPr/>
          </p:nvSpPr>
          <p:spPr>
            <a:xfrm>
              <a:off x="10934700" y="2659155"/>
              <a:ext cx="800100" cy="523220"/>
            </a:xfrm>
            <a:prstGeom prst="rect">
              <a:avLst/>
            </a:prstGeom>
          </p:spPr>
          <p:txBody>
            <a:bodyPr wrap="square">
              <a:spAutoFit/>
            </a:bodyPr>
            <a:lstStyle/>
            <a:p>
              <a:pPr algn="ctr"/>
              <a:r>
                <a:rPr lang="en-US" sz="2800" dirty="0" smtClean="0">
                  <a:latin typeface="Gadugi" panose="020B0502040204020203" pitchFamily="34" charset="0"/>
                </a:rPr>
                <a:t>f1</a:t>
              </a:r>
              <a:endParaRPr lang="en-US" dirty="0"/>
            </a:p>
          </p:txBody>
        </p:sp>
        <p:sp>
          <p:nvSpPr>
            <p:cNvPr id="514" name="Rectangle 513"/>
            <p:cNvSpPr/>
            <p:nvPr/>
          </p:nvSpPr>
          <p:spPr>
            <a:xfrm>
              <a:off x="10934700" y="3284069"/>
              <a:ext cx="800100" cy="523220"/>
            </a:xfrm>
            <a:prstGeom prst="rect">
              <a:avLst/>
            </a:prstGeom>
          </p:spPr>
          <p:txBody>
            <a:bodyPr wrap="square">
              <a:spAutoFit/>
            </a:bodyPr>
            <a:lstStyle/>
            <a:p>
              <a:pPr algn="ctr"/>
              <a:r>
                <a:rPr lang="en-US" sz="2800" dirty="0" smtClean="0">
                  <a:latin typeface="Gadugi" panose="020B0502040204020203" pitchFamily="34" charset="0"/>
                </a:rPr>
                <a:t>f2</a:t>
              </a:r>
              <a:endParaRPr lang="en-US" dirty="0"/>
            </a:p>
          </p:txBody>
        </p:sp>
        <p:sp>
          <p:nvSpPr>
            <p:cNvPr id="515" name="Rectangle 514"/>
            <p:cNvSpPr/>
            <p:nvPr/>
          </p:nvSpPr>
          <p:spPr>
            <a:xfrm>
              <a:off x="10934700" y="4010680"/>
              <a:ext cx="800100" cy="523220"/>
            </a:xfrm>
            <a:prstGeom prst="rect">
              <a:avLst/>
            </a:prstGeom>
          </p:spPr>
          <p:txBody>
            <a:bodyPr wrap="square">
              <a:spAutoFit/>
            </a:bodyPr>
            <a:lstStyle/>
            <a:p>
              <a:pPr algn="ctr"/>
              <a:r>
                <a:rPr lang="en-US" sz="2800" dirty="0" smtClean="0">
                  <a:latin typeface="Gadugi" panose="020B0502040204020203" pitchFamily="34" charset="0"/>
                </a:rPr>
                <a:t>f3</a:t>
              </a:r>
              <a:endParaRPr lang="en-US" dirty="0"/>
            </a:p>
          </p:txBody>
        </p:sp>
        <p:sp>
          <p:nvSpPr>
            <p:cNvPr id="516" name="Rectangle 515"/>
            <p:cNvSpPr/>
            <p:nvPr/>
          </p:nvSpPr>
          <p:spPr>
            <a:xfrm>
              <a:off x="10401300" y="4610100"/>
              <a:ext cx="1943100" cy="954107"/>
            </a:xfrm>
            <a:prstGeom prst="rect">
              <a:avLst/>
            </a:prstGeom>
          </p:spPr>
          <p:txBody>
            <a:bodyPr wrap="square">
              <a:spAutoFit/>
            </a:bodyPr>
            <a:lstStyle/>
            <a:p>
              <a:pPr algn="ctr"/>
              <a:r>
                <a:rPr lang="en-US" sz="2800" dirty="0" smtClean="0">
                  <a:latin typeface="Gadugi" panose="020B0502040204020203" pitchFamily="34" charset="0"/>
                </a:rPr>
                <a:t>f4 </a:t>
              </a:r>
              <a:r>
                <a:rPr lang="en-US" sz="2800" smtClean="0">
                  <a:latin typeface="Gadugi" panose="020B0502040204020203" pitchFamily="34" charset="0"/>
                </a:rPr>
                <a:t>= </a:t>
              </a:r>
            </a:p>
            <a:p>
              <a:pPr algn="ctr"/>
              <a:r>
                <a:rPr lang="en-US" sz="2800" dirty="0" err="1" smtClean="0">
                  <a:latin typeface="Gadugi" panose="020B0502040204020203" pitchFamily="34" charset="0"/>
                </a:rPr>
                <a:t>tmp</a:t>
              </a:r>
              <a:r>
                <a:rPr lang="en-US" sz="2800" dirty="0" smtClean="0">
                  <a:latin typeface="Gadugi" panose="020B0502040204020203" pitchFamily="34" charset="0"/>
                </a:rPr>
                <a:t> – f3</a:t>
              </a:r>
              <a:endParaRPr lang="en-US" dirty="0"/>
            </a:p>
          </p:txBody>
        </p:sp>
        <p:cxnSp>
          <p:nvCxnSpPr>
            <p:cNvPr id="517" name="Straight Connector 516"/>
            <p:cNvCxnSpPr/>
            <p:nvPr/>
          </p:nvCxnSpPr>
          <p:spPr>
            <a:xfrm>
              <a:off x="10648950"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518" name="Rectangle 517"/>
            <p:cNvSpPr/>
            <p:nvPr/>
          </p:nvSpPr>
          <p:spPr>
            <a:xfrm>
              <a:off x="10553700" y="5559164"/>
              <a:ext cx="1485900" cy="954107"/>
            </a:xfrm>
            <a:prstGeom prst="rect">
              <a:avLst/>
            </a:prstGeom>
          </p:spPr>
          <p:txBody>
            <a:bodyPr wrap="square">
              <a:spAutoFit/>
            </a:bodyPr>
            <a:lstStyle/>
            <a:p>
              <a:pPr algn="ctr"/>
              <a:r>
                <a:rPr lang="en-US" sz="2800" dirty="0" err="1">
                  <a:latin typeface="Gadugi" panose="020B0502040204020203" pitchFamily="34" charset="0"/>
                </a:rPr>
                <a:t>t</a:t>
              </a:r>
              <a:r>
                <a:rPr lang="en-US" sz="2800" dirty="0" err="1" smtClean="0">
                  <a:latin typeface="Gadugi" panose="020B0502040204020203" pitchFamily="34" charset="0"/>
                </a:rPr>
                <a:t>mp</a:t>
              </a:r>
              <a:r>
                <a:rPr lang="en-US" sz="2800" dirty="0" smtClean="0">
                  <a:latin typeface="Gadugi" panose="020B0502040204020203" pitchFamily="34" charset="0"/>
                </a:rPr>
                <a:t> = f1 + f2</a:t>
              </a:r>
              <a:endParaRPr lang="en-US" dirty="0"/>
            </a:p>
          </p:txBody>
        </p:sp>
        <p:cxnSp>
          <p:nvCxnSpPr>
            <p:cNvPr id="522" name="Straight Connector 521"/>
            <p:cNvCxnSpPr/>
            <p:nvPr/>
          </p:nvCxnSpPr>
          <p:spPr>
            <a:xfrm>
              <a:off x="10648950" y="3889667"/>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3" name="Straight Connector 522"/>
            <p:cNvCxnSpPr/>
            <p:nvPr/>
          </p:nvCxnSpPr>
          <p:spPr>
            <a:xfrm>
              <a:off x="10648950"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5" name="Straight Connector 524"/>
            <p:cNvCxnSpPr/>
            <p:nvPr/>
          </p:nvCxnSpPr>
          <p:spPr>
            <a:xfrm>
              <a:off x="10648950" y="560070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68" name="Group 567"/>
          <p:cNvGrpSpPr/>
          <p:nvPr/>
        </p:nvGrpSpPr>
        <p:grpSpPr>
          <a:xfrm>
            <a:off x="5372100" y="2607218"/>
            <a:ext cx="1485900" cy="3906053"/>
            <a:chOff x="5372100" y="2607218"/>
            <a:chExt cx="1485900" cy="3906053"/>
          </a:xfrm>
        </p:grpSpPr>
        <p:sp>
          <p:nvSpPr>
            <p:cNvPr id="526" name="Rectangle 525"/>
            <p:cNvSpPr/>
            <p:nvPr/>
          </p:nvSpPr>
          <p:spPr>
            <a:xfrm>
              <a:off x="5467350" y="2607218"/>
              <a:ext cx="1390650" cy="3906053"/>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sp>
          <p:nvSpPr>
            <p:cNvPr id="527" name="Rectangle 526"/>
            <p:cNvSpPr/>
            <p:nvPr/>
          </p:nvSpPr>
          <p:spPr>
            <a:xfrm>
              <a:off x="5753100" y="2659155"/>
              <a:ext cx="800100" cy="523220"/>
            </a:xfrm>
            <a:prstGeom prst="rect">
              <a:avLst/>
            </a:prstGeom>
          </p:spPr>
          <p:txBody>
            <a:bodyPr wrap="square">
              <a:spAutoFit/>
            </a:bodyPr>
            <a:lstStyle/>
            <a:p>
              <a:pPr algn="ctr"/>
              <a:r>
                <a:rPr lang="en-US" sz="2800" dirty="0" smtClean="0">
                  <a:latin typeface="Gadugi" panose="020B0502040204020203" pitchFamily="34" charset="0"/>
                </a:rPr>
                <a:t>f1</a:t>
              </a:r>
              <a:endParaRPr lang="en-US" dirty="0"/>
            </a:p>
          </p:txBody>
        </p:sp>
        <p:sp>
          <p:nvSpPr>
            <p:cNvPr id="528" name="Rectangle 527"/>
            <p:cNvSpPr/>
            <p:nvPr/>
          </p:nvSpPr>
          <p:spPr>
            <a:xfrm>
              <a:off x="5753100" y="3284069"/>
              <a:ext cx="800100" cy="523220"/>
            </a:xfrm>
            <a:prstGeom prst="rect">
              <a:avLst/>
            </a:prstGeom>
          </p:spPr>
          <p:txBody>
            <a:bodyPr wrap="square">
              <a:spAutoFit/>
            </a:bodyPr>
            <a:lstStyle/>
            <a:p>
              <a:pPr algn="ctr"/>
              <a:r>
                <a:rPr lang="en-US" sz="2800" dirty="0" smtClean="0">
                  <a:latin typeface="Gadugi" panose="020B0502040204020203" pitchFamily="34" charset="0"/>
                </a:rPr>
                <a:t>f2</a:t>
              </a:r>
              <a:endParaRPr lang="en-US" dirty="0"/>
            </a:p>
          </p:txBody>
        </p:sp>
        <p:sp>
          <p:nvSpPr>
            <p:cNvPr id="529" name="Rectangle 528"/>
            <p:cNvSpPr/>
            <p:nvPr/>
          </p:nvSpPr>
          <p:spPr>
            <a:xfrm>
              <a:off x="5753100" y="4010680"/>
              <a:ext cx="800100" cy="523220"/>
            </a:xfrm>
            <a:prstGeom prst="rect">
              <a:avLst/>
            </a:prstGeom>
          </p:spPr>
          <p:txBody>
            <a:bodyPr wrap="square">
              <a:spAutoFit/>
            </a:bodyPr>
            <a:lstStyle/>
            <a:p>
              <a:pPr algn="ctr"/>
              <a:r>
                <a:rPr lang="en-US" sz="2800" dirty="0" smtClean="0">
                  <a:latin typeface="Gadugi" panose="020B0502040204020203" pitchFamily="34" charset="0"/>
                </a:rPr>
                <a:t>f3</a:t>
              </a:r>
              <a:endParaRPr lang="en-US" dirty="0"/>
            </a:p>
          </p:txBody>
        </p:sp>
        <p:sp>
          <p:nvSpPr>
            <p:cNvPr id="530" name="Rectangle 529"/>
            <p:cNvSpPr/>
            <p:nvPr/>
          </p:nvSpPr>
          <p:spPr>
            <a:xfrm>
              <a:off x="5734050" y="4590261"/>
              <a:ext cx="857250" cy="523220"/>
            </a:xfrm>
            <a:prstGeom prst="rect">
              <a:avLst/>
            </a:prstGeom>
          </p:spPr>
          <p:txBody>
            <a:bodyPr wrap="square">
              <a:spAutoFit/>
            </a:bodyPr>
            <a:lstStyle/>
            <a:p>
              <a:pPr algn="ctr"/>
              <a:r>
                <a:rPr lang="en-US" sz="2800" smtClean="0">
                  <a:latin typeface="Gadugi" panose="020B0502040204020203" pitchFamily="34" charset="0"/>
                </a:rPr>
                <a:t>f4</a:t>
              </a:r>
              <a:endParaRPr lang="en-US" sz="2800" dirty="0" smtClean="0">
                <a:latin typeface="Gadugi" panose="020B0502040204020203" pitchFamily="34" charset="0"/>
              </a:endParaRPr>
            </a:p>
          </p:txBody>
        </p:sp>
        <p:cxnSp>
          <p:nvCxnSpPr>
            <p:cNvPr id="531" name="Straight Connector 530"/>
            <p:cNvCxnSpPr/>
            <p:nvPr/>
          </p:nvCxnSpPr>
          <p:spPr>
            <a:xfrm>
              <a:off x="5467350"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532" name="Rectangle 531"/>
            <p:cNvSpPr/>
            <p:nvPr/>
          </p:nvSpPr>
          <p:spPr>
            <a:xfrm>
              <a:off x="5372100" y="5559164"/>
              <a:ext cx="1485900" cy="954107"/>
            </a:xfrm>
            <a:prstGeom prst="rect">
              <a:avLst/>
            </a:prstGeom>
          </p:spPr>
          <p:txBody>
            <a:bodyPr wrap="square">
              <a:spAutoFit/>
            </a:bodyPr>
            <a:lstStyle/>
            <a:p>
              <a:pPr algn="ctr"/>
              <a:r>
                <a:rPr lang="en-US" sz="2800" dirty="0" err="1">
                  <a:latin typeface="Gadugi" panose="020B0502040204020203" pitchFamily="34" charset="0"/>
                </a:rPr>
                <a:t>t</a:t>
              </a:r>
              <a:r>
                <a:rPr lang="en-US" sz="2800" dirty="0" err="1" smtClean="0">
                  <a:latin typeface="Gadugi" panose="020B0502040204020203" pitchFamily="34" charset="0"/>
                </a:rPr>
                <a:t>mp</a:t>
              </a:r>
              <a:r>
                <a:rPr lang="en-US" sz="2800" dirty="0" smtClean="0">
                  <a:latin typeface="Gadugi" panose="020B0502040204020203" pitchFamily="34" charset="0"/>
                </a:rPr>
                <a:t> = f1 + f2</a:t>
              </a:r>
              <a:endParaRPr lang="en-US" dirty="0"/>
            </a:p>
          </p:txBody>
        </p:sp>
        <p:cxnSp>
          <p:nvCxnSpPr>
            <p:cNvPr id="533" name="Straight Connector 532"/>
            <p:cNvCxnSpPr/>
            <p:nvPr/>
          </p:nvCxnSpPr>
          <p:spPr>
            <a:xfrm>
              <a:off x="5467350" y="3889667"/>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4" name="Straight Connector 533"/>
            <p:cNvCxnSpPr/>
            <p:nvPr/>
          </p:nvCxnSpPr>
          <p:spPr>
            <a:xfrm>
              <a:off x="5467350"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5" name="Straight Connector 534"/>
            <p:cNvCxnSpPr/>
            <p:nvPr/>
          </p:nvCxnSpPr>
          <p:spPr>
            <a:xfrm>
              <a:off x="5467350" y="560070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grpSp>
        <p:nvGrpSpPr>
          <p:cNvPr id="567" name="Group 566"/>
          <p:cNvGrpSpPr/>
          <p:nvPr/>
        </p:nvGrpSpPr>
        <p:grpSpPr>
          <a:xfrm>
            <a:off x="295275" y="2607218"/>
            <a:ext cx="1485900" cy="3906053"/>
            <a:chOff x="295275" y="2607218"/>
            <a:chExt cx="1485900" cy="3906053"/>
          </a:xfrm>
        </p:grpSpPr>
        <p:sp>
          <p:nvSpPr>
            <p:cNvPr id="547" name="Rectangle 546"/>
            <p:cNvSpPr/>
            <p:nvPr/>
          </p:nvSpPr>
          <p:spPr>
            <a:xfrm>
              <a:off x="390525" y="2607218"/>
              <a:ext cx="1390650" cy="3906053"/>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sp>
          <p:nvSpPr>
            <p:cNvPr id="548" name="Rectangle 547"/>
            <p:cNvSpPr/>
            <p:nvPr/>
          </p:nvSpPr>
          <p:spPr>
            <a:xfrm>
              <a:off x="676275" y="2659155"/>
              <a:ext cx="800100" cy="523220"/>
            </a:xfrm>
            <a:prstGeom prst="rect">
              <a:avLst/>
            </a:prstGeom>
          </p:spPr>
          <p:txBody>
            <a:bodyPr wrap="square">
              <a:spAutoFit/>
            </a:bodyPr>
            <a:lstStyle/>
            <a:p>
              <a:pPr algn="ctr"/>
              <a:r>
                <a:rPr lang="en-US" sz="2800" dirty="0" smtClean="0">
                  <a:latin typeface="Gadugi" panose="020B0502040204020203" pitchFamily="34" charset="0"/>
                </a:rPr>
                <a:t>f1</a:t>
              </a:r>
              <a:endParaRPr lang="en-US" dirty="0"/>
            </a:p>
          </p:txBody>
        </p:sp>
        <p:sp>
          <p:nvSpPr>
            <p:cNvPr id="549" name="Rectangle 548"/>
            <p:cNvSpPr/>
            <p:nvPr/>
          </p:nvSpPr>
          <p:spPr>
            <a:xfrm>
              <a:off x="676275" y="3284069"/>
              <a:ext cx="800100" cy="523220"/>
            </a:xfrm>
            <a:prstGeom prst="rect">
              <a:avLst/>
            </a:prstGeom>
          </p:spPr>
          <p:txBody>
            <a:bodyPr wrap="square">
              <a:spAutoFit/>
            </a:bodyPr>
            <a:lstStyle/>
            <a:p>
              <a:pPr algn="ctr"/>
              <a:r>
                <a:rPr lang="en-US" sz="2800" dirty="0" smtClean="0">
                  <a:latin typeface="Gadugi" panose="020B0502040204020203" pitchFamily="34" charset="0"/>
                </a:rPr>
                <a:t>f2</a:t>
              </a:r>
              <a:endParaRPr lang="en-US" dirty="0"/>
            </a:p>
          </p:txBody>
        </p:sp>
        <p:sp>
          <p:nvSpPr>
            <p:cNvPr id="550" name="Rectangle 549"/>
            <p:cNvSpPr/>
            <p:nvPr/>
          </p:nvSpPr>
          <p:spPr>
            <a:xfrm>
              <a:off x="676275" y="4010680"/>
              <a:ext cx="800100" cy="523220"/>
            </a:xfrm>
            <a:prstGeom prst="rect">
              <a:avLst/>
            </a:prstGeom>
          </p:spPr>
          <p:txBody>
            <a:bodyPr wrap="square">
              <a:spAutoFit/>
            </a:bodyPr>
            <a:lstStyle/>
            <a:p>
              <a:pPr algn="ctr"/>
              <a:r>
                <a:rPr lang="en-US" sz="2800" dirty="0" smtClean="0">
                  <a:latin typeface="Gadugi" panose="020B0502040204020203" pitchFamily="34" charset="0"/>
                </a:rPr>
                <a:t>f3</a:t>
              </a:r>
              <a:endParaRPr lang="en-US" dirty="0"/>
            </a:p>
          </p:txBody>
        </p:sp>
        <p:sp>
          <p:nvSpPr>
            <p:cNvPr id="551" name="Rectangle 550"/>
            <p:cNvSpPr/>
            <p:nvPr/>
          </p:nvSpPr>
          <p:spPr>
            <a:xfrm>
              <a:off x="657225" y="4590261"/>
              <a:ext cx="857250" cy="523220"/>
            </a:xfrm>
            <a:prstGeom prst="rect">
              <a:avLst/>
            </a:prstGeom>
          </p:spPr>
          <p:txBody>
            <a:bodyPr wrap="square">
              <a:spAutoFit/>
            </a:bodyPr>
            <a:lstStyle/>
            <a:p>
              <a:pPr algn="ctr"/>
              <a:r>
                <a:rPr lang="en-US" sz="2800" smtClean="0">
                  <a:latin typeface="Gadugi" panose="020B0502040204020203" pitchFamily="34" charset="0"/>
                </a:rPr>
                <a:t>f4</a:t>
              </a:r>
              <a:endParaRPr lang="en-US" sz="2800" dirty="0" smtClean="0">
                <a:latin typeface="Gadugi" panose="020B0502040204020203" pitchFamily="34" charset="0"/>
              </a:endParaRPr>
            </a:p>
          </p:txBody>
        </p:sp>
        <p:cxnSp>
          <p:nvCxnSpPr>
            <p:cNvPr id="552" name="Straight Connector 551"/>
            <p:cNvCxnSpPr/>
            <p:nvPr/>
          </p:nvCxnSpPr>
          <p:spPr>
            <a:xfrm>
              <a:off x="390525"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553" name="Rectangle 552"/>
            <p:cNvSpPr/>
            <p:nvPr/>
          </p:nvSpPr>
          <p:spPr>
            <a:xfrm>
              <a:off x="295275" y="5559164"/>
              <a:ext cx="1485900" cy="523220"/>
            </a:xfrm>
            <a:prstGeom prst="rect">
              <a:avLst/>
            </a:prstGeom>
          </p:spPr>
          <p:txBody>
            <a:bodyPr wrap="square">
              <a:spAutoFit/>
            </a:bodyPr>
            <a:lstStyle/>
            <a:p>
              <a:pPr algn="ctr"/>
              <a:r>
                <a:rPr lang="en-US" sz="2800" dirty="0" err="1" smtClean="0">
                  <a:latin typeface="Gadugi" panose="020B0502040204020203" pitchFamily="34" charset="0"/>
                </a:rPr>
                <a:t>tmp</a:t>
              </a:r>
              <a:endParaRPr lang="en-US" dirty="0"/>
            </a:p>
          </p:txBody>
        </p:sp>
        <p:cxnSp>
          <p:nvCxnSpPr>
            <p:cNvPr id="554" name="Straight Connector 553"/>
            <p:cNvCxnSpPr/>
            <p:nvPr/>
          </p:nvCxnSpPr>
          <p:spPr>
            <a:xfrm>
              <a:off x="390525" y="3889667"/>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5" name="Straight Connector 554"/>
            <p:cNvCxnSpPr/>
            <p:nvPr/>
          </p:nvCxnSpPr>
          <p:spPr>
            <a:xfrm>
              <a:off x="390525"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6" name="Straight Connector 555"/>
            <p:cNvCxnSpPr/>
            <p:nvPr/>
          </p:nvCxnSpPr>
          <p:spPr>
            <a:xfrm>
              <a:off x="390525" y="560070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cxnSp>
        <p:nvCxnSpPr>
          <p:cNvPr id="558" name="Straight Arrow Connector 557"/>
          <p:cNvCxnSpPr>
            <a:endCxn id="31" idx="1"/>
          </p:cNvCxnSpPr>
          <p:nvPr/>
        </p:nvCxnSpPr>
        <p:spPr>
          <a:xfrm flipV="1">
            <a:off x="1781175" y="4352925"/>
            <a:ext cx="657225"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565" name="Straight Arrow Connector 564"/>
          <p:cNvCxnSpPr/>
          <p:nvPr/>
        </p:nvCxnSpPr>
        <p:spPr>
          <a:xfrm>
            <a:off x="9963150" y="4352925"/>
            <a:ext cx="74295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43" name="Rounded Rectangle 42"/>
          <p:cNvSpPr/>
          <p:nvPr/>
        </p:nvSpPr>
        <p:spPr>
          <a:xfrm>
            <a:off x="673100" y="5549900"/>
            <a:ext cx="108458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Can pipeline stateless operations</a:t>
            </a:r>
            <a:endParaRPr lang="en-US" sz="4000" dirty="0"/>
          </a:p>
        </p:txBody>
      </p:sp>
    </p:spTree>
    <p:extLst>
      <p:ext uri="{BB962C8B-B14F-4D97-AF65-F5344CB8AC3E}">
        <p14:creationId xmlns:p14="http://schemas.microsoft.com/office/powerpoint/2010/main" val="1514653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7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6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6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5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6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nodeType="clickEffect">
                                  <p:stCondLst>
                                    <p:cond delay="0"/>
                                  </p:stCondLst>
                                  <p:childTnLst>
                                    <p:set>
                                      <p:cBhvr>
                                        <p:cTn id="24" dur="1" fill="hold">
                                          <p:stCondLst>
                                            <p:cond delay="0"/>
                                          </p:stCondLst>
                                        </p:cTn>
                                        <p:tgtEl>
                                          <p:spTgt spid="567"/>
                                        </p:tgtEl>
                                        <p:attrNameLst>
                                          <p:attrName>style.visibility</p:attrName>
                                        </p:attrNameLst>
                                      </p:cBhvr>
                                      <p:to>
                                        <p:strVal val="hidden"/>
                                      </p:to>
                                    </p:set>
                                  </p:childTnLst>
                                </p:cTn>
                              </p:par>
                              <p:par>
                                <p:cTn id="25" presetID="1" presetClass="entr" presetSubtype="0" fill="hold" nodeType="withEffect">
                                  <p:stCondLst>
                                    <p:cond delay="0"/>
                                  </p:stCondLst>
                                  <p:childTnLst>
                                    <p:set>
                                      <p:cBhvr>
                                        <p:cTn id="26" dur="1" fill="hold">
                                          <p:stCondLst>
                                            <p:cond delay="0"/>
                                          </p:stCondLst>
                                        </p:cTn>
                                        <p:tgtEl>
                                          <p:spTgt spid="56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nodeType="clickEffect">
                                  <p:stCondLst>
                                    <p:cond delay="0"/>
                                  </p:stCondLst>
                                  <p:childTnLst>
                                    <p:set>
                                      <p:cBhvr>
                                        <p:cTn id="30" dur="1" fill="hold">
                                          <p:stCondLst>
                                            <p:cond delay="0"/>
                                          </p:stCondLst>
                                        </p:cTn>
                                        <p:tgtEl>
                                          <p:spTgt spid="568"/>
                                        </p:tgtEl>
                                        <p:attrNameLst>
                                          <p:attrName>style.visibility</p:attrName>
                                        </p:attrNameLst>
                                      </p:cBhvr>
                                      <p:to>
                                        <p:strVal val="hidden"/>
                                      </p:to>
                                    </p:set>
                                  </p:childTnLst>
                                </p:cTn>
                              </p:par>
                              <p:par>
                                <p:cTn id="31" presetID="1" presetClass="entr" presetSubtype="0" fill="hold" nodeType="withEffect">
                                  <p:stCondLst>
                                    <p:cond delay="0"/>
                                  </p:stCondLst>
                                  <p:childTnLst>
                                    <p:set>
                                      <p:cBhvr>
                                        <p:cTn id="32" dur="1" fill="hold">
                                          <p:stCondLst>
                                            <p:cond delay="0"/>
                                          </p:stCondLst>
                                        </p:cTn>
                                        <p:tgtEl>
                                          <p:spTgt spid="56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 grpId="0"/>
      <p:bldP spid="478" grpId="0" animBg="1"/>
      <p:bldP spid="4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81000"/>
            <a:ext cx="10515600" cy="1325563"/>
          </a:xfrm>
        </p:spPr>
        <p:txBody>
          <a:bodyPr/>
          <a:lstStyle/>
          <a:p>
            <a:r>
              <a:rPr lang="en-US" dirty="0" smtClean="0">
                <a:latin typeface="Gadugi" panose="020B0502040204020203" pitchFamily="34" charset="0"/>
              </a:rPr>
              <a:t>Joint work with</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r>
              <a:rPr lang="en-US" dirty="0" smtClean="0">
                <a:solidFill>
                  <a:schemeClr val="accent5">
                    <a:lumMod val="75000"/>
                  </a:schemeClr>
                </a:solidFill>
                <a:latin typeface="Gadugi" panose="020B0502040204020203" pitchFamily="34" charset="0"/>
              </a:rPr>
              <a:t>MIT: </a:t>
            </a:r>
            <a:r>
              <a:rPr lang="en-US" dirty="0" err="1" smtClean="0">
                <a:latin typeface="Gadugi" panose="020B0502040204020203" pitchFamily="34" charset="0"/>
              </a:rPr>
              <a:t>Suvinay</a:t>
            </a:r>
            <a:r>
              <a:rPr lang="en-US" dirty="0" smtClean="0">
                <a:latin typeface="Gadugi" panose="020B0502040204020203" pitchFamily="34" charset="0"/>
              </a:rPr>
              <a:t> Subramanian,</a:t>
            </a:r>
            <a:r>
              <a:rPr lang="en-US" dirty="0" smtClean="0">
                <a:solidFill>
                  <a:schemeClr val="accent5">
                    <a:lumMod val="75000"/>
                  </a:schemeClr>
                </a:solidFill>
                <a:latin typeface="Gadugi" panose="020B0502040204020203" pitchFamily="34" charset="0"/>
              </a:rPr>
              <a:t> </a:t>
            </a:r>
            <a:r>
              <a:rPr lang="en-US" dirty="0" smtClean="0">
                <a:latin typeface="Gadugi" panose="020B0502040204020203" pitchFamily="34" charset="0"/>
              </a:rPr>
              <a:t>Hari </a:t>
            </a:r>
            <a:r>
              <a:rPr lang="en-US" dirty="0" err="1" smtClean="0">
                <a:latin typeface="Gadugi" panose="020B0502040204020203" pitchFamily="34" charset="0"/>
              </a:rPr>
              <a:t>Balakrishnan</a:t>
            </a:r>
            <a:r>
              <a:rPr lang="en-US" dirty="0" smtClean="0">
                <a:latin typeface="Gadugi" panose="020B0502040204020203" pitchFamily="34" charset="0"/>
              </a:rPr>
              <a:t>, Mohammad </a:t>
            </a:r>
            <a:r>
              <a:rPr lang="en-US" dirty="0" err="1" smtClean="0">
                <a:latin typeface="Gadugi" panose="020B0502040204020203" pitchFamily="34" charset="0"/>
              </a:rPr>
              <a:t>Alizadeh</a:t>
            </a:r>
            <a:endParaRPr lang="en-US" dirty="0" smtClean="0">
              <a:solidFill>
                <a:schemeClr val="accent5">
                  <a:lumMod val="75000"/>
                </a:schemeClr>
              </a:solidFill>
              <a:latin typeface="Gadugi" panose="020B0502040204020203" pitchFamily="34" charset="0"/>
            </a:endParaRPr>
          </a:p>
          <a:p>
            <a:r>
              <a:rPr lang="en-US" dirty="0" smtClean="0">
                <a:solidFill>
                  <a:schemeClr val="accent5">
                    <a:lumMod val="75000"/>
                  </a:schemeClr>
                </a:solidFill>
                <a:latin typeface="Gadugi" panose="020B0502040204020203" pitchFamily="34" charset="0"/>
              </a:rPr>
              <a:t>Barefoot Networks: </a:t>
            </a:r>
            <a:r>
              <a:rPr lang="en-US" dirty="0" err="1" smtClean="0">
                <a:latin typeface="Gadugi" panose="020B0502040204020203" pitchFamily="34" charset="0"/>
              </a:rPr>
              <a:t>Changhoon</a:t>
            </a:r>
            <a:r>
              <a:rPr lang="en-US" dirty="0" smtClean="0">
                <a:latin typeface="Gadugi" panose="020B0502040204020203" pitchFamily="34" charset="0"/>
              </a:rPr>
              <a:t> Kim, Mihai </a:t>
            </a:r>
            <a:r>
              <a:rPr lang="en-US" dirty="0" err="1" smtClean="0">
                <a:latin typeface="Gadugi" panose="020B0502040204020203" pitchFamily="34" charset="0"/>
              </a:rPr>
              <a:t>Budiu</a:t>
            </a:r>
            <a:r>
              <a:rPr lang="en-US" dirty="0" smtClean="0">
                <a:latin typeface="Gadugi" panose="020B0502040204020203" pitchFamily="34" charset="0"/>
              </a:rPr>
              <a:t>, Anurag Agrawal, Steve Licking</a:t>
            </a:r>
          </a:p>
          <a:p>
            <a:r>
              <a:rPr lang="en-US" dirty="0" smtClean="0">
                <a:solidFill>
                  <a:schemeClr val="accent5">
                    <a:lumMod val="75000"/>
                  </a:schemeClr>
                </a:solidFill>
                <a:latin typeface="Gadugi" panose="020B0502040204020203" pitchFamily="34" charset="0"/>
              </a:rPr>
              <a:t>Cisco Systems: </a:t>
            </a:r>
            <a:r>
              <a:rPr lang="en-US" dirty="0" smtClean="0">
                <a:latin typeface="Gadugi" panose="020B0502040204020203" pitchFamily="34" charset="0"/>
              </a:rPr>
              <a:t>Shang-</a:t>
            </a:r>
            <a:r>
              <a:rPr lang="en-US" dirty="0" err="1" smtClean="0">
                <a:latin typeface="Gadugi" panose="020B0502040204020203" pitchFamily="34" charset="0"/>
              </a:rPr>
              <a:t>Tse</a:t>
            </a:r>
            <a:r>
              <a:rPr lang="en-US" dirty="0" smtClean="0">
                <a:latin typeface="Gadugi" panose="020B0502040204020203" pitchFamily="34" charset="0"/>
              </a:rPr>
              <a:t> Chuang, Sharad </a:t>
            </a:r>
            <a:r>
              <a:rPr lang="en-US" dirty="0" err="1" smtClean="0">
                <a:latin typeface="Gadugi" panose="020B0502040204020203" pitchFamily="34" charset="0"/>
              </a:rPr>
              <a:t>Chole</a:t>
            </a:r>
            <a:r>
              <a:rPr lang="en-US" dirty="0" smtClean="0">
                <a:latin typeface="Gadugi" panose="020B0502040204020203" pitchFamily="34" charset="0"/>
              </a:rPr>
              <a:t>, Tom </a:t>
            </a:r>
            <a:r>
              <a:rPr lang="en-US" dirty="0" err="1" smtClean="0">
                <a:latin typeface="Gadugi" panose="020B0502040204020203" pitchFamily="34" charset="0"/>
              </a:rPr>
              <a:t>Edsall</a:t>
            </a:r>
            <a:endParaRPr lang="en-US" dirty="0" smtClean="0">
              <a:latin typeface="Gadugi" panose="020B0502040204020203" pitchFamily="34" charset="0"/>
            </a:endParaRPr>
          </a:p>
          <a:p>
            <a:r>
              <a:rPr lang="en-US" dirty="0" smtClean="0">
                <a:solidFill>
                  <a:schemeClr val="accent5">
                    <a:lumMod val="75000"/>
                  </a:schemeClr>
                </a:solidFill>
                <a:latin typeface="Gadugi" panose="020B0502040204020203" pitchFamily="34" charset="0"/>
              </a:rPr>
              <a:t>Microsoft Research: </a:t>
            </a:r>
            <a:r>
              <a:rPr lang="en-US" dirty="0" smtClean="0">
                <a:latin typeface="Gadugi" panose="020B0502040204020203" pitchFamily="34" charset="0"/>
              </a:rPr>
              <a:t>George Varghese</a:t>
            </a:r>
          </a:p>
          <a:p>
            <a:r>
              <a:rPr lang="en-US" dirty="0" smtClean="0">
                <a:solidFill>
                  <a:schemeClr val="accent5">
                    <a:lumMod val="75000"/>
                  </a:schemeClr>
                </a:solidFill>
                <a:latin typeface="Gadugi" panose="020B0502040204020203" pitchFamily="34" charset="0"/>
              </a:rPr>
              <a:t>Stanford University: </a:t>
            </a:r>
            <a:r>
              <a:rPr lang="en-US" dirty="0" err="1" smtClean="0">
                <a:latin typeface="Gadugi" panose="020B0502040204020203" pitchFamily="34" charset="0"/>
              </a:rPr>
              <a:t>Sachin</a:t>
            </a:r>
            <a:r>
              <a:rPr lang="en-US" dirty="0" smtClean="0">
                <a:latin typeface="Gadugi" panose="020B0502040204020203" pitchFamily="34" charset="0"/>
              </a:rPr>
              <a:t> </a:t>
            </a:r>
            <a:r>
              <a:rPr lang="en-US" dirty="0" err="1" smtClean="0">
                <a:latin typeface="Gadugi" panose="020B0502040204020203" pitchFamily="34" charset="0"/>
              </a:rPr>
              <a:t>Katti</a:t>
            </a:r>
            <a:r>
              <a:rPr lang="en-US" dirty="0" smtClean="0">
                <a:latin typeface="Gadugi" panose="020B0502040204020203" pitchFamily="34" charset="0"/>
              </a:rPr>
              <a:t>, Nick McKeown</a:t>
            </a:r>
          </a:p>
          <a:p>
            <a:r>
              <a:rPr lang="en-US" dirty="0" smtClean="0">
                <a:solidFill>
                  <a:schemeClr val="accent5">
                    <a:lumMod val="75000"/>
                  </a:schemeClr>
                </a:solidFill>
                <a:latin typeface="Gadugi" panose="020B0502040204020203" pitchFamily="34" charset="0"/>
              </a:rPr>
              <a:t>University of Washington: </a:t>
            </a:r>
            <a:r>
              <a:rPr lang="en-US" dirty="0" smtClean="0">
                <a:latin typeface="Gadugi" panose="020B0502040204020203" pitchFamily="34" charset="0"/>
              </a:rPr>
              <a:t>Alvin Cheung</a:t>
            </a:r>
            <a:endParaRPr lang="en-US" dirty="0">
              <a:latin typeface="Gadugi" panose="020B0502040204020203" pitchFamily="34" charset="0"/>
            </a:endParaRPr>
          </a:p>
        </p:txBody>
      </p:sp>
    </p:spTree>
    <p:extLst>
      <p:ext uri="{BB962C8B-B14F-4D97-AF65-F5344CB8AC3E}">
        <p14:creationId xmlns:p14="http://schemas.microsoft.com/office/powerpoint/2010/main" val="53588786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Stateless vs. </a:t>
            </a:r>
            <a:r>
              <a:rPr lang="en-US" dirty="0" err="1" smtClean="0">
                <a:latin typeface="Gadugi" panose="020B0502040204020203" pitchFamily="34" charset="0"/>
              </a:rPr>
              <a:t>stateful</a:t>
            </a:r>
            <a:r>
              <a:rPr lang="en-US" dirty="0" smtClean="0">
                <a:latin typeface="Gadugi" panose="020B0502040204020203" pitchFamily="34" charset="0"/>
              </a:rPr>
              <a:t> operations</a:t>
            </a:r>
            <a:endParaRPr lang="en-US" dirty="0">
              <a:latin typeface="Gadugi" panose="020B0502040204020203" pitchFamily="34" charset="0"/>
            </a:endParaRPr>
          </a:p>
        </p:txBody>
      </p:sp>
      <p:sp>
        <p:nvSpPr>
          <p:cNvPr id="3" name="Rectangle 2"/>
          <p:cNvSpPr/>
          <p:nvPr/>
        </p:nvSpPr>
        <p:spPr>
          <a:xfrm>
            <a:off x="2508831" y="1707023"/>
            <a:ext cx="5561138" cy="523220"/>
          </a:xfrm>
          <a:prstGeom prst="rect">
            <a:avLst/>
          </a:prstGeom>
        </p:spPr>
        <p:txBody>
          <a:bodyPr wrap="none">
            <a:spAutoFit/>
          </a:bodyPr>
          <a:lstStyle/>
          <a:p>
            <a:pPr lvl="1"/>
            <a:r>
              <a:rPr lang="en-US" sz="2800" dirty="0" smtClean="0">
                <a:latin typeface="Gadugi" panose="020B0502040204020203" pitchFamily="34" charset="0"/>
              </a:rPr>
              <a:t>     </a:t>
            </a:r>
            <a:r>
              <a:rPr lang="en-US" sz="2800" dirty="0" err="1" smtClean="0">
                <a:latin typeface="Gadugi" panose="020B0502040204020203" pitchFamily="34" charset="0"/>
              </a:rPr>
              <a:t>Stateful</a:t>
            </a:r>
            <a:r>
              <a:rPr lang="en-US" sz="2800" dirty="0" smtClean="0">
                <a:latin typeface="Gadugi" panose="020B0502040204020203" pitchFamily="34" charset="0"/>
              </a:rPr>
              <a:t> operation: x = x + 1</a:t>
            </a:r>
            <a:endParaRPr lang="en-US" sz="2800" dirty="0">
              <a:latin typeface="Gadugi" panose="020B0502040204020203" pitchFamily="34" charset="0"/>
            </a:endParaRPr>
          </a:p>
        </p:txBody>
      </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grpSp>
        <p:nvGrpSpPr>
          <p:cNvPr id="473" name="Group 472"/>
          <p:cNvGrpSpPr/>
          <p:nvPr/>
        </p:nvGrpSpPr>
        <p:grpSpPr>
          <a:xfrm>
            <a:off x="1295400" y="3889666"/>
            <a:ext cx="10546188" cy="834735"/>
            <a:chOff x="1295400" y="3889666"/>
            <a:chExt cx="10546188" cy="834735"/>
          </a:xfrm>
        </p:grpSpPr>
        <p:cxnSp>
          <p:nvCxnSpPr>
            <p:cNvPr id="564" name="Straight Arrow Connector 563"/>
            <p:cNvCxnSpPr>
              <a:stCxn id="31" idx="3"/>
              <a:endCxn id="478" idx="1"/>
            </p:cNvCxnSpPr>
            <p:nvPr/>
          </p:nvCxnSpPr>
          <p:spPr>
            <a:xfrm>
              <a:off x="4419600" y="4307034"/>
              <a:ext cx="167640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31" name="Rounded Rectangle 30"/>
            <p:cNvSpPr/>
            <p:nvPr/>
          </p:nvSpPr>
          <p:spPr>
            <a:xfrm>
              <a:off x="2438400" y="3889667"/>
              <a:ext cx="1981200"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smtClean="0">
                  <a:latin typeface="Gadugi" panose="020B0502040204020203" pitchFamily="34" charset="0"/>
                </a:rPr>
                <a:t>pkt.tmp</a:t>
              </a:r>
              <a:r>
                <a:rPr lang="en-US" sz="2400" dirty="0" smtClean="0">
                  <a:latin typeface="Gadugi" panose="020B0502040204020203" pitchFamily="34" charset="0"/>
                </a:rPr>
                <a:t> = x</a:t>
              </a:r>
              <a:endParaRPr lang="en-US" sz="2400" dirty="0"/>
            </a:p>
          </p:txBody>
        </p:sp>
        <p:sp>
          <p:nvSpPr>
            <p:cNvPr id="478" name="Rounded Rectangle 477"/>
            <p:cNvSpPr/>
            <p:nvPr/>
          </p:nvSpPr>
          <p:spPr>
            <a:xfrm>
              <a:off x="6096000" y="3889667"/>
              <a:ext cx="1840335"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smtClean="0">
                  <a:latin typeface="Gadugi" panose="020B0502040204020203" pitchFamily="34" charset="0"/>
                </a:rPr>
                <a:t>pkt.tmp</a:t>
              </a:r>
              <a:r>
                <a:rPr lang="en-US" sz="2400" dirty="0" smtClean="0">
                  <a:latin typeface="Gadugi" panose="020B0502040204020203" pitchFamily="34" charset="0"/>
                </a:rPr>
                <a:t> ++</a:t>
              </a:r>
              <a:endParaRPr lang="en-US" sz="2400" dirty="0"/>
            </a:p>
          </p:txBody>
        </p:sp>
        <p:cxnSp>
          <p:nvCxnSpPr>
            <p:cNvPr id="558" name="Straight Arrow Connector 557"/>
            <p:cNvCxnSpPr>
              <a:stCxn id="547" idx="3"/>
              <a:endCxn id="31" idx="1"/>
            </p:cNvCxnSpPr>
            <p:nvPr/>
          </p:nvCxnSpPr>
          <p:spPr>
            <a:xfrm>
              <a:off x="1295400" y="4307033"/>
              <a:ext cx="1143000" cy="1"/>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565" name="Straight Arrow Connector 564"/>
            <p:cNvCxnSpPr>
              <a:stCxn id="478" idx="3"/>
              <a:endCxn id="44" idx="1"/>
            </p:cNvCxnSpPr>
            <p:nvPr/>
          </p:nvCxnSpPr>
          <p:spPr>
            <a:xfrm>
              <a:off x="7936335" y="4307034"/>
              <a:ext cx="1512463"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44" name="Rounded Rectangle 43"/>
            <p:cNvSpPr/>
            <p:nvPr/>
          </p:nvSpPr>
          <p:spPr>
            <a:xfrm>
              <a:off x="9448798" y="3889666"/>
              <a:ext cx="1905002" cy="834735"/>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a:latin typeface="Gadugi" panose="020B0502040204020203" pitchFamily="34" charset="0"/>
                </a:rPr>
                <a:t>x</a:t>
              </a:r>
              <a:r>
                <a:rPr lang="en-US" sz="2400" dirty="0" smtClean="0">
                  <a:latin typeface="Gadugi" panose="020B0502040204020203" pitchFamily="34" charset="0"/>
                </a:rPr>
                <a:t> = </a:t>
              </a:r>
              <a:r>
                <a:rPr lang="en-US" sz="2400" dirty="0" err="1" smtClean="0">
                  <a:latin typeface="Gadugi" panose="020B0502040204020203" pitchFamily="34" charset="0"/>
                </a:rPr>
                <a:t>pkt.tmp</a:t>
              </a:r>
              <a:endParaRPr lang="en-US" sz="2400" dirty="0"/>
            </a:p>
          </p:txBody>
        </p:sp>
        <p:cxnSp>
          <p:nvCxnSpPr>
            <p:cNvPr id="45" name="Straight Arrow Connector 44"/>
            <p:cNvCxnSpPr>
              <a:stCxn id="44" idx="3"/>
            </p:cNvCxnSpPr>
            <p:nvPr/>
          </p:nvCxnSpPr>
          <p:spPr>
            <a:xfrm>
              <a:off x="11353800" y="4307034"/>
              <a:ext cx="487788"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grpSp>
      <p:sp>
        <p:nvSpPr>
          <p:cNvPr id="69" name="Rectangle 68"/>
          <p:cNvSpPr/>
          <p:nvPr/>
        </p:nvSpPr>
        <p:spPr>
          <a:xfrm>
            <a:off x="2508832" y="2389248"/>
            <a:ext cx="8589806" cy="902336"/>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solidFill>
                <a:schemeClr val="bg1"/>
              </a:solidFill>
            </a:endParaRPr>
          </a:p>
        </p:txBody>
      </p:sp>
      <p:grpSp>
        <p:nvGrpSpPr>
          <p:cNvPr id="467" name="Group 466"/>
          <p:cNvGrpSpPr/>
          <p:nvPr/>
        </p:nvGrpSpPr>
        <p:grpSpPr>
          <a:xfrm>
            <a:off x="142875" y="3706485"/>
            <a:ext cx="1485900" cy="1201096"/>
            <a:chOff x="142875" y="3706485"/>
            <a:chExt cx="1485900" cy="1201096"/>
          </a:xfrm>
        </p:grpSpPr>
        <p:grpSp>
          <p:nvGrpSpPr>
            <p:cNvPr id="567" name="Group 566"/>
            <p:cNvGrpSpPr/>
            <p:nvPr/>
          </p:nvGrpSpPr>
          <p:grpSpPr>
            <a:xfrm>
              <a:off x="419100" y="3706485"/>
              <a:ext cx="876300" cy="1201096"/>
              <a:chOff x="390525" y="3291585"/>
              <a:chExt cx="1390650" cy="1201096"/>
            </a:xfrm>
          </p:grpSpPr>
          <p:sp>
            <p:nvSpPr>
              <p:cNvPr id="547" name="Rectangle 546"/>
              <p:cNvSpPr/>
              <p:nvPr/>
            </p:nvSpPr>
            <p:spPr>
              <a:xfrm>
                <a:off x="390525" y="3291585"/>
                <a:ext cx="1390650" cy="1201096"/>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52" name="Straight Connector 551"/>
              <p:cNvCxnSpPr/>
              <p:nvPr/>
            </p:nvCxnSpPr>
            <p:spPr>
              <a:xfrm>
                <a:off x="390525"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5" name="Straight Connector 554"/>
              <p:cNvCxnSpPr/>
              <p:nvPr/>
            </p:nvCxnSpPr>
            <p:spPr>
              <a:xfrm>
                <a:off x="390525"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82" name="Rectangle 81"/>
            <p:cNvSpPr/>
            <p:nvPr/>
          </p:nvSpPr>
          <p:spPr>
            <a:xfrm>
              <a:off x="142875" y="4046140"/>
              <a:ext cx="1485900" cy="523220"/>
            </a:xfrm>
            <a:prstGeom prst="rect">
              <a:avLst/>
            </a:prstGeom>
          </p:spPr>
          <p:txBody>
            <a:bodyPr wrap="square">
              <a:spAutoFit/>
            </a:bodyPr>
            <a:lstStyle/>
            <a:p>
              <a:pPr algn="ctr"/>
              <a:r>
                <a:rPr lang="en-US" sz="2800" dirty="0" err="1" smtClean="0">
                  <a:latin typeface="Gadugi" panose="020B0502040204020203" pitchFamily="34" charset="0"/>
                </a:rPr>
                <a:t>tmp</a:t>
              </a:r>
              <a:endParaRPr lang="en-US" dirty="0"/>
            </a:p>
          </p:txBody>
        </p:sp>
      </p:grpSp>
      <p:cxnSp>
        <p:nvCxnSpPr>
          <p:cNvPr id="84" name="Straight Arrow Connector 83"/>
          <p:cNvCxnSpPr/>
          <p:nvPr/>
        </p:nvCxnSpPr>
        <p:spPr>
          <a:xfrm>
            <a:off x="3429000" y="3350112"/>
            <a:ext cx="0" cy="696028"/>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stCxn id="44" idx="0"/>
          </p:cNvCxnSpPr>
          <p:nvPr/>
        </p:nvCxnSpPr>
        <p:spPr>
          <a:xfrm flipH="1" flipV="1">
            <a:off x="10266477" y="3271182"/>
            <a:ext cx="0" cy="618484"/>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468" name="Group 467"/>
          <p:cNvGrpSpPr/>
          <p:nvPr/>
        </p:nvGrpSpPr>
        <p:grpSpPr>
          <a:xfrm>
            <a:off x="4318580" y="3706485"/>
            <a:ext cx="1485900" cy="1201096"/>
            <a:chOff x="4318580" y="3706485"/>
            <a:chExt cx="1485900" cy="1201096"/>
          </a:xfrm>
        </p:grpSpPr>
        <p:grpSp>
          <p:nvGrpSpPr>
            <p:cNvPr id="95" name="Group 94"/>
            <p:cNvGrpSpPr/>
            <p:nvPr/>
          </p:nvGrpSpPr>
          <p:grpSpPr>
            <a:xfrm>
              <a:off x="4648199" y="3706485"/>
              <a:ext cx="876300" cy="1201096"/>
              <a:chOff x="390525" y="3291585"/>
              <a:chExt cx="1390650" cy="1201096"/>
            </a:xfrm>
          </p:grpSpPr>
          <p:sp>
            <p:nvSpPr>
              <p:cNvPr id="96" name="Rectangle 95"/>
              <p:cNvSpPr/>
              <p:nvPr/>
            </p:nvSpPr>
            <p:spPr>
              <a:xfrm>
                <a:off x="390525" y="3291585"/>
                <a:ext cx="1390650" cy="1201096"/>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97" name="Straight Connector 96"/>
              <p:cNvCxnSpPr/>
              <p:nvPr/>
            </p:nvCxnSpPr>
            <p:spPr>
              <a:xfrm>
                <a:off x="390525"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8" name="Straight Connector 97"/>
              <p:cNvCxnSpPr/>
              <p:nvPr/>
            </p:nvCxnSpPr>
            <p:spPr>
              <a:xfrm>
                <a:off x="390525"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99" name="Rectangle 98"/>
            <p:cNvSpPr/>
            <p:nvPr/>
          </p:nvSpPr>
          <p:spPr>
            <a:xfrm>
              <a:off x="4318580" y="3829979"/>
              <a:ext cx="1485900" cy="954107"/>
            </a:xfrm>
            <a:prstGeom prst="rect">
              <a:avLst/>
            </a:prstGeom>
          </p:spPr>
          <p:txBody>
            <a:bodyPr wrap="square">
              <a:spAutoFit/>
            </a:bodyPr>
            <a:lstStyle/>
            <a:p>
              <a:pPr algn="ctr"/>
              <a:r>
                <a:rPr lang="en-US" sz="2800" dirty="0" err="1">
                  <a:latin typeface="Gadugi" panose="020B0502040204020203" pitchFamily="34" charset="0"/>
                </a:rPr>
                <a:t>t</a:t>
              </a:r>
              <a:r>
                <a:rPr lang="en-US" sz="2800" dirty="0" err="1" smtClean="0">
                  <a:latin typeface="Gadugi" panose="020B0502040204020203" pitchFamily="34" charset="0"/>
                </a:rPr>
                <a:t>mp</a:t>
              </a:r>
              <a:endParaRPr lang="en-US" sz="2800" dirty="0" smtClean="0">
                <a:latin typeface="Gadugi" panose="020B0502040204020203" pitchFamily="34" charset="0"/>
              </a:endParaRPr>
            </a:p>
            <a:p>
              <a:pPr algn="ctr"/>
              <a:r>
                <a:rPr lang="en-US" sz="2800" dirty="0" smtClean="0">
                  <a:latin typeface="Gadugi" panose="020B0502040204020203" pitchFamily="34" charset="0"/>
                </a:rPr>
                <a:t>= 0</a:t>
              </a:r>
              <a:endParaRPr lang="en-US" dirty="0"/>
            </a:p>
          </p:txBody>
        </p:sp>
      </p:grpSp>
      <p:grpSp>
        <p:nvGrpSpPr>
          <p:cNvPr id="469" name="Group 468"/>
          <p:cNvGrpSpPr/>
          <p:nvPr/>
        </p:nvGrpSpPr>
        <p:grpSpPr>
          <a:xfrm>
            <a:off x="7829820" y="3706485"/>
            <a:ext cx="1485900" cy="1201096"/>
            <a:chOff x="7829820" y="3706485"/>
            <a:chExt cx="1485900" cy="1201096"/>
          </a:xfrm>
        </p:grpSpPr>
        <p:grpSp>
          <p:nvGrpSpPr>
            <p:cNvPr id="110" name="Group 109"/>
            <p:cNvGrpSpPr/>
            <p:nvPr/>
          </p:nvGrpSpPr>
          <p:grpSpPr>
            <a:xfrm>
              <a:off x="8134620" y="3706485"/>
              <a:ext cx="876300" cy="1201096"/>
              <a:chOff x="390525" y="3291585"/>
              <a:chExt cx="1390650" cy="1201096"/>
            </a:xfrm>
          </p:grpSpPr>
          <p:sp>
            <p:nvSpPr>
              <p:cNvPr id="111" name="Rectangle 110"/>
              <p:cNvSpPr/>
              <p:nvPr/>
            </p:nvSpPr>
            <p:spPr>
              <a:xfrm>
                <a:off x="390525" y="3291585"/>
                <a:ext cx="1390650" cy="1201096"/>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112" name="Straight Connector 111"/>
              <p:cNvCxnSpPr/>
              <p:nvPr/>
            </p:nvCxnSpPr>
            <p:spPr>
              <a:xfrm>
                <a:off x="390525"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390525"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17" name="Rectangle 116"/>
            <p:cNvSpPr/>
            <p:nvPr/>
          </p:nvSpPr>
          <p:spPr>
            <a:xfrm>
              <a:off x="7829820" y="3829979"/>
              <a:ext cx="1485900" cy="954107"/>
            </a:xfrm>
            <a:prstGeom prst="rect">
              <a:avLst/>
            </a:prstGeom>
          </p:spPr>
          <p:txBody>
            <a:bodyPr wrap="square">
              <a:spAutoFit/>
            </a:bodyPr>
            <a:lstStyle/>
            <a:p>
              <a:pPr algn="ctr"/>
              <a:r>
                <a:rPr lang="en-US" sz="2800" dirty="0" err="1">
                  <a:latin typeface="Gadugi" panose="020B0502040204020203" pitchFamily="34" charset="0"/>
                </a:rPr>
                <a:t>t</a:t>
              </a:r>
              <a:r>
                <a:rPr lang="en-US" sz="2800" dirty="0" err="1" smtClean="0">
                  <a:latin typeface="Gadugi" panose="020B0502040204020203" pitchFamily="34" charset="0"/>
                </a:rPr>
                <a:t>mp</a:t>
              </a:r>
              <a:endParaRPr lang="en-US" sz="2800" dirty="0" smtClean="0">
                <a:latin typeface="Gadugi" panose="020B0502040204020203" pitchFamily="34" charset="0"/>
              </a:endParaRPr>
            </a:p>
            <a:p>
              <a:pPr algn="ctr"/>
              <a:r>
                <a:rPr lang="en-US" sz="2800" dirty="0" smtClean="0">
                  <a:latin typeface="Gadugi" panose="020B0502040204020203" pitchFamily="34" charset="0"/>
                </a:rPr>
                <a:t>= 1</a:t>
              </a:r>
              <a:endParaRPr lang="en-US" dirty="0"/>
            </a:p>
          </p:txBody>
        </p:sp>
      </p:grpSp>
      <p:grpSp>
        <p:nvGrpSpPr>
          <p:cNvPr id="472" name="Group 471"/>
          <p:cNvGrpSpPr/>
          <p:nvPr/>
        </p:nvGrpSpPr>
        <p:grpSpPr>
          <a:xfrm>
            <a:off x="142875" y="5461316"/>
            <a:ext cx="1485900" cy="1201096"/>
            <a:chOff x="142875" y="5461316"/>
            <a:chExt cx="1485900" cy="1201096"/>
          </a:xfrm>
        </p:grpSpPr>
        <p:grpSp>
          <p:nvGrpSpPr>
            <p:cNvPr id="132" name="Group 131"/>
            <p:cNvGrpSpPr/>
            <p:nvPr/>
          </p:nvGrpSpPr>
          <p:grpSpPr>
            <a:xfrm>
              <a:off x="419100" y="5461316"/>
              <a:ext cx="876300" cy="1201096"/>
              <a:chOff x="390525" y="3291585"/>
              <a:chExt cx="1390650" cy="1201096"/>
            </a:xfrm>
            <a:solidFill>
              <a:schemeClr val="accent6"/>
            </a:solidFill>
          </p:grpSpPr>
          <p:sp>
            <p:nvSpPr>
              <p:cNvPr id="133" name="Rectangle 132"/>
              <p:cNvSpPr/>
              <p:nvPr/>
            </p:nvSpPr>
            <p:spPr>
              <a:xfrm>
                <a:off x="390525" y="3291585"/>
                <a:ext cx="1390650" cy="1201096"/>
              </a:xfrm>
              <a:prstGeom prst="rect">
                <a:avLst/>
              </a:prstGeom>
              <a:grp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134" name="Straight Connector 133"/>
              <p:cNvCxnSpPr/>
              <p:nvPr/>
            </p:nvCxnSpPr>
            <p:spPr>
              <a:xfrm>
                <a:off x="390525" y="3293019"/>
                <a:ext cx="1390650" cy="0"/>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5" name="Straight Connector 134"/>
              <p:cNvCxnSpPr/>
              <p:nvPr/>
            </p:nvCxnSpPr>
            <p:spPr>
              <a:xfrm>
                <a:off x="390525" y="4492680"/>
                <a:ext cx="1390650" cy="0"/>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36" name="Rectangle 135"/>
            <p:cNvSpPr/>
            <p:nvPr/>
          </p:nvSpPr>
          <p:spPr>
            <a:xfrm>
              <a:off x="142875" y="5800971"/>
              <a:ext cx="1485900" cy="523220"/>
            </a:xfrm>
            <a:prstGeom prst="rect">
              <a:avLst/>
            </a:prstGeom>
          </p:spPr>
          <p:txBody>
            <a:bodyPr wrap="square">
              <a:spAutoFit/>
            </a:bodyPr>
            <a:lstStyle/>
            <a:p>
              <a:pPr algn="ctr"/>
              <a:r>
                <a:rPr lang="en-US" sz="2800" dirty="0" err="1" smtClean="0">
                  <a:latin typeface="Gadugi" panose="020B0502040204020203" pitchFamily="34" charset="0"/>
                </a:rPr>
                <a:t>tmp</a:t>
              </a:r>
              <a:endParaRPr lang="en-US" dirty="0"/>
            </a:p>
          </p:txBody>
        </p:sp>
      </p:grpSp>
      <p:grpSp>
        <p:nvGrpSpPr>
          <p:cNvPr id="471" name="Group 470"/>
          <p:cNvGrpSpPr/>
          <p:nvPr/>
        </p:nvGrpSpPr>
        <p:grpSpPr>
          <a:xfrm>
            <a:off x="4318580" y="5461316"/>
            <a:ext cx="1485900" cy="1201096"/>
            <a:chOff x="4318580" y="5461316"/>
            <a:chExt cx="1485900" cy="1201096"/>
          </a:xfrm>
        </p:grpSpPr>
        <p:grpSp>
          <p:nvGrpSpPr>
            <p:cNvPr id="138" name="Group 137"/>
            <p:cNvGrpSpPr/>
            <p:nvPr/>
          </p:nvGrpSpPr>
          <p:grpSpPr>
            <a:xfrm>
              <a:off x="4648199" y="5461316"/>
              <a:ext cx="876300" cy="1201096"/>
              <a:chOff x="390525" y="3291585"/>
              <a:chExt cx="1390650" cy="1201096"/>
            </a:xfrm>
            <a:solidFill>
              <a:schemeClr val="accent6"/>
            </a:solidFill>
          </p:grpSpPr>
          <p:sp>
            <p:nvSpPr>
              <p:cNvPr id="139" name="Rectangle 138"/>
              <p:cNvSpPr/>
              <p:nvPr/>
            </p:nvSpPr>
            <p:spPr>
              <a:xfrm>
                <a:off x="390525" y="3291585"/>
                <a:ext cx="1390650" cy="1201096"/>
              </a:xfrm>
              <a:prstGeom prst="rect">
                <a:avLst/>
              </a:prstGeom>
              <a:grp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140" name="Straight Connector 139"/>
              <p:cNvCxnSpPr/>
              <p:nvPr/>
            </p:nvCxnSpPr>
            <p:spPr>
              <a:xfrm>
                <a:off x="390525" y="3293019"/>
                <a:ext cx="1390650" cy="0"/>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1" name="Straight Connector 140"/>
              <p:cNvCxnSpPr/>
              <p:nvPr/>
            </p:nvCxnSpPr>
            <p:spPr>
              <a:xfrm>
                <a:off x="390525" y="4492680"/>
                <a:ext cx="1390650" cy="0"/>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42" name="Rectangle 141"/>
            <p:cNvSpPr/>
            <p:nvPr/>
          </p:nvSpPr>
          <p:spPr>
            <a:xfrm>
              <a:off x="4318580" y="5584810"/>
              <a:ext cx="1485900" cy="954107"/>
            </a:xfrm>
            <a:prstGeom prst="rect">
              <a:avLst/>
            </a:prstGeom>
          </p:spPr>
          <p:txBody>
            <a:bodyPr wrap="square">
              <a:spAutoFit/>
            </a:bodyPr>
            <a:lstStyle/>
            <a:p>
              <a:pPr algn="ctr"/>
              <a:r>
                <a:rPr lang="en-US" sz="2800" dirty="0" err="1">
                  <a:latin typeface="Gadugi" panose="020B0502040204020203" pitchFamily="34" charset="0"/>
                </a:rPr>
                <a:t>t</a:t>
              </a:r>
              <a:r>
                <a:rPr lang="en-US" sz="2800" dirty="0" err="1" smtClean="0">
                  <a:latin typeface="Gadugi" panose="020B0502040204020203" pitchFamily="34" charset="0"/>
                </a:rPr>
                <a:t>mp</a:t>
              </a:r>
              <a:endParaRPr lang="en-US" sz="2800" dirty="0" smtClean="0">
                <a:latin typeface="Gadugi" panose="020B0502040204020203" pitchFamily="34" charset="0"/>
              </a:endParaRPr>
            </a:p>
            <a:p>
              <a:pPr algn="ctr"/>
              <a:r>
                <a:rPr lang="en-US" sz="2800" dirty="0" smtClean="0">
                  <a:latin typeface="Gadugi" panose="020B0502040204020203" pitchFamily="34" charset="0"/>
                </a:rPr>
                <a:t>= 0</a:t>
              </a:r>
              <a:endParaRPr lang="en-US" dirty="0"/>
            </a:p>
          </p:txBody>
        </p:sp>
      </p:grpSp>
      <p:grpSp>
        <p:nvGrpSpPr>
          <p:cNvPr id="470" name="Group 469"/>
          <p:cNvGrpSpPr/>
          <p:nvPr/>
        </p:nvGrpSpPr>
        <p:grpSpPr>
          <a:xfrm>
            <a:off x="7829820" y="5461316"/>
            <a:ext cx="1485900" cy="1201096"/>
            <a:chOff x="7829820" y="5461316"/>
            <a:chExt cx="1485900" cy="1201096"/>
          </a:xfrm>
        </p:grpSpPr>
        <p:grpSp>
          <p:nvGrpSpPr>
            <p:cNvPr id="143" name="Group 142"/>
            <p:cNvGrpSpPr/>
            <p:nvPr/>
          </p:nvGrpSpPr>
          <p:grpSpPr>
            <a:xfrm>
              <a:off x="8134620" y="5461316"/>
              <a:ext cx="876300" cy="1201096"/>
              <a:chOff x="390525" y="3291585"/>
              <a:chExt cx="1390650" cy="1201096"/>
            </a:xfrm>
            <a:solidFill>
              <a:schemeClr val="accent6"/>
            </a:solidFill>
          </p:grpSpPr>
          <p:sp>
            <p:nvSpPr>
              <p:cNvPr id="144" name="Rectangle 143"/>
              <p:cNvSpPr/>
              <p:nvPr/>
            </p:nvSpPr>
            <p:spPr>
              <a:xfrm>
                <a:off x="390525" y="3291585"/>
                <a:ext cx="1390650" cy="1201096"/>
              </a:xfrm>
              <a:prstGeom prst="rect">
                <a:avLst/>
              </a:prstGeom>
              <a:grp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145" name="Straight Connector 144"/>
              <p:cNvCxnSpPr/>
              <p:nvPr/>
            </p:nvCxnSpPr>
            <p:spPr>
              <a:xfrm>
                <a:off x="390525" y="3293019"/>
                <a:ext cx="1390650" cy="0"/>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6" name="Straight Connector 145"/>
              <p:cNvCxnSpPr/>
              <p:nvPr/>
            </p:nvCxnSpPr>
            <p:spPr>
              <a:xfrm>
                <a:off x="390525" y="4492680"/>
                <a:ext cx="1390650" cy="0"/>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47" name="Rectangle 146"/>
            <p:cNvSpPr/>
            <p:nvPr/>
          </p:nvSpPr>
          <p:spPr>
            <a:xfrm>
              <a:off x="7829820" y="5584810"/>
              <a:ext cx="1485900" cy="954107"/>
            </a:xfrm>
            <a:prstGeom prst="rect">
              <a:avLst/>
            </a:prstGeom>
          </p:spPr>
          <p:txBody>
            <a:bodyPr wrap="square">
              <a:spAutoFit/>
            </a:bodyPr>
            <a:lstStyle/>
            <a:p>
              <a:pPr algn="ctr"/>
              <a:r>
                <a:rPr lang="en-US" sz="2800" dirty="0" err="1">
                  <a:latin typeface="Gadugi" panose="020B0502040204020203" pitchFamily="34" charset="0"/>
                </a:rPr>
                <a:t>t</a:t>
              </a:r>
              <a:r>
                <a:rPr lang="en-US" sz="2800" dirty="0" err="1" smtClean="0">
                  <a:latin typeface="Gadugi" panose="020B0502040204020203" pitchFamily="34" charset="0"/>
                </a:rPr>
                <a:t>mp</a:t>
              </a:r>
              <a:endParaRPr lang="en-US" sz="2800" dirty="0" smtClean="0">
                <a:latin typeface="Gadugi" panose="020B0502040204020203" pitchFamily="34" charset="0"/>
              </a:endParaRPr>
            </a:p>
            <a:p>
              <a:pPr algn="ctr"/>
              <a:r>
                <a:rPr lang="en-US" sz="2800" dirty="0" smtClean="0">
                  <a:latin typeface="Gadugi" panose="020B0502040204020203" pitchFamily="34" charset="0"/>
                </a:rPr>
                <a:t>= 1</a:t>
              </a:r>
              <a:endParaRPr lang="en-US" dirty="0"/>
            </a:p>
          </p:txBody>
        </p:sp>
      </p:grpSp>
      <p:sp>
        <p:nvSpPr>
          <p:cNvPr id="466" name="Rectangle 465"/>
          <p:cNvSpPr/>
          <p:nvPr/>
        </p:nvSpPr>
        <p:spPr>
          <a:xfrm>
            <a:off x="6227295" y="2575530"/>
            <a:ext cx="1152880" cy="584775"/>
          </a:xfrm>
          <a:prstGeom prst="rect">
            <a:avLst/>
          </a:prstGeom>
        </p:spPr>
        <p:txBody>
          <a:bodyPr wrap="none">
            <a:spAutoFit/>
          </a:bodyPr>
          <a:lstStyle/>
          <a:p>
            <a:pPr algn="ctr"/>
            <a:r>
              <a:rPr lang="en-US" sz="3200" dirty="0">
                <a:solidFill>
                  <a:schemeClr val="bg1"/>
                </a:solidFill>
              </a:rPr>
              <a:t>X = </a:t>
            </a:r>
            <a:r>
              <a:rPr lang="en-US" sz="3200" dirty="0" smtClean="0">
                <a:solidFill>
                  <a:schemeClr val="bg1"/>
                </a:solidFill>
              </a:rPr>
              <a:t>1</a:t>
            </a:r>
            <a:endParaRPr lang="en-US" sz="3200" dirty="0">
              <a:solidFill>
                <a:schemeClr val="bg1"/>
              </a:solidFill>
            </a:endParaRPr>
          </a:p>
        </p:txBody>
      </p:sp>
      <p:sp>
        <p:nvSpPr>
          <p:cNvPr id="157" name="Rectangle 156"/>
          <p:cNvSpPr/>
          <p:nvPr/>
        </p:nvSpPr>
        <p:spPr>
          <a:xfrm>
            <a:off x="6227295" y="2576026"/>
            <a:ext cx="1152880" cy="584775"/>
          </a:xfrm>
          <a:prstGeom prst="rect">
            <a:avLst/>
          </a:prstGeom>
        </p:spPr>
        <p:txBody>
          <a:bodyPr wrap="none">
            <a:spAutoFit/>
          </a:bodyPr>
          <a:lstStyle/>
          <a:p>
            <a:pPr algn="ctr"/>
            <a:r>
              <a:rPr lang="en-US" sz="3200" dirty="0">
                <a:solidFill>
                  <a:schemeClr val="bg1"/>
                </a:solidFill>
              </a:rPr>
              <a:t>X </a:t>
            </a:r>
            <a:r>
              <a:rPr lang="en-US" sz="3200">
                <a:solidFill>
                  <a:schemeClr val="bg1"/>
                </a:solidFill>
              </a:rPr>
              <a:t>= </a:t>
            </a:r>
            <a:r>
              <a:rPr lang="en-US" sz="3200" dirty="0">
                <a:solidFill>
                  <a:schemeClr val="bg1"/>
                </a:solidFill>
              </a:rPr>
              <a:t>0</a:t>
            </a:r>
          </a:p>
        </p:txBody>
      </p:sp>
      <p:sp>
        <p:nvSpPr>
          <p:cNvPr id="161" name="Rounded Rectangle 160"/>
          <p:cNvSpPr/>
          <p:nvPr/>
        </p:nvSpPr>
        <p:spPr>
          <a:xfrm>
            <a:off x="8648700" y="1676400"/>
            <a:ext cx="35433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X should be 2,</a:t>
            </a:r>
          </a:p>
          <a:p>
            <a:pPr algn="ctr"/>
            <a:r>
              <a:rPr lang="en-US" sz="4000" dirty="0" smtClean="0"/>
              <a:t>not 1!</a:t>
            </a:r>
            <a:endParaRPr lang="en-US" sz="4000" dirty="0"/>
          </a:p>
        </p:txBody>
      </p:sp>
    </p:spTree>
    <p:extLst>
      <p:ext uri="{BB962C8B-B14F-4D97-AF65-F5344CB8AC3E}">
        <p14:creationId xmlns:p14="http://schemas.microsoft.com/office/powerpoint/2010/main" val="6128863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9">
                                            <p:bg/>
                                          </p:spTgt>
                                        </p:tgtEl>
                                        <p:attrNameLst>
                                          <p:attrName>style.visibility</p:attrName>
                                        </p:attrNameLst>
                                      </p:cBhvr>
                                      <p:to>
                                        <p:strVal val="visible"/>
                                      </p:to>
                                    </p:set>
                                  </p:childTnLst>
                                </p:cTn>
                              </p:par>
                              <p:par>
                                <p:cTn id="13" presetID="1" presetClass="entr" presetSubtype="0" fill="hold" grpId="0" nodeType="withEffect" nodePh="1">
                                  <p:stCondLst>
                                    <p:cond delay="0"/>
                                  </p:stCondLst>
                                  <p:endCondLst>
                                    <p:cond evt="begin" delay="0">
                                      <p:tn val="13"/>
                                    </p:cond>
                                  </p:endCondLst>
                                  <p:childTnLst>
                                    <p:set>
                                      <p:cBhvr>
                                        <p:cTn id="14" dur="1" fill="hold">
                                          <p:stCondLst>
                                            <p:cond delay="0"/>
                                          </p:stCondLst>
                                        </p:cTn>
                                        <p:tgtEl>
                                          <p:spTgt spid="69">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7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6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nodeType="clickEffect">
                                  <p:stCondLst>
                                    <p:cond delay="0"/>
                                  </p:stCondLst>
                                  <p:childTnLst>
                                    <p:set>
                                      <p:cBhvr>
                                        <p:cTn id="32" dur="1" fill="hold">
                                          <p:stCondLst>
                                            <p:cond delay="0"/>
                                          </p:stCondLst>
                                        </p:cTn>
                                        <p:tgtEl>
                                          <p:spTgt spid="467"/>
                                        </p:tgtEl>
                                        <p:attrNameLst>
                                          <p:attrName>style.visibility</p:attrName>
                                        </p:attrNameLst>
                                      </p:cBhvr>
                                      <p:to>
                                        <p:strVal val="hidden"/>
                                      </p:to>
                                    </p:set>
                                  </p:childTnLst>
                                </p:cTn>
                              </p:par>
                              <p:par>
                                <p:cTn id="33" presetID="1" presetClass="entr" presetSubtype="0" fill="hold" nodeType="withEffect">
                                  <p:stCondLst>
                                    <p:cond delay="0"/>
                                  </p:stCondLst>
                                  <p:childTnLst>
                                    <p:set>
                                      <p:cBhvr>
                                        <p:cTn id="34" dur="1" fill="hold">
                                          <p:stCondLst>
                                            <p:cond delay="0"/>
                                          </p:stCondLst>
                                        </p:cTn>
                                        <p:tgtEl>
                                          <p:spTgt spid="46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7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nodeType="clickEffect">
                                  <p:stCondLst>
                                    <p:cond delay="0"/>
                                  </p:stCondLst>
                                  <p:childTnLst>
                                    <p:set>
                                      <p:cBhvr>
                                        <p:cTn id="40" dur="1" fill="hold">
                                          <p:stCondLst>
                                            <p:cond delay="0"/>
                                          </p:stCondLst>
                                        </p:cTn>
                                        <p:tgtEl>
                                          <p:spTgt spid="468"/>
                                        </p:tgtEl>
                                        <p:attrNameLst>
                                          <p:attrName>style.visibility</p:attrName>
                                        </p:attrNameLst>
                                      </p:cBhvr>
                                      <p:to>
                                        <p:strVal val="hidden"/>
                                      </p:to>
                                    </p:set>
                                  </p:childTnLst>
                                </p:cTn>
                              </p:par>
                              <p:par>
                                <p:cTn id="41" presetID="1" presetClass="entr" presetSubtype="0" fill="hold" nodeType="withEffect">
                                  <p:stCondLst>
                                    <p:cond delay="0"/>
                                  </p:stCondLst>
                                  <p:childTnLst>
                                    <p:set>
                                      <p:cBhvr>
                                        <p:cTn id="42" dur="1" fill="hold">
                                          <p:stCondLst>
                                            <p:cond delay="0"/>
                                          </p:stCondLst>
                                        </p:cTn>
                                        <p:tgtEl>
                                          <p:spTgt spid="469"/>
                                        </p:tgtEl>
                                        <p:attrNameLst>
                                          <p:attrName>style.visibility</p:attrName>
                                        </p:attrNameLst>
                                      </p:cBhvr>
                                      <p:to>
                                        <p:strVal val="visible"/>
                                      </p:to>
                                    </p:set>
                                  </p:childTnLst>
                                </p:cTn>
                              </p:par>
                              <p:par>
                                <p:cTn id="43" presetID="1" presetClass="exit" presetSubtype="0" fill="hold" nodeType="withEffect">
                                  <p:stCondLst>
                                    <p:cond delay="0"/>
                                  </p:stCondLst>
                                  <p:childTnLst>
                                    <p:set>
                                      <p:cBhvr>
                                        <p:cTn id="44" dur="1" fill="hold">
                                          <p:stCondLst>
                                            <p:cond delay="0"/>
                                          </p:stCondLst>
                                        </p:cTn>
                                        <p:tgtEl>
                                          <p:spTgt spid="472"/>
                                        </p:tgtEl>
                                        <p:attrNameLst>
                                          <p:attrName>style.visibility</p:attrName>
                                        </p:attrNameLst>
                                      </p:cBhvr>
                                      <p:to>
                                        <p:strVal val="hidden"/>
                                      </p:to>
                                    </p:set>
                                  </p:childTnLst>
                                </p:cTn>
                              </p:par>
                              <p:par>
                                <p:cTn id="45" presetID="1" presetClass="entr" presetSubtype="0" fill="hold" nodeType="withEffect">
                                  <p:stCondLst>
                                    <p:cond delay="0"/>
                                  </p:stCondLst>
                                  <p:childTnLst>
                                    <p:set>
                                      <p:cBhvr>
                                        <p:cTn id="46" dur="1" fill="hold">
                                          <p:stCondLst>
                                            <p:cond delay="0"/>
                                          </p:stCondLst>
                                        </p:cTn>
                                        <p:tgtEl>
                                          <p:spTgt spid="47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nodeType="clickEffect">
                                  <p:stCondLst>
                                    <p:cond delay="0"/>
                                  </p:stCondLst>
                                  <p:childTnLst>
                                    <p:set>
                                      <p:cBhvr>
                                        <p:cTn id="50" dur="1" fill="hold">
                                          <p:stCondLst>
                                            <p:cond delay="0"/>
                                          </p:stCondLst>
                                        </p:cTn>
                                        <p:tgtEl>
                                          <p:spTgt spid="469"/>
                                        </p:tgtEl>
                                        <p:attrNameLst>
                                          <p:attrName>style.visibility</p:attrName>
                                        </p:attrNameLst>
                                      </p:cBhvr>
                                      <p:to>
                                        <p:strVal val="hidden"/>
                                      </p:to>
                                    </p:set>
                                  </p:childTnLst>
                                </p:cTn>
                              </p:par>
                              <p:par>
                                <p:cTn id="51" presetID="1" presetClass="exit" presetSubtype="0" fill="hold" nodeType="withEffect" nodePh="1">
                                  <p:stCondLst>
                                    <p:cond delay="0"/>
                                  </p:stCondLst>
                                  <p:endCondLst>
                                    <p:cond evt="begin" delay="0">
                                      <p:tn val="51"/>
                                    </p:cond>
                                  </p:endCondLst>
                                  <p:childTnLst>
                                    <p:set>
                                      <p:cBhvr>
                                        <p:cTn id="52" dur="1" fill="hold">
                                          <p:stCondLst>
                                            <p:cond delay="0"/>
                                          </p:stCondLst>
                                        </p:cTn>
                                        <p:tgtEl>
                                          <p:spTgt spid="69">
                                            <p:txEl>
                                              <p:pRg st="0" end="0"/>
                                            </p:txEl>
                                          </p:spTgt>
                                        </p:tgtEl>
                                        <p:attrNameLst>
                                          <p:attrName>style.visibility</p:attrName>
                                        </p:attrNameLst>
                                      </p:cBhvr>
                                      <p:to>
                                        <p:strVal val="hidden"/>
                                      </p:to>
                                    </p:set>
                                  </p:childTnLst>
                                </p:cTn>
                              </p:par>
                              <p:par>
                                <p:cTn id="53" presetID="1" presetClass="exit" presetSubtype="0" fill="hold" grpId="1" nodeType="withEffect">
                                  <p:stCondLst>
                                    <p:cond delay="0"/>
                                  </p:stCondLst>
                                  <p:childTnLst>
                                    <p:set>
                                      <p:cBhvr>
                                        <p:cTn id="54" dur="1" fill="hold">
                                          <p:stCondLst>
                                            <p:cond delay="0"/>
                                          </p:stCondLst>
                                        </p:cTn>
                                        <p:tgtEl>
                                          <p:spTgt spid="157"/>
                                        </p:tgtEl>
                                        <p:attrNameLst>
                                          <p:attrName>style.visibility</p:attrName>
                                        </p:attrNameLst>
                                      </p:cBhvr>
                                      <p:to>
                                        <p:strVal val="hidden"/>
                                      </p:to>
                                    </p:set>
                                  </p:childTnLst>
                                </p:cTn>
                              </p:par>
                              <p:par>
                                <p:cTn id="55" presetID="1" presetClass="entr" presetSubtype="0" fill="hold" grpId="0" nodeType="withEffect">
                                  <p:stCondLst>
                                    <p:cond delay="0"/>
                                  </p:stCondLst>
                                  <p:childTnLst>
                                    <p:set>
                                      <p:cBhvr>
                                        <p:cTn id="56" dur="1" fill="hold">
                                          <p:stCondLst>
                                            <p:cond delay="0"/>
                                          </p:stCondLst>
                                        </p:cTn>
                                        <p:tgtEl>
                                          <p:spTgt spid="466"/>
                                        </p:tgtEl>
                                        <p:attrNameLst>
                                          <p:attrName>style.visibility</p:attrName>
                                        </p:attrNameLst>
                                      </p:cBhvr>
                                      <p:to>
                                        <p:strVal val="visible"/>
                                      </p:to>
                                    </p:set>
                                  </p:childTnLst>
                                </p:cTn>
                              </p:par>
                              <p:par>
                                <p:cTn id="57" presetID="1" presetClass="exit" presetSubtype="0" fill="hold" nodeType="withEffect">
                                  <p:stCondLst>
                                    <p:cond delay="0"/>
                                  </p:stCondLst>
                                  <p:childTnLst>
                                    <p:set>
                                      <p:cBhvr>
                                        <p:cTn id="58" dur="1" fill="hold">
                                          <p:stCondLst>
                                            <p:cond delay="0"/>
                                          </p:stCondLst>
                                        </p:cTn>
                                        <p:tgtEl>
                                          <p:spTgt spid="471"/>
                                        </p:tgtEl>
                                        <p:attrNameLst>
                                          <p:attrName>style.visibility</p:attrName>
                                        </p:attrNameLst>
                                      </p:cBhvr>
                                      <p:to>
                                        <p:strVal val="hidden"/>
                                      </p:to>
                                    </p:set>
                                  </p:childTnLst>
                                </p:cTn>
                              </p:par>
                              <p:par>
                                <p:cTn id="59" presetID="1" presetClass="entr" presetSubtype="0" fill="hold" nodeType="withEffect">
                                  <p:stCondLst>
                                    <p:cond delay="0"/>
                                  </p:stCondLst>
                                  <p:childTnLst>
                                    <p:set>
                                      <p:cBhvr>
                                        <p:cTn id="60" dur="1" fill="hold">
                                          <p:stCondLst>
                                            <p:cond delay="0"/>
                                          </p:stCondLst>
                                        </p:cTn>
                                        <p:tgtEl>
                                          <p:spTgt spid="470"/>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xit" presetSubtype="0" fill="hold" nodeType="clickEffect">
                                  <p:stCondLst>
                                    <p:cond delay="0"/>
                                  </p:stCondLst>
                                  <p:childTnLst>
                                    <p:set>
                                      <p:cBhvr>
                                        <p:cTn id="64" dur="1" fill="hold">
                                          <p:stCondLst>
                                            <p:cond delay="0"/>
                                          </p:stCondLst>
                                        </p:cTn>
                                        <p:tgtEl>
                                          <p:spTgt spid="470"/>
                                        </p:tgtEl>
                                        <p:attrNameLst>
                                          <p:attrName>style.visibility</p:attrName>
                                        </p:attrNameLst>
                                      </p:cBhvr>
                                      <p:to>
                                        <p:strVal val="hidden"/>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1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9" grpId="0" build="allAtOnce" animBg="1"/>
      <p:bldP spid="466" grpId="0"/>
      <p:bldP spid="157" grpId="0"/>
      <p:bldP spid="157" grpId="1"/>
      <p:bldP spid="161"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Stateless vs. </a:t>
            </a:r>
            <a:r>
              <a:rPr lang="en-US" dirty="0" err="1" smtClean="0">
                <a:latin typeface="Gadugi" panose="020B0502040204020203" pitchFamily="34" charset="0"/>
              </a:rPr>
              <a:t>stateful</a:t>
            </a:r>
            <a:r>
              <a:rPr lang="en-US" dirty="0" smtClean="0">
                <a:latin typeface="Gadugi" panose="020B0502040204020203" pitchFamily="34" charset="0"/>
              </a:rPr>
              <a:t> operations</a:t>
            </a:r>
            <a:endParaRPr lang="en-US" dirty="0">
              <a:latin typeface="Gadugi" panose="020B0502040204020203" pitchFamily="34" charset="0"/>
            </a:endParaRPr>
          </a:p>
        </p:txBody>
      </p:sp>
      <p:sp>
        <p:nvSpPr>
          <p:cNvPr id="3" name="Rectangle 2"/>
          <p:cNvSpPr/>
          <p:nvPr/>
        </p:nvSpPr>
        <p:spPr>
          <a:xfrm>
            <a:off x="2508831" y="1707023"/>
            <a:ext cx="5561138" cy="523220"/>
          </a:xfrm>
          <a:prstGeom prst="rect">
            <a:avLst/>
          </a:prstGeom>
        </p:spPr>
        <p:txBody>
          <a:bodyPr wrap="none">
            <a:spAutoFit/>
          </a:bodyPr>
          <a:lstStyle/>
          <a:p>
            <a:pPr lvl="1"/>
            <a:r>
              <a:rPr lang="en-US" sz="2800" dirty="0" smtClean="0">
                <a:latin typeface="Gadugi" panose="020B0502040204020203" pitchFamily="34" charset="0"/>
              </a:rPr>
              <a:t>     </a:t>
            </a:r>
            <a:r>
              <a:rPr lang="en-US" sz="2800" dirty="0" err="1" smtClean="0">
                <a:latin typeface="Gadugi" panose="020B0502040204020203" pitchFamily="34" charset="0"/>
              </a:rPr>
              <a:t>Stateful</a:t>
            </a:r>
            <a:r>
              <a:rPr lang="en-US" sz="2800" dirty="0" smtClean="0">
                <a:latin typeface="Gadugi" panose="020B0502040204020203" pitchFamily="34" charset="0"/>
              </a:rPr>
              <a:t> operation: x = x + 1</a:t>
            </a:r>
            <a:endParaRPr lang="en-US" sz="2800" dirty="0">
              <a:latin typeface="Gadugi" panose="020B0502040204020203" pitchFamily="34" charset="0"/>
            </a:endParaRPr>
          </a:p>
        </p:txBody>
      </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grpSp>
        <p:nvGrpSpPr>
          <p:cNvPr id="473" name="Group 472"/>
          <p:cNvGrpSpPr/>
          <p:nvPr/>
        </p:nvGrpSpPr>
        <p:grpSpPr>
          <a:xfrm>
            <a:off x="1295400" y="3848100"/>
            <a:ext cx="10546188" cy="832104"/>
            <a:chOff x="1295400" y="3848100"/>
            <a:chExt cx="10546188" cy="832104"/>
          </a:xfrm>
        </p:grpSpPr>
        <p:sp>
          <p:nvSpPr>
            <p:cNvPr id="478" name="Rounded Rectangle 477"/>
            <p:cNvSpPr/>
            <p:nvPr/>
          </p:nvSpPr>
          <p:spPr>
            <a:xfrm>
              <a:off x="3009900" y="3848100"/>
              <a:ext cx="7810500" cy="832104"/>
            </a:xfrm>
            <a:prstGeom prst="roundRect">
              <a:avLst>
                <a:gd name="adj" fmla="val 0"/>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3200" dirty="0" smtClean="0">
                  <a:latin typeface="Gadugi" panose="020B0502040204020203" pitchFamily="34" charset="0"/>
                </a:rPr>
                <a:t>X++</a:t>
              </a:r>
              <a:endParaRPr lang="en-US" sz="3200" dirty="0"/>
            </a:p>
          </p:txBody>
        </p:sp>
        <p:cxnSp>
          <p:nvCxnSpPr>
            <p:cNvPr id="558" name="Straight Arrow Connector 557"/>
            <p:cNvCxnSpPr>
              <a:stCxn id="547" idx="3"/>
              <a:endCxn id="478" idx="1"/>
            </p:cNvCxnSpPr>
            <p:nvPr/>
          </p:nvCxnSpPr>
          <p:spPr>
            <a:xfrm flipV="1">
              <a:off x="1295400" y="4264152"/>
              <a:ext cx="171450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478" idx="3"/>
            </p:cNvCxnSpPr>
            <p:nvPr/>
          </p:nvCxnSpPr>
          <p:spPr>
            <a:xfrm>
              <a:off x="10820400" y="4264152"/>
              <a:ext cx="1021188" cy="1315"/>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grpSp>
      <p:sp>
        <p:nvSpPr>
          <p:cNvPr id="69" name="Rectangle 68"/>
          <p:cNvSpPr/>
          <p:nvPr/>
        </p:nvSpPr>
        <p:spPr>
          <a:xfrm>
            <a:off x="2508832" y="2389248"/>
            <a:ext cx="8589806" cy="902336"/>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solidFill>
                <a:schemeClr val="bg1"/>
              </a:solidFill>
            </a:endParaRPr>
          </a:p>
        </p:txBody>
      </p:sp>
      <p:grpSp>
        <p:nvGrpSpPr>
          <p:cNvPr id="467" name="Group 466"/>
          <p:cNvGrpSpPr/>
          <p:nvPr/>
        </p:nvGrpSpPr>
        <p:grpSpPr>
          <a:xfrm>
            <a:off x="142875" y="3706485"/>
            <a:ext cx="1485900" cy="1201096"/>
            <a:chOff x="142875" y="3706485"/>
            <a:chExt cx="1485900" cy="1201096"/>
          </a:xfrm>
        </p:grpSpPr>
        <p:grpSp>
          <p:nvGrpSpPr>
            <p:cNvPr id="567" name="Group 566"/>
            <p:cNvGrpSpPr/>
            <p:nvPr/>
          </p:nvGrpSpPr>
          <p:grpSpPr>
            <a:xfrm>
              <a:off x="419100" y="3706485"/>
              <a:ext cx="876300" cy="1201096"/>
              <a:chOff x="390525" y="3291585"/>
              <a:chExt cx="1390650" cy="1201096"/>
            </a:xfrm>
          </p:grpSpPr>
          <p:sp>
            <p:nvSpPr>
              <p:cNvPr id="547" name="Rectangle 546"/>
              <p:cNvSpPr/>
              <p:nvPr/>
            </p:nvSpPr>
            <p:spPr>
              <a:xfrm>
                <a:off x="390525" y="3291585"/>
                <a:ext cx="1390650" cy="1201096"/>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52" name="Straight Connector 551"/>
              <p:cNvCxnSpPr/>
              <p:nvPr/>
            </p:nvCxnSpPr>
            <p:spPr>
              <a:xfrm>
                <a:off x="390525"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5" name="Straight Connector 554"/>
              <p:cNvCxnSpPr/>
              <p:nvPr/>
            </p:nvCxnSpPr>
            <p:spPr>
              <a:xfrm>
                <a:off x="390525"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82" name="Rectangle 81"/>
            <p:cNvSpPr/>
            <p:nvPr/>
          </p:nvSpPr>
          <p:spPr>
            <a:xfrm>
              <a:off x="142875" y="4046140"/>
              <a:ext cx="1485900" cy="523220"/>
            </a:xfrm>
            <a:prstGeom prst="rect">
              <a:avLst/>
            </a:prstGeom>
          </p:spPr>
          <p:txBody>
            <a:bodyPr wrap="square">
              <a:spAutoFit/>
            </a:bodyPr>
            <a:lstStyle/>
            <a:p>
              <a:pPr algn="ctr"/>
              <a:r>
                <a:rPr lang="en-US" sz="2800" dirty="0" err="1" smtClean="0">
                  <a:latin typeface="Gadugi" panose="020B0502040204020203" pitchFamily="34" charset="0"/>
                </a:rPr>
                <a:t>tmp</a:t>
              </a:r>
              <a:endParaRPr lang="en-US" dirty="0"/>
            </a:p>
          </p:txBody>
        </p:sp>
      </p:grpSp>
      <p:cxnSp>
        <p:nvCxnSpPr>
          <p:cNvPr id="84" name="Straight Arrow Connector 83"/>
          <p:cNvCxnSpPr/>
          <p:nvPr/>
        </p:nvCxnSpPr>
        <p:spPr>
          <a:xfrm>
            <a:off x="3429000" y="3350112"/>
            <a:ext cx="0" cy="574188"/>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p:nvPr/>
        </p:nvCxnSpPr>
        <p:spPr>
          <a:xfrm flipH="1" flipV="1">
            <a:off x="10266477" y="3271182"/>
            <a:ext cx="0" cy="618484"/>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66" name="Rectangle 465"/>
          <p:cNvSpPr/>
          <p:nvPr/>
        </p:nvSpPr>
        <p:spPr>
          <a:xfrm>
            <a:off x="6590374" y="2575530"/>
            <a:ext cx="426720" cy="584775"/>
          </a:xfrm>
          <a:prstGeom prst="rect">
            <a:avLst/>
          </a:prstGeom>
        </p:spPr>
        <p:txBody>
          <a:bodyPr wrap="none">
            <a:spAutoFit/>
          </a:bodyPr>
          <a:lstStyle/>
          <a:p>
            <a:pPr algn="ctr"/>
            <a:r>
              <a:rPr lang="en-US" sz="3200" dirty="0" smtClean="0">
                <a:solidFill>
                  <a:schemeClr val="bg1"/>
                </a:solidFill>
              </a:rPr>
              <a:t>X</a:t>
            </a:r>
            <a:endParaRPr lang="en-US" sz="3200" dirty="0">
              <a:solidFill>
                <a:schemeClr val="bg1"/>
              </a:solidFill>
            </a:endParaRPr>
          </a:p>
        </p:txBody>
      </p:sp>
      <p:sp>
        <p:nvSpPr>
          <p:cNvPr id="161" name="Rounded Rectangle 160"/>
          <p:cNvSpPr/>
          <p:nvPr/>
        </p:nvSpPr>
        <p:spPr>
          <a:xfrm>
            <a:off x="673100" y="5549900"/>
            <a:ext cx="108458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Cannot pipeline, need atomic operation in h/w</a:t>
            </a:r>
            <a:endParaRPr lang="en-US" sz="4000" dirty="0"/>
          </a:p>
        </p:txBody>
      </p:sp>
    </p:spTree>
    <p:extLst>
      <p:ext uri="{BB962C8B-B14F-4D97-AF65-F5344CB8AC3E}">
        <p14:creationId xmlns:p14="http://schemas.microsoft.com/office/powerpoint/2010/main" val="776006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a:t>
            </a:r>
            <a:r>
              <a:rPr lang="en-US" dirty="0" err="1" smtClean="0"/>
              <a:t>tateful</a:t>
            </a:r>
            <a:r>
              <a:rPr lang="en-US" dirty="0" smtClean="0"/>
              <a:t> atoms can be fairly involved</a:t>
            </a:r>
            <a:endParaRPr lang="en-US" dirty="0"/>
          </a:p>
        </p:txBody>
      </p:sp>
      <p:pic>
        <p:nvPicPr>
          <p:cNvPr id="8" name="Picture 7" descr="nested.pdf"/>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16046" y="1485900"/>
            <a:ext cx="4549599" cy="5219700"/>
          </a:xfrm>
          <a:prstGeom prst="rect">
            <a:avLst/>
          </a:prstGeom>
        </p:spPr>
      </p:pic>
      <p:sp>
        <p:nvSpPr>
          <p:cNvPr id="9" name="TextBox 8"/>
          <p:cNvSpPr txBox="1"/>
          <p:nvPr/>
        </p:nvSpPr>
        <p:spPr>
          <a:xfrm>
            <a:off x="7010400" y="2324100"/>
            <a:ext cx="3467099" cy="2277547"/>
          </a:xfrm>
          <a:prstGeom prst="rect">
            <a:avLst/>
          </a:prstGeom>
          <a:noFill/>
        </p:spPr>
        <p:txBody>
          <a:bodyPr wrap="square" rtlCol="0">
            <a:spAutoFit/>
          </a:bodyPr>
          <a:lstStyle/>
          <a:p>
            <a:pPr algn="ctr"/>
            <a:r>
              <a:rPr lang="en-US" sz="2200" b="1" smtClean="0">
                <a:latin typeface="Gadugi" charset="0"/>
                <a:ea typeface="Gadugi" charset="0"/>
                <a:cs typeface="Gadugi" charset="0"/>
              </a:rPr>
              <a:t>Update </a:t>
            </a:r>
            <a:r>
              <a:rPr lang="en-US" sz="2200" b="1" dirty="0" smtClean="0">
                <a:latin typeface="Gadugi" charset="0"/>
                <a:ea typeface="Gadugi" charset="0"/>
                <a:cs typeface="Gadugi" charset="0"/>
              </a:rPr>
              <a:t>state in one of four ways based on four predicates.</a:t>
            </a:r>
          </a:p>
          <a:p>
            <a:pPr algn="ctr"/>
            <a:endParaRPr lang="en-US" sz="2200" b="1" dirty="0" smtClean="0">
              <a:latin typeface="Gadugi" charset="0"/>
              <a:ea typeface="Gadugi" charset="0"/>
              <a:cs typeface="Gadugi" charset="0"/>
            </a:endParaRPr>
          </a:p>
          <a:p>
            <a:pPr algn="ctr"/>
            <a:r>
              <a:rPr lang="en-US" sz="2200" b="1" dirty="0" smtClean="0">
                <a:latin typeface="Gadugi" charset="0"/>
                <a:ea typeface="Gadugi" charset="0"/>
                <a:cs typeface="Gadugi" charset="0"/>
              </a:rPr>
              <a:t>Each  predicate can itself depend on the state.</a:t>
            </a:r>
            <a:endParaRPr lang="en-US" sz="1000" dirty="0">
              <a:latin typeface="Gadugi" charset="0"/>
              <a:ea typeface="Gadugi" charset="0"/>
              <a:cs typeface="Gadugi" charset="0"/>
            </a:endParaRPr>
          </a:p>
          <a:p>
            <a:endParaRPr lang="en-US" sz="1000" dirty="0" smtClean="0">
              <a:latin typeface="Seravek"/>
              <a:cs typeface="Seravek"/>
            </a:endParaRPr>
          </a:p>
        </p:txBody>
      </p:sp>
    </p:spTree>
    <p:extLst>
      <p:ext uri="{BB962C8B-B14F-4D97-AF65-F5344CB8AC3E}">
        <p14:creationId xmlns:p14="http://schemas.microsoft.com/office/powerpoint/2010/main" val="21387515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19100" y="76200"/>
            <a:ext cx="10820400" cy="1325563"/>
          </a:xfrm>
        </p:spPr>
        <p:txBody>
          <a:bodyPr>
            <a:noAutofit/>
          </a:bodyPr>
          <a:lstStyle/>
          <a:p>
            <a:r>
              <a:rPr lang="en-US" dirty="0" smtClean="0">
                <a:solidFill>
                  <a:schemeClr val="bg1"/>
                </a:solidFill>
                <a:latin typeface="Gadugi" panose="020B0502040204020203" pitchFamily="34" charset="0"/>
              </a:rPr>
              <a:t>This Talk</a:t>
            </a:r>
            <a:endParaRPr lang="en-US" dirty="0">
              <a:solidFill>
                <a:schemeClr val="bg1"/>
              </a:solidFill>
              <a:latin typeface="Gadugi" panose="020B0502040204020203" pitchFamily="34" charset="0"/>
            </a:endParaRPr>
          </a:p>
        </p:txBody>
      </p:sp>
      <p:sp>
        <p:nvSpPr>
          <p:cNvPr id="671" name="Content Placeholder 2"/>
          <p:cNvSpPr>
            <a:spLocks noGrp="1"/>
          </p:cNvSpPr>
          <p:nvPr>
            <p:ph idx="1"/>
          </p:nvPr>
        </p:nvSpPr>
        <p:spPr>
          <a:xfrm>
            <a:off x="228600" y="5143500"/>
            <a:ext cx="12458700" cy="1085850"/>
          </a:xfrm>
        </p:spPr>
        <p:txBody>
          <a:bodyPr>
            <a:normAutofit fontScale="25000" lnSpcReduction="20000"/>
          </a:bodyPr>
          <a:lstStyle/>
          <a:p>
            <a:pPr lvl="1"/>
            <a:r>
              <a:rPr lang="en-US" sz="9600" dirty="0">
                <a:latin typeface="Gadugi" panose="020B0502040204020203" pitchFamily="34" charset="0"/>
              </a:rPr>
              <a:t>The machine model</a:t>
            </a:r>
            <a:r>
              <a:rPr lang="en-US" sz="9600" dirty="0" smtClean="0">
                <a:latin typeface="Gadugi" panose="020B0502040204020203" pitchFamily="34" charset="0"/>
              </a:rPr>
              <a:t>: Formalizing the computational capabilities of </a:t>
            </a:r>
            <a:r>
              <a:rPr lang="en-US" sz="9600" dirty="0">
                <a:latin typeface="Gadugi" panose="020B0502040204020203" pitchFamily="34" charset="0"/>
              </a:rPr>
              <a:t>line-rate routers</a:t>
            </a:r>
          </a:p>
          <a:p>
            <a:pPr lvl="1"/>
            <a:endParaRPr lang="en-US" sz="9600" dirty="0">
              <a:latin typeface="Gadugi" panose="020B0502040204020203" pitchFamily="34" charset="0"/>
            </a:endParaRPr>
          </a:p>
          <a:p>
            <a:pPr lvl="1"/>
            <a:r>
              <a:rPr lang="en-US" sz="9600" dirty="0">
                <a:latin typeface="Gadugi" panose="020B0502040204020203" pitchFamily="34" charset="0"/>
              </a:rPr>
              <a:t>Packet transactions: High-level programming for the router pipeline</a:t>
            </a:r>
          </a:p>
          <a:p>
            <a:pPr marL="457200" lvl="1" indent="0">
              <a:buNone/>
            </a:pPr>
            <a:endParaRPr lang="en-US" sz="9600" dirty="0">
              <a:latin typeface="Gadugi" panose="020B0502040204020203" pitchFamily="34" charset="0"/>
            </a:endParaRPr>
          </a:p>
          <a:p>
            <a:pPr lvl="1"/>
            <a:r>
              <a:rPr lang="en-US" sz="9600" dirty="0">
                <a:latin typeface="Gadugi" panose="020B0502040204020203" pitchFamily="34" charset="0"/>
              </a:rPr>
              <a:t>Push-In First-Out Queues: Programming the scheduler</a:t>
            </a:r>
          </a:p>
          <a:p>
            <a:endParaRPr lang="en-US" sz="2800" dirty="0">
              <a:latin typeface="Gadugi" panose="020B0502040204020203" pitchFamily="34" charset="0"/>
            </a:endParaRPr>
          </a:p>
        </p:txBody>
      </p:sp>
      <p:sp>
        <p:nvSpPr>
          <p:cNvPr id="26" name="Right Arrow 25"/>
          <p:cNvSpPr/>
          <p:nvPr/>
        </p:nvSpPr>
        <p:spPr>
          <a:xfrm>
            <a:off x="17318" y="5753100"/>
            <a:ext cx="609600" cy="304800"/>
          </a:xfrm>
          <a:prstGeom prst="rightArrow">
            <a:avLst/>
          </a:prstGeom>
          <a:solidFill>
            <a:srgbClr val="FF6666"/>
          </a:solidFill>
          <a:ln>
            <a:solidFill>
              <a:srgbClr val="99162D"/>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10" name="Group 42"/>
          <p:cNvGrpSpPr/>
          <p:nvPr/>
        </p:nvGrpSpPr>
        <p:grpSpPr>
          <a:xfrm>
            <a:off x="1665657" y="2593259"/>
            <a:ext cx="4875732" cy="1192610"/>
            <a:chOff x="1707458" y="1778000"/>
            <a:chExt cx="4254836" cy="1181787"/>
          </a:xfrm>
        </p:grpSpPr>
        <p:cxnSp>
          <p:nvCxnSpPr>
            <p:cNvPr id="498" name="Straight Arrow Connector 49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99" name="Straight Arrow Connector 49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0" name="Straight Arrow Connector 49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1" name="Straight Arrow Connector 50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2" name="Straight Arrow Connector 50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3" name="Straight Arrow Connector 50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4" name="Straight Arrow Connector 50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5" name="Straight Arrow Connector 50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6" name="Straight Arrow Connector 50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7" name="Straight Arrow Connector 50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11" name="Right Arrow 310"/>
          <p:cNvSpPr/>
          <p:nvPr/>
        </p:nvSpPr>
        <p:spPr>
          <a:xfrm>
            <a:off x="223589" y="2998558"/>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312" name="TextBox 311"/>
          <p:cNvSpPr txBox="1"/>
          <p:nvPr/>
        </p:nvSpPr>
        <p:spPr>
          <a:xfrm>
            <a:off x="152400" y="2670781"/>
            <a:ext cx="471021" cy="410071"/>
          </a:xfrm>
          <a:prstGeom prst="rect">
            <a:avLst/>
          </a:prstGeom>
          <a:noFill/>
        </p:spPr>
        <p:txBody>
          <a:bodyPr wrap="none" lIns="130622" tIns="65311" rIns="130622" bIns="65311" rtlCol="0">
            <a:spAutoFit/>
          </a:bodyPr>
          <a:lstStyle/>
          <a:p>
            <a:r>
              <a:rPr lang="en-US" dirty="0" smtClean="0">
                <a:latin typeface="Seravek"/>
                <a:cs typeface="Seravek"/>
              </a:rPr>
              <a:t>In</a:t>
            </a:r>
            <a:endParaRPr lang="en-US" dirty="0">
              <a:latin typeface="Seravek"/>
              <a:cs typeface="Seravek"/>
            </a:endParaRPr>
          </a:p>
        </p:txBody>
      </p:sp>
      <p:sp>
        <p:nvSpPr>
          <p:cNvPr id="319" name="TextBox 318"/>
          <p:cNvSpPr txBox="1"/>
          <p:nvPr/>
        </p:nvSpPr>
        <p:spPr>
          <a:xfrm>
            <a:off x="6580240" y="876300"/>
            <a:ext cx="1297858" cy="685895"/>
          </a:xfrm>
          <a:prstGeom prst="rect">
            <a:avLst/>
          </a:prstGeom>
          <a:noFill/>
        </p:spPr>
        <p:txBody>
          <a:bodyPr wrap="square" lIns="130622" tIns="65311" rIns="130622" bIns="65311" rtlCol="0">
            <a:spAutoFit/>
          </a:bodyPr>
          <a:lstStyle/>
          <a:p>
            <a:pPr algn="ctr"/>
            <a:r>
              <a:rPr lang="en-US" dirty="0" smtClean="0">
                <a:latin typeface="Seravek"/>
                <a:cs typeface="Seravek"/>
              </a:rPr>
              <a:t>Queues/</a:t>
            </a:r>
          </a:p>
          <a:p>
            <a:pPr algn="ctr"/>
            <a:r>
              <a:rPr lang="en-US" dirty="0" smtClean="0">
                <a:latin typeface="Seravek"/>
                <a:cs typeface="Seravek"/>
              </a:rPr>
              <a:t>Scheduler</a:t>
            </a:r>
            <a:endParaRPr lang="en-US" dirty="0">
              <a:latin typeface="Seravek"/>
              <a:cs typeface="Seravek"/>
            </a:endParaRPr>
          </a:p>
        </p:txBody>
      </p:sp>
      <p:sp>
        <p:nvSpPr>
          <p:cNvPr id="320" name="Right Arrow 319"/>
          <p:cNvSpPr/>
          <p:nvPr/>
        </p:nvSpPr>
        <p:spPr>
          <a:xfrm>
            <a:off x="11632726" y="3081951"/>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321" name="TextBox 320"/>
          <p:cNvSpPr txBox="1"/>
          <p:nvPr/>
        </p:nvSpPr>
        <p:spPr>
          <a:xfrm>
            <a:off x="11514659" y="2735850"/>
            <a:ext cx="677341" cy="410071"/>
          </a:xfrm>
          <a:prstGeom prst="rect">
            <a:avLst/>
          </a:prstGeom>
          <a:noFill/>
        </p:spPr>
        <p:txBody>
          <a:bodyPr wrap="none" lIns="130622" tIns="65311" rIns="130622" bIns="65311" rtlCol="0">
            <a:spAutoFit/>
          </a:bodyPr>
          <a:lstStyle/>
          <a:p>
            <a:r>
              <a:rPr lang="en-US" dirty="0" smtClean="0">
                <a:latin typeface="Seravek"/>
                <a:cs typeface="Seravek"/>
              </a:rPr>
              <a:t>Out</a:t>
            </a:r>
            <a:endParaRPr lang="en-US" dirty="0">
              <a:latin typeface="Seravek"/>
              <a:cs typeface="Seravek"/>
            </a:endParaRPr>
          </a:p>
        </p:txBody>
      </p:sp>
      <p:sp>
        <p:nvSpPr>
          <p:cNvPr id="323" name="Rectangle 322"/>
          <p:cNvSpPr/>
          <p:nvPr/>
        </p:nvSpPr>
        <p:spPr>
          <a:xfrm>
            <a:off x="3324046" y="1794786"/>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339" name="Rectangle 338"/>
          <p:cNvSpPr/>
          <p:nvPr/>
        </p:nvSpPr>
        <p:spPr>
          <a:xfrm>
            <a:off x="1895201" y="1787727"/>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375" name="Rectangle 374"/>
          <p:cNvSpPr/>
          <p:nvPr/>
        </p:nvSpPr>
        <p:spPr>
          <a:xfrm>
            <a:off x="667247" y="1577427"/>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376" name="TextBox 375"/>
          <p:cNvSpPr txBox="1"/>
          <p:nvPr/>
        </p:nvSpPr>
        <p:spPr>
          <a:xfrm>
            <a:off x="723900" y="1182085"/>
            <a:ext cx="916049" cy="410071"/>
          </a:xfrm>
          <a:prstGeom prst="rect">
            <a:avLst/>
          </a:prstGeom>
          <a:noFill/>
        </p:spPr>
        <p:txBody>
          <a:bodyPr wrap="none" lIns="130622" tIns="65311" rIns="130622" bIns="65311" rtlCol="0">
            <a:spAutoFit/>
          </a:bodyPr>
          <a:lstStyle/>
          <a:p>
            <a:r>
              <a:rPr lang="en-US" dirty="0" smtClean="0">
                <a:latin typeface="Seravek"/>
                <a:cs typeface="Seravek"/>
              </a:rPr>
              <a:t>Parser</a:t>
            </a:r>
            <a:endParaRPr lang="en-US" dirty="0">
              <a:latin typeface="Seravek"/>
              <a:cs typeface="Seravek"/>
            </a:endParaRPr>
          </a:p>
        </p:txBody>
      </p:sp>
      <p:cxnSp>
        <p:nvCxnSpPr>
          <p:cNvPr id="377" name="Straight Connector 376"/>
          <p:cNvCxnSpPr/>
          <p:nvPr/>
        </p:nvCxnSpPr>
        <p:spPr>
          <a:xfrm>
            <a:off x="6115365" y="2267073"/>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78" name="Straight Connector 377"/>
          <p:cNvCxnSpPr/>
          <p:nvPr/>
        </p:nvCxnSpPr>
        <p:spPr>
          <a:xfrm>
            <a:off x="6115365" y="415711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54" name="Straight Connector 453"/>
          <p:cNvCxnSpPr/>
          <p:nvPr/>
        </p:nvCxnSpPr>
        <p:spPr>
          <a:xfrm>
            <a:off x="6115365" y="293928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55" name="Straight Connector 454"/>
          <p:cNvCxnSpPr/>
          <p:nvPr/>
        </p:nvCxnSpPr>
        <p:spPr>
          <a:xfrm>
            <a:off x="6115365" y="3466118"/>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456" name="Rectangle 455"/>
          <p:cNvSpPr/>
          <p:nvPr/>
        </p:nvSpPr>
        <p:spPr>
          <a:xfrm>
            <a:off x="5110103" y="1781898"/>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57" name="Group 456"/>
          <p:cNvGrpSpPr/>
          <p:nvPr/>
        </p:nvGrpSpPr>
        <p:grpSpPr>
          <a:xfrm>
            <a:off x="4556884" y="2093550"/>
            <a:ext cx="515971" cy="2169799"/>
            <a:chOff x="8534400" y="1981200"/>
            <a:chExt cx="595991" cy="2163589"/>
          </a:xfrm>
        </p:grpSpPr>
        <p:cxnSp>
          <p:nvCxnSpPr>
            <p:cNvPr id="495" name="Straight Connector 49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96" name="Straight Connector 49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97" name="Straight Connector 49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458" name="Group 457"/>
          <p:cNvGrpSpPr/>
          <p:nvPr/>
        </p:nvGrpSpPr>
        <p:grpSpPr>
          <a:xfrm>
            <a:off x="6581079" y="1584812"/>
            <a:ext cx="1230395" cy="3209586"/>
            <a:chOff x="6400800" y="2362200"/>
            <a:chExt cx="1181100" cy="3200400"/>
          </a:xfrm>
        </p:grpSpPr>
        <p:sp>
          <p:nvSpPr>
            <p:cNvPr id="478" name="Rectangle 477"/>
            <p:cNvSpPr/>
            <p:nvPr/>
          </p:nvSpPr>
          <p:spPr>
            <a:xfrm>
              <a:off x="6400800" y="2362200"/>
              <a:ext cx="1181100" cy="3200400"/>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479" name="Group 65"/>
            <p:cNvGrpSpPr/>
            <p:nvPr/>
          </p:nvGrpSpPr>
          <p:grpSpPr>
            <a:xfrm>
              <a:off x="6749312" y="3009900"/>
              <a:ext cx="527788" cy="298464"/>
              <a:chOff x="7660968" y="1751777"/>
              <a:chExt cx="1040580" cy="450645"/>
            </a:xfrm>
          </p:grpSpPr>
          <p:sp>
            <p:nvSpPr>
              <p:cNvPr id="492" name="Freeform 49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93" name="Straight Connector 49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4" name="Straight Connector 49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0" name="Group 70"/>
            <p:cNvGrpSpPr/>
            <p:nvPr/>
          </p:nvGrpSpPr>
          <p:grpSpPr>
            <a:xfrm>
              <a:off x="6749312" y="3511536"/>
              <a:ext cx="527788" cy="298464"/>
              <a:chOff x="7660968" y="1751777"/>
              <a:chExt cx="1040580" cy="450645"/>
            </a:xfrm>
          </p:grpSpPr>
          <p:sp>
            <p:nvSpPr>
              <p:cNvPr id="489" name="Freeform 488"/>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90" name="Straight Connector 489"/>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1" name="Straight Connector 490"/>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1" name="Group 65"/>
            <p:cNvGrpSpPr/>
            <p:nvPr/>
          </p:nvGrpSpPr>
          <p:grpSpPr>
            <a:xfrm>
              <a:off x="6749312" y="4006836"/>
              <a:ext cx="527788" cy="298464"/>
              <a:chOff x="7660968" y="1751777"/>
              <a:chExt cx="1040580" cy="450645"/>
            </a:xfrm>
          </p:grpSpPr>
          <p:sp>
            <p:nvSpPr>
              <p:cNvPr id="486" name="Freeform 485"/>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87" name="Straight Connector 486"/>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8" name="Straight Connector 487"/>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2" name="Group 70"/>
            <p:cNvGrpSpPr/>
            <p:nvPr/>
          </p:nvGrpSpPr>
          <p:grpSpPr>
            <a:xfrm>
              <a:off x="6749312" y="4502136"/>
              <a:ext cx="527788" cy="298464"/>
              <a:chOff x="7660968" y="1751777"/>
              <a:chExt cx="1040580" cy="450645"/>
            </a:xfrm>
          </p:grpSpPr>
          <p:sp>
            <p:nvSpPr>
              <p:cNvPr id="483" name="Freeform 482"/>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84" name="Straight Connector 483"/>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5" name="Straight Connector 484"/>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459" name="Group 42"/>
          <p:cNvGrpSpPr/>
          <p:nvPr/>
        </p:nvGrpSpPr>
        <p:grpSpPr>
          <a:xfrm>
            <a:off x="7817631" y="2616465"/>
            <a:ext cx="3367506" cy="1192610"/>
            <a:chOff x="1707458" y="1778000"/>
            <a:chExt cx="4254836" cy="1181787"/>
          </a:xfrm>
        </p:grpSpPr>
        <p:cxnSp>
          <p:nvCxnSpPr>
            <p:cNvPr id="468" name="Straight Arrow Connector 46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69" name="Straight Arrow Connector 46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0" name="Straight Arrow Connector 46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1" name="Straight Arrow Connector 47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2" name="Straight Arrow Connector 47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3" name="Straight Arrow Connector 47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4" name="Straight Arrow Connector 47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5" name="Straight Arrow Connector 47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6" name="Straight Arrow Connector 47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7" name="Straight Arrow Connector 47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460" name="Rectangle 459"/>
          <p:cNvSpPr/>
          <p:nvPr/>
        </p:nvSpPr>
        <p:spPr>
          <a:xfrm>
            <a:off x="11218670" y="1582579"/>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461" name="TextBox 460"/>
          <p:cNvSpPr txBox="1"/>
          <p:nvPr/>
        </p:nvSpPr>
        <p:spPr>
          <a:xfrm>
            <a:off x="10902674" y="1174741"/>
            <a:ext cx="1209953" cy="410071"/>
          </a:xfrm>
          <a:prstGeom prst="rect">
            <a:avLst/>
          </a:prstGeom>
          <a:noFill/>
        </p:spPr>
        <p:txBody>
          <a:bodyPr wrap="none" lIns="130622" tIns="65311" rIns="130622" bIns="65311" rtlCol="0">
            <a:spAutoFit/>
          </a:bodyPr>
          <a:lstStyle/>
          <a:p>
            <a:r>
              <a:rPr lang="en-US" dirty="0" err="1">
                <a:latin typeface="Seravek"/>
                <a:cs typeface="Seravek"/>
              </a:rPr>
              <a:t>D</a:t>
            </a:r>
            <a:r>
              <a:rPr lang="en-US" dirty="0" err="1" smtClean="0">
                <a:latin typeface="Seravek"/>
                <a:cs typeface="Seravek"/>
              </a:rPr>
              <a:t>eparser</a:t>
            </a:r>
            <a:endParaRPr lang="en-US" dirty="0">
              <a:latin typeface="Seravek"/>
              <a:cs typeface="Seravek"/>
            </a:endParaRPr>
          </a:p>
        </p:txBody>
      </p:sp>
      <p:sp>
        <p:nvSpPr>
          <p:cNvPr id="462" name="Rectangle 461"/>
          <p:cNvSpPr/>
          <p:nvPr/>
        </p:nvSpPr>
        <p:spPr>
          <a:xfrm>
            <a:off x="8047174" y="1794786"/>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463" name="Rectangle 462"/>
          <p:cNvSpPr/>
          <p:nvPr/>
        </p:nvSpPr>
        <p:spPr>
          <a:xfrm>
            <a:off x="9833231" y="1781898"/>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64" name="Group 463"/>
          <p:cNvGrpSpPr/>
          <p:nvPr/>
        </p:nvGrpSpPr>
        <p:grpSpPr>
          <a:xfrm>
            <a:off x="9280012" y="2093550"/>
            <a:ext cx="515971" cy="2169799"/>
            <a:chOff x="8534400" y="1981200"/>
            <a:chExt cx="595991" cy="2163589"/>
          </a:xfrm>
        </p:grpSpPr>
        <p:cxnSp>
          <p:nvCxnSpPr>
            <p:cNvPr id="465" name="Straight Connector 46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66" name="Straight Connector 46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67" name="Straight Connector 46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300" name="Group 299"/>
          <p:cNvGrpSpPr/>
          <p:nvPr/>
        </p:nvGrpSpPr>
        <p:grpSpPr>
          <a:xfrm>
            <a:off x="1818261" y="1564176"/>
            <a:ext cx="4484987" cy="191047"/>
            <a:chOff x="1866900" y="2628900"/>
            <a:chExt cx="4419600" cy="190500"/>
          </a:xfrm>
        </p:grpSpPr>
        <p:cxnSp>
          <p:nvCxnSpPr>
            <p:cNvPr id="307" name="Straight Connector 30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8" name="Straight Connector 307"/>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9" name="Straight Connector 308"/>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01" name="TextBox 300"/>
          <p:cNvSpPr txBox="1"/>
          <p:nvPr/>
        </p:nvSpPr>
        <p:spPr>
          <a:xfrm>
            <a:off x="3088346" y="1220293"/>
            <a:ext cx="1859687" cy="410070"/>
          </a:xfrm>
          <a:prstGeom prst="rect">
            <a:avLst/>
          </a:prstGeom>
          <a:noFill/>
        </p:spPr>
        <p:txBody>
          <a:bodyPr wrap="none" lIns="130622" tIns="65311" rIns="130622" bIns="65311" rtlCol="0">
            <a:spAutoFit/>
          </a:bodyPr>
          <a:lstStyle/>
          <a:p>
            <a:r>
              <a:rPr lang="en-US" dirty="0" smtClean="0">
                <a:latin typeface="Seravek"/>
                <a:cs typeface="Seravek"/>
              </a:rPr>
              <a:t>Ingress pipeline</a:t>
            </a:r>
            <a:endParaRPr lang="en-US" dirty="0">
              <a:latin typeface="Seravek"/>
              <a:cs typeface="Seravek"/>
            </a:endParaRPr>
          </a:p>
        </p:txBody>
      </p:sp>
      <p:grpSp>
        <p:nvGrpSpPr>
          <p:cNvPr id="302" name="Group 301"/>
          <p:cNvGrpSpPr/>
          <p:nvPr/>
        </p:nvGrpSpPr>
        <p:grpSpPr>
          <a:xfrm>
            <a:off x="8006741" y="1552472"/>
            <a:ext cx="3016451" cy="191047"/>
            <a:chOff x="1920389" y="2693432"/>
            <a:chExt cx="4419600" cy="190500"/>
          </a:xfrm>
        </p:grpSpPr>
        <p:cxnSp>
          <p:nvCxnSpPr>
            <p:cNvPr id="304" name="Straight Connector 303"/>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5" name="Straight Connector 304"/>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6" name="Straight Connector 305"/>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03" name="TextBox 302"/>
          <p:cNvSpPr txBox="1"/>
          <p:nvPr/>
        </p:nvSpPr>
        <p:spPr>
          <a:xfrm>
            <a:off x="8641784" y="1208591"/>
            <a:ext cx="1786108" cy="410070"/>
          </a:xfrm>
          <a:prstGeom prst="rect">
            <a:avLst/>
          </a:prstGeom>
          <a:noFill/>
        </p:spPr>
        <p:txBody>
          <a:bodyPr wrap="none" lIns="130622" tIns="65311" rIns="130622" bIns="65311" rtlCol="0">
            <a:spAutoFit/>
          </a:bodyPr>
          <a:lstStyle/>
          <a:p>
            <a:r>
              <a:rPr lang="en-US" dirty="0" smtClean="0">
                <a:latin typeface="Seravek"/>
                <a:cs typeface="Seravek"/>
              </a:rPr>
              <a:t>Egress pipeline</a:t>
            </a:r>
            <a:endParaRPr lang="en-US" dirty="0">
              <a:latin typeface="Seravek"/>
              <a:cs typeface="Seravek"/>
            </a:endParaRPr>
          </a:p>
        </p:txBody>
      </p:sp>
      <p:grpSp>
        <p:nvGrpSpPr>
          <p:cNvPr id="508" name="Group 507"/>
          <p:cNvGrpSpPr/>
          <p:nvPr/>
        </p:nvGrpSpPr>
        <p:grpSpPr>
          <a:xfrm>
            <a:off x="668075" y="1562101"/>
            <a:ext cx="1148394" cy="3238500"/>
            <a:chOff x="591875" y="2743200"/>
            <a:chExt cx="1148394" cy="3238500"/>
          </a:xfrm>
        </p:grpSpPr>
        <p:sp>
          <p:nvSpPr>
            <p:cNvPr id="509" name="Rectangle 508"/>
            <p:cNvSpPr/>
            <p:nvPr/>
          </p:nvSpPr>
          <p:spPr>
            <a:xfrm>
              <a:off x="591875" y="2743200"/>
              <a:ext cx="1008325" cy="3238500"/>
            </a:xfrm>
            <a:prstGeom prst="rect">
              <a:avLst/>
            </a:prstGeom>
            <a:solidFill>
              <a:srgbClr val="FFFFFF">
                <a:alpha val="80000"/>
              </a:srgbClr>
            </a:solidFill>
            <a:ln>
              <a:solidFill>
                <a:schemeClr val="accent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tx1"/>
                </a:solidFill>
                <a:latin typeface="Seravek"/>
                <a:cs typeface="Seravek"/>
              </a:endParaRPr>
            </a:p>
          </p:txBody>
        </p:sp>
        <p:grpSp>
          <p:nvGrpSpPr>
            <p:cNvPr id="510" name="Group 509"/>
            <p:cNvGrpSpPr/>
            <p:nvPr/>
          </p:nvGrpSpPr>
          <p:grpSpPr>
            <a:xfrm>
              <a:off x="609600" y="3390900"/>
              <a:ext cx="1130669" cy="1816899"/>
              <a:chOff x="1791929" y="5127627"/>
              <a:chExt cx="1754721" cy="2101858"/>
            </a:xfrm>
          </p:grpSpPr>
          <p:sp>
            <p:nvSpPr>
              <p:cNvPr id="511" name="Connector 88"/>
              <p:cNvSpPr/>
              <p:nvPr/>
            </p:nvSpPr>
            <p:spPr>
              <a:xfrm>
                <a:off x="1862224" y="5127627"/>
                <a:ext cx="563851" cy="548071"/>
              </a:xfrm>
              <a:prstGeom prst="flowChartConnector">
                <a:avLst/>
              </a:prstGeom>
              <a:solidFill>
                <a:schemeClr val="accent4"/>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512" name="Connector 89"/>
              <p:cNvSpPr/>
              <p:nvPr/>
            </p:nvSpPr>
            <p:spPr>
              <a:xfrm>
                <a:off x="2647164" y="5130027"/>
                <a:ext cx="622979" cy="548071"/>
              </a:xfrm>
              <a:prstGeom prst="flowChartConnector">
                <a:avLst/>
              </a:prstGeom>
              <a:solidFill>
                <a:srgbClr val="FFFF00"/>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513" name="Connector 90"/>
              <p:cNvSpPr/>
              <p:nvPr/>
            </p:nvSpPr>
            <p:spPr>
              <a:xfrm>
                <a:off x="1860190" y="5921033"/>
                <a:ext cx="563851" cy="548071"/>
              </a:xfrm>
              <a:prstGeom prst="flowChartConnector">
                <a:avLst/>
              </a:prstGeom>
              <a:solidFill>
                <a:srgbClr val="D92AFF"/>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514" name="Connector 91"/>
              <p:cNvSpPr/>
              <p:nvPr/>
            </p:nvSpPr>
            <p:spPr>
              <a:xfrm>
                <a:off x="2647165" y="5965072"/>
                <a:ext cx="563851" cy="548071"/>
              </a:xfrm>
              <a:prstGeom prst="flowChartConnector">
                <a:avLst/>
              </a:prstGeom>
              <a:solidFill>
                <a:srgbClr val="3366FF"/>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515" name="Connector 92"/>
              <p:cNvSpPr/>
              <p:nvPr/>
            </p:nvSpPr>
            <p:spPr>
              <a:xfrm>
                <a:off x="1877496" y="6681414"/>
                <a:ext cx="563851" cy="548071"/>
              </a:xfrm>
              <a:prstGeom prst="flowChartConnector">
                <a:avLst/>
              </a:prstGeom>
              <a:solidFill>
                <a:srgbClr val="5CFF37"/>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516" name="Connector 93"/>
              <p:cNvSpPr/>
              <p:nvPr/>
            </p:nvSpPr>
            <p:spPr>
              <a:xfrm>
                <a:off x="2647165" y="6681414"/>
                <a:ext cx="563851" cy="548071"/>
              </a:xfrm>
              <a:prstGeom prst="flowChartConnector">
                <a:avLst/>
              </a:prstGeom>
              <a:solidFill>
                <a:srgbClr val="FF0D13"/>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cxnSp>
            <p:nvCxnSpPr>
              <p:cNvPr id="517" name="Straight Arrow Connector 516"/>
              <p:cNvCxnSpPr>
                <a:stCxn id="511" idx="6"/>
                <a:endCxn id="512" idx="2"/>
              </p:cNvCxnSpPr>
              <p:nvPr/>
            </p:nvCxnSpPr>
            <p:spPr>
              <a:xfrm>
                <a:off x="2426075" y="5401663"/>
                <a:ext cx="221090" cy="2400"/>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518" name="Straight Arrow Connector 517"/>
              <p:cNvCxnSpPr>
                <a:stCxn id="512" idx="3"/>
                <a:endCxn id="513" idx="7"/>
              </p:cNvCxnSpPr>
              <p:nvPr/>
            </p:nvCxnSpPr>
            <p:spPr>
              <a:xfrm flipH="1">
                <a:off x="2341468" y="5597835"/>
                <a:ext cx="396930" cy="403462"/>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519" name="Straight Arrow Connector 518"/>
              <p:cNvCxnSpPr>
                <a:stCxn id="511" idx="4"/>
                <a:endCxn id="513" idx="0"/>
              </p:cNvCxnSpPr>
              <p:nvPr/>
            </p:nvCxnSpPr>
            <p:spPr>
              <a:xfrm flipH="1">
                <a:off x="2142116" y="5675698"/>
                <a:ext cx="2034" cy="245335"/>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520" name="Straight Arrow Connector 519"/>
              <p:cNvCxnSpPr>
                <a:stCxn id="511" idx="5"/>
                <a:endCxn id="514" idx="1"/>
              </p:cNvCxnSpPr>
              <p:nvPr/>
            </p:nvCxnSpPr>
            <p:spPr>
              <a:xfrm>
                <a:off x="2343501" y="5595435"/>
                <a:ext cx="386237" cy="449901"/>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521" name="Straight Arrow Connector 520"/>
              <p:cNvCxnSpPr>
                <a:stCxn id="513" idx="4"/>
                <a:endCxn id="515" idx="0"/>
              </p:cNvCxnSpPr>
              <p:nvPr/>
            </p:nvCxnSpPr>
            <p:spPr>
              <a:xfrm>
                <a:off x="2142116" y="6469104"/>
                <a:ext cx="17306" cy="212310"/>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522" name="Straight Arrow Connector 521"/>
              <p:cNvCxnSpPr>
                <a:stCxn id="513" idx="5"/>
                <a:endCxn id="516" idx="1"/>
              </p:cNvCxnSpPr>
              <p:nvPr/>
            </p:nvCxnSpPr>
            <p:spPr>
              <a:xfrm>
                <a:off x="2341467" y="6388840"/>
                <a:ext cx="388272" cy="372837"/>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523" name="Straight Arrow Connector 522"/>
              <p:cNvCxnSpPr>
                <a:stCxn id="514" idx="3"/>
                <a:endCxn id="515" idx="7"/>
              </p:cNvCxnSpPr>
              <p:nvPr/>
            </p:nvCxnSpPr>
            <p:spPr>
              <a:xfrm flipH="1">
                <a:off x="2358774" y="6432880"/>
                <a:ext cx="370964" cy="328798"/>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sp>
            <p:nvSpPr>
              <p:cNvPr id="524" name="TextBox 523"/>
              <p:cNvSpPr txBox="1"/>
              <p:nvPr/>
            </p:nvSpPr>
            <p:spPr>
              <a:xfrm>
                <a:off x="1851058" y="6776143"/>
                <a:ext cx="684628" cy="299631"/>
              </a:xfrm>
              <a:prstGeom prst="rect">
                <a:avLst/>
              </a:prstGeom>
              <a:noFill/>
            </p:spPr>
            <p:txBody>
              <a:bodyPr wrap="none" rtlCol="0">
                <a:spAutoFit/>
              </a:bodyPr>
              <a:lstStyle/>
              <a:p>
                <a:pPr defTabSz="566900"/>
                <a:r>
                  <a:rPr lang="en-US" sz="1200" dirty="0">
                    <a:solidFill>
                      <a:srgbClr val="000000"/>
                    </a:solidFill>
                    <a:latin typeface="Seravek"/>
                    <a:cs typeface="Seravek"/>
                  </a:rPr>
                  <a:t>TCP</a:t>
                </a:r>
              </a:p>
            </p:txBody>
          </p:sp>
          <p:sp>
            <p:nvSpPr>
              <p:cNvPr id="525" name="TextBox 524"/>
              <p:cNvSpPr txBox="1"/>
              <p:nvPr/>
            </p:nvSpPr>
            <p:spPr>
              <a:xfrm>
                <a:off x="2560601" y="6809947"/>
                <a:ext cx="751577" cy="299631"/>
              </a:xfrm>
              <a:prstGeom prst="rect">
                <a:avLst/>
              </a:prstGeom>
              <a:noFill/>
            </p:spPr>
            <p:txBody>
              <a:bodyPr wrap="none" rtlCol="0">
                <a:spAutoFit/>
              </a:bodyPr>
              <a:lstStyle/>
              <a:p>
                <a:pPr defTabSz="566900"/>
                <a:r>
                  <a:rPr lang="en-US" sz="1200" dirty="0">
                    <a:solidFill>
                      <a:srgbClr val="000000"/>
                    </a:solidFill>
                    <a:latin typeface="Seravek"/>
                    <a:cs typeface="Seravek"/>
                  </a:rPr>
                  <a:t>New</a:t>
                </a:r>
              </a:p>
            </p:txBody>
          </p:sp>
          <p:sp>
            <p:nvSpPr>
              <p:cNvPr id="526" name="TextBox 525"/>
              <p:cNvSpPr txBox="1"/>
              <p:nvPr/>
            </p:nvSpPr>
            <p:spPr>
              <a:xfrm>
                <a:off x="1791929" y="6026902"/>
                <a:ext cx="716704" cy="299631"/>
              </a:xfrm>
              <a:prstGeom prst="rect">
                <a:avLst/>
              </a:prstGeom>
              <a:noFill/>
            </p:spPr>
            <p:txBody>
              <a:bodyPr wrap="none" rtlCol="0">
                <a:spAutoFit/>
              </a:bodyPr>
              <a:lstStyle/>
              <a:p>
                <a:pPr defTabSz="566900"/>
                <a:r>
                  <a:rPr lang="en-US" sz="1200" dirty="0">
                    <a:solidFill>
                      <a:srgbClr val="000000"/>
                    </a:solidFill>
                    <a:latin typeface="Seravek"/>
                    <a:cs typeface="Seravek"/>
                  </a:rPr>
                  <a:t>IPv4</a:t>
                </a:r>
              </a:p>
            </p:txBody>
          </p:sp>
          <p:sp>
            <p:nvSpPr>
              <p:cNvPr id="527" name="TextBox 526"/>
              <p:cNvSpPr txBox="1"/>
              <p:nvPr/>
            </p:nvSpPr>
            <p:spPr>
              <a:xfrm>
                <a:off x="2586769" y="6073463"/>
                <a:ext cx="724432" cy="299631"/>
              </a:xfrm>
              <a:prstGeom prst="rect">
                <a:avLst/>
              </a:prstGeom>
              <a:noFill/>
            </p:spPr>
            <p:txBody>
              <a:bodyPr wrap="none" rtlCol="0">
                <a:spAutoFit/>
              </a:bodyPr>
              <a:lstStyle/>
              <a:p>
                <a:pPr defTabSz="566900"/>
                <a:r>
                  <a:rPr lang="en-US" sz="1200" dirty="0">
                    <a:solidFill>
                      <a:srgbClr val="000000"/>
                    </a:solidFill>
                    <a:latin typeface="Seravek"/>
                    <a:cs typeface="Seravek"/>
                  </a:rPr>
                  <a:t>IPv6</a:t>
                </a:r>
              </a:p>
            </p:txBody>
          </p:sp>
          <p:sp>
            <p:nvSpPr>
              <p:cNvPr id="528" name="TextBox 527"/>
              <p:cNvSpPr txBox="1"/>
              <p:nvPr/>
            </p:nvSpPr>
            <p:spPr>
              <a:xfrm>
                <a:off x="2541464" y="5240125"/>
                <a:ext cx="1005186" cy="318358"/>
              </a:xfrm>
              <a:prstGeom prst="rect">
                <a:avLst/>
              </a:prstGeom>
              <a:noFill/>
            </p:spPr>
            <p:txBody>
              <a:bodyPr wrap="square" rtlCol="0">
                <a:spAutoFit/>
              </a:bodyPr>
              <a:lstStyle/>
              <a:p>
                <a:pPr defTabSz="566900"/>
                <a:r>
                  <a:rPr lang="en-US" sz="1200" dirty="0">
                    <a:solidFill>
                      <a:srgbClr val="000000"/>
                    </a:solidFill>
                    <a:latin typeface="Seravek"/>
                    <a:cs typeface="Seravek"/>
                  </a:rPr>
                  <a:t>VLAN</a:t>
                </a:r>
              </a:p>
            </p:txBody>
          </p:sp>
          <p:sp>
            <p:nvSpPr>
              <p:cNvPr id="529" name="TextBox 528"/>
              <p:cNvSpPr txBox="1"/>
              <p:nvPr/>
            </p:nvSpPr>
            <p:spPr>
              <a:xfrm>
                <a:off x="1791929" y="5210053"/>
                <a:ext cx="691427" cy="332923"/>
              </a:xfrm>
              <a:prstGeom prst="rect">
                <a:avLst/>
              </a:prstGeom>
              <a:noFill/>
            </p:spPr>
            <p:txBody>
              <a:bodyPr wrap="none" rtlCol="0">
                <a:spAutoFit/>
              </a:bodyPr>
              <a:lstStyle/>
              <a:p>
                <a:pPr defTabSz="566900"/>
                <a:r>
                  <a:rPr lang="en-US" sz="1400" dirty="0">
                    <a:solidFill>
                      <a:srgbClr val="000000"/>
                    </a:solidFill>
                    <a:latin typeface="Seravek"/>
                    <a:cs typeface="Seravek"/>
                  </a:rPr>
                  <a:t>Eth</a:t>
                </a:r>
                <a:endParaRPr lang="en-US" sz="1200" dirty="0">
                  <a:solidFill>
                    <a:srgbClr val="000000"/>
                  </a:solidFill>
                  <a:latin typeface="Seravek"/>
                  <a:cs typeface="Seravek"/>
                </a:endParaRPr>
              </a:p>
            </p:txBody>
          </p:sp>
        </p:grpSp>
      </p:grpSp>
      <p:grpSp>
        <p:nvGrpSpPr>
          <p:cNvPr id="530" name="Group 529"/>
          <p:cNvGrpSpPr/>
          <p:nvPr/>
        </p:nvGrpSpPr>
        <p:grpSpPr>
          <a:xfrm>
            <a:off x="1818213" y="1790701"/>
            <a:ext cx="1305987" cy="3124200"/>
            <a:chOff x="1742013" y="2971800"/>
            <a:chExt cx="1305987" cy="3124200"/>
          </a:xfrm>
        </p:grpSpPr>
        <p:grpSp>
          <p:nvGrpSpPr>
            <p:cNvPr id="531" name="Group 530"/>
            <p:cNvGrpSpPr/>
            <p:nvPr/>
          </p:nvGrpSpPr>
          <p:grpSpPr>
            <a:xfrm>
              <a:off x="1742013" y="2971800"/>
              <a:ext cx="1305987" cy="2819400"/>
              <a:chOff x="1742013" y="2971800"/>
              <a:chExt cx="1305987" cy="2819400"/>
            </a:xfrm>
          </p:grpSpPr>
          <p:sp>
            <p:nvSpPr>
              <p:cNvPr id="533" name="Rectangle 532"/>
              <p:cNvSpPr/>
              <p:nvPr/>
            </p:nvSpPr>
            <p:spPr>
              <a:xfrm>
                <a:off x="1824947" y="2971800"/>
                <a:ext cx="1109765" cy="28194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34" name="Group 533"/>
              <p:cNvGrpSpPr/>
              <p:nvPr/>
            </p:nvGrpSpPr>
            <p:grpSpPr>
              <a:xfrm>
                <a:off x="1889935" y="3530971"/>
                <a:ext cx="981004" cy="1917329"/>
                <a:chOff x="1905000" y="3378571"/>
                <a:chExt cx="981004" cy="1917329"/>
              </a:xfrm>
            </p:grpSpPr>
            <p:grpSp>
              <p:nvGrpSpPr>
                <p:cNvPr id="536" name="Group 535"/>
                <p:cNvGrpSpPr/>
                <p:nvPr/>
              </p:nvGrpSpPr>
              <p:grpSpPr>
                <a:xfrm>
                  <a:off x="1905000" y="3378571"/>
                  <a:ext cx="981004" cy="234942"/>
                  <a:chOff x="3717645" y="1687844"/>
                  <a:chExt cx="981004" cy="234942"/>
                </a:xfrm>
              </p:grpSpPr>
              <p:sp>
                <p:nvSpPr>
                  <p:cNvPr id="557" name="Rectangle 55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558" name="Trapezoid 5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559" name="Straight Connector 558"/>
                  <p:cNvCxnSpPr>
                    <a:stCxn id="557" idx="3"/>
                    <a:endCxn id="55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7" name="Group 536"/>
                <p:cNvGrpSpPr/>
                <p:nvPr/>
              </p:nvGrpSpPr>
              <p:grpSpPr>
                <a:xfrm>
                  <a:off x="1905000" y="3709142"/>
                  <a:ext cx="981004" cy="234942"/>
                  <a:chOff x="3717645" y="1687844"/>
                  <a:chExt cx="981004" cy="234942"/>
                </a:xfrm>
              </p:grpSpPr>
              <p:sp>
                <p:nvSpPr>
                  <p:cNvPr id="554" name="Rectangle 55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55" name="Trapezoid 55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6" name="Straight Connector 555"/>
                  <p:cNvCxnSpPr>
                    <a:stCxn id="554" idx="3"/>
                    <a:endCxn id="55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8" name="Group 537"/>
                <p:cNvGrpSpPr/>
                <p:nvPr/>
              </p:nvGrpSpPr>
              <p:grpSpPr>
                <a:xfrm>
                  <a:off x="1905000" y="4038600"/>
                  <a:ext cx="981004" cy="234942"/>
                  <a:chOff x="3717645" y="1687844"/>
                  <a:chExt cx="981004" cy="234942"/>
                </a:xfrm>
              </p:grpSpPr>
              <p:sp>
                <p:nvSpPr>
                  <p:cNvPr id="551" name="Rectangle 5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52" name="Trapezoid 5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3" name="Straight Connector 552"/>
                  <p:cNvCxnSpPr>
                    <a:stCxn id="551" idx="3"/>
                    <a:endCxn id="55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9" name="Group 538"/>
                <p:cNvGrpSpPr/>
                <p:nvPr/>
              </p:nvGrpSpPr>
              <p:grpSpPr>
                <a:xfrm>
                  <a:off x="1905000" y="4381500"/>
                  <a:ext cx="981004" cy="234942"/>
                  <a:chOff x="3717645" y="1687844"/>
                  <a:chExt cx="981004" cy="234942"/>
                </a:xfrm>
              </p:grpSpPr>
              <p:sp>
                <p:nvSpPr>
                  <p:cNvPr id="548" name="Rectangle 54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9" name="Trapezoid 54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0" name="Straight Connector 549"/>
                  <p:cNvCxnSpPr>
                    <a:stCxn id="548" idx="3"/>
                    <a:endCxn id="54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40" name="Group 539"/>
                <p:cNvGrpSpPr/>
                <p:nvPr/>
              </p:nvGrpSpPr>
              <p:grpSpPr>
                <a:xfrm>
                  <a:off x="1905000" y="4712071"/>
                  <a:ext cx="981004" cy="234942"/>
                  <a:chOff x="3717645" y="1687844"/>
                  <a:chExt cx="981004" cy="234942"/>
                </a:xfrm>
              </p:grpSpPr>
              <p:sp>
                <p:nvSpPr>
                  <p:cNvPr id="545" name="Rectangle 54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6" name="Trapezoid 5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7" name="Straight Connector 546"/>
                  <p:cNvCxnSpPr>
                    <a:stCxn id="545" idx="3"/>
                    <a:endCxn id="54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41" name="Group 540"/>
                <p:cNvGrpSpPr/>
                <p:nvPr/>
              </p:nvGrpSpPr>
              <p:grpSpPr>
                <a:xfrm>
                  <a:off x="1905000" y="5060958"/>
                  <a:ext cx="981004" cy="234942"/>
                  <a:chOff x="3717645" y="1687844"/>
                  <a:chExt cx="981004" cy="234942"/>
                </a:xfrm>
              </p:grpSpPr>
              <p:sp>
                <p:nvSpPr>
                  <p:cNvPr id="542" name="Rectangle 54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3" name="Trapezoid 54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4" name="Straight Connector 543"/>
                  <p:cNvCxnSpPr>
                    <a:stCxn id="542" idx="3"/>
                    <a:endCxn id="54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35" name="TextBox 53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532" name="TextBox 531"/>
            <p:cNvSpPr txBox="1"/>
            <p:nvPr/>
          </p:nvSpPr>
          <p:spPr>
            <a:xfrm>
              <a:off x="1954802" y="5725608"/>
              <a:ext cx="902699" cy="370392"/>
            </a:xfrm>
            <a:prstGeom prst="rect">
              <a:avLst/>
            </a:prstGeom>
            <a:noFill/>
          </p:spPr>
          <p:txBody>
            <a:bodyPr wrap="none" rtlCol="0">
              <a:spAutoFit/>
            </a:bodyPr>
            <a:lstStyle/>
            <a:p>
              <a:r>
                <a:rPr lang="en-US" dirty="0" smtClean="0">
                  <a:latin typeface="Seravek"/>
                  <a:cs typeface="Seravek"/>
                </a:rPr>
                <a:t>Stage 1</a:t>
              </a:r>
              <a:endParaRPr lang="en-US" dirty="0">
                <a:latin typeface="Seravek"/>
                <a:cs typeface="Seravek"/>
              </a:endParaRPr>
            </a:p>
          </p:txBody>
        </p:sp>
      </p:grpSp>
      <p:grpSp>
        <p:nvGrpSpPr>
          <p:cNvPr id="560" name="Group 559"/>
          <p:cNvGrpSpPr/>
          <p:nvPr/>
        </p:nvGrpSpPr>
        <p:grpSpPr>
          <a:xfrm>
            <a:off x="3238500" y="1790701"/>
            <a:ext cx="1313752" cy="3124200"/>
            <a:chOff x="3162300" y="2971800"/>
            <a:chExt cx="1313752" cy="3124200"/>
          </a:xfrm>
        </p:grpSpPr>
        <p:grpSp>
          <p:nvGrpSpPr>
            <p:cNvPr id="561" name="Group 560"/>
            <p:cNvGrpSpPr/>
            <p:nvPr/>
          </p:nvGrpSpPr>
          <p:grpSpPr>
            <a:xfrm>
              <a:off x="3162300" y="2971800"/>
              <a:ext cx="1313752" cy="2819400"/>
              <a:chOff x="1742013" y="2971800"/>
              <a:chExt cx="1305987" cy="2819400"/>
            </a:xfrm>
          </p:grpSpPr>
          <p:sp>
            <p:nvSpPr>
              <p:cNvPr id="563" name="Rectangle 562"/>
              <p:cNvSpPr/>
              <p:nvPr/>
            </p:nvSpPr>
            <p:spPr>
              <a:xfrm>
                <a:off x="1824947" y="2971800"/>
                <a:ext cx="1109765" cy="28194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64" name="Group 563"/>
              <p:cNvGrpSpPr/>
              <p:nvPr/>
            </p:nvGrpSpPr>
            <p:grpSpPr>
              <a:xfrm>
                <a:off x="1889935" y="3530971"/>
                <a:ext cx="981004" cy="1917329"/>
                <a:chOff x="1905000" y="3378571"/>
                <a:chExt cx="981004" cy="1917329"/>
              </a:xfrm>
            </p:grpSpPr>
            <p:grpSp>
              <p:nvGrpSpPr>
                <p:cNvPr id="566" name="Group 565"/>
                <p:cNvGrpSpPr/>
                <p:nvPr/>
              </p:nvGrpSpPr>
              <p:grpSpPr>
                <a:xfrm>
                  <a:off x="1905000" y="3378571"/>
                  <a:ext cx="981004" cy="234942"/>
                  <a:chOff x="3717645" y="1687844"/>
                  <a:chExt cx="981004" cy="234942"/>
                </a:xfrm>
              </p:grpSpPr>
              <p:sp>
                <p:nvSpPr>
                  <p:cNvPr id="587" name="Rectangle 58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588" name="Trapezoid 58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589" name="Straight Connector 588"/>
                  <p:cNvCxnSpPr>
                    <a:stCxn id="587" idx="3"/>
                    <a:endCxn id="58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7" name="Group 566"/>
                <p:cNvGrpSpPr/>
                <p:nvPr/>
              </p:nvGrpSpPr>
              <p:grpSpPr>
                <a:xfrm>
                  <a:off x="1905000" y="3709142"/>
                  <a:ext cx="981004" cy="234942"/>
                  <a:chOff x="3717645" y="1687844"/>
                  <a:chExt cx="981004" cy="234942"/>
                </a:xfrm>
              </p:grpSpPr>
              <p:sp>
                <p:nvSpPr>
                  <p:cNvPr id="584" name="Rectangle 5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85" name="Trapezoid 5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6" name="Straight Connector 585"/>
                  <p:cNvCxnSpPr>
                    <a:stCxn id="584" idx="3"/>
                    <a:endCxn id="5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8" name="Group 567"/>
                <p:cNvGrpSpPr/>
                <p:nvPr/>
              </p:nvGrpSpPr>
              <p:grpSpPr>
                <a:xfrm>
                  <a:off x="1905000" y="4038600"/>
                  <a:ext cx="981004" cy="234942"/>
                  <a:chOff x="3717645" y="1687844"/>
                  <a:chExt cx="981004" cy="234942"/>
                </a:xfrm>
              </p:grpSpPr>
              <p:sp>
                <p:nvSpPr>
                  <p:cNvPr id="581" name="Rectangle 5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82" name="Trapezoid 5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3" name="Straight Connector 582"/>
                  <p:cNvCxnSpPr>
                    <a:stCxn id="581" idx="3"/>
                    <a:endCxn id="5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9" name="Group 568"/>
                <p:cNvGrpSpPr/>
                <p:nvPr/>
              </p:nvGrpSpPr>
              <p:grpSpPr>
                <a:xfrm>
                  <a:off x="1905000" y="4381500"/>
                  <a:ext cx="981004" cy="234942"/>
                  <a:chOff x="3717645" y="1687844"/>
                  <a:chExt cx="981004" cy="234942"/>
                </a:xfrm>
              </p:grpSpPr>
              <p:sp>
                <p:nvSpPr>
                  <p:cNvPr id="578" name="Rectangle 5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9" name="Trapezoid 5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0" name="Straight Connector 579"/>
                  <p:cNvCxnSpPr>
                    <a:stCxn id="578" idx="3"/>
                    <a:endCxn id="5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0" name="Group 569"/>
                <p:cNvGrpSpPr/>
                <p:nvPr/>
              </p:nvGrpSpPr>
              <p:grpSpPr>
                <a:xfrm>
                  <a:off x="1905000" y="4712071"/>
                  <a:ext cx="981004" cy="234942"/>
                  <a:chOff x="3717645" y="1687844"/>
                  <a:chExt cx="981004" cy="234942"/>
                </a:xfrm>
              </p:grpSpPr>
              <p:sp>
                <p:nvSpPr>
                  <p:cNvPr id="575" name="Rectangle 5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6" name="Trapezoid 5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7" name="Straight Connector 576"/>
                  <p:cNvCxnSpPr>
                    <a:stCxn id="575" idx="3"/>
                    <a:endCxn id="5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1" name="Group 570"/>
                <p:cNvGrpSpPr/>
                <p:nvPr/>
              </p:nvGrpSpPr>
              <p:grpSpPr>
                <a:xfrm>
                  <a:off x="1905000" y="5060958"/>
                  <a:ext cx="981004" cy="234942"/>
                  <a:chOff x="3717645" y="1687844"/>
                  <a:chExt cx="981004" cy="234942"/>
                </a:xfrm>
              </p:grpSpPr>
              <p:sp>
                <p:nvSpPr>
                  <p:cNvPr id="572" name="Rectangle 5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3" name="Trapezoid 5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4" name="Straight Connector 573"/>
                  <p:cNvCxnSpPr>
                    <a:stCxn id="572" idx="3"/>
                    <a:endCxn id="5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5" name="TextBox 56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562" name="TextBox 561"/>
            <p:cNvSpPr txBox="1"/>
            <p:nvPr/>
          </p:nvSpPr>
          <p:spPr>
            <a:xfrm>
              <a:off x="3369357" y="5725608"/>
              <a:ext cx="932514" cy="370392"/>
            </a:xfrm>
            <a:prstGeom prst="rect">
              <a:avLst/>
            </a:prstGeom>
            <a:noFill/>
          </p:spPr>
          <p:txBody>
            <a:bodyPr wrap="none" rtlCol="0">
              <a:spAutoFit/>
            </a:bodyPr>
            <a:lstStyle/>
            <a:p>
              <a:r>
                <a:rPr lang="en-US" dirty="0" smtClean="0">
                  <a:latin typeface="Seravek"/>
                  <a:cs typeface="Seravek"/>
                </a:rPr>
                <a:t>Stage 2</a:t>
              </a:r>
              <a:endParaRPr lang="en-US" dirty="0">
                <a:latin typeface="Seravek"/>
                <a:cs typeface="Seravek"/>
              </a:endParaRPr>
            </a:p>
          </p:txBody>
        </p:sp>
      </p:grpSp>
      <p:grpSp>
        <p:nvGrpSpPr>
          <p:cNvPr id="590" name="Group 589"/>
          <p:cNvGrpSpPr/>
          <p:nvPr/>
        </p:nvGrpSpPr>
        <p:grpSpPr>
          <a:xfrm>
            <a:off x="5018555" y="1782824"/>
            <a:ext cx="1313752" cy="3132077"/>
            <a:chOff x="4942355" y="2963923"/>
            <a:chExt cx="1313752" cy="3132077"/>
          </a:xfrm>
        </p:grpSpPr>
        <p:grpSp>
          <p:nvGrpSpPr>
            <p:cNvPr id="591" name="Group 590"/>
            <p:cNvGrpSpPr/>
            <p:nvPr/>
          </p:nvGrpSpPr>
          <p:grpSpPr>
            <a:xfrm>
              <a:off x="4942355" y="2963923"/>
              <a:ext cx="1313752" cy="2819400"/>
              <a:chOff x="1742013" y="2971800"/>
              <a:chExt cx="1305987" cy="2819400"/>
            </a:xfrm>
          </p:grpSpPr>
          <p:sp>
            <p:nvSpPr>
              <p:cNvPr id="593" name="Rectangle 592"/>
              <p:cNvSpPr/>
              <p:nvPr/>
            </p:nvSpPr>
            <p:spPr>
              <a:xfrm>
                <a:off x="1824947" y="2971800"/>
                <a:ext cx="1109765" cy="28194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94" name="Group 593"/>
              <p:cNvGrpSpPr/>
              <p:nvPr/>
            </p:nvGrpSpPr>
            <p:grpSpPr>
              <a:xfrm>
                <a:off x="1889935" y="3530971"/>
                <a:ext cx="981004" cy="1917329"/>
                <a:chOff x="1905000" y="3378571"/>
                <a:chExt cx="981004" cy="1917329"/>
              </a:xfrm>
            </p:grpSpPr>
            <p:grpSp>
              <p:nvGrpSpPr>
                <p:cNvPr id="596" name="Group 595"/>
                <p:cNvGrpSpPr/>
                <p:nvPr/>
              </p:nvGrpSpPr>
              <p:grpSpPr>
                <a:xfrm>
                  <a:off x="1905000" y="3378571"/>
                  <a:ext cx="981004" cy="234942"/>
                  <a:chOff x="3717645" y="1687844"/>
                  <a:chExt cx="981004" cy="234942"/>
                </a:xfrm>
              </p:grpSpPr>
              <p:sp>
                <p:nvSpPr>
                  <p:cNvPr id="617" name="Rectangle 61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18" name="Trapezoid 61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19" name="Straight Connector 618"/>
                  <p:cNvCxnSpPr>
                    <a:stCxn id="617" idx="3"/>
                    <a:endCxn id="61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7" name="Group 596"/>
                <p:cNvGrpSpPr/>
                <p:nvPr/>
              </p:nvGrpSpPr>
              <p:grpSpPr>
                <a:xfrm>
                  <a:off x="1905000" y="3709142"/>
                  <a:ext cx="981004" cy="234942"/>
                  <a:chOff x="3717645" y="1687844"/>
                  <a:chExt cx="981004" cy="234942"/>
                </a:xfrm>
              </p:grpSpPr>
              <p:sp>
                <p:nvSpPr>
                  <p:cNvPr id="614" name="Rectangle 61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15" name="Trapezoid 61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6" name="Straight Connector 615"/>
                  <p:cNvCxnSpPr>
                    <a:stCxn id="614" idx="3"/>
                    <a:endCxn id="61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8" name="Group 597"/>
                <p:cNvGrpSpPr/>
                <p:nvPr/>
              </p:nvGrpSpPr>
              <p:grpSpPr>
                <a:xfrm>
                  <a:off x="1905000" y="4038600"/>
                  <a:ext cx="981004" cy="234942"/>
                  <a:chOff x="3717645" y="1687844"/>
                  <a:chExt cx="981004" cy="234942"/>
                </a:xfrm>
              </p:grpSpPr>
              <p:sp>
                <p:nvSpPr>
                  <p:cNvPr id="611" name="Rectangle 61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12" name="Trapezoid 61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3" name="Straight Connector 612"/>
                  <p:cNvCxnSpPr>
                    <a:stCxn id="611" idx="3"/>
                    <a:endCxn id="61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9" name="Group 598"/>
                <p:cNvGrpSpPr/>
                <p:nvPr/>
              </p:nvGrpSpPr>
              <p:grpSpPr>
                <a:xfrm>
                  <a:off x="1905000" y="4381500"/>
                  <a:ext cx="981004" cy="234942"/>
                  <a:chOff x="3717645" y="1687844"/>
                  <a:chExt cx="981004" cy="234942"/>
                </a:xfrm>
              </p:grpSpPr>
              <p:sp>
                <p:nvSpPr>
                  <p:cNvPr id="608" name="Rectangle 60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9" name="Trapezoid 60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0" name="Straight Connector 609"/>
                  <p:cNvCxnSpPr>
                    <a:stCxn id="608" idx="3"/>
                    <a:endCxn id="60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0" name="Group 599"/>
                <p:cNvGrpSpPr/>
                <p:nvPr/>
              </p:nvGrpSpPr>
              <p:grpSpPr>
                <a:xfrm>
                  <a:off x="1905000" y="4712071"/>
                  <a:ext cx="981004" cy="234942"/>
                  <a:chOff x="3717645" y="1687844"/>
                  <a:chExt cx="981004" cy="234942"/>
                </a:xfrm>
              </p:grpSpPr>
              <p:sp>
                <p:nvSpPr>
                  <p:cNvPr id="605" name="Rectangle 60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6" name="Trapezoid 60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7" name="Straight Connector 606"/>
                  <p:cNvCxnSpPr>
                    <a:stCxn id="605" idx="3"/>
                    <a:endCxn id="60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1" name="Group 600"/>
                <p:cNvGrpSpPr/>
                <p:nvPr/>
              </p:nvGrpSpPr>
              <p:grpSpPr>
                <a:xfrm>
                  <a:off x="1905000" y="5060958"/>
                  <a:ext cx="981004" cy="234942"/>
                  <a:chOff x="3717645" y="1687844"/>
                  <a:chExt cx="981004" cy="234942"/>
                </a:xfrm>
              </p:grpSpPr>
              <p:sp>
                <p:nvSpPr>
                  <p:cNvPr id="602" name="Rectangle 60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3" name="Trapezoid 60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4" name="Straight Connector 603"/>
                  <p:cNvCxnSpPr>
                    <a:stCxn id="602" idx="3"/>
                    <a:endCxn id="60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95" name="TextBox 59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592" name="TextBox 591"/>
            <p:cNvSpPr txBox="1"/>
            <p:nvPr/>
          </p:nvSpPr>
          <p:spPr>
            <a:xfrm>
              <a:off x="5076034" y="5725608"/>
              <a:ext cx="1029544" cy="370392"/>
            </a:xfrm>
            <a:prstGeom prst="rect">
              <a:avLst/>
            </a:prstGeom>
            <a:noFill/>
          </p:spPr>
          <p:txBody>
            <a:bodyPr wrap="none" rtlCol="0">
              <a:spAutoFit/>
            </a:bodyPr>
            <a:lstStyle/>
            <a:p>
              <a:r>
                <a:rPr lang="en-US" dirty="0" smtClean="0">
                  <a:latin typeface="Seravek"/>
                  <a:cs typeface="Seravek"/>
                </a:rPr>
                <a:t>Stage 16</a:t>
              </a:r>
              <a:endParaRPr lang="en-US" dirty="0">
                <a:latin typeface="Seravek"/>
                <a:cs typeface="Seravek"/>
              </a:endParaRPr>
            </a:p>
          </p:txBody>
        </p:sp>
      </p:grpSp>
      <p:grpSp>
        <p:nvGrpSpPr>
          <p:cNvPr id="620" name="Group 619"/>
          <p:cNvGrpSpPr/>
          <p:nvPr/>
        </p:nvGrpSpPr>
        <p:grpSpPr>
          <a:xfrm>
            <a:off x="7962900" y="1790701"/>
            <a:ext cx="1317109" cy="3124200"/>
            <a:chOff x="7886700" y="2971800"/>
            <a:chExt cx="1317109" cy="3124200"/>
          </a:xfrm>
        </p:grpSpPr>
        <p:grpSp>
          <p:nvGrpSpPr>
            <p:cNvPr id="621" name="Group 620"/>
            <p:cNvGrpSpPr/>
            <p:nvPr/>
          </p:nvGrpSpPr>
          <p:grpSpPr>
            <a:xfrm>
              <a:off x="7886700" y="2971800"/>
              <a:ext cx="1313752" cy="2832100"/>
              <a:chOff x="1742013" y="2971800"/>
              <a:chExt cx="1305987" cy="2832100"/>
            </a:xfrm>
          </p:grpSpPr>
          <p:sp>
            <p:nvSpPr>
              <p:cNvPr id="623" name="Rectangle 622"/>
              <p:cNvSpPr/>
              <p:nvPr/>
            </p:nvSpPr>
            <p:spPr>
              <a:xfrm>
                <a:off x="1824947" y="2971800"/>
                <a:ext cx="1109765" cy="28321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624" name="Group 623"/>
              <p:cNvGrpSpPr/>
              <p:nvPr/>
            </p:nvGrpSpPr>
            <p:grpSpPr>
              <a:xfrm>
                <a:off x="1889935" y="3530971"/>
                <a:ext cx="981004" cy="1917329"/>
                <a:chOff x="1905000" y="3378571"/>
                <a:chExt cx="981004" cy="1917329"/>
              </a:xfrm>
            </p:grpSpPr>
            <p:grpSp>
              <p:nvGrpSpPr>
                <p:cNvPr id="626" name="Group 625"/>
                <p:cNvGrpSpPr/>
                <p:nvPr/>
              </p:nvGrpSpPr>
              <p:grpSpPr>
                <a:xfrm>
                  <a:off x="1905000" y="3378571"/>
                  <a:ext cx="981004" cy="234942"/>
                  <a:chOff x="3717645" y="1687844"/>
                  <a:chExt cx="981004" cy="234942"/>
                </a:xfrm>
              </p:grpSpPr>
              <p:sp>
                <p:nvSpPr>
                  <p:cNvPr id="647" name="Rectangle 64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48" name="Trapezoid 6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49" name="Straight Connector 648"/>
                  <p:cNvCxnSpPr>
                    <a:stCxn id="647" idx="3"/>
                    <a:endCxn id="64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7" name="Group 626"/>
                <p:cNvGrpSpPr/>
                <p:nvPr/>
              </p:nvGrpSpPr>
              <p:grpSpPr>
                <a:xfrm>
                  <a:off x="1905000" y="3709142"/>
                  <a:ext cx="981004" cy="234942"/>
                  <a:chOff x="3717645" y="1687844"/>
                  <a:chExt cx="981004" cy="234942"/>
                </a:xfrm>
              </p:grpSpPr>
              <p:sp>
                <p:nvSpPr>
                  <p:cNvPr id="644" name="Rectangle 64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5" name="Trapezoid 64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6" name="Straight Connector 645"/>
                  <p:cNvCxnSpPr>
                    <a:stCxn id="644" idx="3"/>
                    <a:endCxn id="64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8" name="Group 627"/>
                <p:cNvGrpSpPr/>
                <p:nvPr/>
              </p:nvGrpSpPr>
              <p:grpSpPr>
                <a:xfrm>
                  <a:off x="1905000" y="4038600"/>
                  <a:ext cx="981004" cy="234942"/>
                  <a:chOff x="3717645" y="1687844"/>
                  <a:chExt cx="981004" cy="234942"/>
                </a:xfrm>
              </p:grpSpPr>
              <p:sp>
                <p:nvSpPr>
                  <p:cNvPr id="641" name="Rectangle 64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2" name="Trapezoid 6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3" name="Straight Connector 642"/>
                  <p:cNvCxnSpPr>
                    <a:stCxn id="641" idx="3"/>
                    <a:endCxn id="64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9" name="Group 628"/>
                <p:cNvGrpSpPr/>
                <p:nvPr/>
              </p:nvGrpSpPr>
              <p:grpSpPr>
                <a:xfrm>
                  <a:off x="1905000" y="4381500"/>
                  <a:ext cx="981004" cy="234942"/>
                  <a:chOff x="3717645" y="1687844"/>
                  <a:chExt cx="981004" cy="234942"/>
                </a:xfrm>
              </p:grpSpPr>
              <p:sp>
                <p:nvSpPr>
                  <p:cNvPr id="638" name="Rectangle 63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9" name="Trapezoid 63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0" name="Straight Connector 639"/>
                  <p:cNvCxnSpPr>
                    <a:stCxn id="638" idx="3"/>
                    <a:endCxn id="63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30" name="Group 629"/>
                <p:cNvGrpSpPr/>
                <p:nvPr/>
              </p:nvGrpSpPr>
              <p:grpSpPr>
                <a:xfrm>
                  <a:off x="1905000" y="4712071"/>
                  <a:ext cx="981004" cy="234942"/>
                  <a:chOff x="3717645" y="1687844"/>
                  <a:chExt cx="981004" cy="234942"/>
                </a:xfrm>
              </p:grpSpPr>
              <p:sp>
                <p:nvSpPr>
                  <p:cNvPr id="635" name="Rectangle 63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6" name="Trapezoid 6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7" name="Straight Connector 636"/>
                  <p:cNvCxnSpPr>
                    <a:stCxn id="635" idx="3"/>
                    <a:endCxn id="63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31" name="Group 630"/>
                <p:cNvGrpSpPr/>
                <p:nvPr/>
              </p:nvGrpSpPr>
              <p:grpSpPr>
                <a:xfrm>
                  <a:off x="1905000" y="5060958"/>
                  <a:ext cx="981004" cy="234942"/>
                  <a:chOff x="3717645" y="1687844"/>
                  <a:chExt cx="981004" cy="234942"/>
                </a:xfrm>
              </p:grpSpPr>
              <p:sp>
                <p:nvSpPr>
                  <p:cNvPr id="632" name="Rectangle 63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3" name="Trapezoid 63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4" name="Straight Connector 633"/>
                  <p:cNvCxnSpPr>
                    <a:stCxn id="632" idx="3"/>
                    <a:endCxn id="63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25" name="TextBox 62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622" name="TextBox 621"/>
            <p:cNvSpPr txBox="1"/>
            <p:nvPr/>
          </p:nvSpPr>
          <p:spPr>
            <a:xfrm>
              <a:off x="8092485" y="5725608"/>
              <a:ext cx="1111324" cy="370392"/>
            </a:xfrm>
            <a:prstGeom prst="rect">
              <a:avLst/>
            </a:prstGeom>
            <a:noFill/>
          </p:spPr>
          <p:txBody>
            <a:bodyPr wrap="square" rtlCol="0">
              <a:spAutoFit/>
            </a:bodyPr>
            <a:lstStyle/>
            <a:p>
              <a:r>
                <a:rPr lang="en-US" dirty="0" smtClean="0">
                  <a:latin typeface="Seravek"/>
                  <a:cs typeface="Seravek"/>
                </a:rPr>
                <a:t>Stage 1</a:t>
              </a:r>
              <a:endParaRPr lang="en-US" dirty="0">
                <a:latin typeface="Seravek"/>
                <a:cs typeface="Seravek"/>
              </a:endParaRPr>
            </a:p>
          </p:txBody>
        </p:sp>
      </p:grpSp>
      <p:grpSp>
        <p:nvGrpSpPr>
          <p:cNvPr id="650" name="Group 649"/>
          <p:cNvGrpSpPr/>
          <p:nvPr/>
        </p:nvGrpSpPr>
        <p:grpSpPr>
          <a:xfrm>
            <a:off x="9749736" y="1778000"/>
            <a:ext cx="1313752" cy="3136901"/>
            <a:chOff x="9673536" y="2959099"/>
            <a:chExt cx="1313752" cy="3136901"/>
          </a:xfrm>
        </p:grpSpPr>
        <p:grpSp>
          <p:nvGrpSpPr>
            <p:cNvPr id="651" name="Group 650"/>
            <p:cNvGrpSpPr/>
            <p:nvPr/>
          </p:nvGrpSpPr>
          <p:grpSpPr>
            <a:xfrm>
              <a:off x="9673536" y="2959099"/>
              <a:ext cx="1313752" cy="2827867"/>
              <a:chOff x="1742013" y="2971799"/>
              <a:chExt cx="1305987" cy="2827867"/>
            </a:xfrm>
          </p:grpSpPr>
          <p:sp>
            <p:nvSpPr>
              <p:cNvPr id="653" name="Rectangle 652"/>
              <p:cNvSpPr/>
              <p:nvPr/>
            </p:nvSpPr>
            <p:spPr>
              <a:xfrm>
                <a:off x="1824947" y="2971799"/>
                <a:ext cx="1109765" cy="2827867"/>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654" name="Group 653"/>
              <p:cNvGrpSpPr/>
              <p:nvPr/>
            </p:nvGrpSpPr>
            <p:grpSpPr>
              <a:xfrm>
                <a:off x="1889935" y="3530971"/>
                <a:ext cx="981004" cy="1917329"/>
                <a:chOff x="1905000" y="3378571"/>
                <a:chExt cx="981004" cy="1917329"/>
              </a:xfrm>
            </p:grpSpPr>
            <p:grpSp>
              <p:nvGrpSpPr>
                <p:cNvPr id="656" name="Group 655"/>
                <p:cNvGrpSpPr/>
                <p:nvPr/>
              </p:nvGrpSpPr>
              <p:grpSpPr>
                <a:xfrm>
                  <a:off x="1905000" y="3378571"/>
                  <a:ext cx="981004" cy="234942"/>
                  <a:chOff x="3717645" y="1687844"/>
                  <a:chExt cx="981004" cy="234942"/>
                </a:xfrm>
              </p:grpSpPr>
              <p:sp>
                <p:nvSpPr>
                  <p:cNvPr id="681" name="Rectangle 6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82" name="Trapezoid 6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83" name="Straight Connector 682"/>
                  <p:cNvCxnSpPr>
                    <a:stCxn id="681" idx="3"/>
                    <a:endCxn id="6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7" name="Group 656"/>
                <p:cNvGrpSpPr/>
                <p:nvPr/>
              </p:nvGrpSpPr>
              <p:grpSpPr>
                <a:xfrm>
                  <a:off x="1905000" y="3709142"/>
                  <a:ext cx="981004" cy="234942"/>
                  <a:chOff x="3717645" y="1687844"/>
                  <a:chExt cx="981004" cy="234942"/>
                </a:xfrm>
              </p:grpSpPr>
              <p:sp>
                <p:nvSpPr>
                  <p:cNvPr id="678" name="Rectangle 6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9" name="Trapezoid 6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80" name="Straight Connector 679"/>
                  <p:cNvCxnSpPr>
                    <a:stCxn id="678" idx="3"/>
                    <a:endCxn id="6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8" name="Group 657"/>
                <p:cNvGrpSpPr/>
                <p:nvPr/>
              </p:nvGrpSpPr>
              <p:grpSpPr>
                <a:xfrm>
                  <a:off x="1905000" y="4038600"/>
                  <a:ext cx="981004" cy="234942"/>
                  <a:chOff x="3717645" y="1687844"/>
                  <a:chExt cx="981004" cy="234942"/>
                </a:xfrm>
              </p:grpSpPr>
              <p:sp>
                <p:nvSpPr>
                  <p:cNvPr id="675" name="Rectangle 6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6" name="Trapezoid 6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77" name="Straight Connector 676"/>
                  <p:cNvCxnSpPr>
                    <a:stCxn id="675" idx="3"/>
                    <a:endCxn id="6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9" name="Group 658"/>
                <p:cNvGrpSpPr/>
                <p:nvPr/>
              </p:nvGrpSpPr>
              <p:grpSpPr>
                <a:xfrm>
                  <a:off x="1905000" y="4381500"/>
                  <a:ext cx="981004" cy="234942"/>
                  <a:chOff x="3717645" y="1687844"/>
                  <a:chExt cx="981004" cy="234942"/>
                </a:xfrm>
              </p:grpSpPr>
              <p:sp>
                <p:nvSpPr>
                  <p:cNvPr id="668" name="Rectangle 66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9" name="Trapezoid 66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70" name="Straight Connector 669"/>
                  <p:cNvCxnSpPr>
                    <a:stCxn id="668" idx="3"/>
                    <a:endCxn id="66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60" name="Group 659"/>
                <p:cNvGrpSpPr/>
                <p:nvPr/>
              </p:nvGrpSpPr>
              <p:grpSpPr>
                <a:xfrm>
                  <a:off x="1905000" y="4712071"/>
                  <a:ext cx="981004" cy="234942"/>
                  <a:chOff x="3717645" y="1687844"/>
                  <a:chExt cx="981004" cy="234942"/>
                </a:xfrm>
              </p:grpSpPr>
              <p:sp>
                <p:nvSpPr>
                  <p:cNvPr id="665" name="Rectangle 66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6" name="Trapezoid 6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67" name="Straight Connector 666"/>
                  <p:cNvCxnSpPr>
                    <a:stCxn id="665" idx="3"/>
                    <a:endCxn id="66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61" name="Group 660"/>
                <p:cNvGrpSpPr/>
                <p:nvPr/>
              </p:nvGrpSpPr>
              <p:grpSpPr>
                <a:xfrm>
                  <a:off x="1905000" y="5060958"/>
                  <a:ext cx="981004" cy="234942"/>
                  <a:chOff x="3717645" y="1687844"/>
                  <a:chExt cx="981004" cy="234942"/>
                </a:xfrm>
              </p:grpSpPr>
              <p:sp>
                <p:nvSpPr>
                  <p:cNvPr id="662" name="Rectangle 66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3" name="Trapezoid 66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64" name="Straight Connector 663"/>
                  <p:cNvCxnSpPr>
                    <a:stCxn id="662" idx="3"/>
                    <a:endCxn id="66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55" name="TextBox 65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652" name="TextBox 651"/>
            <p:cNvSpPr txBox="1"/>
            <p:nvPr/>
          </p:nvSpPr>
          <p:spPr>
            <a:xfrm>
              <a:off x="9801562" y="5725608"/>
              <a:ext cx="1029544" cy="370392"/>
            </a:xfrm>
            <a:prstGeom prst="rect">
              <a:avLst/>
            </a:prstGeom>
            <a:noFill/>
          </p:spPr>
          <p:txBody>
            <a:bodyPr wrap="none" rtlCol="0">
              <a:spAutoFit/>
            </a:bodyPr>
            <a:lstStyle/>
            <a:p>
              <a:r>
                <a:rPr lang="en-US" dirty="0" smtClean="0">
                  <a:latin typeface="Seravek"/>
                  <a:cs typeface="Seravek"/>
                </a:rPr>
                <a:t>Stage 16</a:t>
              </a:r>
              <a:endParaRPr lang="en-US" dirty="0">
                <a:latin typeface="Seravek"/>
                <a:cs typeface="Seravek"/>
              </a:endParaRPr>
            </a:p>
          </p:txBody>
        </p:sp>
      </p:grpSp>
      <p:sp>
        <p:nvSpPr>
          <p:cNvPr id="254"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t>This talk</a:t>
            </a:r>
            <a:endParaRPr lang="en-US" dirty="0"/>
          </a:p>
        </p:txBody>
      </p:sp>
    </p:spTree>
    <p:custDataLst>
      <p:tags r:id="rId1"/>
    </p:custDataLst>
    <p:extLst>
      <p:ext uri="{BB962C8B-B14F-4D97-AF65-F5344CB8AC3E}">
        <p14:creationId xmlns:p14="http://schemas.microsoft.com/office/powerpoint/2010/main" val="333672292"/>
      </p:ext>
    </p:extLst>
  </p:cSld>
  <p:clrMapOvr>
    <a:masterClrMapping/>
  </p:clrMapOvr>
  <mc:AlternateContent xmlns:mc="http://schemas.openxmlformats.org/markup-compatibility/2006" xmlns:p14="http://schemas.microsoft.com/office/powerpoint/2010/main">
    <mc:Choice Requires="p14">
      <p:transition spd="slow" p14:dur="2000" advTm="72919"/>
    </mc:Choice>
    <mc:Fallback xmlns="">
      <p:transition spd="slow" advTm="7291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Packet transactions</a:t>
            </a:r>
            <a:endParaRPr lang="en-US" dirty="0">
              <a:latin typeface="+mj-lt"/>
            </a:endParaRPr>
          </a:p>
        </p:txBody>
      </p:sp>
      <p:sp>
        <p:nvSpPr>
          <p:cNvPr id="3" name="Content Placeholder 2"/>
          <p:cNvSpPr>
            <a:spLocks noGrp="1"/>
          </p:cNvSpPr>
          <p:nvPr>
            <p:ph idx="1"/>
          </p:nvPr>
        </p:nvSpPr>
        <p:spPr>
          <a:xfrm>
            <a:off x="507023" y="1616870"/>
            <a:ext cx="11571906" cy="1812130"/>
          </a:xfrm>
        </p:spPr>
        <p:txBody>
          <a:bodyPr>
            <a:noAutofit/>
          </a:bodyPr>
          <a:lstStyle/>
          <a:p>
            <a:r>
              <a:rPr lang="en-US" dirty="0" smtClean="0">
                <a:latin typeface="+mj-lt"/>
              </a:rPr>
              <a:t>Packet transaction: block of imperative code</a:t>
            </a:r>
          </a:p>
          <a:p>
            <a:r>
              <a:rPr lang="en-US" dirty="0">
                <a:latin typeface="+mj-lt"/>
              </a:rPr>
              <a:t>T</a:t>
            </a:r>
            <a:r>
              <a:rPr lang="en-US" dirty="0" smtClean="0">
                <a:latin typeface="+mj-lt"/>
              </a:rPr>
              <a:t>ransaction runs to completion, one packet at a time, serially</a:t>
            </a:r>
          </a:p>
        </p:txBody>
      </p:sp>
      <p:sp>
        <p:nvSpPr>
          <p:cNvPr id="6" name="Rounded Rectangle 5"/>
          <p:cNvSpPr/>
          <p:nvPr/>
        </p:nvSpPr>
        <p:spPr>
          <a:xfrm>
            <a:off x="2828686" y="3284528"/>
            <a:ext cx="3609987" cy="2738446"/>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10000"/>
              </a:lnSpc>
            </a:pPr>
            <a:r>
              <a:rPr lang="en-US" sz="2500" dirty="0" smtClean="0">
                <a:solidFill>
                  <a:schemeClr val="tx1"/>
                </a:solidFill>
                <a:latin typeface="+mj-lt"/>
                <a:cs typeface="Seravek"/>
              </a:rPr>
              <a:t>if </a:t>
            </a:r>
            <a:r>
              <a:rPr lang="en-US" sz="2500" dirty="0">
                <a:solidFill>
                  <a:schemeClr val="tx1"/>
                </a:solidFill>
                <a:latin typeface="+mj-lt"/>
                <a:cs typeface="Seravek"/>
              </a:rPr>
              <a:t>(count == </a:t>
            </a:r>
            <a:r>
              <a:rPr lang="en-US" sz="2500" dirty="0" smtClean="0">
                <a:solidFill>
                  <a:schemeClr val="tx1"/>
                </a:solidFill>
                <a:latin typeface="+mj-lt"/>
                <a:cs typeface="Seravek"/>
              </a:rPr>
              <a:t>9):</a:t>
            </a:r>
            <a:endParaRPr lang="en-US" sz="2500" dirty="0">
              <a:solidFill>
                <a:schemeClr val="tx1"/>
              </a:solidFill>
              <a:latin typeface="+mj-lt"/>
              <a:cs typeface="Seravek"/>
            </a:endParaRPr>
          </a:p>
          <a:p>
            <a:pPr>
              <a:lnSpc>
                <a:spcPct val="110000"/>
              </a:lnSpc>
            </a:pPr>
            <a:r>
              <a:rPr lang="en-US" sz="2500" dirty="0" smtClean="0">
                <a:solidFill>
                  <a:schemeClr val="tx1"/>
                </a:solidFill>
                <a:latin typeface="+mj-lt"/>
                <a:cs typeface="Seravek"/>
              </a:rPr>
              <a:t>   </a:t>
            </a:r>
            <a:r>
              <a:rPr lang="en-US" sz="2500" dirty="0" err="1" smtClean="0">
                <a:solidFill>
                  <a:schemeClr val="tx1"/>
                </a:solidFill>
                <a:latin typeface="+mj-lt"/>
                <a:cs typeface="Seravek"/>
              </a:rPr>
              <a:t>pkt.sample</a:t>
            </a:r>
            <a:r>
              <a:rPr lang="en-US" sz="2500" dirty="0" smtClean="0">
                <a:solidFill>
                  <a:schemeClr val="tx1"/>
                </a:solidFill>
                <a:latin typeface="+mj-lt"/>
                <a:cs typeface="Seravek"/>
              </a:rPr>
              <a:t> = </a:t>
            </a:r>
            <a:r>
              <a:rPr lang="en-US" sz="2500" dirty="0" err="1" smtClean="0">
                <a:solidFill>
                  <a:schemeClr val="tx1"/>
                </a:solidFill>
                <a:latin typeface="+mj-lt"/>
                <a:cs typeface="Seravek"/>
              </a:rPr>
              <a:t>pkt.src</a:t>
            </a:r>
            <a:endParaRPr lang="en-US" sz="2500" dirty="0">
              <a:solidFill>
                <a:schemeClr val="tx1"/>
              </a:solidFill>
              <a:latin typeface="+mj-lt"/>
              <a:cs typeface="Seravek"/>
            </a:endParaRPr>
          </a:p>
          <a:p>
            <a:pPr>
              <a:lnSpc>
                <a:spcPct val="110000"/>
              </a:lnSpc>
            </a:pPr>
            <a:r>
              <a:rPr lang="en-US" sz="2500" dirty="0">
                <a:solidFill>
                  <a:schemeClr val="tx1"/>
                </a:solidFill>
                <a:latin typeface="+mj-lt"/>
                <a:cs typeface="Seravek"/>
              </a:rPr>
              <a:t>  </a:t>
            </a:r>
            <a:r>
              <a:rPr lang="en-US" sz="2500" dirty="0" smtClean="0">
                <a:solidFill>
                  <a:schemeClr val="tx1"/>
                </a:solidFill>
                <a:latin typeface="+mj-lt"/>
                <a:cs typeface="Seravek"/>
              </a:rPr>
              <a:t> count </a:t>
            </a:r>
            <a:r>
              <a:rPr lang="en-US" sz="2500" dirty="0">
                <a:solidFill>
                  <a:schemeClr val="tx1"/>
                </a:solidFill>
                <a:latin typeface="+mj-lt"/>
                <a:cs typeface="Seravek"/>
              </a:rPr>
              <a:t>= 0</a:t>
            </a:r>
          </a:p>
          <a:p>
            <a:pPr>
              <a:lnSpc>
                <a:spcPct val="110000"/>
              </a:lnSpc>
            </a:pPr>
            <a:r>
              <a:rPr lang="en-US" sz="2500" dirty="0" smtClean="0">
                <a:solidFill>
                  <a:schemeClr val="tx1"/>
                </a:solidFill>
                <a:latin typeface="+mj-lt"/>
                <a:cs typeface="Seravek"/>
              </a:rPr>
              <a:t>else </a:t>
            </a:r>
            <a:r>
              <a:rPr lang="en-US" sz="2500" dirty="0">
                <a:solidFill>
                  <a:schemeClr val="tx1"/>
                </a:solidFill>
                <a:latin typeface="+mj-lt"/>
                <a:cs typeface="Seravek"/>
              </a:rPr>
              <a:t>:</a:t>
            </a:r>
          </a:p>
          <a:p>
            <a:pPr>
              <a:lnSpc>
                <a:spcPct val="110000"/>
              </a:lnSpc>
            </a:pPr>
            <a:r>
              <a:rPr lang="en-US" sz="2500" dirty="0">
                <a:solidFill>
                  <a:schemeClr val="tx1"/>
                </a:solidFill>
                <a:latin typeface="+mj-lt"/>
                <a:cs typeface="Seravek"/>
              </a:rPr>
              <a:t> </a:t>
            </a:r>
            <a:r>
              <a:rPr lang="en-US" sz="2500" dirty="0" smtClean="0">
                <a:solidFill>
                  <a:schemeClr val="tx1"/>
                </a:solidFill>
                <a:latin typeface="+mj-lt"/>
                <a:cs typeface="Seravek"/>
              </a:rPr>
              <a:t>  </a:t>
            </a:r>
            <a:r>
              <a:rPr lang="en-US" sz="2500" dirty="0" err="1" smtClean="0">
                <a:solidFill>
                  <a:schemeClr val="tx1"/>
                </a:solidFill>
                <a:latin typeface="+mj-lt"/>
                <a:cs typeface="Seravek"/>
              </a:rPr>
              <a:t>pkt.sample</a:t>
            </a:r>
            <a:r>
              <a:rPr lang="en-US" sz="2500" dirty="0" smtClean="0">
                <a:solidFill>
                  <a:schemeClr val="tx1"/>
                </a:solidFill>
                <a:latin typeface="+mj-lt"/>
                <a:cs typeface="Seravek"/>
              </a:rPr>
              <a:t> </a:t>
            </a:r>
            <a:r>
              <a:rPr lang="en-US" sz="2500" dirty="0">
                <a:solidFill>
                  <a:schemeClr val="tx1"/>
                </a:solidFill>
                <a:latin typeface="+mj-lt"/>
                <a:cs typeface="Seravek"/>
              </a:rPr>
              <a:t>= 0</a:t>
            </a:r>
          </a:p>
          <a:p>
            <a:pPr>
              <a:lnSpc>
                <a:spcPct val="110000"/>
              </a:lnSpc>
            </a:pPr>
            <a:r>
              <a:rPr lang="en-US" sz="2500" dirty="0">
                <a:solidFill>
                  <a:schemeClr val="tx1"/>
                </a:solidFill>
                <a:latin typeface="+mj-lt"/>
                <a:cs typeface="Seravek"/>
              </a:rPr>
              <a:t> </a:t>
            </a:r>
            <a:r>
              <a:rPr lang="en-US" sz="2500" dirty="0" smtClean="0">
                <a:solidFill>
                  <a:schemeClr val="tx1"/>
                </a:solidFill>
                <a:latin typeface="+mj-lt"/>
                <a:cs typeface="Seravek"/>
              </a:rPr>
              <a:t>  count++</a:t>
            </a:r>
            <a:endParaRPr lang="en-US" sz="2500" dirty="0">
              <a:solidFill>
                <a:schemeClr val="tx1"/>
              </a:solidFill>
              <a:latin typeface="+mj-lt"/>
              <a:cs typeface="Seravek"/>
            </a:endParaRPr>
          </a:p>
        </p:txBody>
      </p:sp>
      <p:sp>
        <p:nvSpPr>
          <p:cNvPr id="10" name="TextBox 9"/>
          <p:cNvSpPr txBox="1"/>
          <p:nvPr/>
        </p:nvSpPr>
        <p:spPr>
          <a:xfrm>
            <a:off x="6427417" y="3216977"/>
            <a:ext cx="1154483" cy="553998"/>
          </a:xfrm>
          <a:prstGeom prst="rect">
            <a:avLst/>
          </a:prstGeom>
          <a:noFill/>
          <a:ln>
            <a:noFill/>
          </a:ln>
        </p:spPr>
        <p:txBody>
          <a:bodyPr wrap="none" rtlCol="0">
            <a:spAutoFit/>
          </a:bodyPr>
          <a:lstStyle/>
          <a:p>
            <a:r>
              <a:rPr lang="en-US" sz="3000" dirty="0" smtClean="0">
                <a:latin typeface="+mj-lt"/>
                <a:cs typeface="Seravek"/>
              </a:rPr>
              <a:t>count</a:t>
            </a:r>
            <a:endParaRPr lang="en-US" sz="3000" dirty="0">
              <a:latin typeface="+mj-lt"/>
              <a:cs typeface="Seravek"/>
            </a:endParaRPr>
          </a:p>
        </p:txBody>
      </p:sp>
      <p:sp>
        <p:nvSpPr>
          <p:cNvPr id="11" name="Rounded Rectangle 10"/>
          <p:cNvSpPr/>
          <p:nvPr/>
        </p:nvSpPr>
        <p:spPr>
          <a:xfrm>
            <a:off x="2756314" y="3044827"/>
            <a:ext cx="4953000" cy="3203573"/>
          </a:xfrm>
          <a:prstGeom prst="roundRect">
            <a:avLst/>
          </a:prstGeom>
          <a:noFill/>
          <a:ln w="635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cxnSp>
        <p:nvCxnSpPr>
          <p:cNvPr id="5" name="Straight Arrow Connector 4"/>
          <p:cNvCxnSpPr/>
          <p:nvPr/>
        </p:nvCxnSpPr>
        <p:spPr>
          <a:xfrm>
            <a:off x="2095500" y="4419600"/>
            <a:ext cx="647700" cy="0"/>
          </a:xfrm>
          <a:prstGeom prst="straightConnector1">
            <a:avLst/>
          </a:prstGeom>
          <a:ln w="762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a:xfrm>
            <a:off x="8267700" y="3013073"/>
            <a:ext cx="3866319" cy="553998"/>
            <a:chOff x="8554281" y="3013073"/>
            <a:chExt cx="2836469" cy="553998"/>
          </a:xfrm>
        </p:grpSpPr>
        <p:sp>
          <p:nvSpPr>
            <p:cNvPr id="19" name="Rounded Rectangle 18"/>
            <p:cNvSpPr/>
            <p:nvPr/>
          </p:nvSpPr>
          <p:spPr>
            <a:xfrm>
              <a:off x="8554281" y="3053550"/>
              <a:ext cx="2836469" cy="473044"/>
            </a:xfrm>
            <a:prstGeom prst="roundRect">
              <a:avLst/>
            </a:prstGeom>
            <a:solidFill>
              <a:srgbClr val="FF7E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solidFill>
                  <a:schemeClr val="tx1"/>
                </a:solidFill>
                <a:latin typeface="+mj-lt"/>
                <a:cs typeface="Seravek"/>
              </a:endParaRPr>
            </a:p>
          </p:txBody>
        </p:sp>
        <p:sp>
          <p:nvSpPr>
            <p:cNvPr id="14" name="TextBox 13"/>
            <p:cNvSpPr txBox="1"/>
            <p:nvPr/>
          </p:nvSpPr>
          <p:spPr>
            <a:xfrm>
              <a:off x="8672241" y="3013073"/>
              <a:ext cx="1903036" cy="553998"/>
            </a:xfrm>
            <a:prstGeom prst="rect">
              <a:avLst/>
            </a:prstGeom>
            <a:noFill/>
          </p:spPr>
          <p:txBody>
            <a:bodyPr wrap="none" rtlCol="0">
              <a:spAutoFit/>
            </a:bodyPr>
            <a:lstStyle/>
            <a:p>
              <a:r>
                <a:rPr lang="en-US" sz="3000" dirty="0" smtClean="0">
                  <a:solidFill>
                    <a:srgbClr val="000000"/>
                  </a:solidFill>
                  <a:latin typeface="+mj-lt"/>
                  <a:cs typeface="Seravek"/>
                </a:rPr>
                <a:t>p1.sample = 0</a:t>
              </a:r>
            </a:p>
          </p:txBody>
        </p:sp>
      </p:grpSp>
      <p:cxnSp>
        <p:nvCxnSpPr>
          <p:cNvPr id="27" name="Straight Arrow Connector 26"/>
          <p:cNvCxnSpPr/>
          <p:nvPr/>
        </p:nvCxnSpPr>
        <p:spPr>
          <a:xfrm>
            <a:off x="7734300" y="4457700"/>
            <a:ext cx="647700" cy="0"/>
          </a:xfrm>
          <a:prstGeom prst="straightConnector1">
            <a:avLst/>
          </a:prstGeom>
          <a:ln w="762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50" name="Group 49"/>
          <p:cNvGrpSpPr/>
          <p:nvPr/>
        </p:nvGrpSpPr>
        <p:grpSpPr>
          <a:xfrm>
            <a:off x="8267700" y="3716375"/>
            <a:ext cx="3866319" cy="553998"/>
            <a:chOff x="8554281" y="3716375"/>
            <a:chExt cx="2850733" cy="553998"/>
          </a:xfrm>
        </p:grpSpPr>
        <p:sp>
          <p:nvSpPr>
            <p:cNvPr id="30" name="Rounded Rectangle 29"/>
            <p:cNvSpPr/>
            <p:nvPr/>
          </p:nvSpPr>
          <p:spPr>
            <a:xfrm>
              <a:off x="8554281" y="3756852"/>
              <a:ext cx="2850733" cy="473044"/>
            </a:xfrm>
            <a:prstGeom prst="roundRect">
              <a:avLst/>
            </a:prstGeom>
            <a:solidFill>
              <a:srgbClr val="FF7E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solidFill>
                  <a:schemeClr val="tx1"/>
                </a:solidFill>
                <a:latin typeface="+mj-lt"/>
                <a:cs typeface="Seravek"/>
              </a:endParaRPr>
            </a:p>
          </p:txBody>
        </p:sp>
        <p:sp>
          <p:nvSpPr>
            <p:cNvPr id="31" name="TextBox 30"/>
            <p:cNvSpPr txBox="1"/>
            <p:nvPr/>
          </p:nvSpPr>
          <p:spPr>
            <a:xfrm>
              <a:off x="8672241" y="3716375"/>
              <a:ext cx="1912606" cy="553998"/>
            </a:xfrm>
            <a:prstGeom prst="rect">
              <a:avLst/>
            </a:prstGeom>
            <a:noFill/>
          </p:spPr>
          <p:txBody>
            <a:bodyPr wrap="none" rtlCol="0">
              <a:spAutoFit/>
            </a:bodyPr>
            <a:lstStyle/>
            <a:p>
              <a:r>
                <a:rPr lang="en-US" sz="3000" dirty="0" smtClean="0">
                  <a:solidFill>
                    <a:srgbClr val="000000"/>
                  </a:solidFill>
                  <a:latin typeface="+mj-lt"/>
                  <a:cs typeface="Seravek"/>
                </a:rPr>
                <a:t>p2.sample = 0</a:t>
              </a:r>
            </a:p>
          </p:txBody>
        </p:sp>
      </p:grpSp>
      <p:grpSp>
        <p:nvGrpSpPr>
          <p:cNvPr id="32" name="Group 31"/>
          <p:cNvGrpSpPr/>
          <p:nvPr/>
        </p:nvGrpSpPr>
        <p:grpSpPr>
          <a:xfrm>
            <a:off x="1209546" y="3085635"/>
            <a:ext cx="627131" cy="553998"/>
            <a:chOff x="1209546" y="3085635"/>
            <a:chExt cx="627131" cy="553998"/>
          </a:xfrm>
        </p:grpSpPr>
        <p:sp>
          <p:nvSpPr>
            <p:cNvPr id="44" name="Rounded Rectangle 43"/>
            <p:cNvSpPr/>
            <p:nvPr/>
          </p:nvSpPr>
          <p:spPr>
            <a:xfrm>
              <a:off x="1209546" y="3126112"/>
              <a:ext cx="611013" cy="473044"/>
            </a:xfrm>
            <a:prstGeom prst="roundRect">
              <a:avLst/>
            </a:prstGeom>
            <a:solidFill>
              <a:srgbClr val="FF7E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latin typeface="+mj-lt"/>
                <a:cs typeface="Seravek"/>
              </a:endParaRPr>
            </a:p>
          </p:txBody>
        </p:sp>
        <p:sp>
          <p:nvSpPr>
            <p:cNvPr id="45" name="TextBox 44"/>
            <p:cNvSpPr txBox="1"/>
            <p:nvPr/>
          </p:nvSpPr>
          <p:spPr>
            <a:xfrm>
              <a:off x="1219200" y="3085635"/>
              <a:ext cx="617477" cy="553998"/>
            </a:xfrm>
            <a:prstGeom prst="rect">
              <a:avLst/>
            </a:prstGeom>
            <a:noFill/>
          </p:spPr>
          <p:txBody>
            <a:bodyPr wrap="none" rtlCol="0">
              <a:spAutoFit/>
            </a:bodyPr>
            <a:lstStyle/>
            <a:p>
              <a:r>
                <a:rPr lang="en-US" sz="3000" dirty="0" smtClean="0">
                  <a:solidFill>
                    <a:srgbClr val="000000"/>
                  </a:solidFill>
                  <a:latin typeface="+mj-lt"/>
                  <a:cs typeface="Seravek"/>
                </a:rPr>
                <a:t>p1</a:t>
              </a:r>
            </a:p>
          </p:txBody>
        </p:sp>
      </p:grpSp>
      <p:grpSp>
        <p:nvGrpSpPr>
          <p:cNvPr id="33" name="Group 32"/>
          <p:cNvGrpSpPr/>
          <p:nvPr/>
        </p:nvGrpSpPr>
        <p:grpSpPr>
          <a:xfrm>
            <a:off x="1209546" y="3788937"/>
            <a:ext cx="621942" cy="553998"/>
            <a:chOff x="1209546" y="3788937"/>
            <a:chExt cx="621942" cy="553998"/>
          </a:xfrm>
        </p:grpSpPr>
        <p:sp>
          <p:nvSpPr>
            <p:cNvPr id="46" name="Rounded Rectangle 45"/>
            <p:cNvSpPr/>
            <p:nvPr/>
          </p:nvSpPr>
          <p:spPr>
            <a:xfrm>
              <a:off x="1209546" y="3829414"/>
              <a:ext cx="611013" cy="473044"/>
            </a:xfrm>
            <a:prstGeom prst="roundRect">
              <a:avLst/>
            </a:prstGeom>
            <a:solidFill>
              <a:srgbClr val="FF7E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latin typeface="+mj-lt"/>
                <a:cs typeface="Seravek"/>
              </a:endParaRPr>
            </a:p>
          </p:txBody>
        </p:sp>
        <p:sp>
          <p:nvSpPr>
            <p:cNvPr id="47" name="TextBox 46"/>
            <p:cNvSpPr txBox="1"/>
            <p:nvPr/>
          </p:nvSpPr>
          <p:spPr>
            <a:xfrm>
              <a:off x="1214011" y="3788937"/>
              <a:ext cx="617477" cy="553998"/>
            </a:xfrm>
            <a:prstGeom prst="rect">
              <a:avLst/>
            </a:prstGeom>
            <a:noFill/>
          </p:spPr>
          <p:txBody>
            <a:bodyPr wrap="none" rtlCol="0">
              <a:spAutoFit/>
            </a:bodyPr>
            <a:lstStyle/>
            <a:p>
              <a:r>
                <a:rPr lang="en-US" sz="3000" dirty="0" smtClean="0">
                  <a:solidFill>
                    <a:srgbClr val="000000"/>
                  </a:solidFill>
                  <a:latin typeface="+mj-lt"/>
                  <a:cs typeface="Seravek"/>
                </a:rPr>
                <a:t>p2</a:t>
              </a:r>
            </a:p>
          </p:txBody>
        </p:sp>
      </p:grpSp>
      <p:sp>
        <p:nvSpPr>
          <p:cNvPr id="34" name="Rounded Rectangle 33"/>
          <p:cNvSpPr/>
          <p:nvPr/>
        </p:nvSpPr>
        <p:spPr>
          <a:xfrm>
            <a:off x="6514873" y="3752088"/>
            <a:ext cx="952727" cy="1143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solidFill>
                  <a:srgbClr val="000000"/>
                </a:solidFill>
                <a:latin typeface="+mj-lt"/>
                <a:cs typeface="Seravek"/>
              </a:rPr>
              <a:t>0</a:t>
            </a:r>
            <a:endParaRPr lang="en-US" sz="3000" dirty="0">
              <a:solidFill>
                <a:srgbClr val="000000"/>
              </a:solidFill>
              <a:latin typeface="+mj-lt"/>
              <a:cs typeface="Seravek"/>
            </a:endParaRPr>
          </a:p>
        </p:txBody>
      </p:sp>
      <p:sp>
        <p:nvSpPr>
          <p:cNvPr id="54" name="Rounded Rectangle 53"/>
          <p:cNvSpPr/>
          <p:nvPr/>
        </p:nvSpPr>
        <p:spPr>
          <a:xfrm>
            <a:off x="6514873" y="3752088"/>
            <a:ext cx="946391" cy="1147649"/>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solidFill>
                  <a:srgbClr val="000000"/>
                </a:solidFill>
                <a:latin typeface="+mj-lt"/>
                <a:cs typeface="Seravek"/>
              </a:rPr>
              <a:t>1</a:t>
            </a:r>
            <a:endParaRPr lang="en-US" sz="3000" dirty="0">
              <a:solidFill>
                <a:srgbClr val="000000"/>
              </a:solidFill>
              <a:latin typeface="+mj-lt"/>
              <a:cs typeface="Seravek"/>
            </a:endParaRPr>
          </a:p>
        </p:txBody>
      </p:sp>
      <p:sp>
        <p:nvSpPr>
          <p:cNvPr id="55" name="Rounded Rectangle 54"/>
          <p:cNvSpPr/>
          <p:nvPr/>
        </p:nvSpPr>
        <p:spPr>
          <a:xfrm>
            <a:off x="6514873" y="3752088"/>
            <a:ext cx="952727" cy="1143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solidFill>
                  <a:srgbClr val="000000"/>
                </a:solidFill>
                <a:latin typeface="+mj-lt"/>
                <a:cs typeface="Seravek"/>
              </a:rPr>
              <a:t>2</a:t>
            </a:r>
            <a:endParaRPr lang="en-US" sz="3000" dirty="0">
              <a:solidFill>
                <a:srgbClr val="000000"/>
              </a:solidFill>
              <a:latin typeface="+mj-lt"/>
              <a:cs typeface="Seravek"/>
            </a:endParaRPr>
          </a:p>
        </p:txBody>
      </p:sp>
      <p:sp>
        <p:nvSpPr>
          <p:cNvPr id="26" name="Rounded Rectangle 25"/>
          <p:cNvSpPr/>
          <p:nvPr/>
        </p:nvSpPr>
        <p:spPr>
          <a:xfrm>
            <a:off x="6514873" y="3752088"/>
            <a:ext cx="952727" cy="1143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solidFill>
                  <a:srgbClr val="000000"/>
                </a:solidFill>
                <a:latin typeface="+mj-lt"/>
                <a:cs typeface="Seravek"/>
              </a:rPr>
              <a:t>9</a:t>
            </a:r>
            <a:endParaRPr lang="en-US" sz="3000" dirty="0">
              <a:solidFill>
                <a:srgbClr val="000000"/>
              </a:solidFill>
              <a:latin typeface="+mj-lt"/>
              <a:cs typeface="Seravek"/>
            </a:endParaRPr>
          </a:p>
        </p:txBody>
      </p:sp>
      <p:sp>
        <p:nvSpPr>
          <p:cNvPr id="28" name="Rounded Rectangle 27"/>
          <p:cNvSpPr/>
          <p:nvPr/>
        </p:nvSpPr>
        <p:spPr>
          <a:xfrm>
            <a:off x="6514873" y="3752088"/>
            <a:ext cx="952727" cy="1143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solidFill>
                  <a:srgbClr val="000000"/>
                </a:solidFill>
                <a:latin typeface="+mj-lt"/>
                <a:cs typeface="Seravek"/>
              </a:rPr>
              <a:t>0</a:t>
            </a:r>
            <a:endParaRPr lang="en-US" sz="3000" dirty="0">
              <a:solidFill>
                <a:srgbClr val="000000"/>
              </a:solidFill>
              <a:latin typeface="+mj-lt"/>
              <a:cs typeface="Seravek"/>
            </a:endParaRPr>
          </a:p>
        </p:txBody>
      </p:sp>
      <p:grpSp>
        <p:nvGrpSpPr>
          <p:cNvPr id="40" name="Group 39"/>
          <p:cNvGrpSpPr/>
          <p:nvPr/>
        </p:nvGrpSpPr>
        <p:grpSpPr>
          <a:xfrm>
            <a:off x="1072060" y="5091613"/>
            <a:ext cx="824265" cy="1432220"/>
            <a:chOff x="1072060" y="5091613"/>
            <a:chExt cx="824265" cy="1432220"/>
          </a:xfrm>
        </p:grpSpPr>
        <p:sp>
          <p:nvSpPr>
            <p:cNvPr id="29" name="Rounded Rectangle 28"/>
            <p:cNvSpPr/>
            <p:nvPr/>
          </p:nvSpPr>
          <p:spPr>
            <a:xfrm>
              <a:off x="1072326" y="6010312"/>
              <a:ext cx="737014" cy="473044"/>
            </a:xfrm>
            <a:prstGeom prst="roundRect">
              <a:avLst/>
            </a:prstGeom>
            <a:solidFill>
              <a:srgbClr val="FF7E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latin typeface="+mj-lt"/>
                <a:cs typeface="Seravek"/>
              </a:endParaRPr>
            </a:p>
          </p:txBody>
        </p:sp>
        <p:sp>
          <p:nvSpPr>
            <p:cNvPr id="35" name="TextBox 34"/>
            <p:cNvSpPr txBox="1"/>
            <p:nvPr/>
          </p:nvSpPr>
          <p:spPr>
            <a:xfrm>
              <a:off x="1072060" y="5969835"/>
              <a:ext cx="824265" cy="553998"/>
            </a:xfrm>
            <a:prstGeom prst="rect">
              <a:avLst/>
            </a:prstGeom>
            <a:noFill/>
          </p:spPr>
          <p:txBody>
            <a:bodyPr wrap="none" rtlCol="0">
              <a:spAutoFit/>
            </a:bodyPr>
            <a:lstStyle/>
            <a:p>
              <a:r>
                <a:rPr lang="en-US" sz="3000" dirty="0" smtClean="0">
                  <a:solidFill>
                    <a:srgbClr val="000000"/>
                  </a:solidFill>
                  <a:latin typeface="+mj-lt"/>
                  <a:cs typeface="Seravek"/>
                </a:rPr>
                <a:t>p10</a:t>
              </a:r>
            </a:p>
          </p:txBody>
        </p:sp>
        <p:sp>
          <p:nvSpPr>
            <p:cNvPr id="36" name="Oval 35"/>
            <p:cNvSpPr/>
            <p:nvPr/>
          </p:nvSpPr>
          <p:spPr>
            <a:xfrm>
              <a:off x="1409700" y="5091613"/>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sp>
          <p:nvSpPr>
            <p:cNvPr id="37" name="Oval 36"/>
            <p:cNvSpPr/>
            <p:nvPr/>
          </p:nvSpPr>
          <p:spPr>
            <a:xfrm>
              <a:off x="1409700" y="5358313"/>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sp>
          <p:nvSpPr>
            <p:cNvPr id="38" name="Oval 37"/>
            <p:cNvSpPr/>
            <p:nvPr/>
          </p:nvSpPr>
          <p:spPr>
            <a:xfrm>
              <a:off x="1409700" y="5625013"/>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grpSp>
      <p:grpSp>
        <p:nvGrpSpPr>
          <p:cNvPr id="56" name="Group 55"/>
          <p:cNvGrpSpPr/>
          <p:nvPr/>
        </p:nvGrpSpPr>
        <p:grpSpPr>
          <a:xfrm>
            <a:off x="8338992" y="5047958"/>
            <a:ext cx="3901368" cy="1435398"/>
            <a:chOff x="8625573" y="5047958"/>
            <a:chExt cx="3901368" cy="1435398"/>
          </a:xfrm>
        </p:grpSpPr>
        <p:sp>
          <p:nvSpPr>
            <p:cNvPr id="41" name="Oval 40"/>
            <p:cNvSpPr/>
            <p:nvPr/>
          </p:nvSpPr>
          <p:spPr>
            <a:xfrm>
              <a:off x="9984887" y="5047958"/>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sp>
          <p:nvSpPr>
            <p:cNvPr id="42" name="Oval 41"/>
            <p:cNvSpPr/>
            <p:nvPr/>
          </p:nvSpPr>
          <p:spPr>
            <a:xfrm>
              <a:off x="9984887" y="5314658"/>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sp>
          <p:nvSpPr>
            <p:cNvPr id="43" name="Oval 42"/>
            <p:cNvSpPr/>
            <p:nvPr/>
          </p:nvSpPr>
          <p:spPr>
            <a:xfrm>
              <a:off x="9984887" y="5581358"/>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sp>
          <p:nvSpPr>
            <p:cNvPr id="51" name="Rounded Rectangle 50"/>
            <p:cNvSpPr/>
            <p:nvPr/>
          </p:nvSpPr>
          <p:spPr>
            <a:xfrm>
              <a:off x="8625573" y="5969835"/>
              <a:ext cx="3795027" cy="473044"/>
            </a:xfrm>
            <a:prstGeom prst="roundRect">
              <a:avLst/>
            </a:prstGeom>
            <a:solidFill>
              <a:srgbClr val="FF7E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solidFill>
                  <a:schemeClr val="tx1"/>
                </a:solidFill>
                <a:latin typeface="+mj-lt"/>
                <a:cs typeface="Seravek"/>
              </a:endParaRPr>
            </a:p>
          </p:txBody>
        </p:sp>
        <p:sp>
          <p:nvSpPr>
            <p:cNvPr id="52" name="TextBox 51"/>
            <p:cNvSpPr txBox="1"/>
            <p:nvPr/>
          </p:nvSpPr>
          <p:spPr>
            <a:xfrm>
              <a:off x="8743533" y="5929358"/>
              <a:ext cx="3783408" cy="553998"/>
            </a:xfrm>
            <a:prstGeom prst="rect">
              <a:avLst/>
            </a:prstGeom>
            <a:noFill/>
          </p:spPr>
          <p:txBody>
            <a:bodyPr wrap="none" rtlCol="0">
              <a:spAutoFit/>
            </a:bodyPr>
            <a:lstStyle/>
            <a:p>
              <a:r>
                <a:rPr lang="en-US" sz="3000" dirty="0" smtClean="0">
                  <a:solidFill>
                    <a:srgbClr val="000000"/>
                  </a:solidFill>
                  <a:latin typeface="+mj-lt"/>
                  <a:cs typeface="Seravek"/>
                </a:rPr>
                <a:t>p10.sample = 1.2.3.4</a:t>
              </a:r>
            </a:p>
          </p:txBody>
        </p:sp>
      </p:grpSp>
      <p:grpSp>
        <p:nvGrpSpPr>
          <p:cNvPr id="20" name="Group 19"/>
          <p:cNvGrpSpPr/>
          <p:nvPr/>
        </p:nvGrpSpPr>
        <p:grpSpPr>
          <a:xfrm>
            <a:off x="685800" y="5410200"/>
            <a:ext cx="2857500" cy="1449407"/>
            <a:chOff x="609600" y="5410200"/>
            <a:chExt cx="2857500" cy="1449407"/>
          </a:xfrm>
        </p:grpSpPr>
        <p:cxnSp>
          <p:nvCxnSpPr>
            <p:cNvPr id="7" name="Straight Arrow Connector 6"/>
            <p:cNvCxnSpPr/>
            <p:nvPr/>
          </p:nvCxnSpPr>
          <p:spPr>
            <a:xfrm flipH="1">
              <a:off x="2319000" y="5410200"/>
              <a:ext cx="1148100" cy="512461"/>
            </a:xfrm>
            <a:prstGeom prst="straightConnector1">
              <a:avLst/>
            </a:prstGeom>
            <a:ln w="38100">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609600" y="5905500"/>
              <a:ext cx="2095500" cy="954107"/>
            </a:xfrm>
            <a:prstGeom prst="rect">
              <a:avLst/>
            </a:prstGeom>
            <a:noFill/>
          </p:spPr>
          <p:txBody>
            <a:bodyPr wrap="square" rtlCol="0">
              <a:spAutoFit/>
            </a:bodyPr>
            <a:lstStyle/>
            <a:p>
              <a:r>
                <a:rPr lang="en-US" sz="2800" dirty="0">
                  <a:latin typeface="+mj-lt"/>
                  <a:cs typeface="Seravek"/>
                </a:rPr>
                <a:t>p</a:t>
              </a:r>
              <a:r>
                <a:rPr lang="en-US" sz="2800" dirty="0" smtClean="0">
                  <a:latin typeface="+mj-lt"/>
                  <a:cs typeface="Seravek"/>
                </a:rPr>
                <a:t>acket fields</a:t>
              </a:r>
              <a:endParaRPr lang="en-US" sz="2800" dirty="0">
                <a:latin typeface="+mj-lt"/>
                <a:cs typeface="Seravek"/>
              </a:endParaRPr>
            </a:p>
          </p:txBody>
        </p:sp>
      </p:grpSp>
      <p:grpSp>
        <p:nvGrpSpPr>
          <p:cNvPr id="23" name="Group 22"/>
          <p:cNvGrpSpPr/>
          <p:nvPr/>
        </p:nvGrpSpPr>
        <p:grpSpPr>
          <a:xfrm>
            <a:off x="7277100" y="4991100"/>
            <a:ext cx="3581400" cy="1219200"/>
            <a:chOff x="7277100" y="4991100"/>
            <a:chExt cx="3581400" cy="1219200"/>
          </a:xfrm>
        </p:grpSpPr>
        <p:cxnSp>
          <p:nvCxnSpPr>
            <p:cNvPr id="39" name="Straight Arrow Connector 38"/>
            <p:cNvCxnSpPr/>
            <p:nvPr/>
          </p:nvCxnSpPr>
          <p:spPr>
            <a:xfrm>
              <a:off x="7277100" y="4991100"/>
              <a:ext cx="1028700" cy="762000"/>
            </a:xfrm>
            <a:prstGeom prst="straightConnector1">
              <a:avLst/>
            </a:prstGeom>
            <a:ln w="38100">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48" name="TextBox 47"/>
            <p:cNvSpPr txBox="1"/>
            <p:nvPr/>
          </p:nvSpPr>
          <p:spPr>
            <a:xfrm>
              <a:off x="8153400" y="5687080"/>
              <a:ext cx="2705100" cy="523220"/>
            </a:xfrm>
            <a:prstGeom prst="rect">
              <a:avLst/>
            </a:prstGeom>
            <a:noFill/>
          </p:spPr>
          <p:txBody>
            <a:bodyPr wrap="square" rtlCol="0">
              <a:spAutoFit/>
            </a:bodyPr>
            <a:lstStyle/>
            <a:p>
              <a:r>
                <a:rPr lang="en-US" sz="2800" dirty="0" smtClean="0">
                  <a:latin typeface="+mj-lt"/>
                  <a:cs typeface="Seravek"/>
                </a:rPr>
                <a:t>persistent state</a:t>
              </a:r>
              <a:endParaRPr lang="en-US" sz="2800" dirty="0">
                <a:latin typeface="+mj-lt"/>
                <a:cs typeface="Seravek"/>
              </a:endParaRPr>
            </a:p>
          </p:txBody>
        </p:sp>
      </p:grpSp>
    </p:spTree>
    <p:extLst>
      <p:ext uri="{BB962C8B-B14F-4D97-AF65-F5344CB8AC3E}">
        <p14:creationId xmlns:p14="http://schemas.microsoft.com/office/powerpoint/2010/main" val="1721355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4">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0" presetClass="exit" presetSubtype="0" fill="hold" nodeType="clickEffect">
                                  <p:stCondLst>
                                    <p:cond delay="0"/>
                                  </p:stCondLst>
                                  <p:childTnLst>
                                    <p:animEffect transition="out" filter="fade">
                                      <p:cBhvr>
                                        <p:cTn id="38" dur="10"/>
                                        <p:tgtEl>
                                          <p:spTgt spid="20"/>
                                        </p:tgtEl>
                                      </p:cBhvr>
                                    </p:animEffect>
                                    <p:set>
                                      <p:cBhvr>
                                        <p:cTn id="39" dur="1" fill="hold">
                                          <p:stCondLst>
                                            <p:cond delay="9"/>
                                          </p:stCondLst>
                                        </p:cTn>
                                        <p:tgtEl>
                                          <p:spTgt spid="20"/>
                                        </p:tgtEl>
                                        <p:attrNameLst>
                                          <p:attrName>style.visibility</p:attrName>
                                        </p:attrNameLst>
                                      </p:cBhvr>
                                      <p:to>
                                        <p:strVal val="hidden"/>
                                      </p:to>
                                    </p:set>
                                  </p:childTnLst>
                                </p:cTn>
                              </p:par>
                              <p:par>
                                <p:cTn id="40" presetID="10" presetClass="exit" presetSubtype="0" fill="hold" nodeType="withEffect">
                                  <p:stCondLst>
                                    <p:cond delay="0"/>
                                  </p:stCondLst>
                                  <p:childTnLst>
                                    <p:animEffect transition="out" filter="fade">
                                      <p:cBhvr>
                                        <p:cTn id="41" dur="10"/>
                                        <p:tgtEl>
                                          <p:spTgt spid="23"/>
                                        </p:tgtEl>
                                      </p:cBhvr>
                                    </p:animEffect>
                                    <p:set>
                                      <p:cBhvr>
                                        <p:cTn id="42" dur="1" fill="hold">
                                          <p:stCondLst>
                                            <p:cond delay="9"/>
                                          </p:stCondLst>
                                        </p:cTn>
                                        <p:tgtEl>
                                          <p:spTgt spid="23"/>
                                        </p:tgtEl>
                                        <p:attrNameLst>
                                          <p:attrName>style.visibility</p:attrName>
                                        </p:attrNameLst>
                                      </p:cBhvr>
                                      <p:to>
                                        <p:strVal val="hidden"/>
                                      </p:to>
                                    </p:set>
                                  </p:childTnLst>
                                </p:cTn>
                              </p:par>
                              <p:par>
                                <p:cTn id="43" presetID="1" presetClass="entr" presetSubtype="0" fill="hold" nodeType="withEffect">
                                  <p:stCondLst>
                                    <p:cond delay="0"/>
                                  </p:stCondLst>
                                  <p:childTnLst>
                                    <p:set>
                                      <p:cBhvr>
                                        <p:cTn id="44" dur="1" fill="hold">
                                          <p:stCondLst>
                                            <p:cond delay="0"/>
                                          </p:stCondLst>
                                        </p:cTn>
                                        <p:tgtEl>
                                          <p:spTgt spid="32"/>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54"/>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54">
                                            <p:txEl>
                                              <p:pRg st="0" end="0"/>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49"/>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33"/>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55"/>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55">
                                            <p:txEl>
                                              <p:pRg st="0" end="0"/>
                                            </p:txEl>
                                          </p:spTgt>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50"/>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26"/>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40"/>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28"/>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animBg="1"/>
      <p:bldP spid="10" grpId="0"/>
      <p:bldP spid="11" grpId="0" animBg="1"/>
      <p:bldP spid="34" grpId="0" animBg="1"/>
      <p:bldP spid="54" grpId="0" animBg="1"/>
      <p:bldP spid="55" grpId="0" animBg="1"/>
      <p:bldP spid="26" grpId="0" animBg="1"/>
      <p:bldP spid="28"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8" name="Group 187"/>
          <p:cNvGrpSpPr/>
          <p:nvPr/>
        </p:nvGrpSpPr>
        <p:grpSpPr>
          <a:xfrm>
            <a:off x="6096000" y="4738684"/>
            <a:ext cx="4875732" cy="1927756"/>
            <a:chOff x="6096000" y="4738684"/>
            <a:chExt cx="4875732" cy="1927756"/>
          </a:xfrm>
        </p:grpSpPr>
        <p:grpSp>
          <p:nvGrpSpPr>
            <p:cNvPr id="169" name="Group 168"/>
            <p:cNvGrpSpPr/>
            <p:nvPr/>
          </p:nvGrpSpPr>
          <p:grpSpPr>
            <a:xfrm>
              <a:off x="6096000" y="4738684"/>
              <a:ext cx="4875732" cy="1927756"/>
              <a:chOff x="6096000" y="4738684"/>
              <a:chExt cx="4875732" cy="1927756"/>
            </a:xfrm>
          </p:grpSpPr>
          <p:grpSp>
            <p:nvGrpSpPr>
              <p:cNvPr id="19" name="Group 42"/>
              <p:cNvGrpSpPr/>
              <p:nvPr/>
            </p:nvGrpSpPr>
            <p:grpSpPr>
              <a:xfrm>
                <a:off x="6096000" y="5123267"/>
                <a:ext cx="4875732" cy="934633"/>
                <a:chOff x="1707458" y="1905818"/>
                <a:chExt cx="4254836" cy="926151"/>
              </a:xfrm>
            </p:grpSpPr>
            <p:cxnSp>
              <p:nvCxnSpPr>
                <p:cNvPr id="129" name="Straight Arrow Connector 12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0" name="Straight Arrow Connector 12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1" name="Straight Arrow Connector 13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2" name="Straight Arrow Connector 13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3" name="Straight Arrow Connector 13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4" name="Straight Arrow Connector 13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5" name="Straight Arrow Connector 13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6" name="Straight Arrow Connector 13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20" name="Rectangle 19"/>
              <p:cNvSpPr/>
              <p:nvPr/>
            </p:nvSpPr>
            <p:spPr>
              <a:xfrm>
                <a:off x="7754389" y="4738685"/>
                <a:ext cx="1113765" cy="16335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21" name="Rectangle 20"/>
              <p:cNvSpPr/>
              <p:nvPr/>
            </p:nvSpPr>
            <p:spPr>
              <a:xfrm>
                <a:off x="6325543" y="4738684"/>
                <a:ext cx="1113765" cy="1626533"/>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23" name="Straight Connector 22"/>
              <p:cNvCxnSpPr/>
              <p:nvPr/>
            </p:nvCxnSpPr>
            <p:spPr>
              <a:xfrm>
                <a:off x="10545707" y="590971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10545707" y="5218718"/>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26" name="Rectangle 25"/>
              <p:cNvSpPr/>
              <p:nvPr/>
            </p:nvSpPr>
            <p:spPr>
              <a:xfrm>
                <a:off x="9540445" y="4752491"/>
                <a:ext cx="1113765" cy="160689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27" name="Group 26"/>
              <p:cNvGrpSpPr/>
              <p:nvPr/>
            </p:nvGrpSpPr>
            <p:grpSpPr>
              <a:xfrm>
                <a:off x="8987226" y="5105400"/>
                <a:ext cx="515971" cy="986748"/>
                <a:chOff x="8534400" y="1981200"/>
                <a:chExt cx="595991" cy="2163589"/>
              </a:xfrm>
            </p:grpSpPr>
            <p:cxnSp>
              <p:nvCxnSpPr>
                <p:cNvPr id="125" name="Straight Connector 12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27" name="Straight Connector 12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95" name="Rectangle 94"/>
              <p:cNvSpPr/>
              <p:nvPr/>
            </p:nvSpPr>
            <p:spPr>
              <a:xfrm>
                <a:off x="6331489" y="4738684"/>
                <a:ext cx="1109765" cy="1624015"/>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96" name="Group 95"/>
              <p:cNvGrpSpPr/>
              <p:nvPr/>
            </p:nvGrpSpPr>
            <p:grpSpPr>
              <a:xfrm>
                <a:off x="6396477" y="4914900"/>
                <a:ext cx="981004" cy="1257300"/>
                <a:chOff x="1905000" y="4038600"/>
                <a:chExt cx="981004" cy="1257300"/>
              </a:xfrm>
            </p:grpSpPr>
            <p:grpSp>
              <p:nvGrpSpPr>
                <p:cNvPr id="100" name="Group 99"/>
                <p:cNvGrpSpPr/>
                <p:nvPr/>
              </p:nvGrpSpPr>
              <p:grpSpPr>
                <a:xfrm>
                  <a:off x="1905000" y="4038600"/>
                  <a:ext cx="981004" cy="234942"/>
                  <a:chOff x="3717645" y="1687844"/>
                  <a:chExt cx="981004" cy="234942"/>
                </a:xfrm>
              </p:grpSpPr>
              <p:sp>
                <p:nvSpPr>
                  <p:cNvPr id="113" name="Rectangle 11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14" name="Trapezoid 11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15" name="Straight Connector 114"/>
                  <p:cNvCxnSpPr>
                    <a:stCxn id="113" idx="3"/>
                    <a:endCxn id="11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01" name="Group 100"/>
                <p:cNvGrpSpPr/>
                <p:nvPr/>
              </p:nvGrpSpPr>
              <p:grpSpPr>
                <a:xfrm>
                  <a:off x="1905000" y="4381500"/>
                  <a:ext cx="981004" cy="234942"/>
                  <a:chOff x="3717645" y="1687844"/>
                  <a:chExt cx="981004" cy="234942"/>
                </a:xfrm>
              </p:grpSpPr>
              <p:sp>
                <p:nvSpPr>
                  <p:cNvPr id="110" name="Rectangle 10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11" name="Trapezoid 11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12" name="Straight Connector 111"/>
                  <p:cNvCxnSpPr>
                    <a:stCxn id="110" idx="3"/>
                    <a:endCxn id="11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03" name="Group 102"/>
                <p:cNvGrpSpPr/>
                <p:nvPr/>
              </p:nvGrpSpPr>
              <p:grpSpPr>
                <a:xfrm>
                  <a:off x="1905000" y="5060958"/>
                  <a:ext cx="981004" cy="234942"/>
                  <a:chOff x="3717645" y="1687844"/>
                  <a:chExt cx="981004" cy="234942"/>
                </a:xfrm>
              </p:grpSpPr>
              <p:sp>
                <p:nvSpPr>
                  <p:cNvPr id="104" name="Rectangle 10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05" name="Trapezoid 10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06" name="Straight Connector 105"/>
                  <p:cNvCxnSpPr>
                    <a:stCxn id="104" idx="3"/>
                    <a:endCxn id="10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94" name="TextBox 93"/>
              <p:cNvSpPr txBox="1"/>
              <p:nvPr/>
            </p:nvSpPr>
            <p:spPr>
              <a:xfrm>
                <a:off x="6461344" y="6297108"/>
                <a:ext cx="947695" cy="369332"/>
              </a:xfrm>
              <a:prstGeom prst="rect">
                <a:avLst/>
              </a:prstGeom>
              <a:noFill/>
            </p:spPr>
            <p:txBody>
              <a:bodyPr wrap="none" rtlCol="0">
                <a:spAutoFit/>
              </a:bodyPr>
              <a:lstStyle/>
              <a:p>
                <a:r>
                  <a:rPr lang="en-US" dirty="0" smtClean="0">
                    <a:latin typeface="+mj-lt"/>
                    <a:cs typeface="Seravek"/>
                  </a:rPr>
                  <a:t>Stage 1</a:t>
                </a:r>
                <a:endParaRPr lang="en-US" dirty="0">
                  <a:latin typeface="+mj-lt"/>
                  <a:cs typeface="Seravek"/>
                </a:endParaRPr>
              </a:p>
            </p:txBody>
          </p:sp>
          <p:sp>
            <p:nvSpPr>
              <p:cNvPr id="66" name="Rectangle 65"/>
              <p:cNvSpPr/>
              <p:nvPr/>
            </p:nvSpPr>
            <p:spPr>
              <a:xfrm>
                <a:off x="7752269" y="4738686"/>
                <a:ext cx="1116363" cy="1624014"/>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67" name="Group 66"/>
              <p:cNvGrpSpPr/>
              <p:nvPr/>
            </p:nvGrpSpPr>
            <p:grpSpPr>
              <a:xfrm>
                <a:off x="7817643" y="4914900"/>
                <a:ext cx="986837" cy="1257300"/>
                <a:chOff x="1905000" y="4038600"/>
                <a:chExt cx="981004" cy="1257300"/>
              </a:xfrm>
            </p:grpSpPr>
            <p:grpSp>
              <p:nvGrpSpPr>
                <p:cNvPr id="71" name="Group 70"/>
                <p:cNvGrpSpPr/>
                <p:nvPr/>
              </p:nvGrpSpPr>
              <p:grpSpPr>
                <a:xfrm>
                  <a:off x="1905000" y="4038600"/>
                  <a:ext cx="981004" cy="234942"/>
                  <a:chOff x="3717645" y="1687844"/>
                  <a:chExt cx="981004" cy="234942"/>
                </a:xfrm>
              </p:grpSpPr>
              <p:sp>
                <p:nvSpPr>
                  <p:cNvPr id="84" name="Rectangle 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85" name="Trapezoid 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86" name="Straight Connector 85"/>
                  <p:cNvCxnSpPr>
                    <a:stCxn id="84" idx="3"/>
                    <a:endCxn id="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72" name="Group 71"/>
                <p:cNvGrpSpPr/>
                <p:nvPr/>
              </p:nvGrpSpPr>
              <p:grpSpPr>
                <a:xfrm>
                  <a:off x="1905000" y="4381500"/>
                  <a:ext cx="981004" cy="234942"/>
                  <a:chOff x="3717645" y="1687844"/>
                  <a:chExt cx="981004" cy="234942"/>
                </a:xfrm>
              </p:grpSpPr>
              <p:sp>
                <p:nvSpPr>
                  <p:cNvPr id="81" name="Rectangle 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82" name="Trapezoid 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83" name="Straight Connector 82"/>
                  <p:cNvCxnSpPr>
                    <a:stCxn id="81" idx="3"/>
                    <a:endCxn id="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74" name="Group 73"/>
                <p:cNvGrpSpPr/>
                <p:nvPr/>
              </p:nvGrpSpPr>
              <p:grpSpPr>
                <a:xfrm>
                  <a:off x="1905000" y="5060958"/>
                  <a:ext cx="981004" cy="234942"/>
                  <a:chOff x="3717645" y="1687844"/>
                  <a:chExt cx="981004" cy="234942"/>
                </a:xfrm>
              </p:grpSpPr>
              <p:sp>
                <p:nvSpPr>
                  <p:cNvPr id="75" name="Rectangle 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76" name="Trapezoid 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77" name="Straight Connector 76"/>
                  <p:cNvCxnSpPr>
                    <a:stCxn id="75" idx="3"/>
                    <a:endCxn id="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5" name="TextBox 64"/>
              <p:cNvSpPr txBox="1"/>
              <p:nvPr/>
            </p:nvSpPr>
            <p:spPr>
              <a:xfrm>
                <a:off x="7875899" y="6297108"/>
                <a:ext cx="947695" cy="369332"/>
              </a:xfrm>
              <a:prstGeom prst="rect">
                <a:avLst/>
              </a:prstGeom>
              <a:noFill/>
            </p:spPr>
            <p:txBody>
              <a:bodyPr wrap="none" rtlCol="0">
                <a:spAutoFit/>
              </a:bodyPr>
              <a:lstStyle/>
              <a:p>
                <a:r>
                  <a:rPr lang="en-US" dirty="0" smtClean="0">
                    <a:latin typeface="+mj-lt"/>
                    <a:cs typeface="Seravek"/>
                  </a:rPr>
                  <a:t>Stage 2</a:t>
                </a:r>
                <a:endParaRPr lang="en-US" dirty="0">
                  <a:latin typeface="+mj-lt"/>
                  <a:cs typeface="Seravek"/>
                </a:endParaRPr>
              </a:p>
            </p:txBody>
          </p:sp>
          <p:sp>
            <p:nvSpPr>
              <p:cNvPr id="37" name="Rectangle 36"/>
              <p:cNvSpPr/>
              <p:nvPr/>
            </p:nvSpPr>
            <p:spPr>
              <a:xfrm>
                <a:off x="9532324" y="4738685"/>
                <a:ext cx="1116363" cy="161613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38" name="Group 37"/>
              <p:cNvGrpSpPr/>
              <p:nvPr/>
            </p:nvGrpSpPr>
            <p:grpSpPr>
              <a:xfrm>
                <a:off x="9600132" y="4914900"/>
                <a:ext cx="986837" cy="1257300"/>
                <a:chOff x="1905000" y="4038600"/>
                <a:chExt cx="981004" cy="1257300"/>
              </a:xfrm>
            </p:grpSpPr>
            <p:grpSp>
              <p:nvGrpSpPr>
                <p:cNvPr id="42" name="Group 41"/>
                <p:cNvGrpSpPr/>
                <p:nvPr/>
              </p:nvGrpSpPr>
              <p:grpSpPr>
                <a:xfrm>
                  <a:off x="1905000" y="4038600"/>
                  <a:ext cx="981004" cy="234942"/>
                  <a:chOff x="3717645" y="1687844"/>
                  <a:chExt cx="981004" cy="234942"/>
                </a:xfrm>
              </p:grpSpPr>
              <p:sp>
                <p:nvSpPr>
                  <p:cNvPr id="55" name="Rectangle 5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56" name="Trapezoid 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57" name="Straight Connector 56"/>
                  <p:cNvCxnSpPr>
                    <a:stCxn id="55" idx="3"/>
                    <a:endCxn id="5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 name="Group 42"/>
                <p:cNvGrpSpPr/>
                <p:nvPr/>
              </p:nvGrpSpPr>
              <p:grpSpPr>
                <a:xfrm>
                  <a:off x="1905000" y="4381500"/>
                  <a:ext cx="981004" cy="234942"/>
                  <a:chOff x="3717645" y="1687844"/>
                  <a:chExt cx="981004" cy="234942"/>
                </a:xfrm>
              </p:grpSpPr>
              <p:sp>
                <p:nvSpPr>
                  <p:cNvPr id="52" name="Rectangle 5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53" name="Trapezoid 5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54" name="Straight Connector 53"/>
                  <p:cNvCxnSpPr>
                    <a:stCxn id="52" idx="3"/>
                    <a:endCxn id="5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 name="Group 44"/>
                <p:cNvGrpSpPr/>
                <p:nvPr/>
              </p:nvGrpSpPr>
              <p:grpSpPr>
                <a:xfrm>
                  <a:off x="1905000" y="5060958"/>
                  <a:ext cx="981004" cy="234942"/>
                  <a:chOff x="3717645" y="1687844"/>
                  <a:chExt cx="981004" cy="234942"/>
                </a:xfrm>
              </p:grpSpPr>
              <p:sp>
                <p:nvSpPr>
                  <p:cNvPr id="46" name="Rectangle 4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47" name="Trapezoid 4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48" name="Straight Connector 47"/>
                  <p:cNvCxnSpPr>
                    <a:stCxn id="46" idx="3"/>
                    <a:endCxn id="4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6" name="TextBox 35"/>
              <p:cNvSpPr txBox="1"/>
              <p:nvPr/>
            </p:nvSpPr>
            <p:spPr>
              <a:xfrm>
                <a:off x="9582576" y="6297108"/>
                <a:ext cx="1072730" cy="369332"/>
              </a:xfrm>
              <a:prstGeom prst="rect">
                <a:avLst/>
              </a:prstGeom>
              <a:noFill/>
            </p:spPr>
            <p:txBody>
              <a:bodyPr wrap="none" rtlCol="0">
                <a:spAutoFit/>
              </a:bodyPr>
              <a:lstStyle/>
              <a:p>
                <a:r>
                  <a:rPr lang="en-US" dirty="0" smtClean="0">
                    <a:latin typeface="+mj-lt"/>
                    <a:cs typeface="Seravek"/>
                  </a:rPr>
                  <a:t>Stage 16</a:t>
                </a:r>
                <a:endParaRPr lang="en-US" dirty="0">
                  <a:latin typeface="+mj-lt"/>
                  <a:cs typeface="Seravek"/>
                </a:endParaRPr>
              </a:p>
            </p:txBody>
          </p:sp>
        </p:grpSp>
        <p:cxnSp>
          <p:nvCxnSpPr>
            <p:cNvPr id="183" name="Straight Connector 182"/>
            <p:cNvCxnSpPr/>
            <p:nvPr/>
          </p:nvCxnSpPr>
          <p:spPr>
            <a:xfrm>
              <a:off x="68199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cxnSp>
          <p:nvCxnSpPr>
            <p:cNvPr id="186" name="Straight Connector 185"/>
            <p:cNvCxnSpPr/>
            <p:nvPr/>
          </p:nvCxnSpPr>
          <p:spPr>
            <a:xfrm>
              <a:off x="82677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cxnSp>
          <p:nvCxnSpPr>
            <p:cNvPr id="187" name="Straight Connector 186"/>
            <p:cNvCxnSpPr/>
            <p:nvPr/>
          </p:nvCxnSpPr>
          <p:spPr>
            <a:xfrm>
              <a:off x="100584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p:txBody>
          <a:bodyPr>
            <a:normAutofit/>
          </a:bodyPr>
          <a:lstStyle/>
          <a:p>
            <a:r>
              <a:rPr lang="en-US" dirty="0" smtClean="0">
                <a:latin typeface="+mj-lt"/>
              </a:rPr>
              <a:t>Compiling packet transactions</a:t>
            </a:r>
            <a:endParaRPr lang="en-US" dirty="0">
              <a:latin typeface="+mj-lt"/>
            </a:endParaRPr>
          </a:p>
        </p:txBody>
      </p:sp>
      <p:grpSp>
        <p:nvGrpSpPr>
          <p:cNvPr id="5" name="Group 4"/>
          <p:cNvGrpSpPr/>
          <p:nvPr/>
        </p:nvGrpSpPr>
        <p:grpSpPr>
          <a:xfrm>
            <a:off x="227748" y="2171701"/>
            <a:ext cx="3810852" cy="4234679"/>
            <a:chOff x="780063" y="2652728"/>
            <a:chExt cx="3944908" cy="4029535"/>
          </a:xfrm>
        </p:grpSpPr>
        <p:pic>
          <p:nvPicPr>
            <p:cNvPr id="6" name="Picture 5"/>
            <p:cNvPicPr>
              <a:picLocks noChangeAspect="1"/>
            </p:cNvPicPr>
            <p:nvPr/>
          </p:nvPicPr>
          <p:blipFill>
            <a:blip r:embed="rId3"/>
            <a:stretch>
              <a:fillRect/>
            </a:stretch>
          </p:blipFill>
          <p:spPr>
            <a:xfrm>
              <a:off x="780063" y="2974554"/>
              <a:ext cx="3944908" cy="3707709"/>
            </a:xfrm>
            <a:prstGeom prst="rect">
              <a:avLst/>
            </a:prstGeom>
          </p:spPr>
        </p:pic>
        <p:sp>
          <p:nvSpPr>
            <p:cNvPr id="7" name="TextBox 6"/>
            <p:cNvSpPr txBox="1"/>
            <p:nvPr/>
          </p:nvSpPr>
          <p:spPr>
            <a:xfrm>
              <a:off x="842109" y="2652728"/>
              <a:ext cx="3843421" cy="3818981"/>
            </a:xfrm>
            <a:prstGeom prst="rect">
              <a:avLst/>
            </a:prstGeom>
            <a:noFill/>
          </p:spPr>
          <p:txBody>
            <a:bodyPr wrap="square" rtlCol="0">
              <a:spAutoFit/>
            </a:bodyPr>
            <a:lstStyle/>
            <a:p>
              <a:endParaRPr lang="en-US" sz="1000" dirty="0">
                <a:latin typeface="+mj-lt"/>
                <a:cs typeface="Seravek"/>
              </a:endParaRPr>
            </a:p>
            <a:p>
              <a:endParaRPr lang="en-US" sz="1000" dirty="0" smtClean="0">
                <a:latin typeface="+mj-lt"/>
                <a:cs typeface="Seravek"/>
              </a:endParaRPr>
            </a:p>
            <a:p>
              <a:endParaRPr lang="en-US" sz="1000" dirty="0" smtClean="0">
                <a:latin typeface="+mj-lt"/>
                <a:cs typeface="Seravek"/>
              </a:endParaRPr>
            </a:p>
            <a:p>
              <a:endParaRPr lang="en-US" sz="1000" dirty="0" smtClean="0">
                <a:latin typeface="+mj-lt"/>
                <a:cs typeface="Seravek"/>
              </a:endParaRPr>
            </a:p>
            <a:p>
              <a:endParaRPr lang="en-US" sz="1000" dirty="0" smtClean="0">
                <a:latin typeface="+mj-lt"/>
                <a:cs typeface="Seravek"/>
              </a:endParaRPr>
            </a:p>
            <a:p>
              <a:endParaRPr lang="en-US" sz="1000" dirty="0" smtClean="0">
                <a:latin typeface="+mj-lt"/>
                <a:cs typeface="Seravek"/>
              </a:endParaRPr>
            </a:p>
            <a:p>
              <a:pPr>
                <a:lnSpc>
                  <a:spcPct val="120000"/>
                </a:lnSpc>
              </a:pPr>
              <a:r>
                <a:rPr lang="en-US" sz="2400" dirty="0" smtClean="0">
                  <a:latin typeface="+mj-lt"/>
                  <a:cs typeface="Seravek"/>
                </a:rPr>
                <a:t>   if </a:t>
              </a:r>
              <a:r>
                <a:rPr lang="en-US" sz="2400" dirty="0">
                  <a:latin typeface="+mj-lt"/>
                  <a:cs typeface="Seravek"/>
                </a:rPr>
                <a:t>(</a:t>
              </a:r>
              <a:r>
                <a:rPr lang="en-US" sz="2400" dirty="0">
                  <a:solidFill>
                    <a:srgbClr val="FF0000"/>
                  </a:solidFill>
                  <a:latin typeface="+mj-lt"/>
                  <a:cs typeface="Seravek"/>
                </a:rPr>
                <a:t>count</a:t>
              </a:r>
              <a:r>
                <a:rPr lang="en-US" sz="2400" dirty="0">
                  <a:latin typeface="+mj-lt"/>
                  <a:cs typeface="Seravek"/>
                </a:rPr>
                <a:t> == 9)</a:t>
              </a:r>
              <a:r>
                <a:rPr lang="en-US" sz="2400" dirty="0" smtClean="0">
                  <a:latin typeface="+mj-lt"/>
                  <a:cs typeface="Seravek"/>
                </a:rPr>
                <a:t>:</a:t>
              </a:r>
            </a:p>
            <a:p>
              <a:pPr>
                <a:lnSpc>
                  <a:spcPct val="120000"/>
                </a:lnSpc>
              </a:pPr>
              <a:r>
                <a:rPr lang="en-US" sz="2400" dirty="0">
                  <a:latin typeface="+mj-lt"/>
                  <a:cs typeface="Seravek"/>
                </a:rPr>
                <a:t> </a:t>
              </a:r>
              <a:r>
                <a:rPr lang="en-US" sz="2400" dirty="0" smtClean="0">
                  <a:latin typeface="+mj-lt"/>
                  <a:cs typeface="Seravek"/>
                </a:rPr>
                <a:t>     </a:t>
              </a:r>
              <a:r>
                <a:rPr lang="en-US" sz="2400" dirty="0" err="1" smtClean="0">
                  <a:latin typeface="+mj-lt"/>
                  <a:cs typeface="Seravek"/>
                </a:rPr>
                <a:t>pkt.sample</a:t>
              </a:r>
              <a:r>
                <a:rPr lang="en-US" sz="2400" dirty="0" smtClean="0">
                  <a:latin typeface="+mj-lt"/>
                  <a:cs typeface="Seravek"/>
                </a:rPr>
                <a:t> </a:t>
              </a:r>
              <a:r>
                <a:rPr lang="en-US" sz="2400" dirty="0">
                  <a:latin typeface="+mj-lt"/>
                  <a:cs typeface="Seravek"/>
                </a:rPr>
                <a:t>= </a:t>
              </a:r>
              <a:r>
                <a:rPr lang="en-US" sz="2400" dirty="0" err="1" smtClean="0">
                  <a:latin typeface="+mj-lt"/>
                  <a:cs typeface="Seravek"/>
                </a:rPr>
                <a:t>pkt.src</a:t>
              </a:r>
              <a:endParaRPr lang="en-US" sz="2400" dirty="0">
                <a:latin typeface="+mj-lt"/>
                <a:cs typeface="Seravek"/>
              </a:endParaRPr>
            </a:p>
            <a:p>
              <a:pPr>
                <a:lnSpc>
                  <a:spcPct val="120000"/>
                </a:lnSpc>
              </a:pPr>
              <a:r>
                <a:rPr lang="en-US" sz="2400" dirty="0">
                  <a:latin typeface="+mj-lt"/>
                  <a:cs typeface="Seravek"/>
                </a:rPr>
                <a:t>  </a:t>
              </a:r>
              <a:r>
                <a:rPr lang="en-US" sz="2400" dirty="0" smtClean="0">
                  <a:latin typeface="+mj-lt"/>
                  <a:cs typeface="Seravek"/>
                </a:rPr>
                <a:t>    </a:t>
              </a:r>
              <a:r>
                <a:rPr lang="en-US" sz="2400" dirty="0" smtClean="0">
                  <a:solidFill>
                    <a:srgbClr val="FF0000"/>
                  </a:solidFill>
                  <a:latin typeface="+mj-lt"/>
                  <a:cs typeface="Seravek"/>
                </a:rPr>
                <a:t>count</a:t>
              </a:r>
              <a:r>
                <a:rPr lang="en-US" sz="2400" dirty="0" smtClean="0">
                  <a:latin typeface="+mj-lt"/>
                  <a:cs typeface="Seravek"/>
                </a:rPr>
                <a:t> </a:t>
              </a:r>
              <a:r>
                <a:rPr lang="en-US" sz="2400" dirty="0">
                  <a:latin typeface="+mj-lt"/>
                  <a:cs typeface="Seravek"/>
                </a:rPr>
                <a:t>= 0</a:t>
              </a:r>
            </a:p>
            <a:p>
              <a:pPr>
                <a:lnSpc>
                  <a:spcPct val="120000"/>
                </a:lnSpc>
              </a:pPr>
              <a:r>
                <a:rPr lang="en-US" sz="2400" dirty="0" smtClean="0">
                  <a:latin typeface="+mj-lt"/>
                  <a:cs typeface="Seravek"/>
                </a:rPr>
                <a:t>   else:</a:t>
              </a:r>
              <a:endParaRPr lang="en-US" sz="2400" dirty="0">
                <a:latin typeface="+mj-lt"/>
                <a:cs typeface="Seravek"/>
              </a:endParaRPr>
            </a:p>
            <a:p>
              <a:pPr>
                <a:lnSpc>
                  <a:spcPct val="120000"/>
                </a:lnSpc>
              </a:pPr>
              <a:r>
                <a:rPr lang="en-US" sz="2400" dirty="0">
                  <a:latin typeface="+mj-lt"/>
                  <a:cs typeface="Seravek"/>
                </a:rPr>
                <a:t>  </a:t>
              </a:r>
              <a:r>
                <a:rPr lang="en-US" sz="2400" dirty="0" smtClean="0">
                  <a:latin typeface="+mj-lt"/>
                  <a:cs typeface="Seravek"/>
                </a:rPr>
                <a:t>    </a:t>
              </a:r>
              <a:r>
                <a:rPr lang="en-US" sz="2400" dirty="0" err="1" smtClean="0">
                  <a:latin typeface="+mj-lt"/>
                  <a:cs typeface="Seravek"/>
                </a:rPr>
                <a:t>pkt.sample</a:t>
              </a:r>
              <a:r>
                <a:rPr lang="en-US" sz="2400" dirty="0" smtClean="0">
                  <a:latin typeface="+mj-lt"/>
                  <a:cs typeface="Seravek"/>
                </a:rPr>
                <a:t> </a:t>
              </a:r>
              <a:r>
                <a:rPr lang="en-US" sz="2400" dirty="0">
                  <a:latin typeface="+mj-lt"/>
                  <a:cs typeface="Seravek"/>
                </a:rPr>
                <a:t>= 0</a:t>
              </a:r>
            </a:p>
            <a:p>
              <a:pPr>
                <a:lnSpc>
                  <a:spcPct val="120000"/>
                </a:lnSpc>
              </a:pPr>
              <a:r>
                <a:rPr lang="en-US" sz="2400" dirty="0">
                  <a:latin typeface="+mj-lt"/>
                  <a:cs typeface="Seravek"/>
                </a:rPr>
                <a:t>  </a:t>
              </a:r>
              <a:r>
                <a:rPr lang="en-US" sz="2400" dirty="0" smtClean="0">
                  <a:latin typeface="+mj-lt"/>
                  <a:cs typeface="Seravek"/>
                </a:rPr>
                <a:t>    </a:t>
              </a:r>
              <a:r>
                <a:rPr lang="en-US" sz="2400" dirty="0" smtClean="0">
                  <a:solidFill>
                    <a:srgbClr val="FF0000"/>
                  </a:solidFill>
                  <a:latin typeface="+mj-lt"/>
                  <a:cs typeface="Seravek"/>
                </a:rPr>
                <a:t>count</a:t>
              </a:r>
              <a:r>
                <a:rPr lang="en-US" sz="2400" dirty="0">
                  <a:solidFill>
                    <a:srgbClr val="FF0000"/>
                  </a:solidFill>
                  <a:latin typeface="+mj-lt"/>
                  <a:cs typeface="Seravek"/>
                </a:rPr>
                <a:t>++</a:t>
              </a:r>
              <a:r>
                <a:rPr lang="en-US" sz="2400" dirty="0">
                  <a:latin typeface="+mj-lt"/>
                  <a:cs typeface="Seravek"/>
                </a:rPr>
                <a:t> </a:t>
              </a:r>
            </a:p>
            <a:p>
              <a:endParaRPr lang="en-US" sz="2200" dirty="0">
                <a:latin typeface="+mj-lt"/>
                <a:cs typeface="Seravek"/>
              </a:endParaRPr>
            </a:p>
          </p:txBody>
        </p:sp>
      </p:grpSp>
      <p:sp>
        <p:nvSpPr>
          <p:cNvPr id="14" name="TextBox 13"/>
          <p:cNvSpPr txBox="1"/>
          <p:nvPr/>
        </p:nvSpPr>
        <p:spPr>
          <a:xfrm>
            <a:off x="6711158" y="1777424"/>
            <a:ext cx="3956842" cy="584776"/>
          </a:xfrm>
          <a:prstGeom prst="rect">
            <a:avLst/>
          </a:prstGeom>
          <a:noFill/>
        </p:spPr>
        <p:txBody>
          <a:bodyPr wrap="square" rtlCol="0">
            <a:spAutoFit/>
          </a:bodyPr>
          <a:lstStyle/>
          <a:p>
            <a:pPr algn="ctr"/>
            <a:r>
              <a:rPr lang="en-US" sz="2200" b="1" u="sng" dirty="0" smtClean="0">
                <a:latin typeface="+mj-lt"/>
                <a:cs typeface="Seravek"/>
              </a:rPr>
              <a:t>Packet Sampling Pipeline</a:t>
            </a:r>
          </a:p>
          <a:p>
            <a:endParaRPr lang="en-US" sz="1000" dirty="0" smtClean="0">
              <a:latin typeface="+mj-lt"/>
              <a:cs typeface="Seravek"/>
            </a:endParaRPr>
          </a:p>
        </p:txBody>
      </p:sp>
      <p:grpSp>
        <p:nvGrpSpPr>
          <p:cNvPr id="168" name="Group 167"/>
          <p:cNvGrpSpPr/>
          <p:nvPr/>
        </p:nvGrpSpPr>
        <p:grpSpPr>
          <a:xfrm>
            <a:off x="4881716" y="1866900"/>
            <a:ext cx="7260439" cy="2410133"/>
            <a:chOff x="4987690" y="1943100"/>
            <a:chExt cx="7260439" cy="2410133"/>
          </a:xfrm>
        </p:grpSpPr>
        <p:grpSp>
          <p:nvGrpSpPr>
            <p:cNvPr id="9" name="Group 8"/>
            <p:cNvGrpSpPr/>
            <p:nvPr/>
          </p:nvGrpSpPr>
          <p:grpSpPr>
            <a:xfrm>
              <a:off x="4987690" y="1943100"/>
              <a:ext cx="7260439" cy="2410133"/>
              <a:chOff x="-1882355" y="1921050"/>
              <a:chExt cx="8377420" cy="3377516"/>
            </a:xfrm>
          </p:grpSpPr>
          <p:sp>
            <p:nvSpPr>
              <p:cNvPr id="10" name="Freeform 9"/>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1" name="Freeform 10"/>
              <p:cNvSpPr/>
              <p:nvPr/>
            </p:nvSpPr>
            <p:spPr>
              <a:xfrm>
                <a:off x="-1882355" y="3004403"/>
                <a:ext cx="4961976" cy="2294163"/>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12" name="Freeform 11"/>
              <p:cNvSpPr/>
              <p:nvPr/>
            </p:nvSpPr>
            <p:spPr>
              <a:xfrm rot="5400000" flipV="1">
                <a:off x="3034811" y="4085049"/>
                <a:ext cx="320356" cy="263768"/>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chemeClr val="tx1">
                  <a:lumMod val="50000"/>
                  <a:lumOff val="50000"/>
                </a:schemeClr>
              </a:solidFill>
              <a:ln>
                <a:solidFill>
                  <a:schemeClr val="tx1"/>
                </a:solid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3" name="Freeform 12"/>
              <p:cNvSpPr/>
              <p:nvPr/>
            </p:nvSpPr>
            <p:spPr>
              <a:xfrm>
                <a:off x="3352994" y="3608021"/>
                <a:ext cx="3142071" cy="1352032"/>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pkt.sample</a:t>
                </a:r>
                <a:r>
                  <a:rPr lang="en-US" sz="2000" kern="0" dirty="0" smtClean="0">
                    <a:solidFill>
                      <a:srgbClr val="000000"/>
                    </a:solidFill>
                    <a:latin typeface="+mj-lt"/>
                    <a:cs typeface="Seravek"/>
                  </a:rPr>
                  <a:t> </a:t>
                </a:r>
                <a:r>
                  <a:rPr lang="en-US" sz="2000" kern="0" dirty="0">
                    <a:solidFill>
                      <a:srgbClr val="000000"/>
                    </a:solidFill>
                    <a:latin typeface="+mj-lt"/>
                    <a:cs typeface="Seravek"/>
                  </a:rPr>
                  <a:t>= </a:t>
                </a:r>
                <a:r>
                  <a:rPr lang="en-US" sz="2000" kern="0" dirty="0" err="1" smtClean="0">
                    <a:solidFill>
                      <a:srgbClr val="000000"/>
                    </a:solidFill>
                    <a:latin typeface="+mj-lt"/>
                    <a:cs typeface="Seravek"/>
                  </a:rPr>
                  <a:t>pkt.tmp</a:t>
                </a:r>
                <a:r>
                  <a:rPr lang="en-US" sz="2000" kern="0" dirty="0">
                    <a:solidFill>
                      <a:srgbClr val="000000"/>
                    </a:solidFill>
                    <a:latin typeface="+mj-lt"/>
                    <a:cs typeface="Seravek"/>
                  </a:rPr>
                  <a:t> </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pkt.src</a:t>
                </a:r>
                <a:r>
                  <a:rPr lang="en-US" sz="2000" kern="0" dirty="0" smtClean="0">
                    <a:solidFill>
                      <a:srgbClr val="000000"/>
                    </a:solidFill>
                    <a:latin typeface="+mj-lt"/>
                    <a:cs typeface="Seravek"/>
                  </a:rPr>
                  <a:t> : 0</a:t>
                </a:r>
                <a:endParaRPr lang="en-US" sz="2000" kern="0" dirty="0">
                  <a:solidFill>
                    <a:srgbClr val="000000"/>
                  </a:solidFill>
                  <a:latin typeface="+mj-lt"/>
                  <a:cs typeface="Seravek"/>
                </a:endParaRPr>
              </a:p>
            </p:txBody>
          </p:sp>
        </p:grpSp>
        <p:sp>
          <p:nvSpPr>
            <p:cNvPr id="15" name="TextBox 405"/>
            <p:cNvSpPr txBox="1"/>
            <p:nvPr/>
          </p:nvSpPr>
          <p:spPr>
            <a:xfrm>
              <a:off x="10189202" y="2362200"/>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2</a:t>
              </a:r>
            </a:p>
          </p:txBody>
        </p:sp>
        <p:sp>
          <p:nvSpPr>
            <p:cNvPr id="16" name="TextBox 405"/>
            <p:cNvSpPr txBox="1"/>
            <p:nvPr/>
          </p:nvSpPr>
          <p:spPr>
            <a:xfrm>
              <a:off x="6553200" y="2365366"/>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a:t>
              </a:r>
              <a:r>
                <a:rPr lang="en-US" sz="2000" kern="0" dirty="0" smtClean="0">
                  <a:solidFill>
                    <a:prstClr val="black"/>
                  </a:solidFill>
                  <a:latin typeface="+mj-lt"/>
                  <a:cs typeface="Seravek"/>
                </a:rPr>
                <a:t>1</a:t>
              </a:r>
              <a:endParaRPr lang="en-US" sz="2000" kern="0" dirty="0">
                <a:solidFill>
                  <a:prstClr val="black"/>
                </a:solidFill>
                <a:latin typeface="+mj-lt"/>
                <a:cs typeface="Seravek"/>
              </a:endParaRPr>
            </a:p>
          </p:txBody>
        </p:sp>
      </p:grpSp>
      <p:cxnSp>
        <p:nvCxnSpPr>
          <p:cNvPr id="22" name="Straight Connector 21"/>
          <p:cNvCxnSpPr/>
          <p:nvPr/>
        </p:nvCxnSpPr>
        <p:spPr>
          <a:xfrm>
            <a:off x="11346875" y="3714873"/>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a:off x="10203875" y="438708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41" name="Straight Arrow Connector 140"/>
          <p:cNvCxnSpPr/>
          <p:nvPr/>
        </p:nvCxnSpPr>
        <p:spPr>
          <a:xfrm flipH="1">
            <a:off x="7010400" y="4224556"/>
            <a:ext cx="126044" cy="652244"/>
          </a:xfrm>
          <a:prstGeom prst="straightConnector1">
            <a:avLst/>
          </a:prstGeom>
          <a:ln w="50800">
            <a:solidFill>
              <a:srgbClr val="454545"/>
            </a:solidFill>
            <a:tailEnd type="arrow" w="med" len="med"/>
          </a:ln>
        </p:spPr>
        <p:style>
          <a:lnRef idx="2">
            <a:schemeClr val="accent1"/>
          </a:lnRef>
          <a:fillRef idx="0">
            <a:schemeClr val="accent1"/>
          </a:fillRef>
          <a:effectRef idx="1">
            <a:schemeClr val="accent1"/>
          </a:effectRef>
          <a:fontRef idx="minor">
            <a:schemeClr val="tx1"/>
          </a:fontRef>
        </p:style>
      </p:cxnSp>
      <p:cxnSp>
        <p:nvCxnSpPr>
          <p:cNvPr id="151" name="Straight Arrow Connector 150"/>
          <p:cNvCxnSpPr/>
          <p:nvPr/>
        </p:nvCxnSpPr>
        <p:spPr>
          <a:xfrm flipH="1">
            <a:off x="8763000" y="3771900"/>
            <a:ext cx="1752600" cy="1143000"/>
          </a:xfrm>
          <a:prstGeom prst="straightConnector1">
            <a:avLst/>
          </a:prstGeom>
          <a:ln w="50800">
            <a:solidFill>
              <a:srgbClr val="454545"/>
            </a:solidFill>
            <a:tailEnd type="arrow" w="med" len="med"/>
          </a:ln>
        </p:spPr>
        <p:style>
          <a:lnRef idx="2">
            <a:schemeClr val="accent1"/>
          </a:lnRef>
          <a:fillRef idx="0">
            <a:schemeClr val="accent1"/>
          </a:fillRef>
          <a:effectRef idx="1">
            <a:schemeClr val="accent1"/>
          </a:effectRef>
          <a:fontRef idx="minor">
            <a:schemeClr val="tx1"/>
          </a:fontRef>
        </p:style>
      </p:cxnSp>
      <p:sp>
        <p:nvSpPr>
          <p:cNvPr id="167" name="TextBox 166"/>
          <p:cNvSpPr txBox="1"/>
          <p:nvPr/>
        </p:nvSpPr>
        <p:spPr>
          <a:xfrm>
            <a:off x="234158" y="1790700"/>
            <a:ext cx="3956842" cy="584776"/>
          </a:xfrm>
          <a:prstGeom prst="rect">
            <a:avLst/>
          </a:prstGeom>
          <a:noFill/>
        </p:spPr>
        <p:txBody>
          <a:bodyPr wrap="square" rtlCol="0">
            <a:spAutoFit/>
          </a:bodyPr>
          <a:lstStyle/>
          <a:p>
            <a:pPr algn="ctr"/>
            <a:r>
              <a:rPr lang="en-US" sz="2200" b="1" u="sng" dirty="0">
                <a:latin typeface="+mj-lt"/>
                <a:cs typeface="Seravek"/>
              </a:rPr>
              <a:t>Packet Sampling Algorithm</a:t>
            </a:r>
            <a:endParaRPr lang="en-US" sz="1000" dirty="0">
              <a:latin typeface="+mj-lt"/>
              <a:cs typeface="Seravek"/>
            </a:endParaRPr>
          </a:p>
          <a:p>
            <a:endParaRPr lang="en-US" sz="1000" dirty="0" smtClean="0">
              <a:latin typeface="+mj-lt"/>
              <a:cs typeface="Seravek"/>
            </a:endParaRPr>
          </a:p>
        </p:txBody>
      </p:sp>
      <p:grpSp>
        <p:nvGrpSpPr>
          <p:cNvPr id="170" name="Group 169"/>
          <p:cNvGrpSpPr/>
          <p:nvPr/>
        </p:nvGrpSpPr>
        <p:grpSpPr>
          <a:xfrm>
            <a:off x="6394450" y="4916748"/>
            <a:ext cx="980984" cy="236269"/>
            <a:chOff x="6394450" y="4916748"/>
            <a:chExt cx="980984" cy="236269"/>
          </a:xfrm>
        </p:grpSpPr>
        <p:sp>
          <p:nvSpPr>
            <p:cNvPr id="171" name="Trapezoid 170"/>
            <p:cNvSpPr/>
            <p:nvPr/>
          </p:nvSpPr>
          <p:spPr>
            <a:xfrm rot="5400000">
              <a:off x="7142078" y="4915163"/>
              <a:ext cx="231771" cy="234941"/>
            </a:xfrm>
            <a:prstGeom prst="trapezoid">
              <a:avLst/>
            </a:prstGeom>
            <a:solidFill>
              <a:schemeClr val="accent4"/>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72" name="Rectangle 171"/>
            <p:cNvSpPr/>
            <p:nvPr/>
          </p:nvSpPr>
          <p:spPr>
            <a:xfrm>
              <a:off x="6394450" y="4918075"/>
              <a:ext cx="673040" cy="234942"/>
            </a:xfrm>
            <a:prstGeom prst="rect">
              <a:avLst/>
            </a:prstGeom>
            <a:solidFill>
              <a:srgbClr val="99162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73" name="Straight Connector 172"/>
            <p:cNvCxnSpPr/>
            <p:nvPr/>
          </p:nvCxnSpPr>
          <p:spPr>
            <a:xfrm flipV="1">
              <a:off x="7067550" y="5030786"/>
              <a:ext cx="73023" cy="1585"/>
            </a:xfrm>
            <a:prstGeom prst="line">
              <a:avLst/>
            </a:prstGeom>
            <a:ln w="1270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74" name="Group 173"/>
          <p:cNvGrpSpPr/>
          <p:nvPr/>
        </p:nvGrpSpPr>
        <p:grpSpPr>
          <a:xfrm>
            <a:off x="7820025" y="4913573"/>
            <a:ext cx="980984" cy="236269"/>
            <a:chOff x="6394450" y="4916748"/>
            <a:chExt cx="980984" cy="236269"/>
          </a:xfrm>
        </p:grpSpPr>
        <p:sp>
          <p:nvSpPr>
            <p:cNvPr id="175" name="Trapezoid 174"/>
            <p:cNvSpPr/>
            <p:nvPr/>
          </p:nvSpPr>
          <p:spPr>
            <a:xfrm rot="5400000">
              <a:off x="7142078" y="4915163"/>
              <a:ext cx="231771" cy="234941"/>
            </a:xfrm>
            <a:prstGeom prst="trapezoid">
              <a:avLst/>
            </a:prstGeom>
            <a:solidFill>
              <a:schemeClr val="accent4"/>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76" name="Rectangle 175"/>
            <p:cNvSpPr/>
            <p:nvPr/>
          </p:nvSpPr>
          <p:spPr>
            <a:xfrm>
              <a:off x="6394450" y="4918075"/>
              <a:ext cx="673040" cy="234942"/>
            </a:xfrm>
            <a:prstGeom prst="rect">
              <a:avLst/>
            </a:prstGeom>
            <a:solidFill>
              <a:srgbClr val="99162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77" name="Straight Connector 176"/>
            <p:cNvCxnSpPr/>
            <p:nvPr/>
          </p:nvCxnSpPr>
          <p:spPr>
            <a:xfrm flipV="1">
              <a:off x="7067550" y="5030786"/>
              <a:ext cx="73023" cy="1585"/>
            </a:xfrm>
            <a:prstGeom prst="line">
              <a:avLst/>
            </a:prstGeom>
            <a:ln w="1270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1" name="Group 180"/>
          <p:cNvGrpSpPr/>
          <p:nvPr/>
        </p:nvGrpSpPr>
        <p:grpSpPr>
          <a:xfrm>
            <a:off x="3848100" y="3886200"/>
            <a:ext cx="1600200" cy="811887"/>
            <a:chOff x="3848100" y="3886200"/>
            <a:chExt cx="1600200" cy="811887"/>
          </a:xfrm>
        </p:grpSpPr>
        <p:sp>
          <p:nvSpPr>
            <p:cNvPr id="17" name="Right Arrow 16"/>
            <p:cNvSpPr/>
            <p:nvPr/>
          </p:nvSpPr>
          <p:spPr>
            <a:xfrm>
              <a:off x="4267200" y="3886200"/>
              <a:ext cx="647700" cy="4191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latin typeface="+mj-lt"/>
              </a:endParaRPr>
            </a:p>
          </p:txBody>
        </p:sp>
        <p:sp>
          <p:nvSpPr>
            <p:cNvPr id="180" name="TextBox 179"/>
            <p:cNvSpPr txBox="1"/>
            <p:nvPr/>
          </p:nvSpPr>
          <p:spPr>
            <a:xfrm>
              <a:off x="3848100" y="4267200"/>
              <a:ext cx="1600200" cy="430887"/>
            </a:xfrm>
            <a:prstGeom prst="rect">
              <a:avLst/>
            </a:prstGeom>
            <a:noFill/>
          </p:spPr>
          <p:txBody>
            <a:bodyPr wrap="square" rtlCol="0">
              <a:spAutoFit/>
            </a:bodyPr>
            <a:lstStyle/>
            <a:p>
              <a:pPr algn="ctr"/>
              <a:r>
                <a:rPr lang="en-US" sz="2200" dirty="0" smtClean="0">
                  <a:solidFill>
                    <a:srgbClr val="000000"/>
                  </a:solidFill>
                  <a:latin typeface="+mj-lt"/>
                  <a:cs typeface="Seravek"/>
                </a:rPr>
                <a:t>Compiler</a:t>
              </a:r>
              <a:endParaRPr lang="en-US" sz="2200" dirty="0">
                <a:solidFill>
                  <a:srgbClr val="000000"/>
                </a:solidFill>
                <a:latin typeface="+mj-lt"/>
                <a:cs typeface="Seravek"/>
              </a:endParaRPr>
            </a:p>
          </p:txBody>
        </p:sp>
      </p:grpSp>
    </p:spTree>
    <p:extLst>
      <p:ext uri="{BB962C8B-B14F-4D97-AF65-F5344CB8AC3E}">
        <p14:creationId xmlns:p14="http://schemas.microsoft.com/office/powerpoint/2010/main" val="1434127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81"/>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168"/>
                                        </p:tgtEl>
                                        <p:attrNameLst>
                                          <p:attrName>style.visibility</p:attrName>
                                        </p:attrNameLst>
                                      </p:cBhvr>
                                      <p:to>
                                        <p:strVal val="visible"/>
                                      </p:to>
                                    </p:set>
                                    <p:animEffect transition="in" filter="wipe(left)">
                                      <p:cBhvr>
                                        <p:cTn id="16" dur="500"/>
                                        <p:tgtEl>
                                          <p:spTgt spid="168"/>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8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4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7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51"/>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2514600" y="3941761"/>
            <a:ext cx="1447800" cy="6477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Atom</a:t>
            </a:r>
            <a:endParaRPr lang="en-US" dirty="0">
              <a:solidFill>
                <a:schemeClr val="tx1"/>
              </a:solidFill>
            </a:endParaRPr>
          </a:p>
        </p:txBody>
      </p:sp>
      <p:sp>
        <p:nvSpPr>
          <p:cNvPr id="6" name="Rounded Rectangle 5"/>
          <p:cNvSpPr/>
          <p:nvPr/>
        </p:nvSpPr>
        <p:spPr>
          <a:xfrm>
            <a:off x="2527300" y="4953396"/>
            <a:ext cx="1435100" cy="6477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Algorithm</a:t>
            </a:r>
            <a:endParaRPr lang="en-US" dirty="0">
              <a:solidFill>
                <a:schemeClr val="tx1"/>
              </a:solidFill>
            </a:endParaRPr>
          </a:p>
        </p:txBody>
      </p:sp>
      <p:cxnSp>
        <p:nvCxnSpPr>
          <p:cNvPr id="8" name="Straight Arrow Connector 7"/>
          <p:cNvCxnSpPr>
            <a:stCxn id="5" idx="3"/>
            <a:endCxn id="12" idx="2"/>
          </p:cNvCxnSpPr>
          <p:nvPr/>
        </p:nvCxnSpPr>
        <p:spPr>
          <a:xfrm>
            <a:off x="3962400" y="4265611"/>
            <a:ext cx="838200" cy="1"/>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6" idx="3"/>
            <a:endCxn id="12" idx="4"/>
          </p:cNvCxnSpPr>
          <p:nvPr/>
        </p:nvCxnSpPr>
        <p:spPr>
          <a:xfrm flipV="1">
            <a:off x="3962400" y="4835127"/>
            <a:ext cx="1485900" cy="442119"/>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4800600" y="3696096"/>
            <a:ext cx="1295400" cy="1139031"/>
          </a:xfrm>
          <a:prstGeom prst="ellipse">
            <a:avLst/>
          </a:prstGeom>
          <a:solidFill>
            <a:srgbClr val="FF0000">
              <a:alpha val="32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4893500" y="4080945"/>
            <a:ext cx="1109599" cy="369332"/>
          </a:xfrm>
          <a:prstGeom prst="rect">
            <a:avLst/>
          </a:prstGeom>
        </p:spPr>
        <p:txBody>
          <a:bodyPr wrap="none">
            <a:spAutoFit/>
          </a:bodyPr>
          <a:lstStyle/>
          <a:p>
            <a:pPr algn="ctr"/>
            <a:r>
              <a:rPr lang="en-US" smtClean="0"/>
              <a:t>Compiler</a:t>
            </a:r>
            <a:endParaRPr lang="en-US" dirty="0"/>
          </a:p>
        </p:txBody>
      </p:sp>
      <p:sp>
        <p:nvSpPr>
          <p:cNvPr id="14" name="Rounded Rectangle 13"/>
          <p:cNvSpPr/>
          <p:nvPr/>
        </p:nvSpPr>
        <p:spPr>
          <a:xfrm>
            <a:off x="2514600" y="2760265"/>
            <a:ext cx="1447800"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2655648" y="2741899"/>
            <a:ext cx="1165704" cy="646331"/>
          </a:xfrm>
          <a:prstGeom prst="rect">
            <a:avLst/>
          </a:prstGeom>
        </p:spPr>
        <p:txBody>
          <a:bodyPr wrap="none">
            <a:spAutoFit/>
          </a:bodyPr>
          <a:lstStyle/>
          <a:p>
            <a:pPr algn="ctr"/>
            <a:r>
              <a:rPr lang="en-US" smtClean="0"/>
              <a:t>Pipeline</a:t>
            </a:r>
          </a:p>
          <a:p>
            <a:pPr algn="ctr"/>
            <a:r>
              <a:rPr lang="en-US" dirty="0" smtClean="0"/>
              <a:t>geometry</a:t>
            </a:r>
            <a:endParaRPr lang="en-US" dirty="0"/>
          </a:p>
        </p:txBody>
      </p:sp>
      <p:cxnSp>
        <p:nvCxnSpPr>
          <p:cNvPr id="16" name="Straight Arrow Connector 15"/>
          <p:cNvCxnSpPr>
            <a:stCxn id="14" idx="3"/>
            <a:endCxn id="12" idx="0"/>
          </p:cNvCxnSpPr>
          <p:nvPr/>
        </p:nvCxnSpPr>
        <p:spPr>
          <a:xfrm>
            <a:off x="3962400" y="3065065"/>
            <a:ext cx="1485900" cy="631031"/>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12" idx="6"/>
          </p:cNvCxnSpPr>
          <p:nvPr/>
        </p:nvCxnSpPr>
        <p:spPr>
          <a:xfrm flipV="1">
            <a:off x="6096000" y="3222842"/>
            <a:ext cx="2514600" cy="104277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6398135" y="3559561"/>
            <a:ext cx="2212465" cy="646331"/>
          </a:xfrm>
          <a:prstGeom prst="rect">
            <a:avLst/>
          </a:prstGeom>
          <a:solidFill>
            <a:schemeClr val="bg1"/>
          </a:solidFill>
        </p:spPr>
        <p:txBody>
          <a:bodyPr wrap="square" rtlCol="0">
            <a:spAutoFit/>
          </a:bodyPr>
          <a:lstStyle/>
          <a:p>
            <a:r>
              <a:rPr lang="en-US" dirty="0"/>
              <a:t>A</a:t>
            </a:r>
            <a:r>
              <a:rPr lang="en-US" dirty="0" smtClean="0"/>
              <a:t>lgorithm doesn’t compile?</a:t>
            </a:r>
            <a:endParaRPr lang="en-US" dirty="0"/>
          </a:p>
        </p:txBody>
      </p:sp>
      <p:sp>
        <p:nvSpPr>
          <p:cNvPr id="45" name="Freeform 44"/>
          <p:cNvSpPr/>
          <p:nvPr/>
        </p:nvSpPr>
        <p:spPr>
          <a:xfrm>
            <a:off x="3200400" y="2344984"/>
            <a:ext cx="5760520" cy="906612"/>
          </a:xfrm>
          <a:custGeom>
            <a:avLst/>
            <a:gdLst>
              <a:gd name="connsiteX0" fmla="*/ 5334000 w 5709720"/>
              <a:gd name="connsiteY0" fmla="*/ 906612 h 906612"/>
              <a:gd name="connsiteX1" fmla="*/ 5270500 w 5709720"/>
              <a:gd name="connsiteY1" fmla="*/ 233512 h 906612"/>
              <a:gd name="connsiteX2" fmla="*/ 927100 w 5709720"/>
              <a:gd name="connsiteY2" fmla="*/ 4912 h 906612"/>
              <a:gd name="connsiteX3" fmla="*/ 0 w 5709720"/>
              <a:gd name="connsiteY3" fmla="*/ 411312 h 906612"/>
            </a:gdLst>
            <a:ahLst/>
            <a:cxnLst>
              <a:cxn ang="0">
                <a:pos x="connsiteX0" y="connsiteY0"/>
              </a:cxn>
              <a:cxn ang="0">
                <a:pos x="connsiteX1" y="connsiteY1"/>
              </a:cxn>
              <a:cxn ang="0">
                <a:pos x="connsiteX2" y="connsiteY2"/>
              </a:cxn>
              <a:cxn ang="0">
                <a:pos x="connsiteX3" y="connsiteY3"/>
              </a:cxn>
            </a:cxnLst>
            <a:rect l="l" t="t" r="r" b="b"/>
            <a:pathLst>
              <a:path w="5709720" h="906612">
                <a:moveTo>
                  <a:pt x="5334000" y="906612"/>
                </a:moveTo>
                <a:cubicBezTo>
                  <a:pt x="5669491" y="645203"/>
                  <a:pt x="6004983" y="383795"/>
                  <a:pt x="5270500" y="233512"/>
                </a:cubicBezTo>
                <a:cubicBezTo>
                  <a:pt x="4536017" y="83229"/>
                  <a:pt x="1805517" y="-24721"/>
                  <a:pt x="927100" y="4912"/>
                </a:cubicBezTo>
                <a:cubicBezTo>
                  <a:pt x="48683" y="34545"/>
                  <a:pt x="42333" y="426129"/>
                  <a:pt x="0" y="411312"/>
                </a:cubicBezTo>
              </a:path>
            </a:pathLst>
          </a:custGeom>
          <a:noFill/>
          <a:ln w="63500">
            <a:solidFill>
              <a:schemeClr val="accent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p:cNvSpPr txBox="1"/>
          <p:nvPr/>
        </p:nvSpPr>
        <p:spPr>
          <a:xfrm>
            <a:off x="5067300" y="1905000"/>
            <a:ext cx="2212465" cy="646331"/>
          </a:xfrm>
          <a:prstGeom prst="rect">
            <a:avLst/>
          </a:prstGeom>
          <a:solidFill>
            <a:schemeClr val="bg1"/>
          </a:solidFill>
        </p:spPr>
        <p:txBody>
          <a:bodyPr wrap="square" rtlCol="0">
            <a:spAutoFit/>
          </a:bodyPr>
          <a:lstStyle/>
          <a:p>
            <a:r>
              <a:rPr lang="en-US" dirty="0" smtClean="0"/>
              <a:t>Modify pipeline geometry or atom</a:t>
            </a:r>
            <a:r>
              <a:rPr lang="en-US" dirty="0"/>
              <a:t>.</a:t>
            </a:r>
            <a:r>
              <a:rPr lang="en-US" dirty="0" smtClean="0"/>
              <a:t> </a:t>
            </a:r>
            <a:endParaRPr lang="en-US" dirty="0"/>
          </a:p>
        </p:txBody>
      </p:sp>
      <p:sp>
        <p:nvSpPr>
          <p:cNvPr id="48" name="Freeform 47"/>
          <p:cNvSpPr/>
          <p:nvPr/>
        </p:nvSpPr>
        <p:spPr>
          <a:xfrm>
            <a:off x="1758182" y="2133996"/>
            <a:ext cx="3307786" cy="2146300"/>
          </a:xfrm>
          <a:custGeom>
            <a:avLst/>
            <a:gdLst>
              <a:gd name="connsiteX0" fmla="*/ 4185419 w 4185419"/>
              <a:gd name="connsiteY0" fmla="*/ 100058 h 2551158"/>
              <a:gd name="connsiteX1" fmla="*/ 159519 w 4185419"/>
              <a:gd name="connsiteY1" fmla="*/ 290558 h 2551158"/>
              <a:gd name="connsiteX2" fmla="*/ 743719 w 4185419"/>
              <a:gd name="connsiteY2" fmla="*/ 2551158 h 2551158"/>
            </a:gdLst>
            <a:ahLst/>
            <a:cxnLst>
              <a:cxn ang="0">
                <a:pos x="connsiteX0" y="connsiteY0"/>
              </a:cxn>
              <a:cxn ang="0">
                <a:pos x="connsiteX1" y="connsiteY1"/>
              </a:cxn>
              <a:cxn ang="0">
                <a:pos x="connsiteX2" y="connsiteY2"/>
              </a:cxn>
            </a:cxnLst>
            <a:rect l="l" t="t" r="r" b="b"/>
            <a:pathLst>
              <a:path w="4185419" h="2551158">
                <a:moveTo>
                  <a:pt x="4185419" y="100058"/>
                </a:moveTo>
                <a:cubicBezTo>
                  <a:pt x="2459277" y="-8951"/>
                  <a:pt x="733136" y="-117959"/>
                  <a:pt x="159519" y="290558"/>
                </a:cubicBezTo>
                <a:cubicBezTo>
                  <a:pt x="-414098" y="699075"/>
                  <a:pt x="743719" y="2551158"/>
                  <a:pt x="743719" y="2551158"/>
                </a:cubicBezTo>
              </a:path>
            </a:pathLst>
          </a:custGeom>
          <a:noFill/>
          <a:ln w="63500">
            <a:solidFill>
              <a:schemeClr val="accent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itle 49"/>
          <p:cNvSpPr>
            <a:spLocks noGrp="1"/>
          </p:cNvSpPr>
          <p:nvPr>
            <p:ph type="title"/>
          </p:nvPr>
        </p:nvSpPr>
        <p:spPr/>
        <p:txBody>
          <a:bodyPr/>
          <a:lstStyle/>
          <a:p>
            <a:r>
              <a:rPr lang="en-US" dirty="0" smtClean="0"/>
              <a:t>Designing programmable switches</a:t>
            </a:r>
            <a:endParaRPr lang="en-US" dirty="0"/>
          </a:p>
        </p:txBody>
      </p:sp>
      <p:sp>
        <p:nvSpPr>
          <p:cNvPr id="2" name="TextBox 1"/>
          <p:cNvSpPr txBox="1"/>
          <p:nvPr/>
        </p:nvSpPr>
        <p:spPr>
          <a:xfrm>
            <a:off x="1104900" y="6096000"/>
            <a:ext cx="9123010" cy="461665"/>
          </a:xfrm>
          <a:prstGeom prst="rect">
            <a:avLst/>
          </a:prstGeom>
          <a:noFill/>
        </p:spPr>
        <p:txBody>
          <a:bodyPr wrap="none" rtlCol="0">
            <a:spAutoFit/>
          </a:bodyPr>
          <a:lstStyle/>
          <a:p>
            <a:r>
              <a:rPr lang="en-US" sz="2400" dirty="0" smtClean="0"/>
              <a:t>Focus on </a:t>
            </a:r>
            <a:r>
              <a:rPr lang="en-US" sz="2400" dirty="0" err="1" smtClean="0"/>
              <a:t>stateful</a:t>
            </a:r>
            <a:r>
              <a:rPr lang="en-US" sz="2400" dirty="0" smtClean="0"/>
              <a:t> atoms, stateless operations are easily pipelined</a:t>
            </a:r>
            <a:endParaRPr lang="en-US" sz="2400" dirty="0"/>
          </a:p>
        </p:txBody>
      </p:sp>
      <p:cxnSp>
        <p:nvCxnSpPr>
          <p:cNvPr id="18" name="Straight Arrow Connector 17"/>
          <p:cNvCxnSpPr>
            <a:stCxn id="12" idx="6"/>
          </p:cNvCxnSpPr>
          <p:nvPr/>
        </p:nvCxnSpPr>
        <p:spPr>
          <a:xfrm>
            <a:off x="6096000" y="4265612"/>
            <a:ext cx="2095500" cy="1068388"/>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6400800" y="4610100"/>
            <a:ext cx="2212465" cy="369332"/>
          </a:xfrm>
          <a:prstGeom prst="rect">
            <a:avLst/>
          </a:prstGeom>
          <a:solidFill>
            <a:schemeClr val="bg1"/>
          </a:solidFill>
        </p:spPr>
        <p:txBody>
          <a:bodyPr wrap="square" rtlCol="0">
            <a:spAutoFit/>
          </a:bodyPr>
          <a:lstStyle/>
          <a:p>
            <a:r>
              <a:rPr lang="en-US"/>
              <a:t>A</a:t>
            </a:r>
            <a:r>
              <a:rPr lang="en-US" smtClean="0"/>
              <a:t>lgorithm compiles</a:t>
            </a:r>
            <a:endParaRPr lang="en-US" dirty="0"/>
          </a:p>
        </p:txBody>
      </p:sp>
      <p:sp>
        <p:nvSpPr>
          <p:cNvPr id="23" name="TextBox 22"/>
          <p:cNvSpPr txBox="1"/>
          <p:nvPr/>
        </p:nvSpPr>
        <p:spPr>
          <a:xfrm>
            <a:off x="8267700" y="5219700"/>
            <a:ext cx="2212465" cy="646331"/>
          </a:xfrm>
          <a:prstGeom prst="rect">
            <a:avLst/>
          </a:prstGeom>
          <a:solidFill>
            <a:schemeClr val="bg1"/>
          </a:solidFill>
        </p:spPr>
        <p:txBody>
          <a:bodyPr wrap="square" rtlCol="0">
            <a:spAutoFit/>
          </a:bodyPr>
          <a:lstStyle/>
          <a:p>
            <a:r>
              <a:rPr lang="en-US" smtClean="0"/>
              <a:t>Move on to another algorithm</a:t>
            </a:r>
            <a:endParaRPr lang="en-US" dirty="0"/>
          </a:p>
        </p:txBody>
      </p:sp>
    </p:spTree>
    <p:extLst>
      <p:ext uri="{BB962C8B-B14F-4D97-AF65-F5344CB8AC3E}">
        <p14:creationId xmlns:p14="http://schemas.microsoft.com/office/powerpoint/2010/main" val="780904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35" presetClass="emph" presetSubtype="0" repeatCount="10000" fill="hold" nodeType="clickEffect">
                                  <p:stCondLst>
                                    <p:cond delay="0"/>
                                  </p:stCondLst>
                                  <p:childTnLst>
                                    <p:anim calcmode="discrete" valueType="str">
                                      <p:cBhvr>
                                        <p:cTn id="42" dur="100" fill="hold"/>
                                        <p:tgtEl>
                                          <p:spTgt spid="16"/>
                                        </p:tgtEl>
                                        <p:attrNameLst>
                                          <p:attrName>style.visibility</p:attrName>
                                        </p:attrNameLst>
                                      </p:cBhvr>
                                      <p:tavLst>
                                        <p:tav tm="0">
                                          <p:val>
                                            <p:strVal val="hidden"/>
                                          </p:val>
                                        </p:tav>
                                        <p:tav tm="50000">
                                          <p:val>
                                            <p:strVal val="visible"/>
                                          </p:val>
                                        </p:tav>
                                      </p:tavLst>
                                    </p:anim>
                                  </p:childTnLst>
                                </p:cTn>
                              </p:par>
                              <p:par>
                                <p:cTn id="43" presetID="35" presetClass="emph" presetSubtype="0" repeatCount="10000" fill="hold" nodeType="withEffect">
                                  <p:stCondLst>
                                    <p:cond delay="0"/>
                                  </p:stCondLst>
                                  <p:childTnLst>
                                    <p:anim calcmode="discrete" valueType="str">
                                      <p:cBhvr>
                                        <p:cTn id="44" dur="100" fill="hold"/>
                                        <p:tgtEl>
                                          <p:spTgt spid="8"/>
                                        </p:tgtEl>
                                        <p:attrNameLst>
                                          <p:attrName>style.visibility</p:attrName>
                                        </p:attrNameLst>
                                      </p:cBhvr>
                                      <p:tavLst>
                                        <p:tav tm="0">
                                          <p:val>
                                            <p:strVal val="hidden"/>
                                          </p:val>
                                        </p:tav>
                                        <p:tav tm="50000">
                                          <p:val>
                                            <p:strVal val="visible"/>
                                          </p:val>
                                        </p:tav>
                                      </p:tavLst>
                                    </p:anim>
                                  </p:childTnLst>
                                </p:cTn>
                              </p:par>
                              <p:par>
                                <p:cTn id="45" presetID="35" presetClass="emph" presetSubtype="0" repeatCount="10000" fill="hold" nodeType="withEffect">
                                  <p:stCondLst>
                                    <p:cond delay="0"/>
                                  </p:stCondLst>
                                  <p:childTnLst>
                                    <p:anim calcmode="discrete" valueType="str">
                                      <p:cBhvr>
                                        <p:cTn id="46" dur="100" fill="hold"/>
                                        <p:tgtEl>
                                          <p:spTgt spid="10"/>
                                        </p:tgtEl>
                                        <p:attrNameLst>
                                          <p:attrName>style.visibility</p:attrName>
                                        </p:attrNameLst>
                                      </p:cBhvr>
                                      <p:tavLst>
                                        <p:tav tm="0">
                                          <p:val>
                                            <p:strVal val="hidden"/>
                                          </p:val>
                                        </p:tav>
                                        <p:tav tm="50000">
                                          <p:val>
                                            <p:strVal val="visible"/>
                                          </p:val>
                                        </p:tav>
                                      </p:tavLst>
                                    </p:anim>
                                  </p:childTnLst>
                                </p:cTn>
                              </p:par>
                              <p:par>
                                <p:cTn id="47" presetID="35" presetClass="emph" presetSubtype="0" repeatCount="10000" fill="hold" nodeType="withEffect">
                                  <p:stCondLst>
                                    <p:cond delay="0"/>
                                  </p:stCondLst>
                                  <p:childTnLst>
                                    <p:anim calcmode="discrete" valueType="str">
                                      <p:cBhvr>
                                        <p:cTn id="48" dur="100" fill="hold"/>
                                        <p:tgtEl>
                                          <p:spTgt spid="33"/>
                                        </p:tgtEl>
                                        <p:attrNameLst>
                                          <p:attrName>style.visibility</p:attrName>
                                        </p:attrNameLst>
                                      </p:cBhvr>
                                      <p:tavLst>
                                        <p:tav tm="0">
                                          <p:val>
                                            <p:strVal val="hidden"/>
                                          </p:val>
                                        </p:tav>
                                        <p:tav tm="50000">
                                          <p:val>
                                            <p:strVal val="visible"/>
                                          </p:val>
                                        </p:tav>
                                      </p:tavLst>
                                    </p:anim>
                                  </p:childTnLst>
                                </p:cTn>
                              </p:par>
                              <p:par>
                                <p:cTn id="49" presetID="35" presetClass="emph" presetSubtype="0" repeatCount="10000" fill="hold" grpId="1" nodeType="withEffect">
                                  <p:stCondLst>
                                    <p:cond delay="0"/>
                                  </p:stCondLst>
                                  <p:childTnLst>
                                    <p:anim calcmode="discrete" valueType="str">
                                      <p:cBhvr>
                                        <p:cTn id="50" dur="100" fill="hold"/>
                                        <p:tgtEl>
                                          <p:spTgt spid="45"/>
                                        </p:tgtEl>
                                        <p:attrNameLst>
                                          <p:attrName>style.visibility</p:attrName>
                                        </p:attrNameLst>
                                      </p:cBhvr>
                                      <p:tavLst>
                                        <p:tav tm="0">
                                          <p:val>
                                            <p:strVal val="hidden"/>
                                          </p:val>
                                        </p:tav>
                                        <p:tav tm="50000">
                                          <p:val>
                                            <p:strVal val="visible"/>
                                          </p:val>
                                        </p:tav>
                                      </p:tavLst>
                                    </p:anim>
                                  </p:childTnLst>
                                </p:cTn>
                              </p:par>
                              <p:par>
                                <p:cTn id="51" presetID="35" presetClass="emph" presetSubtype="0" repeatCount="10000" fill="hold" grpId="1" nodeType="withEffect">
                                  <p:stCondLst>
                                    <p:cond delay="0"/>
                                  </p:stCondLst>
                                  <p:childTnLst>
                                    <p:anim calcmode="discrete" valueType="str">
                                      <p:cBhvr>
                                        <p:cTn id="52" dur="100" fill="hold"/>
                                        <p:tgtEl>
                                          <p:spTgt spid="48"/>
                                        </p:tgtEl>
                                        <p:attrNameLst>
                                          <p:attrName>style.visibility</p:attrName>
                                        </p:attrNameLst>
                                      </p:cBhvr>
                                      <p:tavLst>
                                        <p:tav tm="0">
                                          <p:val>
                                            <p:strVal val="hidden"/>
                                          </p:val>
                                        </p:tav>
                                        <p:tav tm="50000">
                                          <p:val>
                                            <p:strVal val="visible"/>
                                          </p:val>
                                        </p:tav>
                                      </p:tavLst>
                                    </p:anim>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18"/>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9"/>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3"/>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12" grpId="0" animBg="1"/>
      <p:bldP spid="13" grpId="0"/>
      <p:bldP spid="14" grpId="0" animBg="1"/>
      <p:bldP spid="15" grpId="0"/>
      <p:bldP spid="34" grpId="0" animBg="1"/>
      <p:bldP spid="45" grpId="0" animBg="1"/>
      <p:bldP spid="45" grpId="1" animBg="1"/>
      <p:bldP spid="46" grpId="0" animBg="1"/>
      <p:bldP spid="48" grpId="0" animBg="1"/>
      <p:bldP spid="48" grpId="1" animBg="1"/>
      <p:bldP spid="2" grpId="0"/>
      <p:bldP spid="19" grpId="0" animBg="1"/>
      <p:bldP spid="23"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Tree>
    <p:extLst>
      <p:ext uri="{BB962C8B-B14F-4D97-AF65-F5344CB8AC3E}">
        <p14:creationId xmlns:p14="http://schemas.microsoft.com/office/powerpoint/2010/main" val="26471747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Arrow Connector 5"/>
          <p:cNvCxnSpPr/>
          <p:nvPr/>
        </p:nvCxnSpPr>
        <p:spPr>
          <a:xfrm>
            <a:off x="8537729" y="2782729"/>
            <a:ext cx="0" cy="228600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7928129" y="1847731"/>
            <a:ext cx="1922321" cy="1015663"/>
          </a:xfrm>
          <a:prstGeom prst="rect">
            <a:avLst/>
          </a:prstGeom>
          <a:noFill/>
        </p:spPr>
        <p:txBody>
          <a:bodyPr wrap="none" rtlCol="0">
            <a:spAutoFit/>
          </a:bodyPr>
          <a:lstStyle/>
          <a:p>
            <a:r>
              <a:rPr lang="en-US" sz="3000" dirty="0" smtClean="0">
                <a:latin typeface="Gadugi" panose="020B0502040204020203" pitchFamily="34" charset="0"/>
              </a:rPr>
              <a:t>Least</a:t>
            </a:r>
          </a:p>
          <a:p>
            <a:r>
              <a:rPr lang="en-US" sz="3000" dirty="0" smtClean="0">
                <a:latin typeface="Gadugi" panose="020B0502040204020203" pitchFamily="34" charset="0"/>
              </a:rPr>
              <a:t>Expressive</a:t>
            </a:r>
            <a:endParaRPr lang="en-US" sz="3000" dirty="0">
              <a:latin typeface="Gadugi" panose="020B0502040204020203" pitchFamily="34" charset="0"/>
            </a:endParaRPr>
          </a:p>
        </p:txBody>
      </p:sp>
      <p:sp>
        <p:nvSpPr>
          <p:cNvPr id="25" name="TextBox 24"/>
          <p:cNvSpPr txBox="1"/>
          <p:nvPr/>
        </p:nvSpPr>
        <p:spPr>
          <a:xfrm>
            <a:off x="7928129" y="5234166"/>
            <a:ext cx="1922321" cy="1015663"/>
          </a:xfrm>
          <a:prstGeom prst="rect">
            <a:avLst/>
          </a:prstGeom>
          <a:noFill/>
        </p:spPr>
        <p:txBody>
          <a:bodyPr wrap="none" rtlCol="0">
            <a:spAutoFit/>
          </a:bodyPr>
          <a:lstStyle/>
          <a:p>
            <a:r>
              <a:rPr lang="en-US" sz="3000" dirty="0" smtClean="0">
                <a:latin typeface="Gadugi" panose="020B0502040204020203" pitchFamily="34" charset="0"/>
              </a:rPr>
              <a:t>Most</a:t>
            </a:r>
          </a:p>
          <a:p>
            <a:r>
              <a:rPr lang="en-US" sz="3000" dirty="0" smtClean="0">
                <a:latin typeface="Gadugi" panose="020B0502040204020203" pitchFamily="34" charset="0"/>
              </a:rPr>
              <a:t>Expressive</a:t>
            </a:r>
            <a:endParaRPr lang="en-US" sz="3000" dirty="0">
              <a:latin typeface="Gadugi" panose="020B0502040204020203" pitchFamily="34" charset="0"/>
            </a:endParaRPr>
          </a:p>
        </p:txBody>
      </p:sp>
      <p:graphicFrame>
        <p:nvGraphicFramePr>
          <p:cNvPr id="13" name="Table 12"/>
          <p:cNvGraphicFramePr>
            <a:graphicFrameLocks noGrp="1"/>
          </p:cNvGraphicFramePr>
          <p:nvPr>
            <p:extLst/>
          </p:nvPr>
        </p:nvGraphicFramePr>
        <p:xfrm>
          <a:off x="3311369" y="1686719"/>
          <a:ext cx="4461029" cy="4637881"/>
        </p:xfrm>
        <a:graphic>
          <a:graphicData uri="http://schemas.openxmlformats.org/drawingml/2006/table">
            <a:tbl>
              <a:tblPr firstRow="1" bandRow="1">
                <a:tableStyleId>{5C22544A-7EE6-4342-B048-85BDC9FD1C3A}</a:tableStyleId>
              </a:tblPr>
              <a:tblGrid>
                <a:gridCol w="1336829"/>
                <a:gridCol w="3124200"/>
              </a:tblGrid>
              <a:tr h="340201">
                <a:tc>
                  <a:txBody>
                    <a:bodyPr/>
                    <a:lstStyle/>
                    <a:p>
                      <a:r>
                        <a:rPr lang="en-US" sz="1600" dirty="0" smtClean="0"/>
                        <a:t>Atom</a:t>
                      </a:r>
                      <a:endParaRPr lang="en-US" sz="1600" dirty="0"/>
                    </a:p>
                  </a:txBody>
                  <a:tcPr/>
                </a:tc>
                <a:tc>
                  <a:txBody>
                    <a:bodyPr/>
                    <a:lstStyle/>
                    <a:p>
                      <a:r>
                        <a:rPr lang="en-US" sz="1600" dirty="0" smtClean="0"/>
                        <a:t>Description</a:t>
                      </a:r>
                      <a:endParaRPr lang="en-US" sz="1600" dirty="0"/>
                    </a:p>
                  </a:txBody>
                  <a:tcPr/>
                </a:tc>
              </a:tr>
              <a:tr h="340201">
                <a:tc>
                  <a:txBody>
                    <a:bodyPr/>
                    <a:lstStyle/>
                    <a:p>
                      <a:r>
                        <a:rPr lang="en-US" sz="2000" dirty="0" smtClean="0">
                          <a:latin typeface="Gadugi" panose="020B0502040204020203" pitchFamily="34" charset="0"/>
                        </a:rPr>
                        <a:t>R/W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 or</a:t>
                      </a:r>
                      <a:r>
                        <a:rPr lang="en-US" sz="2000" baseline="0" dirty="0" smtClean="0">
                          <a:latin typeface="Gadugi" panose="020B0502040204020203" pitchFamily="34" charset="0"/>
                        </a:rPr>
                        <a:t> write state</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 add, and</a:t>
                      </a:r>
                      <a:r>
                        <a:rPr lang="en-US" sz="2000" baseline="0" dirty="0" smtClean="0">
                          <a:latin typeface="Gadugi" panose="020B0502040204020203" pitchFamily="34" charset="0"/>
                        </a:rPr>
                        <a:t> write back</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Predicated</a:t>
                      </a:r>
                      <a:r>
                        <a:rPr lang="en-US" sz="2000" baseline="0" dirty="0" smtClean="0">
                          <a:latin typeface="Gadugi" panose="020B0502040204020203" pitchFamily="34" charset="0"/>
                        </a:rPr>
                        <a:t> version of RAW</a:t>
                      </a:r>
                      <a:endParaRPr lang="en-US" sz="2000" dirty="0">
                        <a:latin typeface="Gadugi" panose="020B0502040204020203" pitchFamily="34" charset="0"/>
                      </a:endParaRPr>
                    </a:p>
                  </a:txBody>
                  <a:tcPr/>
                </a:tc>
              </a:tr>
              <a:tr h="340201">
                <a:tc>
                  <a:txBody>
                    <a:bodyPr/>
                    <a:lstStyle/>
                    <a:p>
                      <a:r>
                        <a:rPr lang="en-US" sz="2000" dirty="0" err="1" smtClean="0">
                          <a:latin typeface="Gadugi" panose="020B0502040204020203" pitchFamily="34" charset="0"/>
                        </a:rPr>
                        <a:t>IfElseRAW</a:t>
                      </a:r>
                      <a:endParaRPr lang="en-US" sz="2000" dirty="0">
                        <a:latin typeface="Gadugi" panose="020B0502040204020203" pitchFamily="34" charset="0"/>
                      </a:endParaRPr>
                    </a:p>
                  </a:txBody>
                  <a:tcPr/>
                </a:tc>
                <a:tc>
                  <a:txBody>
                    <a:bodyPr/>
                    <a:lstStyle/>
                    <a:p>
                      <a:r>
                        <a:rPr lang="en-US" sz="2000" baseline="0" dirty="0" smtClean="0">
                          <a:latin typeface="Gadugi" panose="020B0502040204020203" pitchFamily="34" charset="0"/>
                        </a:rPr>
                        <a:t>2 RAWs, one each when a predicate is true or false</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Sub</a:t>
                      </a:r>
                      <a:endParaRPr lang="en-US" sz="2000" dirty="0">
                        <a:latin typeface="Gadugi" panose="020B0502040204020203" pitchFamily="34" charset="0"/>
                      </a:endParaRPr>
                    </a:p>
                  </a:txBody>
                  <a:tcPr/>
                </a:tc>
                <a:tc>
                  <a:txBody>
                    <a:bodyPr/>
                    <a:lstStyle/>
                    <a:p>
                      <a:r>
                        <a:rPr lang="en-US" sz="2000" dirty="0" err="1" smtClean="0">
                          <a:latin typeface="Gadugi" panose="020B0502040204020203" pitchFamily="34" charset="0"/>
                        </a:rPr>
                        <a:t>IfElseRAW</a:t>
                      </a:r>
                      <a:r>
                        <a:rPr lang="en-US" sz="2000" dirty="0" smtClean="0">
                          <a:latin typeface="Gadugi" panose="020B0502040204020203" pitchFamily="34" charset="0"/>
                        </a:rPr>
                        <a:t> with a </a:t>
                      </a:r>
                      <a:r>
                        <a:rPr lang="en-US" sz="2000" dirty="0" err="1" smtClean="0">
                          <a:latin typeface="Gadugi" panose="020B0502040204020203" pitchFamily="34" charset="0"/>
                        </a:rPr>
                        <a:t>stateful</a:t>
                      </a:r>
                      <a:r>
                        <a:rPr lang="en-US" sz="2000" dirty="0" smtClean="0">
                          <a:latin typeface="Gadugi" panose="020B0502040204020203" pitchFamily="34" charset="0"/>
                        </a:rPr>
                        <a:t> subtraction capability</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Nested</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4-way predication (nests</a:t>
                      </a:r>
                      <a:r>
                        <a:rPr lang="en-US" sz="2000" baseline="0" dirty="0" smtClean="0">
                          <a:latin typeface="Gadugi" panose="020B0502040204020203" pitchFamily="34" charset="0"/>
                        </a:rPr>
                        <a:t> 2 </a:t>
                      </a:r>
                      <a:r>
                        <a:rPr lang="en-US" sz="2000" baseline="0" dirty="0" err="1" smtClean="0">
                          <a:latin typeface="Gadugi" panose="020B0502040204020203" pitchFamily="34" charset="0"/>
                        </a:rPr>
                        <a:t>IfElseRAWs</a:t>
                      </a:r>
                      <a:r>
                        <a:rPr lang="en-US" sz="2000" baseline="0" dirty="0" smtClean="0">
                          <a:latin typeface="Gadugi" panose="020B0502040204020203" pitchFamily="34" charset="0"/>
                        </a:rPr>
                        <a:t>)</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Pairs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Update a pair of state variables</a:t>
                      </a:r>
                      <a:endParaRPr lang="en-US" sz="2000" dirty="0">
                        <a:latin typeface="Gadugi" panose="020B0502040204020203" pitchFamily="34" charset="0"/>
                      </a:endParaRPr>
                    </a:p>
                  </a:txBody>
                  <a:tcPr/>
                </a:tc>
              </a:tr>
            </a:tbl>
          </a:graphicData>
        </a:graphic>
      </p:graphicFrame>
      <p:sp>
        <p:nvSpPr>
          <p:cNvPr id="3" name="Title 2"/>
          <p:cNvSpPr>
            <a:spLocks noGrp="1"/>
          </p:cNvSpPr>
          <p:nvPr>
            <p:ph type="title"/>
          </p:nvPr>
        </p:nvSpPr>
        <p:spPr>
          <a:xfrm>
            <a:off x="838200" y="365125"/>
            <a:ext cx="10706100" cy="1325563"/>
          </a:xfrm>
        </p:spPr>
        <p:txBody>
          <a:bodyPr/>
          <a:lstStyle/>
          <a:p>
            <a:r>
              <a:rPr lang="en-US" dirty="0" err="1"/>
              <a:t>Stateful</a:t>
            </a:r>
            <a:r>
              <a:rPr lang="en-US" dirty="0"/>
              <a:t> atoms for programmable </a:t>
            </a:r>
            <a:r>
              <a:rPr lang="en-US" dirty="0" smtClean="0"/>
              <a:t>switches</a:t>
            </a:r>
            <a:endParaRPr lang="en-US" dirty="0"/>
          </a:p>
        </p:txBody>
      </p:sp>
    </p:spTree>
    <p:extLst>
      <p:ext uri="{BB962C8B-B14F-4D97-AF65-F5344CB8AC3E}">
        <p14:creationId xmlns:p14="http://schemas.microsoft.com/office/powerpoint/2010/main" val="59245142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Programming with packet transactions</a:t>
            </a:r>
            <a:endParaRPr lang="en-US" dirty="0"/>
          </a:p>
        </p:txBody>
      </p:sp>
      <p:graphicFrame>
        <p:nvGraphicFramePr>
          <p:cNvPr id="7" name="Table 6"/>
          <p:cNvGraphicFramePr>
            <a:graphicFrameLocks noGrp="1"/>
          </p:cNvGraphicFramePr>
          <p:nvPr>
            <p:extLst/>
          </p:nvPr>
        </p:nvGraphicFramePr>
        <p:xfrm>
          <a:off x="1485900" y="1409700"/>
          <a:ext cx="3320595" cy="4588816"/>
        </p:xfrm>
        <a:graphic>
          <a:graphicData uri="http://schemas.openxmlformats.org/drawingml/2006/table">
            <a:tbl>
              <a:tblPr firstRow="1" bandRow="1">
                <a:tableStyleId>{5C22544A-7EE6-4342-B048-85BDC9FD1C3A}</a:tableStyleId>
              </a:tblPr>
              <a:tblGrid>
                <a:gridCol w="2602629"/>
                <a:gridCol w="717966"/>
              </a:tblGrid>
              <a:tr h="587070">
                <a:tc>
                  <a:txBody>
                    <a:bodyPr/>
                    <a:lstStyle/>
                    <a:p>
                      <a:r>
                        <a:rPr lang="en-US" dirty="0" smtClean="0"/>
                        <a:t>Algorithm</a:t>
                      </a:r>
                      <a:endParaRPr lang="en-US" dirty="0"/>
                    </a:p>
                  </a:txBody>
                  <a:tcPr/>
                </a:tc>
                <a:tc>
                  <a:txBody>
                    <a:bodyPr/>
                    <a:lstStyle/>
                    <a:p>
                      <a:r>
                        <a:rPr lang="en-US" smtClean="0"/>
                        <a:t>LOC</a:t>
                      </a:r>
                    </a:p>
                    <a:p>
                      <a:endParaRPr lang="en-US" dirty="0"/>
                    </a:p>
                  </a:txBody>
                  <a:tcPr/>
                </a:tc>
              </a:tr>
              <a:tr h="413582">
                <a:tc>
                  <a:txBody>
                    <a:bodyPr/>
                    <a:lstStyle/>
                    <a:p>
                      <a:r>
                        <a:rPr lang="en-US" dirty="0" smtClean="0"/>
                        <a:t>Bloom filter</a:t>
                      </a:r>
                      <a:endParaRPr lang="en-US" dirty="0"/>
                    </a:p>
                  </a:txBody>
                  <a:tcPr/>
                </a:tc>
                <a:tc>
                  <a:txBody>
                    <a:bodyPr/>
                    <a:lstStyle/>
                    <a:p>
                      <a:r>
                        <a:rPr lang="en-US" dirty="0" smtClean="0"/>
                        <a:t>29</a:t>
                      </a:r>
                      <a:endParaRPr lang="en-US" dirty="0"/>
                    </a:p>
                  </a:txBody>
                  <a:tcPr/>
                </a:tc>
              </a:tr>
              <a:tr h="413582">
                <a:tc>
                  <a:txBody>
                    <a:bodyPr/>
                    <a:lstStyle/>
                    <a:p>
                      <a:r>
                        <a:rPr lang="en-US" dirty="0" smtClean="0"/>
                        <a:t>Heavy hitter detection</a:t>
                      </a:r>
                      <a:endParaRPr lang="en-US" dirty="0"/>
                    </a:p>
                  </a:txBody>
                  <a:tcPr/>
                </a:tc>
                <a:tc>
                  <a:txBody>
                    <a:bodyPr/>
                    <a:lstStyle/>
                    <a:p>
                      <a:r>
                        <a:rPr lang="en-US" dirty="0" smtClean="0"/>
                        <a:t>35</a:t>
                      </a:r>
                      <a:endParaRPr lang="en-US" dirty="0"/>
                    </a:p>
                  </a:txBody>
                  <a:tcPr/>
                </a:tc>
              </a:tr>
              <a:tr h="413582">
                <a:tc>
                  <a:txBody>
                    <a:bodyPr/>
                    <a:lstStyle/>
                    <a:p>
                      <a:r>
                        <a:rPr lang="en-US" dirty="0" smtClean="0"/>
                        <a:t>Rate-Control</a:t>
                      </a:r>
                    </a:p>
                    <a:p>
                      <a:r>
                        <a:rPr lang="en-US" dirty="0" smtClean="0"/>
                        <a:t>Protocol</a:t>
                      </a:r>
                      <a:endParaRPr lang="en-US" dirty="0"/>
                    </a:p>
                  </a:txBody>
                  <a:tcPr/>
                </a:tc>
                <a:tc>
                  <a:txBody>
                    <a:bodyPr/>
                    <a:lstStyle/>
                    <a:p>
                      <a:r>
                        <a:rPr lang="en-US" dirty="0" smtClean="0"/>
                        <a:t>23</a:t>
                      </a:r>
                      <a:endParaRPr lang="en-US" dirty="0"/>
                    </a:p>
                  </a:txBody>
                  <a:tcPr/>
                </a:tc>
              </a:tr>
              <a:tr h="413582">
                <a:tc>
                  <a:txBody>
                    <a:bodyPr/>
                    <a:lstStyle/>
                    <a:p>
                      <a:r>
                        <a:rPr lang="en-US" dirty="0" err="1" smtClean="0"/>
                        <a:t>Flowlet</a:t>
                      </a:r>
                      <a:r>
                        <a:rPr lang="en-US" dirty="0" smtClean="0"/>
                        <a:t> switching</a:t>
                      </a:r>
                      <a:endParaRPr lang="en-US" dirty="0"/>
                    </a:p>
                  </a:txBody>
                  <a:tcPr/>
                </a:tc>
                <a:tc>
                  <a:txBody>
                    <a:bodyPr/>
                    <a:lstStyle/>
                    <a:p>
                      <a:r>
                        <a:rPr lang="en-US" dirty="0" smtClean="0"/>
                        <a:t>37</a:t>
                      </a:r>
                      <a:endParaRPr lang="en-US" dirty="0"/>
                    </a:p>
                  </a:txBody>
                  <a:tcPr/>
                </a:tc>
              </a:tr>
              <a:tr h="413582">
                <a:tc>
                  <a:txBody>
                    <a:bodyPr/>
                    <a:lstStyle/>
                    <a:p>
                      <a:r>
                        <a:rPr lang="en-US" dirty="0" smtClean="0"/>
                        <a:t>Sampled </a:t>
                      </a:r>
                      <a:r>
                        <a:rPr lang="en-US" dirty="0" err="1" smtClean="0"/>
                        <a:t>NetFlow</a:t>
                      </a:r>
                      <a:endParaRPr lang="en-US" dirty="0"/>
                    </a:p>
                  </a:txBody>
                  <a:tcPr/>
                </a:tc>
                <a:tc>
                  <a:txBody>
                    <a:bodyPr/>
                    <a:lstStyle/>
                    <a:p>
                      <a:r>
                        <a:rPr lang="en-US" dirty="0" smtClean="0"/>
                        <a:t>18</a:t>
                      </a:r>
                      <a:endParaRPr lang="en-US" dirty="0"/>
                    </a:p>
                  </a:txBody>
                  <a:tcPr/>
                </a:tc>
              </a:tr>
              <a:tr h="413582">
                <a:tc>
                  <a:txBody>
                    <a:bodyPr/>
                    <a:lstStyle/>
                    <a:p>
                      <a:r>
                        <a:rPr lang="en-US" dirty="0" smtClean="0"/>
                        <a:t>HULL</a:t>
                      </a:r>
                      <a:endParaRPr lang="en-US" dirty="0"/>
                    </a:p>
                  </a:txBody>
                  <a:tcPr/>
                </a:tc>
                <a:tc>
                  <a:txBody>
                    <a:bodyPr/>
                    <a:lstStyle/>
                    <a:p>
                      <a:r>
                        <a:rPr lang="en-US" dirty="0" smtClean="0"/>
                        <a:t>26</a:t>
                      </a:r>
                      <a:endParaRPr lang="en-US" dirty="0"/>
                    </a:p>
                  </a:txBody>
                  <a:tcPr/>
                </a:tc>
              </a:tr>
              <a:tr h="413582">
                <a:tc>
                  <a:txBody>
                    <a:bodyPr/>
                    <a:lstStyle/>
                    <a:p>
                      <a:r>
                        <a:rPr lang="en-US" dirty="0" smtClean="0"/>
                        <a:t>Adaptive Virtual Queue</a:t>
                      </a:r>
                      <a:endParaRPr lang="en-US" dirty="0"/>
                    </a:p>
                  </a:txBody>
                  <a:tcPr/>
                </a:tc>
                <a:tc>
                  <a:txBody>
                    <a:bodyPr/>
                    <a:lstStyle/>
                    <a:p>
                      <a:r>
                        <a:rPr lang="en-US" dirty="0" smtClean="0"/>
                        <a:t>36</a:t>
                      </a:r>
                      <a:endParaRPr lang="en-US" dirty="0"/>
                    </a:p>
                  </a:txBody>
                  <a:tcPr/>
                </a:tc>
              </a:tr>
              <a:tr h="413582">
                <a:tc>
                  <a:txBody>
                    <a:bodyPr/>
                    <a:lstStyle/>
                    <a:p>
                      <a:r>
                        <a:rPr lang="en-US" dirty="0" smtClean="0"/>
                        <a:t>CONGA</a:t>
                      </a:r>
                      <a:endParaRPr lang="en-US" dirty="0"/>
                    </a:p>
                  </a:txBody>
                  <a:tcPr/>
                </a:tc>
                <a:tc>
                  <a:txBody>
                    <a:bodyPr/>
                    <a:lstStyle/>
                    <a:p>
                      <a:r>
                        <a:rPr lang="en-US" dirty="0" smtClean="0"/>
                        <a:t>32</a:t>
                      </a:r>
                      <a:endParaRPr lang="en-US" dirty="0"/>
                    </a:p>
                  </a:txBody>
                  <a:tcPr/>
                </a:tc>
              </a:tr>
              <a:tr h="413582">
                <a:tc>
                  <a:txBody>
                    <a:bodyPr/>
                    <a:lstStyle/>
                    <a:p>
                      <a:r>
                        <a:rPr lang="en-US" dirty="0" err="1" smtClean="0"/>
                        <a:t>CoDel</a:t>
                      </a:r>
                      <a:endParaRPr lang="en-US" dirty="0"/>
                    </a:p>
                  </a:txBody>
                  <a:tcPr/>
                </a:tc>
                <a:tc>
                  <a:txBody>
                    <a:bodyPr/>
                    <a:lstStyle/>
                    <a:p>
                      <a:r>
                        <a:rPr lang="en-US" dirty="0" smtClean="0"/>
                        <a:t>57</a:t>
                      </a:r>
                      <a:endParaRPr lang="en-US" dirty="0"/>
                    </a:p>
                  </a:txBody>
                  <a:tcPr/>
                </a:tc>
              </a:tr>
            </a:tbl>
          </a:graphicData>
        </a:graphic>
      </p:graphicFrame>
    </p:spTree>
    <p:extLst>
      <p:ext uri="{BB962C8B-B14F-4D97-AF65-F5344CB8AC3E}">
        <p14:creationId xmlns:p14="http://schemas.microsoft.com/office/powerpoint/2010/main" val="62243207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Traditional networking</a:t>
            </a:r>
            <a:endParaRPr lang="en-US" dirty="0">
              <a:latin typeface="Gadugi" panose="020B0502040204020203" pitchFamily="34" charset="0"/>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4668" y="2975958"/>
            <a:ext cx="1104992" cy="1104992"/>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98464" y="2975958"/>
            <a:ext cx="1371516" cy="859483"/>
          </a:xfrm>
          <a:prstGeom prst="rect">
            <a:avLst/>
          </a:prstGeom>
        </p:spPr>
      </p:pic>
      <p:cxnSp>
        <p:nvCxnSpPr>
          <p:cNvPr id="8" name="Straight Connector 7"/>
          <p:cNvCxnSpPr/>
          <p:nvPr/>
        </p:nvCxnSpPr>
        <p:spPr>
          <a:xfrm>
            <a:off x="2469661" y="3280850"/>
            <a:ext cx="1378439" cy="8019"/>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4668" y="4328554"/>
            <a:ext cx="1104992" cy="1104992"/>
          </a:xfrm>
          <a:prstGeom prst="rect">
            <a:avLst/>
          </a:prstGeom>
        </p:spPr>
      </p:pic>
      <p:cxnSp>
        <p:nvCxnSpPr>
          <p:cNvPr id="11" name="Straight Connector 10"/>
          <p:cNvCxnSpPr/>
          <p:nvPr/>
        </p:nvCxnSpPr>
        <p:spPr>
          <a:xfrm flipV="1">
            <a:off x="2469661" y="4289109"/>
            <a:ext cx="1530839" cy="44653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469660" y="2324675"/>
            <a:ext cx="1759440" cy="164094"/>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6" name="Pictur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57234" y="1680466"/>
            <a:ext cx="1104992" cy="1104992"/>
          </a:xfrm>
          <a:prstGeom prst="rect">
            <a:avLst/>
          </a:prstGeom>
        </p:spPr>
      </p:pic>
      <p:pic>
        <p:nvPicPr>
          <p:cNvPr id="17" name="Picture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35630" y="2975957"/>
            <a:ext cx="1371516" cy="859483"/>
          </a:xfrm>
          <a:prstGeom prst="rect">
            <a:avLst/>
          </a:prstGeom>
        </p:spPr>
      </p:pic>
      <p:cxnSp>
        <p:nvCxnSpPr>
          <p:cNvPr id="18" name="Straight Connector 17"/>
          <p:cNvCxnSpPr/>
          <p:nvPr/>
        </p:nvCxnSpPr>
        <p:spPr>
          <a:xfrm flipV="1">
            <a:off x="5821228" y="3280758"/>
            <a:ext cx="1106039" cy="1626"/>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0" name="Picture 1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9250" y="2975958"/>
            <a:ext cx="1104992" cy="1104992"/>
          </a:xfrm>
          <a:prstGeom prst="rect">
            <a:avLst/>
          </a:prstGeom>
        </p:spPr>
      </p:pic>
      <p:cxnSp>
        <p:nvCxnSpPr>
          <p:cNvPr id="21" name="Straight Connector 20"/>
          <p:cNvCxnSpPr/>
          <p:nvPr/>
        </p:nvCxnSpPr>
        <p:spPr>
          <a:xfrm flipH="1">
            <a:off x="9020923" y="3280666"/>
            <a:ext cx="970894" cy="10222"/>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2" name="Picture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9250" y="4328554"/>
            <a:ext cx="1104992" cy="1104992"/>
          </a:xfrm>
          <a:prstGeom prst="rect">
            <a:avLst/>
          </a:prstGeom>
        </p:spPr>
      </p:pic>
      <p:cxnSp>
        <p:nvCxnSpPr>
          <p:cNvPr id="23" name="Straight Connector 22"/>
          <p:cNvCxnSpPr/>
          <p:nvPr/>
        </p:nvCxnSpPr>
        <p:spPr>
          <a:xfrm>
            <a:off x="9020923" y="4090988"/>
            <a:ext cx="808877" cy="475039"/>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8839200" y="2020347"/>
            <a:ext cx="1160979" cy="212615"/>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5" name="Picture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1816" y="1680466"/>
            <a:ext cx="1104992" cy="1104992"/>
          </a:xfrm>
          <a:prstGeom prst="rect">
            <a:avLst/>
          </a:prstGeom>
        </p:spPr>
      </p:pic>
      <p:sp>
        <p:nvSpPr>
          <p:cNvPr id="43" name="TextBox 42"/>
          <p:cNvSpPr txBox="1"/>
          <p:nvPr/>
        </p:nvSpPr>
        <p:spPr>
          <a:xfrm>
            <a:off x="1226844" y="5681150"/>
            <a:ext cx="10402207" cy="553998"/>
          </a:xfrm>
          <a:prstGeom prst="rect">
            <a:avLst/>
          </a:prstGeom>
          <a:noFill/>
        </p:spPr>
        <p:txBody>
          <a:bodyPr wrap="none" rtlCol="0">
            <a:spAutoFit/>
          </a:bodyPr>
          <a:lstStyle/>
          <a:p>
            <a:r>
              <a:rPr lang="en-US" sz="3000" dirty="0" smtClean="0">
                <a:latin typeface="Gadugi" panose="020B0502040204020203" pitchFamily="34" charset="0"/>
              </a:rPr>
              <a:t>Fixed (simple) routers and programmable (smart) end points</a:t>
            </a:r>
            <a:endParaRPr lang="en-US" sz="3000" dirty="0">
              <a:latin typeface="Gadugi" panose="020B0502040204020203" pitchFamily="34" charset="0"/>
            </a:endParaRPr>
          </a:p>
        </p:txBody>
      </p:sp>
      <p:pic>
        <p:nvPicPr>
          <p:cNvPr id="19" name="Picture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32130" y="4196616"/>
            <a:ext cx="1371516" cy="859483"/>
          </a:xfrm>
          <a:prstGeom prst="rect">
            <a:avLst/>
          </a:prstGeom>
        </p:spPr>
      </p:pic>
      <p:pic>
        <p:nvPicPr>
          <p:cNvPr id="26" name="Picture 2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54998" y="1704643"/>
            <a:ext cx="1371516" cy="859483"/>
          </a:xfrm>
          <a:prstGeom prst="rect">
            <a:avLst/>
          </a:prstGeom>
        </p:spPr>
      </p:pic>
      <p:cxnSp>
        <p:nvCxnSpPr>
          <p:cNvPr id="27" name="Straight Connector 26"/>
          <p:cNvCxnSpPr/>
          <p:nvPr/>
        </p:nvCxnSpPr>
        <p:spPr>
          <a:xfrm>
            <a:off x="5217432" y="3680854"/>
            <a:ext cx="739830" cy="608255"/>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a:off x="6563845" y="3680853"/>
            <a:ext cx="620538" cy="60825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V="1">
            <a:off x="5193591" y="2232962"/>
            <a:ext cx="774978" cy="85541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6563845" y="2288812"/>
            <a:ext cx="834454" cy="76699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33" name="Cloud 32"/>
          <p:cNvSpPr/>
          <p:nvPr/>
        </p:nvSpPr>
        <p:spPr>
          <a:xfrm>
            <a:off x="3848100" y="1409700"/>
            <a:ext cx="5172823" cy="4271450"/>
          </a:xfrm>
          <a:prstGeom prst="cloud">
            <a:avLst/>
          </a:prstGeom>
          <a:solidFill>
            <a:schemeClr val="accent1">
              <a:alpha val="2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4496705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Compiling packet transactions to atoms</a:t>
            </a:r>
            <a:endParaRPr lang="en-US" dirty="0"/>
          </a:p>
        </p:txBody>
      </p:sp>
      <p:graphicFrame>
        <p:nvGraphicFramePr>
          <p:cNvPr id="5" name="Table 4"/>
          <p:cNvGraphicFramePr>
            <a:graphicFrameLocks noGrp="1"/>
          </p:cNvGraphicFramePr>
          <p:nvPr>
            <p:extLst/>
          </p:nvPr>
        </p:nvGraphicFramePr>
        <p:xfrm>
          <a:off x="1485900" y="1409700"/>
          <a:ext cx="6259981" cy="4588816"/>
        </p:xfrm>
        <a:graphic>
          <a:graphicData uri="http://schemas.openxmlformats.org/drawingml/2006/table">
            <a:tbl>
              <a:tblPr firstRow="1" bandRow="1">
                <a:tableStyleId>{5C22544A-7EE6-4342-B048-85BDC9FD1C3A}</a:tableStyleId>
              </a:tblPr>
              <a:tblGrid>
                <a:gridCol w="2602629"/>
                <a:gridCol w="717966"/>
                <a:gridCol w="2939386"/>
              </a:tblGrid>
              <a:tr h="587070">
                <a:tc>
                  <a:txBody>
                    <a:bodyPr/>
                    <a:lstStyle/>
                    <a:p>
                      <a:r>
                        <a:rPr lang="en-US" dirty="0" smtClean="0"/>
                        <a:t>Algorithm</a:t>
                      </a:r>
                      <a:endParaRPr lang="en-US" dirty="0"/>
                    </a:p>
                  </a:txBody>
                  <a:tcPr/>
                </a:tc>
                <a:tc>
                  <a:txBody>
                    <a:bodyPr/>
                    <a:lstStyle/>
                    <a:p>
                      <a:r>
                        <a:rPr lang="en-US" dirty="0" smtClean="0"/>
                        <a:t>LOC</a:t>
                      </a:r>
                      <a:endParaRPr lang="en-US" dirty="0"/>
                    </a:p>
                  </a:txBody>
                  <a:tcPr/>
                </a:tc>
                <a:tc>
                  <a:txBody>
                    <a:bodyPr/>
                    <a:lstStyle/>
                    <a:p>
                      <a:r>
                        <a:rPr lang="en-US" dirty="0" smtClean="0"/>
                        <a:t>Most expressive</a:t>
                      </a:r>
                    </a:p>
                    <a:p>
                      <a:r>
                        <a:rPr lang="en-US" dirty="0" err="1" smtClean="0"/>
                        <a:t>stateful</a:t>
                      </a:r>
                      <a:r>
                        <a:rPr lang="en-US" dirty="0" smtClean="0"/>
                        <a:t> atom required</a:t>
                      </a:r>
                      <a:endParaRPr lang="en-US" dirty="0"/>
                    </a:p>
                  </a:txBody>
                  <a:tcPr/>
                </a:tc>
              </a:tr>
              <a:tr h="413582">
                <a:tc>
                  <a:txBody>
                    <a:bodyPr/>
                    <a:lstStyle/>
                    <a:p>
                      <a:r>
                        <a:rPr lang="en-US" dirty="0" smtClean="0"/>
                        <a:t>Bloom filter</a:t>
                      </a:r>
                      <a:endParaRPr lang="en-US" dirty="0"/>
                    </a:p>
                  </a:txBody>
                  <a:tcPr/>
                </a:tc>
                <a:tc>
                  <a:txBody>
                    <a:bodyPr/>
                    <a:lstStyle/>
                    <a:p>
                      <a:r>
                        <a:rPr lang="en-US" dirty="0" smtClean="0"/>
                        <a:t>29</a:t>
                      </a:r>
                      <a:endParaRPr lang="en-US" dirty="0"/>
                    </a:p>
                  </a:txBody>
                  <a:tcPr/>
                </a:tc>
                <a:tc>
                  <a:txBody>
                    <a:bodyPr/>
                    <a:lstStyle/>
                    <a:p>
                      <a:r>
                        <a:rPr lang="en-US" dirty="0" smtClean="0"/>
                        <a:t>R/W</a:t>
                      </a:r>
                      <a:endParaRPr lang="en-US" dirty="0"/>
                    </a:p>
                  </a:txBody>
                  <a:tcPr/>
                </a:tc>
              </a:tr>
              <a:tr h="413582">
                <a:tc>
                  <a:txBody>
                    <a:bodyPr/>
                    <a:lstStyle/>
                    <a:p>
                      <a:r>
                        <a:rPr lang="en-US" dirty="0" smtClean="0"/>
                        <a:t>Heavy hitter detection</a:t>
                      </a:r>
                      <a:endParaRPr lang="en-US" dirty="0"/>
                    </a:p>
                  </a:txBody>
                  <a:tcPr/>
                </a:tc>
                <a:tc>
                  <a:txBody>
                    <a:bodyPr/>
                    <a:lstStyle/>
                    <a:p>
                      <a:r>
                        <a:rPr lang="en-US" dirty="0" smtClean="0"/>
                        <a:t>35</a:t>
                      </a:r>
                      <a:endParaRPr lang="en-US" dirty="0"/>
                    </a:p>
                  </a:txBody>
                  <a:tcPr/>
                </a:tc>
                <a:tc>
                  <a:txBody>
                    <a:bodyPr/>
                    <a:lstStyle/>
                    <a:p>
                      <a:r>
                        <a:rPr lang="en-US" dirty="0" smtClean="0"/>
                        <a:t>RAW</a:t>
                      </a:r>
                      <a:endParaRPr lang="en-US" dirty="0"/>
                    </a:p>
                  </a:txBody>
                  <a:tcPr/>
                </a:tc>
              </a:tr>
              <a:tr h="413582">
                <a:tc>
                  <a:txBody>
                    <a:bodyPr/>
                    <a:lstStyle/>
                    <a:p>
                      <a:r>
                        <a:rPr lang="en-US" dirty="0" smtClean="0"/>
                        <a:t>Rate-Control</a:t>
                      </a:r>
                    </a:p>
                    <a:p>
                      <a:r>
                        <a:rPr lang="en-US" dirty="0" smtClean="0"/>
                        <a:t>Protocol</a:t>
                      </a:r>
                      <a:endParaRPr lang="en-US" dirty="0"/>
                    </a:p>
                  </a:txBody>
                  <a:tcPr/>
                </a:tc>
                <a:tc>
                  <a:txBody>
                    <a:bodyPr/>
                    <a:lstStyle/>
                    <a:p>
                      <a:r>
                        <a:rPr lang="en-US" dirty="0" smtClean="0"/>
                        <a:t>23</a:t>
                      </a:r>
                      <a:endParaRPr lang="en-US" dirty="0"/>
                    </a:p>
                  </a:txBody>
                  <a:tcPr/>
                </a:tc>
                <a:tc>
                  <a:txBody>
                    <a:bodyPr/>
                    <a:lstStyle/>
                    <a:p>
                      <a:r>
                        <a:rPr lang="en-US" dirty="0" smtClean="0"/>
                        <a:t>PRAW</a:t>
                      </a:r>
                      <a:endParaRPr lang="en-US" dirty="0"/>
                    </a:p>
                  </a:txBody>
                  <a:tcPr/>
                </a:tc>
              </a:tr>
              <a:tr h="413582">
                <a:tc>
                  <a:txBody>
                    <a:bodyPr/>
                    <a:lstStyle/>
                    <a:p>
                      <a:r>
                        <a:rPr lang="en-US" dirty="0" err="1" smtClean="0"/>
                        <a:t>Flowlet</a:t>
                      </a:r>
                      <a:r>
                        <a:rPr lang="en-US" dirty="0" smtClean="0"/>
                        <a:t> switching</a:t>
                      </a:r>
                      <a:endParaRPr lang="en-US" dirty="0"/>
                    </a:p>
                  </a:txBody>
                  <a:tcPr/>
                </a:tc>
                <a:tc>
                  <a:txBody>
                    <a:bodyPr/>
                    <a:lstStyle/>
                    <a:p>
                      <a:r>
                        <a:rPr lang="en-US" dirty="0" smtClean="0"/>
                        <a:t>37</a:t>
                      </a:r>
                      <a:endParaRPr lang="en-US" dirty="0"/>
                    </a:p>
                  </a:txBody>
                  <a:tcPr/>
                </a:tc>
                <a:tc>
                  <a:txBody>
                    <a:bodyPr/>
                    <a:lstStyle/>
                    <a:p>
                      <a:r>
                        <a:rPr lang="en-US" dirty="0" smtClean="0"/>
                        <a:t>PRAW</a:t>
                      </a:r>
                      <a:endParaRPr lang="en-US" dirty="0"/>
                    </a:p>
                  </a:txBody>
                  <a:tcPr/>
                </a:tc>
              </a:tr>
              <a:tr h="413582">
                <a:tc>
                  <a:txBody>
                    <a:bodyPr/>
                    <a:lstStyle/>
                    <a:p>
                      <a:r>
                        <a:rPr lang="en-US" dirty="0" smtClean="0"/>
                        <a:t>Sampled </a:t>
                      </a:r>
                      <a:r>
                        <a:rPr lang="en-US" dirty="0" err="1" smtClean="0"/>
                        <a:t>NetFlow</a:t>
                      </a:r>
                      <a:endParaRPr lang="en-US" dirty="0"/>
                    </a:p>
                  </a:txBody>
                  <a:tcPr/>
                </a:tc>
                <a:tc>
                  <a:txBody>
                    <a:bodyPr/>
                    <a:lstStyle/>
                    <a:p>
                      <a:r>
                        <a:rPr lang="en-US" dirty="0" smtClean="0"/>
                        <a:t>18</a:t>
                      </a:r>
                      <a:endParaRPr lang="en-US" dirty="0"/>
                    </a:p>
                  </a:txBody>
                  <a:tcPr/>
                </a:tc>
                <a:tc>
                  <a:txBody>
                    <a:bodyPr/>
                    <a:lstStyle/>
                    <a:p>
                      <a:r>
                        <a:rPr lang="en-US" dirty="0" err="1" smtClean="0"/>
                        <a:t>IfElseRAW</a:t>
                      </a:r>
                      <a:endParaRPr lang="en-US" dirty="0"/>
                    </a:p>
                  </a:txBody>
                  <a:tcPr/>
                </a:tc>
              </a:tr>
              <a:tr h="413582">
                <a:tc>
                  <a:txBody>
                    <a:bodyPr/>
                    <a:lstStyle/>
                    <a:p>
                      <a:r>
                        <a:rPr lang="en-US" dirty="0" smtClean="0"/>
                        <a:t>HULL</a:t>
                      </a:r>
                      <a:endParaRPr lang="en-US" dirty="0"/>
                    </a:p>
                  </a:txBody>
                  <a:tcPr/>
                </a:tc>
                <a:tc>
                  <a:txBody>
                    <a:bodyPr/>
                    <a:lstStyle/>
                    <a:p>
                      <a:r>
                        <a:rPr lang="en-US" dirty="0" smtClean="0"/>
                        <a:t>26</a:t>
                      </a:r>
                      <a:endParaRPr lang="en-US" dirty="0"/>
                    </a:p>
                  </a:txBody>
                  <a:tcPr/>
                </a:tc>
                <a:tc>
                  <a:txBody>
                    <a:bodyPr/>
                    <a:lstStyle/>
                    <a:p>
                      <a:r>
                        <a:rPr lang="en-US" dirty="0" smtClean="0"/>
                        <a:t>Sub</a:t>
                      </a:r>
                      <a:endParaRPr lang="en-US" dirty="0"/>
                    </a:p>
                  </a:txBody>
                  <a:tcPr/>
                </a:tc>
              </a:tr>
              <a:tr h="413582">
                <a:tc>
                  <a:txBody>
                    <a:bodyPr/>
                    <a:lstStyle/>
                    <a:p>
                      <a:r>
                        <a:rPr lang="en-US" dirty="0" smtClean="0"/>
                        <a:t>Adaptive Virtual Queue</a:t>
                      </a:r>
                      <a:endParaRPr lang="en-US" dirty="0"/>
                    </a:p>
                  </a:txBody>
                  <a:tcPr/>
                </a:tc>
                <a:tc>
                  <a:txBody>
                    <a:bodyPr/>
                    <a:lstStyle/>
                    <a:p>
                      <a:r>
                        <a:rPr lang="en-US" dirty="0" smtClean="0"/>
                        <a:t>36</a:t>
                      </a:r>
                      <a:endParaRPr lang="en-US" dirty="0"/>
                    </a:p>
                  </a:txBody>
                  <a:tcPr/>
                </a:tc>
                <a:tc>
                  <a:txBody>
                    <a:bodyPr/>
                    <a:lstStyle/>
                    <a:p>
                      <a:r>
                        <a:rPr lang="en-US" dirty="0" smtClean="0"/>
                        <a:t>Nested</a:t>
                      </a:r>
                      <a:endParaRPr lang="en-US" dirty="0"/>
                    </a:p>
                  </a:txBody>
                  <a:tcPr/>
                </a:tc>
              </a:tr>
              <a:tr h="413582">
                <a:tc>
                  <a:txBody>
                    <a:bodyPr/>
                    <a:lstStyle/>
                    <a:p>
                      <a:r>
                        <a:rPr lang="en-US" dirty="0" smtClean="0"/>
                        <a:t>CONGA</a:t>
                      </a:r>
                      <a:endParaRPr lang="en-US" dirty="0"/>
                    </a:p>
                  </a:txBody>
                  <a:tcPr/>
                </a:tc>
                <a:tc>
                  <a:txBody>
                    <a:bodyPr/>
                    <a:lstStyle/>
                    <a:p>
                      <a:r>
                        <a:rPr lang="en-US" dirty="0" smtClean="0"/>
                        <a:t>32</a:t>
                      </a:r>
                      <a:endParaRPr lang="en-US" dirty="0"/>
                    </a:p>
                  </a:txBody>
                  <a:tcPr/>
                </a:tc>
                <a:tc>
                  <a:txBody>
                    <a:bodyPr/>
                    <a:lstStyle/>
                    <a:p>
                      <a:r>
                        <a:rPr lang="en-US" dirty="0" smtClean="0"/>
                        <a:t>Pairs</a:t>
                      </a:r>
                      <a:endParaRPr lang="en-US" dirty="0"/>
                    </a:p>
                  </a:txBody>
                  <a:tcPr/>
                </a:tc>
              </a:tr>
              <a:tr h="413582">
                <a:tc>
                  <a:txBody>
                    <a:bodyPr/>
                    <a:lstStyle/>
                    <a:p>
                      <a:r>
                        <a:rPr lang="en-US" dirty="0" err="1" smtClean="0"/>
                        <a:t>CoDel</a:t>
                      </a:r>
                      <a:endParaRPr lang="en-US" dirty="0"/>
                    </a:p>
                  </a:txBody>
                  <a:tcPr/>
                </a:tc>
                <a:tc>
                  <a:txBody>
                    <a:bodyPr/>
                    <a:lstStyle/>
                    <a:p>
                      <a:r>
                        <a:rPr lang="en-US" dirty="0" smtClean="0"/>
                        <a:t>57</a:t>
                      </a:r>
                      <a:endParaRPr lang="en-US" dirty="0"/>
                    </a:p>
                  </a:txBody>
                  <a:tcPr/>
                </a:tc>
                <a:tc>
                  <a:txBody>
                    <a:bodyPr/>
                    <a:lstStyle/>
                    <a:p>
                      <a:r>
                        <a:rPr lang="en-US" b="1" dirty="0" smtClean="0">
                          <a:solidFill>
                            <a:srgbClr val="FF0000"/>
                          </a:solidFill>
                        </a:rPr>
                        <a:t>Doesn’t map</a:t>
                      </a:r>
                      <a:endParaRPr lang="en-US" b="1" dirty="0">
                        <a:solidFill>
                          <a:srgbClr val="FF0000"/>
                        </a:solidFill>
                      </a:endParaRPr>
                    </a:p>
                  </a:txBody>
                  <a:tcPr/>
                </a:tc>
              </a:tr>
            </a:tbl>
          </a:graphicData>
        </a:graphic>
      </p:graphicFrame>
    </p:spTree>
    <p:extLst>
      <p:ext uri="{BB962C8B-B14F-4D97-AF65-F5344CB8AC3E}">
        <p14:creationId xmlns:p14="http://schemas.microsoft.com/office/powerpoint/2010/main" val="32595749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p:cNvGraphicFramePr>
            <a:graphicFrameLocks noGrp="1"/>
          </p:cNvGraphicFramePr>
          <p:nvPr>
            <p:extLst/>
          </p:nvPr>
        </p:nvGraphicFramePr>
        <p:xfrm>
          <a:off x="1485900" y="1409700"/>
          <a:ext cx="9410700" cy="4588816"/>
        </p:xfrm>
        <a:graphic>
          <a:graphicData uri="http://schemas.openxmlformats.org/drawingml/2006/table">
            <a:tbl>
              <a:tblPr firstRow="1" bandRow="1">
                <a:tableStyleId>{5C22544A-7EE6-4342-B048-85BDC9FD1C3A}</a:tableStyleId>
              </a:tblPr>
              <a:tblGrid>
                <a:gridCol w="2602629"/>
                <a:gridCol w="717966"/>
                <a:gridCol w="2939386"/>
                <a:gridCol w="1409532"/>
                <a:gridCol w="1741187"/>
              </a:tblGrid>
              <a:tr h="587070">
                <a:tc>
                  <a:txBody>
                    <a:bodyPr/>
                    <a:lstStyle/>
                    <a:p>
                      <a:r>
                        <a:rPr lang="en-US" dirty="0" smtClean="0"/>
                        <a:t>Algorithm</a:t>
                      </a:r>
                      <a:endParaRPr lang="en-US" dirty="0"/>
                    </a:p>
                  </a:txBody>
                  <a:tcPr/>
                </a:tc>
                <a:tc>
                  <a:txBody>
                    <a:bodyPr/>
                    <a:lstStyle/>
                    <a:p>
                      <a:r>
                        <a:rPr lang="en-US" dirty="0" smtClean="0"/>
                        <a:t>LOC</a:t>
                      </a:r>
                      <a:endParaRPr lang="en-US" dirty="0"/>
                    </a:p>
                  </a:txBody>
                  <a:tcPr/>
                </a:tc>
                <a:tc>
                  <a:txBody>
                    <a:bodyPr/>
                    <a:lstStyle/>
                    <a:p>
                      <a:r>
                        <a:rPr lang="en-US" dirty="0" smtClean="0"/>
                        <a:t>Most expressive</a:t>
                      </a:r>
                    </a:p>
                    <a:p>
                      <a:r>
                        <a:rPr lang="en-US" dirty="0" err="1" smtClean="0"/>
                        <a:t>stateful</a:t>
                      </a:r>
                      <a:r>
                        <a:rPr lang="en-US" dirty="0" smtClean="0"/>
                        <a:t> atom required</a:t>
                      </a:r>
                      <a:endParaRPr lang="en-US" dirty="0"/>
                    </a:p>
                  </a:txBody>
                  <a:tcPr/>
                </a:tc>
                <a:tc>
                  <a:txBody>
                    <a:bodyPr/>
                    <a:lstStyle/>
                    <a:p>
                      <a:r>
                        <a:rPr lang="en-US" dirty="0" smtClean="0"/>
                        <a:t>Pipeline</a:t>
                      </a:r>
                    </a:p>
                    <a:p>
                      <a:r>
                        <a:rPr lang="en-US" dirty="0" smtClean="0"/>
                        <a:t>Depth</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Pipeline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Width</a:t>
                      </a:r>
                    </a:p>
                  </a:txBody>
                  <a:tcPr/>
                </a:tc>
              </a:tr>
              <a:tr h="413582">
                <a:tc>
                  <a:txBody>
                    <a:bodyPr/>
                    <a:lstStyle/>
                    <a:p>
                      <a:r>
                        <a:rPr lang="en-US" dirty="0" smtClean="0"/>
                        <a:t>Bloom filter</a:t>
                      </a:r>
                      <a:endParaRPr lang="en-US" dirty="0"/>
                    </a:p>
                  </a:txBody>
                  <a:tcPr/>
                </a:tc>
                <a:tc>
                  <a:txBody>
                    <a:bodyPr/>
                    <a:lstStyle/>
                    <a:p>
                      <a:r>
                        <a:rPr lang="en-US" dirty="0" smtClean="0"/>
                        <a:t>29</a:t>
                      </a:r>
                      <a:endParaRPr lang="en-US" dirty="0"/>
                    </a:p>
                  </a:txBody>
                  <a:tcPr/>
                </a:tc>
                <a:tc>
                  <a:txBody>
                    <a:bodyPr/>
                    <a:lstStyle/>
                    <a:p>
                      <a:r>
                        <a:rPr lang="en-US" dirty="0" smtClean="0"/>
                        <a:t>R/W</a:t>
                      </a:r>
                      <a:endParaRPr lang="en-US" dirty="0"/>
                    </a:p>
                  </a:txBody>
                  <a:tcPr/>
                </a:tc>
                <a:tc>
                  <a:txBody>
                    <a:bodyPr/>
                    <a:lstStyle/>
                    <a:p>
                      <a:r>
                        <a:rPr lang="en-US" dirty="0" smtClean="0"/>
                        <a:t>4</a:t>
                      </a:r>
                      <a:endParaRPr lang="en-US" dirty="0"/>
                    </a:p>
                  </a:txBody>
                  <a:tcPr/>
                </a:tc>
                <a:tc>
                  <a:txBody>
                    <a:bodyPr/>
                    <a:lstStyle/>
                    <a:p>
                      <a:r>
                        <a:rPr lang="en-US" dirty="0" smtClean="0"/>
                        <a:t>3</a:t>
                      </a:r>
                      <a:endParaRPr lang="en-US" dirty="0"/>
                    </a:p>
                  </a:txBody>
                  <a:tcPr/>
                </a:tc>
              </a:tr>
              <a:tr h="413582">
                <a:tc>
                  <a:txBody>
                    <a:bodyPr/>
                    <a:lstStyle/>
                    <a:p>
                      <a:r>
                        <a:rPr lang="en-US" dirty="0" smtClean="0"/>
                        <a:t>Heavy hitter detection</a:t>
                      </a:r>
                      <a:endParaRPr lang="en-US" dirty="0"/>
                    </a:p>
                  </a:txBody>
                  <a:tcPr/>
                </a:tc>
                <a:tc>
                  <a:txBody>
                    <a:bodyPr/>
                    <a:lstStyle/>
                    <a:p>
                      <a:r>
                        <a:rPr lang="en-US" dirty="0" smtClean="0"/>
                        <a:t>35</a:t>
                      </a:r>
                      <a:endParaRPr lang="en-US" dirty="0"/>
                    </a:p>
                  </a:txBody>
                  <a:tcPr/>
                </a:tc>
                <a:tc>
                  <a:txBody>
                    <a:bodyPr/>
                    <a:lstStyle/>
                    <a:p>
                      <a:r>
                        <a:rPr lang="en-US" dirty="0" smtClean="0"/>
                        <a:t>RAW</a:t>
                      </a:r>
                      <a:endParaRPr lang="en-US" dirty="0"/>
                    </a:p>
                  </a:txBody>
                  <a:tcPr/>
                </a:tc>
                <a:tc>
                  <a:txBody>
                    <a:bodyPr/>
                    <a:lstStyle/>
                    <a:p>
                      <a:r>
                        <a:rPr lang="en-US" dirty="0" smtClean="0"/>
                        <a:t>10</a:t>
                      </a:r>
                      <a:endParaRPr lang="en-US" dirty="0"/>
                    </a:p>
                  </a:txBody>
                  <a:tcPr/>
                </a:tc>
                <a:tc>
                  <a:txBody>
                    <a:bodyPr/>
                    <a:lstStyle/>
                    <a:p>
                      <a:r>
                        <a:rPr lang="en-US" dirty="0" smtClean="0"/>
                        <a:t>9</a:t>
                      </a:r>
                      <a:endParaRPr lang="en-US" dirty="0"/>
                    </a:p>
                  </a:txBody>
                  <a:tcPr/>
                </a:tc>
              </a:tr>
              <a:tr h="413582">
                <a:tc>
                  <a:txBody>
                    <a:bodyPr/>
                    <a:lstStyle/>
                    <a:p>
                      <a:r>
                        <a:rPr lang="en-US" dirty="0" smtClean="0"/>
                        <a:t>Rate-Control</a:t>
                      </a:r>
                    </a:p>
                    <a:p>
                      <a:r>
                        <a:rPr lang="en-US" dirty="0" smtClean="0"/>
                        <a:t>Protocol</a:t>
                      </a:r>
                      <a:endParaRPr lang="en-US" dirty="0"/>
                    </a:p>
                  </a:txBody>
                  <a:tcPr/>
                </a:tc>
                <a:tc>
                  <a:txBody>
                    <a:bodyPr/>
                    <a:lstStyle/>
                    <a:p>
                      <a:r>
                        <a:rPr lang="en-US" dirty="0" smtClean="0"/>
                        <a:t>23</a:t>
                      </a:r>
                      <a:endParaRPr lang="en-US" dirty="0"/>
                    </a:p>
                  </a:txBody>
                  <a:tcPr/>
                </a:tc>
                <a:tc>
                  <a:txBody>
                    <a:bodyPr/>
                    <a:lstStyle/>
                    <a:p>
                      <a:r>
                        <a:rPr lang="en-US" dirty="0" smtClean="0"/>
                        <a:t>PRAW</a:t>
                      </a:r>
                      <a:endParaRPr lang="en-US" dirty="0"/>
                    </a:p>
                  </a:txBody>
                  <a:tcPr/>
                </a:tc>
                <a:tc>
                  <a:txBody>
                    <a:bodyPr/>
                    <a:lstStyle/>
                    <a:p>
                      <a:r>
                        <a:rPr lang="en-US" dirty="0" smtClean="0"/>
                        <a:t>6</a:t>
                      </a:r>
                      <a:endParaRPr lang="en-US" dirty="0"/>
                    </a:p>
                  </a:txBody>
                  <a:tcPr/>
                </a:tc>
                <a:tc>
                  <a:txBody>
                    <a:bodyPr/>
                    <a:lstStyle/>
                    <a:p>
                      <a:r>
                        <a:rPr lang="en-US" dirty="0" smtClean="0"/>
                        <a:t>2</a:t>
                      </a:r>
                      <a:endParaRPr lang="en-US" dirty="0"/>
                    </a:p>
                  </a:txBody>
                  <a:tcPr/>
                </a:tc>
              </a:tr>
              <a:tr h="413582">
                <a:tc>
                  <a:txBody>
                    <a:bodyPr/>
                    <a:lstStyle/>
                    <a:p>
                      <a:r>
                        <a:rPr lang="en-US" dirty="0" err="1" smtClean="0"/>
                        <a:t>Flowlet</a:t>
                      </a:r>
                      <a:r>
                        <a:rPr lang="en-US" dirty="0" smtClean="0"/>
                        <a:t> switching</a:t>
                      </a:r>
                      <a:endParaRPr lang="en-US" dirty="0"/>
                    </a:p>
                  </a:txBody>
                  <a:tcPr/>
                </a:tc>
                <a:tc>
                  <a:txBody>
                    <a:bodyPr/>
                    <a:lstStyle/>
                    <a:p>
                      <a:r>
                        <a:rPr lang="en-US" dirty="0" smtClean="0"/>
                        <a:t>37</a:t>
                      </a:r>
                      <a:endParaRPr lang="en-US" dirty="0"/>
                    </a:p>
                  </a:txBody>
                  <a:tcPr/>
                </a:tc>
                <a:tc>
                  <a:txBody>
                    <a:bodyPr/>
                    <a:lstStyle/>
                    <a:p>
                      <a:r>
                        <a:rPr lang="en-US" dirty="0" smtClean="0"/>
                        <a:t>PRAW</a:t>
                      </a:r>
                      <a:endParaRPr lang="en-US" dirty="0"/>
                    </a:p>
                  </a:txBody>
                  <a:tcPr/>
                </a:tc>
                <a:tc>
                  <a:txBody>
                    <a:bodyPr/>
                    <a:lstStyle/>
                    <a:p>
                      <a:r>
                        <a:rPr lang="en-US" dirty="0" smtClean="0"/>
                        <a:t>3</a:t>
                      </a:r>
                      <a:endParaRPr lang="en-US" dirty="0"/>
                    </a:p>
                  </a:txBody>
                  <a:tcPr/>
                </a:tc>
                <a:tc>
                  <a:txBody>
                    <a:bodyPr/>
                    <a:lstStyle/>
                    <a:p>
                      <a:r>
                        <a:rPr lang="en-US" dirty="0" smtClean="0"/>
                        <a:t>3</a:t>
                      </a:r>
                      <a:endParaRPr lang="en-US" dirty="0"/>
                    </a:p>
                  </a:txBody>
                  <a:tcPr/>
                </a:tc>
              </a:tr>
              <a:tr h="413582">
                <a:tc>
                  <a:txBody>
                    <a:bodyPr/>
                    <a:lstStyle/>
                    <a:p>
                      <a:r>
                        <a:rPr lang="en-US" dirty="0" smtClean="0"/>
                        <a:t>Sampled </a:t>
                      </a:r>
                      <a:r>
                        <a:rPr lang="en-US" dirty="0" err="1" smtClean="0"/>
                        <a:t>NetFlow</a:t>
                      </a:r>
                      <a:endParaRPr lang="en-US" dirty="0"/>
                    </a:p>
                  </a:txBody>
                  <a:tcPr/>
                </a:tc>
                <a:tc>
                  <a:txBody>
                    <a:bodyPr/>
                    <a:lstStyle/>
                    <a:p>
                      <a:r>
                        <a:rPr lang="en-US" dirty="0" smtClean="0"/>
                        <a:t>18</a:t>
                      </a:r>
                      <a:endParaRPr lang="en-US" dirty="0"/>
                    </a:p>
                  </a:txBody>
                  <a:tcPr/>
                </a:tc>
                <a:tc>
                  <a:txBody>
                    <a:bodyPr/>
                    <a:lstStyle/>
                    <a:p>
                      <a:r>
                        <a:rPr lang="en-US" dirty="0" err="1" smtClean="0"/>
                        <a:t>IfElseRAW</a:t>
                      </a:r>
                      <a:endParaRPr lang="en-US" dirty="0"/>
                    </a:p>
                  </a:txBody>
                  <a:tcPr/>
                </a:tc>
                <a:tc>
                  <a:txBody>
                    <a:bodyPr/>
                    <a:lstStyle/>
                    <a:p>
                      <a:r>
                        <a:rPr lang="en-US" dirty="0" smtClean="0"/>
                        <a:t>4</a:t>
                      </a:r>
                      <a:endParaRPr lang="en-US" dirty="0"/>
                    </a:p>
                  </a:txBody>
                  <a:tcPr/>
                </a:tc>
                <a:tc>
                  <a:txBody>
                    <a:bodyPr/>
                    <a:lstStyle/>
                    <a:p>
                      <a:r>
                        <a:rPr lang="en-US" dirty="0" smtClean="0"/>
                        <a:t>2</a:t>
                      </a:r>
                      <a:endParaRPr lang="en-US" dirty="0"/>
                    </a:p>
                  </a:txBody>
                  <a:tcPr/>
                </a:tc>
              </a:tr>
              <a:tr h="413582">
                <a:tc>
                  <a:txBody>
                    <a:bodyPr/>
                    <a:lstStyle/>
                    <a:p>
                      <a:r>
                        <a:rPr lang="en-US" dirty="0" smtClean="0"/>
                        <a:t>HULL</a:t>
                      </a:r>
                      <a:endParaRPr lang="en-US" dirty="0"/>
                    </a:p>
                  </a:txBody>
                  <a:tcPr/>
                </a:tc>
                <a:tc>
                  <a:txBody>
                    <a:bodyPr/>
                    <a:lstStyle/>
                    <a:p>
                      <a:r>
                        <a:rPr lang="en-US" dirty="0" smtClean="0"/>
                        <a:t>26</a:t>
                      </a:r>
                      <a:endParaRPr lang="en-US" dirty="0"/>
                    </a:p>
                  </a:txBody>
                  <a:tcPr/>
                </a:tc>
                <a:tc>
                  <a:txBody>
                    <a:bodyPr/>
                    <a:lstStyle/>
                    <a:p>
                      <a:r>
                        <a:rPr lang="en-US" dirty="0" smtClean="0"/>
                        <a:t>Sub</a:t>
                      </a:r>
                      <a:endParaRPr lang="en-US" dirty="0"/>
                    </a:p>
                  </a:txBody>
                  <a:tcPr/>
                </a:tc>
                <a:tc>
                  <a:txBody>
                    <a:bodyPr/>
                    <a:lstStyle/>
                    <a:p>
                      <a:r>
                        <a:rPr lang="en-US" dirty="0" smtClean="0"/>
                        <a:t>7</a:t>
                      </a:r>
                      <a:endParaRPr lang="en-US" dirty="0"/>
                    </a:p>
                  </a:txBody>
                  <a:tcPr/>
                </a:tc>
                <a:tc>
                  <a:txBody>
                    <a:bodyPr/>
                    <a:lstStyle/>
                    <a:p>
                      <a:r>
                        <a:rPr lang="en-US" dirty="0" smtClean="0"/>
                        <a:t>1</a:t>
                      </a:r>
                      <a:endParaRPr lang="en-US" dirty="0"/>
                    </a:p>
                  </a:txBody>
                  <a:tcPr/>
                </a:tc>
              </a:tr>
              <a:tr h="413582">
                <a:tc>
                  <a:txBody>
                    <a:bodyPr/>
                    <a:lstStyle/>
                    <a:p>
                      <a:r>
                        <a:rPr lang="en-US" dirty="0" smtClean="0"/>
                        <a:t>Adaptive Virtual Queue</a:t>
                      </a:r>
                      <a:endParaRPr lang="en-US" dirty="0"/>
                    </a:p>
                  </a:txBody>
                  <a:tcPr/>
                </a:tc>
                <a:tc>
                  <a:txBody>
                    <a:bodyPr/>
                    <a:lstStyle/>
                    <a:p>
                      <a:r>
                        <a:rPr lang="en-US" dirty="0" smtClean="0"/>
                        <a:t>36</a:t>
                      </a:r>
                      <a:endParaRPr lang="en-US" dirty="0"/>
                    </a:p>
                  </a:txBody>
                  <a:tcPr/>
                </a:tc>
                <a:tc>
                  <a:txBody>
                    <a:bodyPr/>
                    <a:lstStyle/>
                    <a:p>
                      <a:r>
                        <a:rPr lang="en-US" dirty="0" smtClean="0"/>
                        <a:t>Nested</a:t>
                      </a:r>
                      <a:endParaRPr lang="en-US" dirty="0"/>
                    </a:p>
                  </a:txBody>
                  <a:tcPr/>
                </a:tc>
                <a:tc>
                  <a:txBody>
                    <a:bodyPr/>
                    <a:lstStyle/>
                    <a:p>
                      <a:r>
                        <a:rPr lang="en-US" dirty="0" smtClean="0"/>
                        <a:t>7</a:t>
                      </a:r>
                      <a:endParaRPr lang="en-US" dirty="0"/>
                    </a:p>
                  </a:txBody>
                  <a:tcPr/>
                </a:tc>
                <a:tc>
                  <a:txBody>
                    <a:bodyPr/>
                    <a:lstStyle/>
                    <a:p>
                      <a:r>
                        <a:rPr lang="en-US" dirty="0" smtClean="0"/>
                        <a:t>3</a:t>
                      </a:r>
                      <a:endParaRPr lang="en-US" dirty="0"/>
                    </a:p>
                  </a:txBody>
                  <a:tcPr/>
                </a:tc>
              </a:tr>
              <a:tr h="413582">
                <a:tc>
                  <a:txBody>
                    <a:bodyPr/>
                    <a:lstStyle/>
                    <a:p>
                      <a:r>
                        <a:rPr lang="en-US" dirty="0" smtClean="0"/>
                        <a:t>CONGA</a:t>
                      </a:r>
                      <a:endParaRPr lang="en-US" dirty="0"/>
                    </a:p>
                  </a:txBody>
                  <a:tcPr/>
                </a:tc>
                <a:tc>
                  <a:txBody>
                    <a:bodyPr/>
                    <a:lstStyle/>
                    <a:p>
                      <a:r>
                        <a:rPr lang="en-US" dirty="0" smtClean="0"/>
                        <a:t>32</a:t>
                      </a:r>
                      <a:endParaRPr lang="en-US" dirty="0"/>
                    </a:p>
                  </a:txBody>
                  <a:tcPr/>
                </a:tc>
                <a:tc>
                  <a:txBody>
                    <a:bodyPr/>
                    <a:lstStyle/>
                    <a:p>
                      <a:r>
                        <a:rPr lang="en-US" dirty="0" smtClean="0"/>
                        <a:t>Pairs</a:t>
                      </a:r>
                      <a:endParaRPr lang="en-US" dirty="0"/>
                    </a:p>
                  </a:txBody>
                  <a:tcPr/>
                </a:tc>
                <a:tc>
                  <a:txBody>
                    <a:bodyPr/>
                    <a:lstStyle/>
                    <a:p>
                      <a:r>
                        <a:rPr lang="en-US" dirty="0" smtClean="0"/>
                        <a:t>4</a:t>
                      </a:r>
                      <a:endParaRPr lang="en-US" dirty="0"/>
                    </a:p>
                  </a:txBody>
                  <a:tcPr/>
                </a:tc>
                <a:tc>
                  <a:txBody>
                    <a:bodyPr/>
                    <a:lstStyle/>
                    <a:p>
                      <a:r>
                        <a:rPr lang="en-US" dirty="0" smtClean="0"/>
                        <a:t>2</a:t>
                      </a:r>
                      <a:endParaRPr lang="en-US" dirty="0"/>
                    </a:p>
                  </a:txBody>
                  <a:tcPr/>
                </a:tc>
              </a:tr>
              <a:tr h="413582">
                <a:tc>
                  <a:txBody>
                    <a:bodyPr/>
                    <a:lstStyle/>
                    <a:p>
                      <a:r>
                        <a:rPr lang="en-US" dirty="0" err="1" smtClean="0"/>
                        <a:t>CoDel</a:t>
                      </a:r>
                      <a:endParaRPr lang="en-US" dirty="0"/>
                    </a:p>
                  </a:txBody>
                  <a:tcPr/>
                </a:tc>
                <a:tc>
                  <a:txBody>
                    <a:bodyPr/>
                    <a:lstStyle/>
                    <a:p>
                      <a:r>
                        <a:rPr lang="en-US" dirty="0" smtClean="0"/>
                        <a:t>57</a:t>
                      </a:r>
                      <a:endParaRPr lang="en-US" dirty="0"/>
                    </a:p>
                  </a:txBody>
                  <a:tcPr/>
                </a:tc>
                <a:tc>
                  <a:txBody>
                    <a:bodyPr/>
                    <a:lstStyle/>
                    <a:p>
                      <a:r>
                        <a:rPr lang="en-US" b="1" dirty="0" smtClean="0">
                          <a:solidFill>
                            <a:srgbClr val="FF0000"/>
                          </a:solidFill>
                        </a:rPr>
                        <a:t>Doesn’t map</a:t>
                      </a:r>
                      <a:endParaRPr lang="en-US" b="1" dirty="0">
                        <a:solidFill>
                          <a:srgbClr val="FF0000"/>
                        </a:solidFill>
                      </a:endParaRPr>
                    </a:p>
                  </a:txBody>
                  <a:tcPr/>
                </a:tc>
                <a:tc>
                  <a:txBody>
                    <a:bodyPr/>
                    <a:lstStyle/>
                    <a:p>
                      <a:r>
                        <a:rPr lang="en-US" dirty="0" smtClean="0"/>
                        <a:t>15</a:t>
                      </a:r>
                      <a:endParaRPr lang="en-US" dirty="0"/>
                    </a:p>
                  </a:txBody>
                  <a:tcPr/>
                </a:tc>
                <a:tc>
                  <a:txBody>
                    <a:bodyPr/>
                    <a:lstStyle/>
                    <a:p>
                      <a:r>
                        <a:rPr lang="en-US" dirty="0" smtClean="0"/>
                        <a:t>3</a:t>
                      </a:r>
                      <a:endParaRPr lang="en-US" dirty="0"/>
                    </a:p>
                  </a:txBody>
                  <a:tcPr/>
                </a:tc>
              </a:tr>
            </a:tbl>
          </a:graphicData>
        </a:graphic>
      </p:graphicFrame>
      <p:sp>
        <p:nvSpPr>
          <p:cNvPr id="4" name="Rounded Rectangle 3"/>
          <p:cNvSpPr/>
          <p:nvPr/>
        </p:nvSpPr>
        <p:spPr>
          <a:xfrm>
            <a:off x="673100" y="6019800"/>
            <a:ext cx="10871200" cy="6942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smtClean="0"/>
              <a:t>~100</a:t>
            </a:r>
            <a:r>
              <a:rPr lang="en-US" sz="4000"/>
              <a:t> </a:t>
            </a:r>
            <a:r>
              <a:rPr lang="en-US" sz="4000" smtClean="0"/>
              <a:t>atom </a:t>
            </a:r>
            <a:r>
              <a:rPr lang="en-US" sz="4000" dirty="0" smtClean="0"/>
              <a:t>instances are sufficient</a:t>
            </a:r>
            <a:endParaRPr lang="en-US" sz="4000" dirty="0"/>
          </a:p>
        </p:txBody>
      </p:sp>
      <p:sp>
        <p:nvSpPr>
          <p:cNvPr id="3" name="Title 2"/>
          <p:cNvSpPr>
            <a:spLocks noGrp="1"/>
          </p:cNvSpPr>
          <p:nvPr>
            <p:ph type="title"/>
          </p:nvPr>
        </p:nvSpPr>
        <p:spPr/>
        <p:txBody>
          <a:bodyPr/>
          <a:lstStyle/>
          <a:p>
            <a:r>
              <a:rPr lang="en-US" dirty="0" smtClean="0"/>
              <a:t>Compilation packet transactions to atoms</a:t>
            </a:r>
            <a:endParaRPr lang="en-US" dirty="0"/>
          </a:p>
        </p:txBody>
      </p:sp>
    </p:spTree>
    <p:extLst>
      <p:ext uri="{BB962C8B-B14F-4D97-AF65-F5344CB8AC3E}">
        <p14:creationId xmlns:p14="http://schemas.microsoft.com/office/powerpoint/2010/main" val="847903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Modest cost for programmability</a:t>
            </a:r>
            <a:endParaRPr lang="en-US" dirty="0"/>
          </a:p>
        </p:txBody>
      </p:sp>
      <p:sp>
        <p:nvSpPr>
          <p:cNvPr id="4" name="Rectangle 3"/>
          <p:cNvSpPr/>
          <p:nvPr/>
        </p:nvSpPr>
        <p:spPr>
          <a:xfrm>
            <a:off x="606270" y="1371600"/>
            <a:ext cx="10761280" cy="954107"/>
          </a:xfrm>
          <a:prstGeom prst="rect">
            <a:avLst/>
          </a:prstGeom>
        </p:spPr>
        <p:txBody>
          <a:bodyPr wrap="none">
            <a:spAutoFit/>
          </a:bodyPr>
          <a:lstStyle/>
          <a:p>
            <a:pPr marL="457200" indent="-457200">
              <a:buFont typeface="Arial" charset="0"/>
              <a:buChar char="•"/>
            </a:pPr>
            <a:r>
              <a:rPr lang="en-US" sz="2800" dirty="0"/>
              <a:t>All atoms meet timing at 1 </a:t>
            </a:r>
            <a:r>
              <a:rPr lang="en-US" sz="2800" dirty="0" smtClean="0"/>
              <a:t>GHz in a 32-nm library.</a:t>
            </a:r>
          </a:p>
          <a:p>
            <a:pPr marL="457200" indent="-457200">
              <a:buFont typeface="Arial" charset="0"/>
              <a:buChar char="•"/>
            </a:pPr>
            <a:r>
              <a:rPr lang="en-US" sz="2800" dirty="0" smtClean="0"/>
              <a:t>They occupy modest additional area relative to a switching chip.</a:t>
            </a:r>
            <a:endParaRPr lang="en-US" sz="2800" dirty="0"/>
          </a:p>
        </p:txBody>
      </p:sp>
      <p:graphicFrame>
        <p:nvGraphicFramePr>
          <p:cNvPr id="5" name="Table 4"/>
          <p:cNvGraphicFramePr>
            <a:graphicFrameLocks noGrp="1"/>
          </p:cNvGraphicFramePr>
          <p:nvPr>
            <p:extLst/>
          </p:nvPr>
        </p:nvGraphicFramePr>
        <p:xfrm>
          <a:off x="990600" y="2408178"/>
          <a:ext cx="10629899" cy="4267200"/>
        </p:xfrm>
        <a:graphic>
          <a:graphicData uri="http://schemas.openxmlformats.org/drawingml/2006/table">
            <a:tbl>
              <a:tblPr firstRow="1" bandRow="1">
                <a:tableStyleId>{5C22544A-7EE6-4342-B048-85BDC9FD1C3A}</a:tableStyleId>
              </a:tblPr>
              <a:tblGrid>
                <a:gridCol w="2409441"/>
                <a:gridCol w="3762759"/>
                <a:gridCol w="1714500"/>
                <a:gridCol w="2743199"/>
              </a:tblGrid>
              <a:tr h="340201">
                <a:tc>
                  <a:txBody>
                    <a:bodyPr/>
                    <a:lstStyle/>
                    <a:p>
                      <a:r>
                        <a:rPr lang="en-US" sz="1600" dirty="0" smtClean="0"/>
                        <a:t>Atom</a:t>
                      </a:r>
                      <a:endParaRPr lang="en-US" sz="1600" dirty="0"/>
                    </a:p>
                  </a:txBody>
                  <a:tcPr/>
                </a:tc>
                <a:tc>
                  <a:txBody>
                    <a:bodyPr/>
                    <a:lstStyle/>
                    <a:p>
                      <a:r>
                        <a:rPr lang="en-US" sz="1600" dirty="0" smtClean="0"/>
                        <a:t>Description</a:t>
                      </a:r>
                      <a:endParaRPr lang="en-US" sz="1600" dirty="0"/>
                    </a:p>
                  </a:txBody>
                  <a:tcPr/>
                </a:tc>
                <a:tc>
                  <a:txBody>
                    <a:bodyPr/>
                    <a:lstStyle/>
                    <a:p>
                      <a:r>
                        <a:rPr lang="en-US" sz="1600" dirty="0" smtClean="0"/>
                        <a:t>Atom area</a:t>
                      </a:r>
                    </a:p>
                    <a:p>
                      <a:r>
                        <a:rPr lang="en-US" sz="1600" dirty="0" smtClean="0"/>
                        <a:t>(micro m^2)</a:t>
                      </a:r>
                      <a:endParaRPr lang="en-US" sz="1600" dirty="0"/>
                    </a:p>
                  </a:txBody>
                  <a:tcPr/>
                </a:tc>
                <a:tc>
                  <a:txBody>
                    <a:bodyPr/>
                    <a:lstStyle/>
                    <a:p>
                      <a:r>
                        <a:rPr lang="en-US" sz="1600" dirty="0" smtClean="0"/>
                        <a:t>A</a:t>
                      </a:r>
                      <a:r>
                        <a:rPr lang="en-US" sz="1600" baseline="0" dirty="0" smtClean="0"/>
                        <a:t>rea </a:t>
                      </a:r>
                      <a:r>
                        <a:rPr lang="en-US" sz="1600" baseline="0" smtClean="0"/>
                        <a:t>for 100 </a:t>
                      </a:r>
                      <a:r>
                        <a:rPr lang="en-US" sz="1600" baseline="0" dirty="0" smtClean="0"/>
                        <a:t>atoms relative to 200 mm^2 chip</a:t>
                      </a:r>
                      <a:endParaRPr lang="en-US" sz="1600" dirty="0"/>
                    </a:p>
                  </a:txBody>
                  <a:tcPr/>
                </a:tc>
              </a:tr>
              <a:tr h="340201">
                <a:tc>
                  <a:txBody>
                    <a:bodyPr/>
                    <a:lstStyle/>
                    <a:p>
                      <a:r>
                        <a:rPr lang="en-US" sz="2000" dirty="0" smtClean="0">
                          <a:latin typeface="Gadugi" panose="020B0502040204020203" pitchFamily="34" charset="0"/>
                        </a:rPr>
                        <a:t>R/W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 or</a:t>
                      </a:r>
                      <a:r>
                        <a:rPr lang="en-US" sz="2000" baseline="0" dirty="0" smtClean="0">
                          <a:latin typeface="Gadugi" panose="020B0502040204020203" pitchFamily="34" charset="0"/>
                        </a:rPr>
                        <a:t> write state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250</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0.0125%</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 add, and</a:t>
                      </a:r>
                      <a:r>
                        <a:rPr lang="en-US" sz="2000" baseline="0" dirty="0" smtClean="0">
                          <a:latin typeface="Gadugi" panose="020B0502040204020203" pitchFamily="34" charset="0"/>
                        </a:rPr>
                        <a:t> write back</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431</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0.022%</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Predicated</a:t>
                      </a:r>
                      <a:r>
                        <a:rPr lang="en-US" sz="2000" baseline="0" dirty="0" smtClean="0">
                          <a:latin typeface="Gadugi" panose="020B0502040204020203" pitchFamily="34" charset="0"/>
                        </a:rPr>
                        <a:t> version of 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791</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0.039%</a:t>
                      </a:r>
                      <a:endParaRPr lang="en-US" sz="2000" dirty="0">
                        <a:latin typeface="Gadugi" panose="020B0502040204020203" pitchFamily="34" charset="0"/>
                      </a:endParaRPr>
                    </a:p>
                  </a:txBody>
                  <a:tcPr/>
                </a:tc>
              </a:tr>
              <a:tr h="340201">
                <a:tc>
                  <a:txBody>
                    <a:bodyPr/>
                    <a:lstStyle/>
                    <a:p>
                      <a:r>
                        <a:rPr lang="en-US" sz="2000" dirty="0" err="1" smtClean="0">
                          <a:latin typeface="Gadugi" panose="020B0502040204020203" pitchFamily="34" charset="0"/>
                        </a:rPr>
                        <a:t>IfElseRAW</a:t>
                      </a:r>
                      <a:endParaRPr lang="en-US" sz="2000" dirty="0">
                        <a:latin typeface="Gadugi" panose="020B0502040204020203" pitchFamily="34" charset="0"/>
                      </a:endParaRPr>
                    </a:p>
                  </a:txBody>
                  <a:tcPr/>
                </a:tc>
                <a:tc>
                  <a:txBody>
                    <a:bodyPr/>
                    <a:lstStyle/>
                    <a:p>
                      <a:r>
                        <a:rPr lang="en-US" sz="2000" baseline="0" dirty="0" smtClean="0">
                          <a:latin typeface="Gadugi" panose="020B0502040204020203" pitchFamily="34" charset="0"/>
                        </a:rPr>
                        <a:t>2 RAWs, one each when a predicate is true or false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985</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0.049%</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Sub</a:t>
                      </a:r>
                      <a:endParaRPr lang="en-US" sz="2000" dirty="0">
                        <a:latin typeface="Gadugi" panose="020B0502040204020203" pitchFamily="34" charset="0"/>
                      </a:endParaRPr>
                    </a:p>
                  </a:txBody>
                  <a:tcPr/>
                </a:tc>
                <a:tc>
                  <a:txBody>
                    <a:bodyPr/>
                    <a:lstStyle/>
                    <a:p>
                      <a:r>
                        <a:rPr lang="en-US" sz="2000" dirty="0" err="1" smtClean="0">
                          <a:latin typeface="Gadugi" panose="020B0502040204020203" pitchFamily="34" charset="0"/>
                        </a:rPr>
                        <a:t>IfElseRAW</a:t>
                      </a:r>
                      <a:r>
                        <a:rPr lang="en-US" sz="2000" dirty="0" smtClean="0">
                          <a:latin typeface="Gadugi" panose="020B0502040204020203" pitchFamily="34" charset="0"/>
                        </a:rPr>
                        <a:t> with a </a:t>
                      </a:r>
                      <a:r>
                        <a:rPr lang="en-US" sz="2000" dirty="0" err="1" smtClean="0">
                          <a:latin typeface="Gadugi" panose="020B0502040204020203" pitchFamily="34" charset="0"/>
                        </a:rPr>
                        <a:t>stateful</a:t>
                      </a:r>
                      <a:r>
                        <a:rPr lang="en-US" sz="2000" dirty="0" smtClean="0">
                          <a:latin typeface="Gadugi" panose="020B0502040204020203" pitchFamily="34" charset="0"/>
                        </a:rPr>
                        <a:t> subtraction capability</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1522</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0.076%</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Nested</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4-way predication (nests</a:t>
                      </a:r>
                      <a:r>
                        <a:rPr lang="en-US" sz="2000" baseline="0" dirty="0" smtClean="0">
                          <a:latin typeface="Gadugi" panose="020B0502040204020203" pitchFamily="34" charset="0"/>
                        </a:rPr>
                        <a:t> 2 </a:t>
                      </a:r>
                      <a:r>
                        <a:rPr lang="en-US" sz="2000" baseline="0" dirty="0" err="1" smtClean="0">
                          <a:latin typeface="Gadugi" panose="020B0502040204020203" pitchFamily="34" charset="0"/>
                        </a:rPr>
                        <a:t>IfElseRAWs</a:t>
                      </a:r>
                      <a:r>
                        <a:rPr lang="en-US" sz="2000" baseline="0" dirty="0" smtClean="0">
                          <a:latin typeface="Gadugi" panose="020B0502040204020203" pitchFamily="34" charset="0"/>
                        </a:rPr>
                        <a:t>)</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3597</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0.179%</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Pairs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Update a pair of state variables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5997</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0.30%</a:t>
                      </a:r>
                      <a:endParaRPr lang="en-US" sz="2000" dirty="0">
                        <a:latin typeface="Gadugi" panose="020B0502040204020203" pitchFamily="34" charset="0"/>
                      </a:endParaRPr>
                    </a:p>
                  </a:txBody>
                  <a:tcPr/>
                </a:tc>
              </a:tr>
            </a:tbl>
          </a:graphicData>
        </a:graphic>
      </p:graphicFrame>
      <p:sp>
        <p:nvSpPr>
          <p:cNvPr id="6" name="Rounded Rectangle 5"/>
          <p:cNvSpPr/>
          <p:nvPr/>
        </p:nvSpPr>
        <p:spPr>
          <a:xfrm>
            <a:off x="838200" y="5943600"/>
            <a:ext cx="10871200" cy="6942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&lt;1 % additional area for 100 atom instances</a:t>
            </a:r>
            <a:endParaRPr lang="en-US" sz="4000" dirty="0"/>
          </a:p>
        </p:txBody>
      </p:sp>
    </p:spTree>
    <p:extLst>
      <p:ext uri="{BB962C8B-B14F-4D97-AF65-F5344CB8AC3E}">
        <p14:creationId xmlns:p14="http://schemas.microsoft.com/office/powerpoint/2010/main" val="533835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19100" y="76200"/>
            <a:ext cx="10820400" cy="1325563"/>
          </a:xfrm>
        </p:spPr>
        <p:txBody>
          <a:bodyPr>
            <a:noAutofit/>
          </a:bodyPr>
          <a:lstStyle/>
          <a:p>
            <a:r>
              <a:rPr lang="en-US" dirty="0" smtClean="0">
                <a:solidFill>
                  <a:schemeClr val="bg1"/>
                </a:solidFill>
                <a:latin typeface="Gadugi" panose="020B0502040204020203" pitchFamily="34" charset="0"/>
              </a:rPr>
              <a:t>This Talk</a:t>
            </a:r>
            <a:endParaRPr lang="en-US" dirty="0">
              <a:solidFill>
                <a:schemeClr val="bg1"/>
              </a:solidFill>
              <a:latin typeface="Gadugi" panose="020B0502040204020203" pitchFamily="34" charset="0"/>
            </a:endParaRPr>
          </a:p>
        </p:txBody>
      </p:sp>
      <p:sp>
        <p:nvSpPr>
          <p:cNvPr id="671" name="Content Placeholder 2"/>
          <p:cNvSpPr>
            <a:spLocks noGrp="1"/>
          </p:cNvSpPr>
          <p:nvPr>
            <p:ph idx="1"/>
          </p:nvPr>
        </p:nvSpPr>
        <p:spPr>
          <a:xfrm>
            <a:off x="228600" y="5143500"/>
            <a:ext cx="12458700" cy="1085850"/>
          </a:xfrm>
        </p:spPr>
        <p:txBody>
          <a:bodyPr>
            <a:normAutofit fontScale="25000" lnSpcReduction="20000"/>
          </a:bodyPr>
          <a:lstStyle/>
          <a:p>
            <a:pPr lvl="1"/>
            <a:r>
              <a:rPr lang="en-US" sz="9600" dirty="0">
                <a:latin typeface="Gadugi" panose="020B0502040204020203" pitchFamily="34" charset="0"/>
              </a:rPr>
              <a:t>The machine model</a:t>
            </a:r>
            <a:r>
              <a:rPr lang="en-US" sz="9600" dirty="0" smtClean="0">
                <a:latin typeface="Gadugi" panose="020B0502040204020203" pitchFamily="34" charset="0"/>
              </a:rPr>
              <a:t>: Formalizing the computational capabilities of </a:t>
            </a:r>
            <a:r>
              <a:rPr lang="en-US" sz="9600" dirty="0">
                <a:latin typeface="Gadugi" panose="020B0502040204020203" pitchFamily="34" charset="0"/>
              </a:rPr>
              <a:t>line-rate routers</a:t>
            </a:r>
          </a:p>
          <a:p>
            <a:pPr lvl="1"/>
            <a:endParaRPr lang="en-US" sz="9600" dirty="0">
              <a:latin typeface="Gadugi" panose="020B0502040204020203" pitchFamily="34" charset="0"/>
            </a:endParaRPr>
          </a:p>
          <a:p>
            <a:pPr lvl="1"/>
            <a:r>
              <a:rPr lang="en-US" sz="9600" dirty="0">
                <a:latin typeface="Gadugi" panose="020B0502040204020203" pitchFamily="34" charset="0"/>
              </a:rPr>
              <a:t>Packet transactions: High-level programming for the router pipeline</a:t>
            </a:r>
          </a:p>
          <a:p>
            <a:pPr marL="457200" lvl="1" indent="0">
              <a:buNone/>
            </a:pPr>
            <a:endParaRPr lang="en-US" sz="9600" dirty="0">
              <a:latin typeface="Gadugi" panose="020B0502040204020203" pitchFamily="34" charset="0"/>
            </a:endParaRPr>
          </a:p>
          <a:p>
            <a:pPr lvl="1"/>
            <a:r>
              <a:rPr lang="en-US" sz="9600" dirty="0">
                <a:latin typeface="Gadugi" panose="020B0502040204020203" pitchFamily="34" charset="0"/>
              </a:rPr>
              <a:t>Push-In First-Out Queues: Programming the scheduler</a:t>
            </a:r>
          </a:p>
          <a:p>
            <a:endParaRPr lang="en-US" sz="2800" dirty="0">
              <a:latin typeface="Gadugi" panose="020B0502040204020203" pitchFamily="34" charset="0"/>
            </a:endParaRPr>
          </a:p>
        </p:txBody>
      </p:sp>
      <p:sp>
        <p:nvSpPr>
          <p:cNvPr id="26" name="Right Arrow 25"/>
          <p:cNvSpPr/>
          <p:nvPr/>
        </p:nvSpPr>
        <p:spPr>
          <a:xfrm>
            <a:off x="131336" y="6395316"/>
            <a:ext cx="609600" cy="304800"/>
          </a:xfrm>
          <a:prstGeom prst="rightArrow">
            <a:avLst/>
          </a:prstGeom>
          <a:solidFill>
            <a:srgbClr val="FF6666"/>
          </a:solidFill>
          <a:ln>
            <a:solidFill>
              <a:srgbClr val="99162D"/>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10" name="Group 42"/>
          <p:cNvGrpSpPr/>
          <p:nvPr/>
        </p:nvGrpSpPr>
        <p:grpSpPr>
          <a:xfrm>
            <a:off x="1665657" y="2593259"/>
            <a:ext cx="4875732" cy="1192610"/>
            <a:chOff x="1707458" y="1778000"/>
            <a:chExt cx="4254836" cy="1181787"/>
          </a:xfrm>
        </p:grpSpPr>
        <p:cxnSp>
          <p:nvCxnSpPr>
            <p:cNvPr id="498" name="Straight Arrow Connector 49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99" name="Straight Arrow Connector 49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0" name="Straight Arrow Connector 49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1" name="Straight Arrow Connector 50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2" name="Straight Arrow Connector 50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3" name="Straight Arrow Connector 50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4" name="Straight Arrow Connector 50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5" name="Straight Arrow Connector 50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6" name="Straight Arrow Connector 50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7" name="Straight Arrow Connector 50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11" name="Right Arrow 310"/>
          <p:cNvSpPr/>
          <p:nvPr/>
        </p:nvSpPr>
        <p:spPr>
          <a:xfrm>
            <a:off x="223589" y="2998558"/>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312" name="TextBox 311"/>
          <p:cNvSpPr txBox="1"/>
          <p:nvPr/>
        </p:nvSpPr>
        <p:spPr>
          <a:xfrm>
            <a:off x="152400" y="2670781"/>
            <a:ext cx="471021" cy="410071"/>
          </a:xfrm>
          <a:prstGeom prst="rect">
            <a:avLst/>
          </a:prstGeom>
          <a:noFill/>
        </p:spPr>
        <p:txBody>
          <a:bodyPr wrap="none" lIns="130622" tIns="65311" rIns="130622" bIns="65311" rtlCol="0">
            <a:spAutoFit/>
          </a:bodyPr>
          <a:lstStyle/>
          <a:p>
            <a:r>
              <a:rPr lang="en-US" dirty="0" smtClean="0">
                <a:latin typeface="Seravek"/>
                <a:cs typeface="Seravek"/>
              </a:rPr>
              <a:t>In</a:t>
            </a:r>
            <a:endParaRPr lang="en-US" dirty="0">
              <a:latin typeface="Seravek"/>
              <a:cs typeface="Seravek"/>
            </a:endParaRPr>
          </a:p>
        </p:txBody>
      </p:sp>
      <p:sp>
        <p:nvSpPr>
          <p:cNvPr id="319" name="TextBox 318"/>
          <p:cNvSpPr txBox="1"/>
          <p:nvPr/>
        </p:nvSpPr>
        <p:spPr>
          <a:xfrm>
            <a:off x="6580240" y="876300"/>
            <a:ext cx="1297858" cy="685895"/>
          </a:xfrm>
          <a:prstGeom prst="rect">
            <a:avLst/>
          </a:prstGeom>
          <a:noFill/>
        </p:spPr>
        <p:txBody>
          <a:bodyPr wrap="square" lIns="130622" tIns="65311" rIns="130622" bIns="65311" rtlCol="0">
            <a:spAutoFit/>
          </a:bodyPr>
          <a:lstStyle/>
          <a:p>
            <a:pPr algn="ctr"/>
            <a:r>
              <a:rPr lang="en-US" dirty="0" smtClean="0">
                <a:latin typeface="Seravek"/>
                <a:cs typeface="Seravek"/>
              </a:rPr>
              <a:t>Queues/</a:t>
            </a:r>
          </a:p>
          <a:p>
            <a:pPr algn="ctr"/>
            <a:r>
              <a:rPr lang="en-US" dirty="0" smtClean="0">
                <a:latin typeface="Seravek"/>
                <a:cs typeface="Seravek"/>
              </a:rPr>
              <a:t>Scheduler</a:t>
            </a:r>
            <a:endParaRPr lang="en-US" dirty="0">
              <a:latin typeface="Seravek"/>
              <a:cs typeface="Seravek"/>
            </a:endParaRPr>
          </a:p>
        </p:txBody>
      </p:sp>
      <p:sp>
        <p:nvSpPr>
          <p:cNvPr id="320" name="Right Arrow 319"/>
          <p:cNvSpPr/>
          <p:nvPr/>
        </p:nvSpPr>
        <p:spPr>
          <a:xfrm>
            <a:off x="11632726" y="3081951"/>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321" name="TextBox 320"/>
          <p:cNvSpPr txBox="1"/>
          <p:nvPr/>
        </p:nvSpPr>
        <p:spPr>
          <a:xfrm>
            <a:off x="11514659" y="2735850"/>
            <a:ext cx="677341" cy="410071"/>
          </a:xfrm>
          <a:prstGeom prst="rect">
            <a:avLst/>
          </a:prstGeom>
          <a:noFill/>
        </p:spPr>
        <p:txBody>
          <a:bodyPr wrap="none" lIns="130622" tIns="65311" rIns="130622" bIns="65311" rtlCol="0">
            <a:spAutoFit/>
          </a:bodyPr>
          <a:lstStyle/>
          <a:p>
            <a:r>
              <a:rPr lang="en-US" dirty="0" smtClean="0">
                <a:latin typeface="Seravek"/>
                <a:cs typeface="Seravek"/>
              </a:rPr>
              <a:t>Out</a:t>
            </a:r>
            <a:endParaRPr lang="en-US" dirty="0">
              <a:latin typeface="Seravek"/>
              <a:cs typeface="Seravek"/>
            </a:endParaRPr>
          </a:p>
        </p:txBody>
      </p:sp>
      <p:sp>
        <p:nvSpPr>
          <p:cNvPr id="323" name="Rectangle 322"/>
          <p:cNvSpPr/>
          <p:nvPr/>
        </p:nvSpPr>
        <p:spPr>
          <a:xfrm>
            <a:off x="3324046" y="1794786"/>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339" name="Rectangle 338"/>
          <p:cNvSpPr/>
          <p:nvPr/>
        </p:nvSpPr>
        <p:spPr>
          <a:xfrm>
            <a:off x="1895201" y="1787727"/>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375" name="Rectangle 374"/>
          <p:cNvSpPr/>
          <p:nvPr/>
        </p:nvSpPr>
        <p:spPr>
          <a:xfrm>
            <a:off x="667247" y="1577427"/>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376" name="TextBox 375"/>
          <p:cNvSpPr txBox="1"/>
          <p:nvPr/>
        </p:nvSpPr>
        <p:spPr>
          <a:xfrm>
            <a:off x="723900" y="1182085"/>
            <a:ext cx="916049" cy="410071"/>
          </a:xfrm>
          <a:prstGeom prst="rect">
            <a:avLst/>
          </a:prstGeom>
          <a:noFill/>
        </p:spPr>
        <p:txBody>
          <a:bodyPr wrap="none" lIns="130622" tIns="65311" rIns="130622" bIns="65311" rtlCol="0">
            <a:spAutoFit/>
          </a:bodyPr>
          <a:lstStyle/>
          <a:p>
            <a:r>
              <a:rPr lang="en-US" dirty="0" smtClean="0">
                <a:latin typeface="Seravek"/>
                <a:cs typeface="Seravek"/>
              </a:rPr>
              <a:t>Parser</a:t>
            </a:r>
            <a:endParaRPr lang="en-US" dirty="0">
              <a:latin typeface="Seravek"/>
              <a:cs typeface="Seravek"/>
            </a:endParaRPr>
          </a:p>
        </p:txBody>
      </p:sp>
      <p:cxnSp>
        <p:nvCxnSpPr>
          <p:cNvPr id="377" name="Straight Connector 376"/>
          <p:cNvCxnSpPr/>
          <p:nvPr/>
        </p:nvCxnSpPr>
        <p:spPr>
          <a:xfrm>
            <a:off x="6115365" y="2267073"/>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78" name="Straight Connector 377"/>
          <p:cNvCxnSpPr/>
          <p:nvPr/>
        </p:nvCxnSpPr>
        <p:spPr>
          <a:xfrm>
            <a:off x="6115365" y="415711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54" name="Straight Connector 453"/>
          <p:cNvCxnSpPr/>
          <p:nvPr/>
        </p:nvCxnSpPr>
        <p:spPr>
          <a:xfrm>
            <a:off x="6115365" y="293928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55" name="Straight Connector 454"/>
          <p:cNvCxnSpPr/>
          <p:nvPr/>
        </p:nvCxnSpPr>
        <p:spPr>
          <a:xfrm>
            <a:off x="6115365" y="3466118"/>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456" name="Rectangle 455"/>
          <p:cNvSpPr/>
          <p:nvPr/>
        </p:nvSpPr>
        <p:spPr>
          <a:xfrm>
            <a:off x="5110103" y="1781898"/>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57" name="Group 456"/>
          <p:cNvGrpSpPr/>
          <p:nvPr/>
        </p:nvGrpSpPr>
        <p:grpSpPr>
          <a:xfrm>
            <a:off x="4556884" y="2093550"/>
            <a:ext cx="515971" cy="2169799"/>
            <a:chOff x="8534400" y="1981200"/>
            <a:chExt cx="595991" cy="2163589"/>
          </a:xfrm>
        </p:grpSpPr>
        <p:cxnSp>
          <p:nvCxnSpPr>
            <p:cNvPr id="495" name="Straight Connector 49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96" name="Straight Connector 49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97" name="Straight Connector 49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458" name="Group 457"/>
          <p:cNvGrpSpPr/>
          <p:nvPr/>
        </p:nvGrpSpPr>
        <p:grpSpPr>
          <a:xfrm>
            <a:off x="6581079" y="1584812"/>
            <a:ext cx="1230395" cy="3209586"/>
            <a:chOff x="6400800" y="2362200"/>
            <a:chExt cx="1181100" cy="3200400"/>
          </a:xfrm>
        </p:grpSpPr>
        <p:sp>
          <p:nvSpPr>
            <p:cNvPr id="478" name="Rectangle 477"/>
            <p:cNvSpPr/>
            <p:nvPr/>
          </p:nvSpPr>
          <p:spPr>
            <a:xfrm>
              <a:off x="6400800" y="2362200"/>
              <a:ext cx="1181100" cy="3200400"/>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479" name="Group 65"/>
            <p:cNvGrpSpPr/>
            <p:nvPr/>
          </p:nvGrpSpPr>
          <p:grpSpPr>
            <a:xfrm>
              <a:off x="6749312" y="3009900"/>
              <a:ext cx="527788" cy="298464"/>
              <a:chOff x="7660968" y="1751777"/>
              <a:chExt cx="1040580" cy="450645"/>
            </a:xfrm>
          </p:grpSpPr>
          <p:sp>
            <p:nvSpPr>
              <p:cNvPr id="492" name="Freeform 49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93" name="Straight Connector 49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4" name="Straight Connector 49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0" name="Group 70"/>
            <p:cNvGrpSpPr/>
            <p:nvPr/>
          </p:nvGrpSpPr>
          <p:grpSpPr>
            <a:xfrm>
              <a:off x="6749312" y="3511536"/>
              <a:ext cx="527788" cy="298464"/>
              <a:chOff x="7660968" y="1751777"/>
              <a:chExt cx="1040580" cy="450645"/>
            </a:xfrm>
          </p:grpSpPr>
          <p:sp>
            <p:nvSpPr>
              <p:cNvPr id="489" name="Freeform 488"/>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90" name="Straight Connector 489"/>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1" name="Straight Connector 490"/>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1" name="Group 65"/>
            <p:cNvGrpSpPr/>
            <p:nvPr/>
          </p:nvGrpSpPr>
          <p:grpSpPr>
            <a:xfrm>
              <a:off x="6749312" y="4006836"/>
              <a:ext cx="527788" cy="298464"/>
              <a:chOff x="7660968" y="1751777"/>
              <a:chExt cx="1040580" cy="450645"/>
            </a:xfrm>
          </p:grpSpPr>
          <p:sp>
            <p:nvSpPr>
              <p:cNvPr id="486" name="Freeform 485"/>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87" name="Straight Connector 486"/>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8" name="Straight Connector 487"/>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2" name="Group 70"/>
            <p:cNvGrpSpPr/>
            <p:nvPr/>
          </p:nvGrpSpPr>
          <p:grpSpPr>
            <a:xfrm>
              <a:off x="6749312" y="4502136"/>
              <a:ext cx="527788" cy="298464"/>
              <a:chOff x="7660968" y="1751777"/>
              <a:chExt cx="1040580" cy="450645"/>
            </a:xfrm>
          </p:grpSpPr>
          <p:sp>
            <p:nvSpPr>
              <p:cNvPr id="483" name="Freeform 482"/>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84" name="Straight Connector 483"/>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5" name="Straight Connector 484"/>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459" name="Group 42"/>
          <p:cNvGrpSpPr/>
          <p:nvPr/>
        </p:nvGrpSpPr>
        <p:grpSpPr>
          <a:xfrm>
            <a:off x="7817631" y="2616465"/>
            <a:ext cx="3367506" cy="1192610"/>
            <a:chOff x="1707458" y="1778000"/>
            <a:chExt cx="4254836" cy="1181787"/>
          </a:xfrm>
        </p:grpSpPr>
        <p:cxnSp>
          <p:nvCxnSpPr>
            <p:cNvPr id="468" name="Straight Arrow Connector 46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69" name="Straight Arrow Connector 46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0" name="Straight Arrow Connector 46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1" name="Straight Arrow Connector 47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2" name="Straight Arrow Connector 47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3" name="Straight Arrow Connector 47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4" name="Straight Arrow Connector 47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5" name="Straight Arrow Connector 47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6" name="Straight Arrow Connector 47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7" name="Straight Arrow Connector 47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460" name="Rectangle 459"/>
          <p:cNvSpPr/>
          <p:nvPr/>
        </p:nvSpPr>
        <p:spPr>
          <a:xfrm>
            <a:off x="11218670" y="1582579"/>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461" name="TextBox 460"/>
          <p:cNvSpPr txBox="1"/>
          <p:nvPr/>
        </p:nvSpPr>
        <p:spPr>
          <a:xfrm>
            <a:off x="10902674" y="1174741"/>
            <a:ext cx="1209953" cy="410071"/>
          </a:xfrm>
          <a:prstGeom prst="rect">
            <a:avLst/>
          </a:prstGeom>
          <a:noFill/>
        </p:spPr>
        <p:txBody>
          <a:bodyPr wrap="none" lIns="130622" tIns="65311" rIns="130622" bIns="65311" rtlCol="0">
            <a:spAutoFit/>
          </a:bodyPr>
          <a:lstStyle/>
          <a:p>
            <a:r>
              <a:rPr lang="en-US" dirty="0" err="1">
                <a:latin typeface="Seravek"/>
                <a:cs typeface="Seravek"/>
              </a:rPr>
              <a:t>D</a:t>
            </a:r>
            <a:r>
              <a:rPr lang="en-US" dirty="0" err="1" smtClean="0">
                <a:latin typeface="Seravek"/>
                <a:cs typeface="Seravek"/>
              </a:rPr>
              <a:t>eparser</a:t>
            </a:r>
            <a:endParaRPr lang="en-US" dirty="0">
              <a:latin typeface="Seravek"/>
              <a:cs typeface="Seravek"/>
            </a:endParaRPr>
          </a:p>
        </p:txBody>
      </p:sp>
      <p:sp>
        <p:nvSpPr>
          <p:cNvPr id="462" name="Rectangle 461"/>
          <p:cNvSpPr/>
          <p:nvPr/>
        </p:nvSpPr>
        <p:spPr>
          <a:xfrm>
            <a:off x="8047174" y="1794786"/>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463" name="Rectangle 462"/>
          <p:cNvSpPr/>
          <p:nvPr/>
        </p:nvSpPr>
        <p:spPr>
          <a:xfrm>
            <a:off x="9833231" y="1781898"/>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64" name="Group 463"/>
          <p:cNvGrpSpPr/>
          <p:nvPr/>
        </p:nvGrpSpPr>
        <p:grpSpPr>
          <a:xfrm>
            <a:off x="9280012" y="2093550"/>
            <a:ext cx="515971" cy="2169799"/>
            <a:chOff x="8534400" y="1981200"/>
            <a:chExt cx="595991" cy="2163589"/>
          </a:xfrm>
        </p:grpSpPr>
        <p:cxnSp>
          <p:nvCxnSpPr>
            <p:cNvPr id="465" name="Straight Connector 46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66" name="Straight Connector 46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67" name="Straight Connector 46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300" name="Group 299"/>
          <p:cNvGrpSpPr/>
          <p:nvPr/>
        </p:nvGrpSpPr>
        <p:grpSpPr>
          <a:xfrm>
            <a:off x="1818261" y="1564176"/>
            <a:ext cx="4484987" cy="191047"/>
            <a:chOff x="1866900" y="2628900"/>
            <a:chExt cx="4419600" cy="190500"/>
          </a:xfrm>
        </p:grpSpPr>
        <p:cxnSp>
          <p:nvCxnSpPr>
            <p:cNvPr id="307" name="Straight Connector 30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8" name="Straight Connector 307"/>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9" name="Straight Connector 308"/>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01" name="TextBox 300"/>
          <p:cNvSpPr txBox="1"/>
          <p:nvPr/>
        </p:nvSpPr>
        <p:spPr>
          <a:xfrm>
            <a:off x="3088346" y="1220293"/>
            <a:ext cx="1859687" cy="410070"/>
          </a:xfrm>
          <a:prstGeom prst="rect">
            <a:avLst/>
          </a:prstGeom>
          <a:noFill/>
        </p:spPr>
        <p:txBody>
          <a:bodyPr wrap="none" lIns="130622" tIns="65311" rIns="130622" bIns="65311" rtlCol="0">
            <a:spAutoFit/>
          </a:bodyPr>
          <a:lstStyle/>
          <a:p>
            <a:r>
              <a:rPr lang="en-US" dirty="0" smtClean="0">
                <a:latin typeface="Seravek"/>
                <a:cs typeface="Seravek"/>
              </a:rPr>
              <a:t>Ingress pipeline</a:t>
            </a:r>
            <a:endParaRPr lang="en-US" dirty="0">
              <a:latin typeface="Seravek"/>
              <a:cs typeface="Seravek"/>
            </a:endParaRPr>
          </a:p>
        </p:txBody>
      </p:sp>
      <p:grpSp>
        <p:nvGrpSpPr>
          <p:cNvPr id="302" name="Group 301"/>
          <p:cNvGrpSpPr/>
          <p:nvPr/>
        </p:nvGrpSpPr>
        <p:grpSpPr>
          <a:xfrm>
            <a:off x="8006741" y="1552472"/>
            <a:ext cx="3016451" cy="191047"/>
            <a:chOff x="1920389" y="2693432"/>
            <a:chExt cx="4419600" cy="190500"/>
          </a:xfrm>
        </p:grpSpPr>
        <p:cxnSp>
          <p:nvCxnSpPr>
            <p:cNvPr id="304" name="Straight Connector 303"/>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5" name="Straight Connector 304"/>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6" name="Straight Connector 305"/>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03" name="TextBox 302"/>
          <p:cNvSpPr txBox="1"/>
          <p:nvPr/>
        </p:nvSpPr>
        <p:spPr>
          <a:xfrm>
            <a:off x="8641784" y="1208591"/>
            <a:ext cx="1786108" cy="410070"/>
          </a:xfrm>
          <a:prstGeom prst="rect">
            <a:avLst/>
          </a:prstGeom>
          <a:noFill/>
        </p:spPr>
        <p:txBody>
          <a:bodyPr wrap="none" lIns="130622" tIns="65311" rIns="130622" bIns="65311" rtlCol="0">
            <a:spAutoFit/>
          </a:bodyPr>
          <a:lstStyle/>
          <a:p>
            <a:r>
              <a:rPr lang="en-US" dirty="0" smtClean="0">
                <a:latin typeface="Seravek"/>
                <a:cs typeface="Seravek"/>
              </a:rPr>
              <a:t>Egress pipeline</a:t>
            </a:r>
            <a:endParaRPr lang="en-US" dirty="0">
              <a:latin typeface="Seravek"/>
              <a:cs typeface="Seravek"/>
            </a:endParaRPr>
          </a:p>
        </p:txBody>
      </p:sp>
      <p:grpSp>
        <p:nvGrpSpPr>
          <p:cNvPr id="508" name="Group 507"/>
          <p:cNvGrpSpPr/>
          <p:nvPr/>
        </p:nvGrpSpPr>
        <p:grpSpPr>
          <a:xfrm>
            <a:off x="668075" y="1562101"/>
            <a:ext cx="1148394" cy="3238500"/>
            <a:chOff x="591875" y="2743200"/>
            <a:chExt cx="1148394" cy="3238500"/>
          </a:xfrm>
        </p:grpSpPr>
        <p:sp>
          <p:nvSpPr>
            <p:cNvPr id="509" name="Rectangle 508"/>
            <p:cNvSpPr/>
            <p:nvPr/>
          </p:nvSpPr>
          <p:spPr>
            <a:xfrm>
              <a:off x="591875" y="2743200"/>
              <a:ext cx="1008325" cy="3238500"/>
            </a:xfrm>
            <a:prstGeom prst="rect">
              <a:avLst/>
            </a:prstGeom>
            <a:solidFill>
              <a:srgbClr val="FFFFFF">
                <a:alpha val="80000"/>
              </a:srgbClr>
            </a:solidFill>
            <a:ln>
              <a:solidFill>
                <a:schemeClr val="accent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tx1"/>
                </a:solidFill>
                <a:latin typeface="Seravek"/>
                <a:cs typeface="Seravek"/>
              </a:endParaRPr>
            </a:p>
          </p:txBody>
        </p:sp>
        <p:grpSp>
          <p:nvGrpSpPr>
            <p:cNvPr id="510" name="Group 509"/>
            <p:cNvGrpSpPr/>
            <p:nvPr/>
          </p:nvGrpSpPr>
          <p:grpSpPr>
            <a:xfrm>
              <a:off x="609600" y="3390900"/>
              <a:ext cx="1130669" cy="1816899"/>
              <a:chOff x="1791929" y="5127627"/>
              <a:chExt cx="1754721" cy="2101858"/>
            </a:xfrm>
          </p:grpSpPr>
          <p:sp>
            <p:nvSpPr>
              <p:cNvPr id="511" name="Connector 88"/>
              <p:cNvSpPr/>
              <p:nvPr/>
            </p:nvSpPr>
            <p:spPr>
              <a:xfrm>
                <a:off x="1862224" y="5127627"/>
                <a:ext cx="563851" cy="548071"/>
              </a:xfrm>
              <a:prstGeom prst="flowChartConnector">
                <a:avLst/>
              </a:prstGeom>
              <a:solidFill>
                <a:schemeClr val="accent4"/>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512" name="Connector 89"/>
              <p:cNvSpPr/>
              <p:nvPr/>
            </p:nvSpPr>
            <p:spPr>
              <a:xfrm>
                <a:off x="2647164" y="5130027"/>
                <a:ext cx="622979" cy="548071"/>
              </a:xfrm>
              <a:prstGeom prst="flowChartConnector">
                <a:avLst/>
              </a:prstGeom>
              <a:solidFill>
                <a:srgbClr val="FFFF00"/>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513" name="Connector 90"/>
              <p:cNvSpPr/>
              <p:nvPr/>
            </p:nvSpPr>
            <p:spPr>
              <a:xfrm>
                <a:off x="1860190" y="5921033"/>
                <a:ext cx="563851" cy="548071"/>
              </a:xfrm>
              <a:prstGeom prst="flowChartConnector">
                <a:avLst/>
              </a:prstGeom>
              <a:solidFill>
                <a:srgbClr val="D92AFF"/>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514" name="Connector 91"/>
              <p:cNvSpPr/>
              <p:nvPr/>
            </p:nvSpPr>
            <p:spPr>
              <a:xfrm>
                <a:off x="2647165" y="5965072"/>
                <a:ext cx="563851" cy="548071"/>
              </a:xfrm>
              <a:prstGeom prst="flowChartConnector">
                <a:avLst/>
              </a:prstGeom>
              <a:solidFill>
                <a:srgbClr val="3366FF"/>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515" name="Connector 92"/>
              <p:cNvSpPr/>
              <p:nvPr/>
            </p:nvSpPr>
            <p:spPr>
              <a:xfrm>
                <a:off x="1877496" y="6681414"/>
                <a:ext cx="563851" cy="548071"/>
              </a:xfrm>
              <a:prstGeom prst="flowChartConnector">
                <a:avLst/>
              </a:prstGeom>
              <a:solidFill>
                <a:srgbClr val="5CFF37"/>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516" name="Connector 93"/>
              <p:cNvSpPr/>
              <p:nvPr/>
            </p:nvSpPr>
            <p:spPr>
              <a:xfrm>
                <a:off x="2647165" y="6681414"/>
                <a:ext cx="563851" cy="548071"/>
              </a:xfrm>
              <a:prstGeom prst="flowChartConnector">
                <a:avLst/>
              </a:prstGeom>
              <a:solidFill>
                <a:srgbClr val="FF0D13"/>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cxnSp>
            <p:nvCxnSpPr>
              <p:cNvPr id="517" name="Straight Arrow Connector 516"/>
              <p:cNvCxnSpPr>
                <a:stCxn id="511" idx="6"/>
                <a:endCxn id="512" idx="2"/>
              </p:cNvCxnSpPr>
              <p:nvPr/>
            </p:nvCxnSpPr>
            <p:spPr>
              <a:xfrm>
                <a:off x="2426075" y="5401663"/>
                <a:ext cx="221090" cy="2400"/>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518" name="Straight Arrow Connector 517"/>
              <p:cNvCxnSpPr>
                <a:stCxn id="512" idx="3"/>
                <a:endCxn id="513" idx="7"/>
              </p:cNvCxnSpPr>
              <p:nvPr/>
            </p:nvCxnSpPr>
            <p:spPr>
              <a:xfrm flipH="1">
                <a:off x="2341468" y="5597835"/>
                <a:ext cx="396930" cy="403462"/>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519" name="Straight Arrow Connector 518"/>
              <p:cNvCxnSpPr>
                <a:stCxn id="511" idx="4"/>
                <a:endCxn id="513" idx="0"/>
              </p:cNvCxnSpPr>
              <p:nvPr/>
            </p:nvCxnSpPr>
            <p:spPr>
              <a:xfrm flipH="1">
                <a:off x="2142116" y="5675698"/>
                <a:ext cx="2034" cy="245335"/>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520" name="Straight Arrow Connector 519"/>
              <p:cNvCxnSpPr>
                <a:stCxn id="511" idx="5"/>
                <a:endCxn id="514" idx="1"/>
              </p:cNvCxnSpPr>
              <p:nvPr/>
            </p:nvCxnSpPr>
            <p:spPr>
              <a:xfrm>
                <a:off x="2343501" y="5595435"/>
                <a:ext cx="386237" cy="449901"/>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521" name="Straight Arrow Connector 520"/>
              <p:cNvCxnSpPr>
                <a:stCxn id="513" idx="4"/>
                <a:endCxn id="515" idx="0"/>
              </p:cNvCxnSpPr>
              <p:nvPr/>
            </p:nvCxnSpPr>
            <p:spPr>
              <a:xfrm>
                <a:off x="2142116" y="6469104"/>
                <a:ext cx="17306" cy="212310"/>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522" name="Straight Arrow Connector 521"/>
              <p:cNvCxnSpPr>
                <a:stCxn id="513" idx="5"/>
                <a:endCxn id="516" idx="1"/>
              </p:cNvCxnSpPr>
              <p:nvPr/>
            </p:nvCxnSpPr>
            <p:spPr>
              <a:xfrm>
                <a:off x="2341467" y="6388840"/>
                <a:ext cx="388272" cy="372837"/>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523" name="Straight Arrow Connector 522"/>
              <p:cNvCxnSpPr>
                <a:stCxn id="514" idx="3"/>
                <a:endCxn id="515" idx="7"/>
              </p:cNvCxnSpPr>
              <p:nvPr/>
            </p:nvCxnSpPr>
            <p:spPr>
              <a:xfrm flipH="1">
                <a:off x="2358774" y="6432880"/>
                <a:ext cx="370964" cy="328798"/>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sp>
            <p:nvSpPr>
              <p:cNvPr id="524" name="TextBox 523"/>
              <p:cNvSpPr txBox="1"/>
              <p:nvPr/>
            </p:nvSpPr>
            <p:spPr>
              <a:xfrm>
                <a:off x="1851058" y="6776143"/>
                <a:ext cx="684628" cy="299631"/>
              </a:xfrm>
              <a:prstGeom prst="rect">
                <a:avLst/>
              </a:prstGeom>
              <a:noFill/>
            </p:spPr>
            <p:txBody>
              <a:bodyPr wrap="none" rtlCol="0">
                <a:spAutoFit/>
              </a:bodyPr>
              <a:lstStyle/>
              <a:p>
                <a:pPr defTabSz="566900"/>
                <a:r>
                  <a:rPr lang="en-US" sz="1200" dirty="0">
                    <a:solidFill>
                      <a:srgbClr val="000000"/>
                    </a:solidFill>
                    <a:latin typeface="Seravek"/>
                    <a:cs typeface="Seravek"/>
                  </a:rPr>
                  <a:t>TCP</a:t>
                </a:r>
              </a:p>
            </p:txBody>
          </p:sp>
          <p:sp>
            <p:nvSpPr>
              <p:cNvPr id="525" name="TextBox 524"/>
              <p:cNvSpPr txBox="1"/>
              <p:nvPr/>
            </p:nvSpPr>
            <p:spPr>
              <a:xfrm>
                <a:off x="2560601" y="6809947"/>
                <a:ext cx="751577" cy="299631"/>
              </a:xfrm>
              <a:prstGeom prst="rect">
                <a:avLst/>
              </a:prstGeom>
              <a:noFill/>
            </p:spPr>
            <p:txBody>
              <a:bodyPr wrap="none" rtlCol="0">
                <a:spAutoFit/>
              </a:bodyPr>
              <a:lstStyle/>
              <a:p>
                <a:pPr defTabSz="566900"/>
                <a:r>
                  <a:rPr lang="en-US" sz="1200" dirty="0">
                    <a:solidFill>
                      <a:srgbClr val="000000"/>
                    </a:solidFill>
                    <a:latin typeface="Seravek"/>
                    <a:cs typeface="Seravek"/>
                  </a:rPr>
                  <a:t>New</a:t>
                </a:r>
              </a:p>
            </p:txBody>
          </p:sp>
          <p:sp>
            <p:nvSpPr>
              <p:cNvPr id="526" name="TextBox 525"/>
              <p:cNvSpPr txBox="1"/>
              <p:nvPr/>
            </p:nvSpPr>
            <p:spPr>
              <a:xfrm>
                <a:off x="1791929" y="6026902"/>
                <a:ext cx="716704" cy="299631"/>
              </a:xfrm>
              <a:prstGeom prst="rect">
                <a:avLst/>
              </a:prstGeom>
              <a:noFill/>
            </p:spPr>
            <p:txBody>
              <a:bodyPr wrap="none" rtlCol="0">
                <a:spAutoFit/>
              </a:bodyPr>
              <a:lstStyle/>
              <a:p>
                <a:pPr defTabSz="566900"/>
                <a:r>
                  <a:rPr lang="en-US" sz="1200" dirty="0">
                    <a:solidFill>
                      <a:srgbClr val="000000"/>
                    </a:solidFill>
                    <a:latin typeface="Seravek"/>
                    <a:cs typeface="Seravek"/>
                  </a:rPr>
                  <a:t>IPv4</a:t>
                </a:r>
              </a:p>
            </p:txBody>
          </p:sp>
          <p:sp>
            <p:nvSpPr>
              <p:cNvPr id="527" name="TextBox 526"/>
              <p:cNvSpPr txBox="1"/>
              <p:nvPr/>
            </p:nvSpPr>
            <p:spPr>
              <a:xfrm>
                <a:off x="2586769" y="6073463"/>
                <a:ext cx="724432" cy="299631"/>
              </a:xfrm>
              <a:prstGeom prst="rect">
                <a:avLst/>
              </a:prstGeom>
              <a:noFill/>
            </p:spPr>
            <p:txBody>
              <a:bodyPr wrap="none" rtlCol="0">
                <a:spAutoFit/>
              </a:bodyPr>
              <a:lstStyle/>
              <a:p>
                <a:pPr defTabSz="566900"/>
                <a:r>
                  <a:rPr lang="en-US" sz="1200" dirty="0">
                    <a:solidFill>
                      <a:srgbClr val="000000"/>
                    </a:solidFill>
                    <a:latin typeface="Seravek"/>
                    <a:cs typeface="Seravek"/>
                  </a:rPr>
                  <a:t>IPv6</a:t>
                </a:r>
              </a:p>
            </p:txBody>
          </p:sp>
          <p:sp>
            <p:nvSpPr>
              <p:cNvPr id="528" name="TextBox 527"/>
              <p:cNvSpPr txBox="1"/>
              <p:nvPr/>
            </p:nvSpPr>
            <p:spPr>
              <a:xfrm>
                <a:off x="2541464" y="5240125"/>
                <a:ext cx="1005186" cy="318358"/>
              </a:xfrm>
              <a:prstGeom prst="rect">
                <a:avLst/>
              </a:prstGeom>
              <a:noFill/>
            </p:spPr>
            <p:txBody>
              <a:bodyPr wrap="square" rtlCol="0">
                <a:spAutoFit/>
              </a:bodyPr>
              <a:lstStyle/>
              <a:p>
                <a:pPr defTabSz="566900"/>
                <a:r>
                  <a:rPr lang="en-US" sz="1200" dirty="0">
                    <a:solidFill>
                      <a:srgbClr val="000000"/>
                    </a:solidFill>
                    <a:latin typeface="Seravek"/>
                    <a:cs typeface="Seravek"/>
                  </a:rPr>
                  <a:t>VLAN</a:t>
                </a:r>
              </a:p>
            </p:txBody>
          </p:sp>
          <p:sp>
            <p:nvSpPr>
              <p:cNvPr id="529" name="TextBox 528"/>
              <p:cNvSpPr txBox="1"/>
              <p:nvPr/>
            </p:nvSpPr>
            <p:spPr>
              <a:xfrm>
                <a:off x="1791929" y="5210053"/>
                <a:ext cx="691427" cy="332923"/>
              </a:xfrm>
              <a:prstGeom prst="rect">
                <a:avLst/>
              </a:prstGeom>
              <a:noFill/>
            </p:spPr>
            <p:txBody>
              <a:bodyPr wrap="none" rtlCol="0">
                <a:spAutoFit/>
              </a:bodyPr>
              <a:lstStyle/>
              <a:p>
                <a:pPr defTabSz="566900"/>
                <a:r>
                  <a:rPr lang="en-US" sz="1400" dirty="0">
                    <a:solidFill>
                      <a:srgbClr val="000000"/>
                    </a:solidFill>
                    <a:latin typeface="Seravek"/>
                    <a:cs typeface="Seravek"/>
                  </a:rPr>
                  <a:t>Eth</a:t>
                </a:r>
                <a:endParaRPr lang="en-US" sz="1200" dirty="0">
                  <a:solidFill>
                    <a:srgbClr val="000000"/>
                  </a:solidFill>
                  <a:latin typeface="Seravek"/>
                  <a:cs typeface="Seravek"/>
                </a:endParaRPr>
              </a:p>
            </p:txBody>
          </p:sp>
        </p:grpSp>
      </p:grpSp>
      <p:grpSp>
        <p:nvGrpSpPr>
          <p:cNvPr id="530" name="Group 529"/>
          <p:cNvGrpSpPr/>
          <p:nvPr/>
        </p:nvGrpSpPr>
        <p:grpSpPr>
          <a:xfrm>
            <a:off x="1818213" y="1790701"/>
            <a:ext cx="1305987" cy="3124200"/>
            <a:chOff x="1742013" y="2971800"/>
            <a:chExt cx="1305987" cy="3124200"/>
          </a:xfrm>
        </p:grpSpPr>
        <p:grpSp>
          <p:nvGrpSpPr>
            <p:cNvPr id="531" name="Group 530"/>
            <p:cNvGrpSpPr/>
            <p:nvPr/>
          </p:nvGrpSpPr>
          <p:grpSpPr>
            <a:xfrm>
              <a:off x="1742013" y="2971800"/>
              <a:ext cx="1305987" cy="2819400"/>
              <a:chOff x="1742013" y="2971800"/>
              <a:chExt cx="1305987" cy="2819400"/>
            </a:xfrm>
          </p:grpSpPr>
          <p:sp>
            <p:nvSpPr>
              <p:cNvPr id="533" name="Rectangle 532"/>
              <p:cNvSpPr/>
              <p:nvPr/>
            </p:nvSpPr>
            <p:spPr>
              <a:xfrm>
                <a:off x="1824947" y="2971800"/>
                <a:ext cx="1109765" cy="28194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34" name="Group 533"/>
              <p:cNvGrpSpPr/>
              <p:nvPr/>
            </p:nvGrpSpPr>
            <p:grpSpPr>
              <a:xfrm>
                <a:off x="1889935" y="3530971"/>
                <a:ext cx="981004" cy="1917329"/>
                <a:chOff x="1905000" y="3378571"/>
                <a:chExt cx="981004" cy="1917329"/>
              </a:xfrm>
            </p:grpSpPr>
            <p:grpSp>
              <p:nvGrpSpPr>
                <p:cNvPr id="536" name="Group 535"/>
                <p:cNvGrpSpPr/>
                <p:nvPr/>
              </p:nvGrpSpPr>
              <p:grpSpPr>
                <a:xfrm>
                  <a:off x="1905000" y="3378571"/>
                  <a:ext cx="981004" cy="234942"/>
                  <a:chOff x="3717645" y="1687844"/>
                  <a:chExt cx="981004" cy="234942"/>
                </a:xfrm>
              </p:grpSpPr>
              <p:sp>
                <p:nvSpPr>
                  <p:cNvPr id="557" name="Rectangle 55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558" name="Trapezoid 5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559" name="Straight Connector 558"/>
                  <p:cNvCxnSpPr>
                    <a:stCxn id="557" idx="3"/>
                    <a:endCxn id="55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7" name="Group 536"/>
                <p:cNvGrpSpPr/>
                <p:nvPr/>
              </p:nvGrpSpPr>
              <p:grpSpPr>
                <a:xfrm>
                  <a:off x="1905000" y="3709142"/>
                  <a:ext cx="981004" cy="234942"/>
                  <a:chOff x="3717645" y="1687844"/>
                  <a:chExt cx="981004" cy="234942"/>
                </a:xfrm>
              </p:grpSpPr>
              <p:sp>
                <p:nvSpPr>
                  <p:cNvPr id="554" name="Rectangle 55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55" name="Trapezoid 55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6" name="Straight Connector 555"/>
                  <p:cNvCxnSpPr>
                    <a:stCxn id="554" idx="3"/>
                    <a:endCxn id="55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8" name="Group 537"/>
                <p:cNvGrpSpPr/>
                <p:nvPr/>
              </p:nvGrpSpPr>
              <p:grpSpPr>
                <a:xfrm>
                  <a:off x="1905000" y="4038600"/>
                  <a:ext cx="981004" cy="234942"/>
                  <a:chOff x="3717645" y="1687844"/>
                  <a:chExt cx="981004" cy="234942"/>
                </a:xfrm>
              </p:grpSpPr>
              <p:sp>
                <p:nvSpPr>
                  <p:cNvPr id="551" name="Rectangle 5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52" name="Trapezoid 5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3" name="Straight Connector 552"/>
                  <p:cNvCxnSpPr>
                    <a:stCxn id="551" idx="3"/>
                    <a:endCxn id="55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9" name="Group 538"/>
                <p:cNvGrpSpPr/>
                <p:nvPr/>
              </p:nvGrpSpPr>
              <p:grpSpPr>
                <a:xfrm>
                  <a:off x="1905000" y="4381500"/>
                  <a:ext cx="981004" cy="234942"/>
                  <a:chOff x="3717645" y="1687844"/>
                  <a:chExt cx="981004" cy="234942"/>
                </a:xfrm>
              </p:grpSpPr>
              <p:sp>
                <p:nvSpPr>
                  <p:cNvPr id="548" name="Rectangle 54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9" name="Trapezoid 54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0" name="Straight Connector 549"/>
                  <p:cNvCxnSpPr>
                    <a:stCxn id="548" idx="3"/>
                    <a:endCxn id="54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40" name="Group 539"/>
                <p:cNvGrpSpPr/>
                <p:nvPr/>
              </p:nvGrpSpPr>
              <p:grpSpPr>
                <a:xfrm>
                  <a:off x="1905000" y="4712071"/>
                  <a:ext cx="981004" cy="234942"/>
                  <a:chOff x="3717645" y="1687844"/>
                  <a:chExt cx="981004" cy="234942"/>
                </a:xfrm>
              </p:grpSpPr>
              <p:sp>
                <p:nvSpPr>
                  <p:cNvPr id="545" name="Rectangle 54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6" name="Trapezoid 5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7" name="Straight Connector 546"/>
                  <p:cNvCxnSpPr>
                    <a:stCxn id="545" idx="3"/>
                    <a:endCxn id="54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41" name="Group 540"/>
                <p:cNvGrpSpPr/>
                <p:nvPr/>
              </p:nvGrpSpPr>
              <p:grpSpPr>
                <a:xfrm>
                  <a:off x="1905000" y="5060958"/>
                  <a:ext cx="981004" cy="234942"/>
                  <a:chOff x="3717645" y="1687844"/>
                  <a:chExt cx="981004" cy="234942"/>
                </a:xfrm>
              </p:grpSpPr>
              <p:sp>
                <p:nvSpPr>
                  <p:cNvPr id="542" name="Rectangle 54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3" name="Trapezoid 54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4" name="Straight Connector 543"/>
                  <p:cNvCxnSpPr>
                    <a:stCxn id="542" idx="3"/>
                    <a:endCxn id="54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35" name="TextBox 53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532" name="TextBox 531"/>
            <p:cNvSpPr txBox="1"/>
            <p:nvPr/>
          </p:nvSpPr>
          <p:spPr>
            <a:xfrm>
              <a:off x="1954802" y="5725608"/>
              <a:ext cx="902699" cy="370392"/>
            </a:xfrm>
            <a:prstGeom prst="rect">
              <a:avLst/>
            </a:prstGeom>
            <a:noFill/>
          </p:spPr>
          <p:txBody>
            <a:bodyPr wrap="none" rtlCol="0">
              <a:spAutoFit/>
            </a:bodyPr>
            <a:lstStyle/>
            <a:p>
              <a:r>
                <a:rPr lang="en-US" dirty="0" smtClean="0">
                  <a:latin typeface="Seravek"/>
                  <a:cs typeface="Seravek"/>
                </a:rPr>
                <a:t>Stage 1</a:t>
              </a:r>
              <a:endParaRPr lang="en-US" dirty="0">
                <a:latin typeface="Seravek"/>
                <a:cs typeface="Seravek"/>
              </a:endParaRPr>
            </a:p>
          </p:txBody>
        </p:sp>
      </p:grpSp>
      <p:grpSp>
        <p:nvGrpSpPr>
          <p:cNvPr id="560" name="Group 559"/>
          <p:cNvGrpSpPr/>
          <p:nvPr/>
        </p:nvGrpSpPr>
        <p:grpSpPr>
          <a:xfrm>
            <a:off x="3238500" y="1790701"/>
            <a:ext cx="1313752" cy="3124200"/>
            <a:chOff x="3162300" y="2971800"/>
            <a:chExt cx="1313752" cy="3124200"/>
          </a:xfrm>
        </p:grpSpPr>
        <p:grpSp>
          <p:nvGrpSpPr>
            <p:cNvPr id="561" name="Group 560"/>
            <p:cNvGrpSpPr/>
            <p:nvPr/>
          </p:nvGrpSpPr>
          <p:grpSpPr>
            <a:xfrm>
              <a:off x="3162300" y="2971800"/>
              <a:ext cx="1313752" cy="2819400"/>
              <a:chOff x="1742013" y="2971800"/>
              <a:chExt cx="1305987" cy="2819400"/>
            </a:xfrm>
          </p:grpSpPr>
          <p:sp>
            <p:nvSpPr>
              <p:cNvPr id="563" name="Rectangle 562"/>
              <p:cNvSpPr/>
              <p:nvPr/>
            </p:nvSpPr>
            <p:spPr>
              <a:xfrm>
                <a:off x="1824947" y="2971800"/>
                <a:ext cx="1109765" cy="28194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64" name="Group 563"/>
              <p:cNvGrpSpPr/>
              <p:nvPr/>
            </p:nvGrpSpPr>
            <p:grpSpPr>
              <a:xfrm>
                <a:off x="1889935" y="3530971"/>
                <a:ext cx="981004" cy="1917329"/>
                <a:chOff x="1905000" y="3378571"/>
                <a:chExt cx="981004" cy="1917329"/>
              </a:xfrm>
            </p:grpSpPr>
            <p:grpSp>
              <p:nvGrpSpPr>
                <p:cNvPr id="566" name="Group 565"/>
                <p:cNvGrpSpPr/>
                <p:nvPr/>
              </p:nvGrpSpPr>
              <p:grpSpPr>
                <a:xfrm>
                  <a:off x="1905000" y="3378571"/>
                  <a:ext cx="981004" cy="234942"/>
                  <a:chOff x="3717645" y="1687844"/>
                  <a:chExt cx="981004" cy="234942"/>
                </a:xfrm>
              </p:grpSpPr>
              <p:sp>
                <p:nvSpPr>
                  <p:cNvPr id="587" name="Rectangle 58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588" name="Trapezoid 58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589" name="Straight Connector 588"/>
                  <p:cNvCxnSpPr>
                    <a:stCxn id="587" idx="3"/>
                    <a:endCxn id="58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7" name="Group 566"/>
                <p:cNvGrpSpPr/>
                <p:nvPr/>
              </p:nvGrpSpPr>
              <p:grpSpPr>
                <a:xfrm>
                  <a:off x="1905000" y="3709142"/>
                  <a:ext cx="981004" cy="234942"/>
                  <a:chOff x="3717645" y="1687844"/>
                  <a:chExt cx="981004" cy="234942"/>
                </a:xfrm>
              </p:grpSpPr>
              <p:sp>
                <p:nvSpPr>
                  <p:cNvPr id="584" name="Rectangle 5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85" name="Trapezoid 5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6" name="Straight Connector 585"/>
                  <p:cNvCxnSpPr>
                    <a:stCxn id="584" idx="3"/>
                    <a:endCxn id="5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8" name="Group 567"/>
                <p:cNvGrpSpPr/>
                <p:nvPr/>
              </p:nvGrpSpPr>
              <p:grpSpPr>
                <a:xfrm>
                  <a:off x="1905000" y="4038600"/>
                  <a:ext cx="981004" cy="234942"/>
                  <a:chOff x="3717645" y="1687844"/>
                  <a:chExt cx="981004" cy="234942"/>
                </a:xfrm>
              </p:grpSpPr>
              <p:sp>
                <p:nvSpPr>
                  <p:cNvPr id="581" name="Rectangle 5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82" name="Trapezoid 5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3" name="Straight Connector 582"/>
                  <p:cNvCxnSpPr>
                    <a:stCxn id="581" idx="3"/>
                    <a:endCxn id="5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9" name="Group 568"/>
                <p:cNvGrpSpPr/>
                <p:nvPr/>
              </p:nvGrpSpPr>
              <p:grpSpPr>
                <a:xfrm>
                  <a:off x="1905000" y="4381500"/>
                  <a:ext cx="981004" cy="234942"/>
                  <a:chOff x="3717645" y="1687844"/>
                  <a:chExt cx="981004" cy="234942"/>
                </a:xfrm>
              </p:grpSpPr>
              <p:sp>
                <p:nvSpPr>
                  <p:cNvPr id="578" name="Rectangle 5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9" name="Trapezoid 5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0" name="Straight Connector 579"/>
                  <p:cNvCxnSpPr>
                    <a:stCxn id="578" idx="3"/>
                    <a:endCxn id="5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0" name="Group 569"/>
                <p:cNvGrpSpPr/>
                <p:nvPr/>
              </p:nvGrpSpPr>
              <p:grpSpPr>
                <a:xfrm>
                  <a:off x="1905000" y="4712071"/>
                  <a:ext cx="981004" cy="234942"/>
                  <a:chOff x="3717645" y="1687844"/>
                  <a:chExt cx="981004" cy="234942"/>
                </a:xfrm>
              </p:grpSpPr>
              <p:sp>
                <p:nvSpPr>
                  <p:cNvPr id="575" name="Rectangle 5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6" name="Trapezoid 5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7" name="Straight Connector 576"/>
                  <p:cNvCxnSpPr>
                    <a:stCxn id="575" idx="3"/>
                    <a:endCxn id="5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1" name="Group 570"/>
                <p:cNvGrpSpPr/>
                <p:nvPr/>
              </p:nvGrpSpPr>
              <p:grpSpPr>
                <a:xfrm>
                  <a:off x="1905000" y="5060958"/>
                  <a:ext cx="981004" cy="234942"/>
                  <a:chOff x="3717645" y="1687844"/>
                  <a:chExt cx="981004" cy="234942"/>
                </a:xfrm>
              </p:grpSpPr>
              <p:sp>
                <p:nvSpPr>
                  <p:cNvPr id="572" name="Rectangle 5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3" name="Trapezoid 5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4" name="Straight Connector 573"/>
                  <p:cNvCxnSpPr>
                    <a:stCxn id="572" idx="3"/>
                    <a:endCxn id="5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5" name="TextBox 56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562" name="TextBox 561"/>
            <p:cNvSpPr txBox="1"/>
            <p:nvPr/>
          </p:nvSpPr>
          <p:spPr>
            <a:xfrm>
              <a:off x="3369357" y="5725608"/>
              <a:ext cx="932514" cy="370392"/>
            </a:xfrm>
            <a:prstGeom prst="rect">
              <a:avLst/>
            </a:prstGeom>
            <a:noFill/>
          </p:spPr>
          <p:txBody>
            <a:bodyPr wrap="none" rtlCol="0">
              <a:spAutoFit/>
            </a:bodyPr>
            <a:lstStyle/>
            <a:p>
              <a:r>
                <a:rPr lang="en-US" dirty="0" smtClean="0">
                  <a:latin typeface="Seravek"/>
                  <a:cs typeface="Seravek"/>
                </a:rPr>
                <a:t>Stage 2</a:t>
              </a:r>
              <a:endParaRPr lang="en-US" dirty="0">
                <a:latin typeface="Seravek"/>
                <a:cs typeface="Seravek"/>
              </a:endParaRPr>
            </a:p>
          </p:txBody>
        </p:sp>
      </p:grpSp>
      <p:grpSp>
        <p:nvGrpSpPr>
          <p:cNvPr id="590" name="Group 589"/>
          <p:cNvGrpSpPr/>
          <p:nvPr/>
        </p:nvGrpSpPr>
        <p:grpSpPr>
          <a:xfrm>
            <a:off x="5018555" y="1782824"/>
            <a:ext cx="1313752" cy="3132077"/>
            <a:chOff x="4942355" y="2963923"/>
            <a:chExt cx="1313752" cy="3132077"/>
          </a:xfrm>
        </p:grpSpPr>
        <p:grpSp>
          <p:nvGrpSpPr>
            <p:cNvPr id="591" name="Group 590"/>
            <p:cNvGrpSpPr/>
            <p:nvPr/>
          </p:nvGrpSpPr>
          <p:grpSpPr>
            <a:xfrm>
              <a:off x="4942355" y="2963923"/>
              <a:ext cx="1313752" cy="2819400"/>
              <a:chOff x="1742013" y="2971800"/>
              <a:chExt cx="1305987" cy="2819400"/>
            </a:xfrm>
          </p:grpSpPr>
          <p:sp>
            <p:nvSpPr>
              <p:cNvPr id="593" name="Rectangle 592"/>
              <p:cNvSpPr/>
              <p:nvPr/>
            </p:nvSpPr>
            <p:spPr>
              <a:xfrm>
                <a:off x="1824947" y="2971800"/>
                <a:ext cx="1109765" cy="28194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94" name="Group 593"/>
              <p:cNvGrpSpPr/>
              <p:nvPr/>
            </p:nvGrpSpPr>
            <p:grpSpPr>
              <a:xfrm>
                <a:off x="1889935" y="3530971"/>
                <a:ext cx="981004" cy="1917329"/>
                <a:chOff x="1905000" y="3378571"/>
                <a:chExt cx="981004" cy="1917329"/>
              </a:xfrm>
            </p:grpSpPr>
            <p:grpSp>
              <p:nvGrpSpPr>
                <p:cNvPr id="596" name="Group 595"/>
                <p:cNvGrpSpPr/>
                <p:nvPr/>
              </p:nvGrpSpPr>
              <p:grpSpPr>
                <a:xfrm>
                  <a:off x="1905000" y="3378571"/>
                  <a:ext cx="981004" cy="234942"/>
                  <a:chOff x="3717645" y="1687844"/>
                  <a:chExt cx="981004" cy="234942"/>
                </a:xfrm>
              </p:grpSpPr>
              <p:sp>
                <p:nvSpPr>
                  <p:cNvPr id="617" name="Rectangle 61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18" name="Trapezoid 61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19" name="Straight Connector 618"/>
                  <p:cNvCxnSpPr>
                    <a:stCxn id="617" idx="3"/>
                    <a:endCxn id="61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7" name="Group 596"/>
                <p:cNvGrpSpPr/>
                <p:nvPr/>
              </p:nvGrpSpPr>
              <p:grpSpPr>
                <a:xfrm>
                  <a:off x="1905000" y="3709142"/>
                  <a:ext cx="981004" cy="234942"/>
                  <a:chOff x="3717645" y="1687844"/>
                  <a:chExt cx="981004" cy="234942"/>
                </a:xfrm>
              </p:grpSpPr>
              <p:sp>
                <p:nvSpPr>
                  <p:cNvPr id="614" name="Rectangle 61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15" name="Trapezoid 61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6" name="Straight Connector 615"/>
                  <p:cNvCxnSpPr>
                    <a:stCxn id="614" idx="3"/>
                    <a:endCxn id="61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8" name="Group 597"/>
                <p:cNvGrpSpPr/>
                <p:nvPr/>
              </p:nvGrpSpPr>
              <p:grpSpPr>
                <a:xfrm>
                  <a:off x="1905000" y="4038600"/>
                  <a:ext cx="981004" cy="234942"/>
                  <a:chOff x="3717645" y="1687844"/>
                  <a:chExt cx="981004" cy="234942"/>
                </a:xfrm>
              </p:grpSpPr>
              <p:sp>
                <p:nvSpPr>
                  <p:cNvPr id="611" name="Rectangle 61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12" name="Trapezoid 61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3" name="Straight Connector 612"/>
                  <p:cNvCxnSpPr>
                    <a:stCxn id="611" idx="3"/>
                    <a:endCxn id="61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9" name="Group 598"/>
                <p:cNvGrpSpPr/>
                <p:nvPr/>
              </p:nvGrpSpPr>
              <p:grpSpPr>
                <a:xfrm>
                  <a:off x="1905000" y="4381500"/>
                  <a:ext cx="981004" cy="234942"/>
                  <a:chOff x="3717645" y="1687844"/>
                  <a:chExt cx="981004" cy="234942"/>
                </a:xfrm>
              </p:grpSpPr>
              <p:sp>
                <p:nvSpPr>
                  <p:cNvPr id="608" name="Rectangle 60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9" name="Trapezoid 60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0" name="Straight Connector 609"/>
                  <p:cNvCxnSpPr>
                    <a:stCxn id="608" idx="3"/>
                    <a:endCxn id="60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0" name="Group 599"/>
                <p:cNvGrpSpPr/>
                <p:nvPr/>
              </p:nvGrpSpPr>
              <p:grpSpPr>
                <a:xfrm>
                  <a:off x="1905000" y="4712071"/>
                  <a:ext cx="981004" cy="234942"/>
                  <a:chOff x="3717645" y="1687844"/>
                  <a:chExt cx="981004" cy="234942"/>
                </a:xfrm>
              </p:grpSpPr>
              <p:sp>
                <p:nvSpPr>
                  <p:cNvPr id="605" name="Rectangle 60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6" name="Trapezoid 60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7" name="Straight Connector 606"/>
                  <p:cNvCxnSpPr>
                    <a:stCxn id="605" idx="3"/>
                    <a:endCxn id="60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1" name="Group 600"/>
                <p:cNvGrpSpPr/>
                <p:nvPr/>
              </p:nvGrpSpPr>
              <p:grpSpPr>
                <a:xfrm>
                  <a:off x="1905000" y="5060958"/>
                  <a:ext cx="981004" cy="234942"/>
                  <a:chOff x="3717645" y="1687844"/>
                  <a:chExt cx="981004" cy="234942"/>
                </a:xfrm>
              </p:grpSpPr>
              <p:sp>
                <p:nvSpPr>
                  <p:cNvPr id="602" name="Rectangle 60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3" name="Trapezoid 60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4" name="Straight Connector 603"/>
                  <p:cNvCxnSpPr>
                    <a:stCxn id="602" idx="3"/>
                    <a:endCxn id="60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95" name="TextBox 59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592" name="TextBox 591"/>
            <p:cNvSpPr txBox="1"/>
            <p:nvPr/>
          </p:nvSpPr>
          <p:spPr>
            <a:xfrm>
              <a:off x="5076034" y="5725608"/>
              <a:ext cx="1029544" cy="370392"/>
            </a:xfrm>
            <a:prstGeom prst="rect">
              <a:avLst/>
            </a:prstGeom>
            <a:noFill/>
          </p:spPr>
          <p:txBody>
            <a:bodyPr wrap="none" rtlCol="0">
              <a:spAutoFit/>
            </a:bodyPr>
            <a:lstStyle/>
            <a:p>
              <a:r>
                <a:rPr lang="en-US" dirty="0" smtClean="0">
                  <a:latin typeface="Seravek"/>
                  <a:cs typeface="Seravek"/>
                </a:rPr>
                <a:t>Stage 16</a:t>
              </a:r>
              <a:endParaRPr lang="en-US" dirty="0">
                <a:latin typeface="Seravek"/>
                <a:cs typeface="Seravek"/>
              </a:endParaRPr>
            </a:p>
          </p:txBody>
        </p:sp>
      </p:grpSp>
      <p:grpSp>
        <p:nvGrpSpPr>
          <p:cNvPr id="620" name="Group 619"/>
          <p:cNvGrpSpPr/>
          <p:nvPr/>
        </p:nvGrpSpPr>
        <p:grpSpPr>
          <a:xfrm>
            <a:off x="7962900" y="1790701"/>
            <a:ext cx="1317109" cy="3124200"/>
            <a:chOff x="7886700" y="2971800"/>
            <a:chExt cx="1317109" cy="3124200"/>
          </a:xfrm>
        </p:grpSpPr>
        <p:grpSp>
          <p:nvGrpSpPr>
            <p:cNvPr id="621" name="Group 620"/>
            <p:cNvGrpSpPr/>
            <p:nvPr/>
          </p:nvGrpSpPr>
          <p:grpSpPr>
            <a:xfrm>
              <a:off x="7886700" y="2971800"/>
              <a:ext cx="1313752" cy="2832100"/>
              <a:chOff x="1742013" y="2971800"/>
              <a:chExt cx="1305987" cy="2832100"/>
            </a:xfrm>
          </p:grpSpPr>
          <p:sp>
            <p:nvSpPr>
              <p:cNvPr id="623" name="Rectangle 622"/>
              <p:cNvSpPr/>
              <p:nvPr/>
            </p:nvSpPr>
            <p:spPr>
              <a:xfrm>
                <a:off x="1824947" y="2971800"/>
                <a:ext cx="1109765" cy="28321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624" name="Group 623"/>
              <p:cNvGrpSpPr/>
              <p:nvPr/>
            </p:nvGrpSpPr>
            <p:grpSpPr>
              <a:xfrm>
                <a:off x="1889935" y="3530971"/>
                <a:ext cx="981004" cy="1917329"/>
                <a:chOff x="1905000" y="3378571"/>
                <a:chExt cx="981004" cy="1917329"/>
              </a:xfrm>
            </p:grpSpPr>
            <p:grpSp>
              <p:nvGrpSpPr>
                <p:cNvPr id="626" name="Group 625"/>
                <p:cNvGrpSpPr/>
                <p:nvPr/>
              </p:nvGrpSpPr>
              <p:grpSpPr>
                <a:xfrm>
                  <a:off x="1905000" y="3378571"/>
                  <a:ext cx="981004" cy="234942"/>
                  <a:chOff x="3717645" y="1687844"/>
                  <a:chExt cx="981004" cy="234942"/>
                </a:xfrm>
              </p:grpSpPr>
              <p:sp>
                <p:nvSpPr>
                  <p:cNvPr id="647" name="Rectangle 64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48" name="Trapezoid 6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49" name="Straight Connector 648"/>
                  <p:cNvCxnSpPr>
                    <a:stCxn id="647" idx="3"/>
                    <a:endCxn id="64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7" name="Group 626"/>
                <p:cNvGrpSpPr/>
                <p:nvPr/>
              </p:nvGrpSpPr>
              <p:grpSpPr>
                <a:xfrm>
                  <a:off x="1905000" y="3709142"/>
                  <a:ext cx="981004" cy="234942"/>
                  <a:chOff x="3717645" y="1687844"/>
                  <a:chExt cx="981004" cy="234942"/>
                </a:xfrm>
              </p:grpSpPr>
              <p:sp>
                <p:nvSpPr>
                  <p:cNvPr id="644" name="Rectangle 64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5" name="Trapezoid 64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6" name="Straight Connector 645"/>
                  <p:cNvCxnSpPr>
                    <a:stCxn id="644" idx="3"/>
                    <a:endCxn id="64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8" name="Group 627"/>
                <p:cNvGrpSpPr/>
                <p:nvPr/>
              </p:nvGrpSpPr>
              <p:grpSpPr>
                <a:xfrm>
                  <a:off x="1905000" y="4038600"/>
                  <a:ext cx="981004" cy="234942"/>
                  <a:chOff x="3717645" y="1687844"/>
                  <a:chExt cx="981004" cy="234942"/>
                </a:xfrm>
              </p:grpSpPr>
              <p:sp>
                <p:nvSpPr>
                  <p:cNvPr id="641" name="Rectangle 64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2" name="Trapezoid 6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3" name="Straight Connector 642"/>
                  <p:cNvCxnSpPr>
                    <a:stCxn id="641" idx="3"/>
                    <a:endCxn id="64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9" name="Group 628"/>
                <p:cNvGrpSpPr/>
                <p:nvPr/>
              </p:nvGrpSpPr>
              <p:grpSpPr>
                <a:xfrm>
                  <a:off x="1905000" y="4381500"/>
                  <a:ext cx="981004" cy="234942"/>
                  <a:chOff x="3717645" y="1687844"/>
                  <a:chExt cx="981004" cy="234942"/>
                </a:xfrm>
              </p:grpSpPr>
              <p:sp>
                <p:nvSpPr>
                  <p:cNvPr id="638" name="Rectangle 63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9" name="Trapezoid 63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0" name="Straight Connector 639"/>
                  <p:cNvCxnSpPr>
                    <a:stCxn id="638" idx="3"/>
                    <a:endCxn id="63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30" name="Group 629"/>
                <p:cNvGrpSpPr/>
                <p:nvPr/>
              </p:nvGrpSpPr>
              <p:grpSpPr>
                <a:xfrm>
                  <a:off x="1905000" y="4712071"/>
                  <a:ext cx="981004" cy="234942"/>
                  <a:chOff x="3717645" y="1687844"/>
                  <a:chExt cx="981004" cy="234942"/>
                </a:xfrm>
              </p:grpSpPr>
              <p:sp>
                <p:nvSpPr>
                  <p:cNvPr id="635" name="Rectangle 63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6" name="Trapezoid 6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7" name="Straight Connector 636"/>
                  <p:cNvCxnSpPr>
                    <a:stCxn id="635" idx="3"/>
                    <a:endCxn id="63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31" name="Group 630"/>
                <p:cNvGrpSpPr/>
                <p:nvPr/>
              </p:nvGrpSpPr>
              <p:grpSpPr>
                <a:xfrm>
                  <a:off x="1905000" y="5060958"/>
                  <a:ext cx="981004" cy="234942"/>
                  <a:chOff x="3717645" y="1687844"/>
                  <a:chExt cx="981004" cy="234942"/>
                </a:xfrm>
              </p:grpSpPr>
              <p:sp>
                <p:nvSpPr>
                  <p:cNvPr id="632" name="Rectangle 63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3" name="Trapezoid 63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4" name="Straight Connector 633"/>
                  <p:cNvCxnSpPr>
                    <a:stCxn id="632" idx="3"/>
                    <a:endCxn id="63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25" name="TextBox 62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622" name="TextBox 621"/>
            <p:cNvSpPr txBox="1"/>
            <p:nvPr/>
          </p:nvSpPr>
          <p:spPr>
            <a:xfrm>
              <a:off x="8092485" y="5725608"/>
              <a:ext cx="1111324" cy="370392"/>
            </a:xfrm>
            <a:prstGeom prst="rect">
              <a:avLst/>
            </a:prstGeom>
            <a:noFill/>
          </p:spPr>
          <p:txBody>
            <a:bodyPr wrap="square" rtlCol="0">
              <a:spAutoFit/>
            </a:bodyPr>
            <a:lstStyle/>
            <a:p>
              <a:r>
                <a:rPr lang="en-US" dirty="0" smtClean="0">
                  <a:latin typeface="Seravek"/>
                  <a:cs typeface="Seravek"/>
                </a:rPr>
                <a:t>Stage 1</a:t>
              </a:r>
              <a:endParaRPr lang="en-US" dirty="0">
                <a:latin typeface="Seravek"/>
                <a:cs typeface="Seravek"/>
              </a:endParaRPr>
            </a:p>
          </p:txBody>
        </p:sp>
      </p:grpSp>
      <p:grpSp>
        <p:nvGrpSpPr>
          <p:cNvPr id="650" name="Group 649"/>
          <p:cNvGrpSpPr/>
          <p:nvPr/>
        </p:nvGrpSpPr>
        <p:grpSpPr>
          <a:xfrm>
            <a:off x="9749736" y="1778000"/>
            <a:ext cx="1313752" cy="3136901"/>
            <a:chOff x="9673536" y="2959099"/>
            <a:chExt cx="1313752" cy="3136901"/>
          </a:xfrm>
        </p:grpSpPr>
        <p:grpSp>
          <p:nvGrpSpPr>
            <p:cNvPr id="651" name="Group 650"/>
            <p:cNvGrpSpPr/>
            <p:nvPr/>
          </p:nvGrpSpPr>
          <p:grpSpPr>
            <a:xfrm>
              <a:off x="9673536" y="2959099"/>
              <a:ext cx="1313752" cy="2827867"/>
              <a:chOff x="1742013" y="2971799"/>
              <a:chExt cx="1305987" cy="2827867"/>
            </a:xfrm>
          </p:grpSpPr>
          <p:sp>
            <p:nvSpPr>
              <p:cNvPr id="653" name="Rectangle 652"/>
              <p:cNvSpPr/>
              <p:nvPr/>
            </p:nvSpPr>
            <p:spPr>
              <a:xfrm>
                <a:off x="1824947" y="2971799"/>
                <a:ext cx="1109765" cy="2827867"/>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654" name="Group 653"/>
              <p:cNvGrpSpPr/>
              <p:nvPr/>
            </p:nvGrpSpPr>
            <p:grpSpPr>
              <a:xfrm>
                <a:off x="1889935" y="3530971"/>
                <a:ext cx="981004" cy="1917329"/>
                <a:chOff x="1905000" y="3378571"/>
                <a:chExt cx="981004" cy="1917329"/>
              </a:xfrm>
            </p:grpSpPr>
            <p:grpSp>
              <p:nvGrpSpPr>
                <p:cNvPr id="656" name="Group 655"/>
                <p:cNvGrpSpPr/>
                <p:nvPr/>
              </p:nvGrpSpPr>
              <p:grpSpPr>
                <a:xfrm>
                  <a:off x="1905000" y="3378571"/>
                  <a:ext cx="981004" cy="234942"/>
                  <a:chOff x="3717645" y="1687844"/>
                  <a:chExt cx="981004" cy="234942"/>
                </a:xfrm>
              </p:grpSpPr>
              <p:sp>
                <p:nvSpPr>
                  <p:cNvPr id="681" name="Rectangle 6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82" name="Trapezoid 6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83" name="Straight Connector 682"/>
                  <p:cNvCxnSpPr>
                    <a:stCxn id="681" idx="3"/>
                    <a:endCxn id="6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7" name="Group 656"/>
                <p:cNvGrpSpPr/>
                <p:nvPr/>
              </p:nvGrpSpPr>
              <p:grpSpPr>
                <a:xfrm>
                  <a:off x="1905000" y="3709142"/>
                  <a:ext cx="981004" cy="234942"/>
                  <a:chOff x="3717645" y="1687844"/>
                  <a:chExt cx="981004" cy="234942"/>
                </a:xfrm>
              </p:grpSpPr>
              <p:sp>
                <p:nvSpPr>
                  <p:cNvPr id="678" name="Rectangle 6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9" name="Trapezoid 6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80" name="Straight Connector 679"/>
                  <p:cNvCxnSpPr>
                    <a:stCxn id="678" idx="3"/>
                    <a:endCxn id="6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8" name="Group 657"/>
                <p:cNvGrpSpPr/>
                <p:nvPr/>
              </p:nvGrpSpPr>
              <p:grpSpPr>
                <a:xfrm>
                  <a:off x="1905000" y="4038600"/>
                  <a:ext cx="981004" cy="234942"/>
                  <a:chOff x="3717645" y="1687844"/>
                  <a:chExt cx="981004" cy="234942"/>
                </a:xfrm>
              </p:grpSpPr>
              <p:sp>
                <p:nvSpPr>
                  <p:cNvPr id="675" name="Rectangle 6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6" name="Trapezoid 6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77" name="Straight Connector 676"/>
                  <p:cNvCxnSpPr>
                    <a:stCxn id="675" idx="3"/>
                    <a:endCxn id="6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9" name="Group 658"/>
                <p:cNvGrpSpPr/>
                <p:nvPr/>
              </p:nvGrpSpPr>
              <p:grpSpPr>
                <a:xfrm>
                  <a:off x="1905000" y="4381500"/>
                  <a:ext cx="981004" cy="234942"/>
                  <a:chOff x="3717645" y="1687844"/>
                  <a:chExt cx="981004" cy="234942"/>
                </a:xfrm>
              </p:grpSpPr>
              <p:sp>
                <p:nvSpPr>
                  <p:cNvPr id="668" name="Rectangle 66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9" name="Trapezoid 66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70" name="Straight Connector 669"/>
                  <p:cNvCxnSpPr>
                    <a:stCxn id="668" idx="3"/>
                    <a:endCxn id="66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60" name="Group 659"/>
                <p:cNvGrpSpPr/>
                <p:nvPr/>
              </p:nvGrpSpPr>
              <p:grpSpPr>
                <a:xfrm>
                  <a:off x="1905000" y="4712071"/>
                  <a:ext cx="981004" cy="234942"/>
                  <a:chOff x="3717645" y="1687844"/>
                  <a:chExt cx="981004" cy="234942"/>
                </a:xfrm>
              </p:grpSpPr>
              <p:sp>
                <p:nvSpPr>
                  <p:cNvPr id="665" name="Rectangle 66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6" name="Trapezoid 6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67" name="Straight Connector 666"/>
                  <p:cNvCxnSpPr>
                    <a:stCxn id="665" idx="3"/>
                    <a:endCxn id="66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61" name="Group 660"/>
                <p:cNvGrpSpPr/>
                <p:nvPr/>
              </p:nvGrpSpPr>
              <p:grpSpPr>
                <a:xfrm>
                  <a:off x="1905000" y="5060958"/>
                  <a:ext cx="981004" cy="234942"/>
                  <a:chOff x="3717645" y="1687844"/>
                  <a:chExt cx="981004" cy="234942"/>
                </a:xfrm>
              </p:grpSpPr>
              <p:sp>
                <p:nvSpPr>
                  <p:cNvPr id="662" name="Rectangle 66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3" name="Trapezoid 66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64" name="Straight Connector 663"/>
                  <p:cNvCxnSpPr>
                    <a:stCxn id="662" idx="3"/>
                    <a:endCxn id="66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55" name="TextBox 65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652" name="TextBox 651"/>
            <p:cNvSpPr txBox="1"/>
            <p:nvPr/>
          </p:nvSpPr>
          <p:spPr>
            <a:xfrm>
              <a:off x="9801562" y="5725608"/>
              <a:ext cx="1029544" cy="370392"/>
            </a:xfrm>
            <a:prstGeom prst="rect">
              <a:avLst/>
            </a:prstGeom>
            <a:noFill/>
          </p:spPr>
          <p:txBody>
            <a:bodyPr wrap="none" rtlCol="0">
              <a:spAutoFit/>
            </a:bodyPr>
            <a:lstStyle/>
            <a:p>
              <a:r>
                <a:rPr lang="en-US" dirty="0" smtClean="0">
                  <a:latin typeface="Seravek"/>
                  <a:cs typeface="Seravek"/>
                </a:rPr>
                <a:t>Stage 16</a:t>
              </a:r>
              <a:endParaRPr lang="en-US" dirty="0">
                <a:latin typeface="Seravek"/>
                <a:cs typeface="Seravek"/>
              </a:endParaRPr>
            </a:p>
          </p:txBody>
        </p:sp>
      </p:grpSp>
      <p:sp>
        <p:nvSpPr>
          <p:cNvPr id="254"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t>This talk</a:t>
            </a:r>
            <a:endParaRPr lang="en-US" dirty="0"/>
          </a:p>
        </p:txBody>
      </p:sp>
    </p:spTree>
    <p:custDataLst>
      <p:tags r:id="rId1"/>
    </p:custDataLst>
    <p:extLst>
      <p:ext uri="{BB962C8B-B14F-4D97-AF65-F5344CB8AC3E}">
        <p14:creationId xmlns:p14="http://schemas.microsoft.com/office/powerpoint/2010/main" val="1073156995"/>
      </p:ext>
    </p:extLst>
  </p:cSld>
  <p:clrMapOvr>
    <a:masterClrMapping/>
  </p:clrMapOvr>
  <mc:AlternateContent xmlns:mc="http://schemas.openxmlformats.org/markup-compatibility/2006" xmlns:p14="http://schemas.microsoft.com/office/powerpoint/2010/main">
    <mc:Choice Requires="p14">
      <p:transition spd="slow" p14:dur="2000" advTm="72919"/>
    </mc:Choice>
    <mc:Fallback xmlns="">
      <p:transition spd="slow" advTm="7291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Why is programmable scheduling hard?</a:t>
            </a:r>
            <a:endParaRPr lang="en-US" dirty="0"/>
          </a:p>
        </p:txBody>
      </p:sp>
      <p:sp>
        <p:nvSpPr>
          <p:cNvPr id="3" name="Content Placeholder 2"/>
          <p:cNvSpPr>
            <a:spLocks noGrp="1"/>
          </p:cNvSpPr>
          <p:nvPr>
            <p:ph idx="1"/>
          </p:nvPr>
        </p:nvSpPr>
        <p:spPr/>
        <p:txBody>
          <a:bodyPr>
            <a:normAutofit/>
          </a:bodyPr>
          <a:lstStyle/>
          <a:p>
            <a:r>
              <a:rPr lang="en-US" dirty="0" smtClean="0"/>
              <a:t>Many algorithms, yet no consensus on abstractions, cf.</a:t>
            </a:r>
          </a:p>
          <a:p>
            <a:pPr lvl="1"/>
            <a:r>
              <a:rPr lang="en-US" dirty="0"/>
              <a:t>P</a:t>
            </a:r>
            <a:r>
              <a:rPr lang="en-US" dirty="0" smtClean="0"/>
              <a:t>arse graphs for parsing</a:t>
            </a:r>
          </a:p>
          <a:p>
            <a:pPr lvl="1"/>
            <a:r>
              <a:rPr lang="en-US" dirty="0" smtClean="0"/>
              <a:t>Match-action tables for forwarding</a:t>
            </a:r>
          </a:p>
          <a:p>
            <a:pPr lvl="1"/>
            <a:r>
              <a:rPr lang="en-US" dirty="0" smtClean="0"/>
              <a:t>Packet transactions for data-plane algorithms</a:t>
            </a:r>
          </a:p>
          <a:p>
            <a:pPr marL="0" indent="0">
              <a:buNone/>
            </a:pPr>
            <a:endParaRPr lang="en-US" sz="1200" dirty="0" smtClean="0"/>
          </a:p>
          <a:p>
            <a:r>
              <a:rPr lang="en-US" dirty="0" smtClean="0"/>
              <a:t>Scheduler has tight timing requirements</a:t>
            </a:r>
          </a:p>
          <a:p>
            <a:pPr lvl="1"/>
            <a:r>
              <a:rPr lang="en-US" dirty="0" smtClean="0"/>
              <a:t>Can’t simply use an FPGA/CPU</a:t>
            </a:r>
          </a:p>
        </p:txBody>
      </p:sp>
      <p:sp>
        <p:nvSpPr>
          <p:cNvPr id="4" name="Rounded Rectangle 3"/>
          <p:cNvSpPr/>
          <p:nvPr/>
        </p:nvSpPr>
        <p:spPr>
          <a:xfrm>
            <a:off x="1066800" y="5524500"/>
            <a:ext cx="10039350"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Gadugi" charset="0"/>
                <a:ea typeface="Gadugi" charset="0"/>
                <a:cs typeface="Gadugi" charset="0"/>
              </a:rPr>
              <a:t>Need expressive abstraction that can run at line rate</a:t>
            </a:r>
            <a:endParaRPr lang="en-US" sz="3200" dirty="0">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1615447037"/>
      </p:ext>
    </p:extLst>
  </p:cSld>
  <p:clrMapOvr>
    <a:masterClrMapping/>
  </p:clrMapOvr>
  <mc:AlternateContent xmlns:mc="http://schemas.openxmlformats.org/markup-compatibility/2006" xmlns:p14="http://schemas.microsoft.com/office/powerpoint/2010/main">
    <mc:Choice Requires="p14">
      <p:transition spd="slow" p14:dur="2000" advTm="90651"/>
    </mc:Choice>
    <mc:Fallback xmlns="">
      <p:transition xmlns:p14="http://schemas.microsoft.com/office/powerpoint/2010/main" spd="slow" advTm="9065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4"/>
          <a:srcRect l="6268" t="11739" r="5193" b="10479"/>
          <a:stretch/>
        </p:blipFill>
        <p:spPr>
          <a:xfrm>
            <a:off x="7658100" y="1828800"/>
            <a:ext cx="4381500" cy="2886853"/>
          </a:xfrm>
          <a:prstGeom prst="rect">
            <a:avLst/>
          </a:prstGeom>
        </p:spPr>
      </p:pic>
      <p:sp>
        <p:nvSpPr>
          <p:cNvPr id="2" name="Title 1"/>
          <p:cNvSpPr>
            <a:spLocks noGrp="1"/>
          </p:cNvSpPr>
          <p:nvPr>
            <p:ph type="title"/>
          </p:nvPr>
        </p:nvSpPr>
        <p:spPr/>
        <p:txBody>
          <a:bodyPr/>
          <a:lstStyle/>
          <a:p>
            <a:r>
              <a:rPr lang="en-US" dirty="0">
                <a:latin typeface="+mj-lt"/>
              </a:rPr>
              <a:t>What does the </a:t>
            </a:r>
            <a:r>
              <a:rPr lang="en-US" dirty="0" smtClean="0">
                <a:latin typeface="+mj-lt"/>
              </a:rPr>
              <a:t>scheduler </a:t>
            </a:r>
            <a:r>
              <a:rPr lang="en-US" dirty="0">
                <a:latin typeface="+mj-lt"/>
              </a:rPr>
              <a:t>do?</a:t>
            </a:r>
          </a:p>
        </p:txBody>
      </p:sp>
      <p:sp>
        <p:nvSpPr>
          <p:cNvPr id="3" name="Content Placeholder 2"/>
          <p:cNvSpPr>
            <a:spLocks noGrp="1"/>
          </p:cNvSpPr>
          <p:nvPr>
            <p:ph idx="1"/>
          </p:nvPr>
        </p:nvSpPr>
        <p:spPr>
          <a:xfrm>
            <a:off x="495300" y="1825624"/>
            <a:ext cx="11887200" cy="4727575"/>
          </a:xfrm>
        </p:spPr>
        <p:txBody>
          <a:bodyPr>
            <a:normAutofit/>
          </a:bodyPr>
          <a:lstStyle/>
          <a:p>
            <a:pPr marL="0" indent="0">
              <a:buNone/>
            </a:pPr>
            <a:r>
              <a:rPr lang="en-US" dirty="0" smtClean="0">
                <a:latin typeface="+mj-lt"/>
              </a:rPr>
              <a:t>It decides</a:t>
            </a:r>
          </a:p>
          <a:p>
            <a:r>
              <a:rPr lang="en-US" dirty="0" smtClean="0">
                <a:latin typeface="+mj-lt"/>
              </a:rPr>
              <a:t>In what </a:t>
            </a:r>
            <a:r>
              <a:rPr lang="en-US" b="1" dirty="0" smtClean="0">
                <a:solidFill>
                  <a:srgbClr val="901028"/>
                </a:solidFill>
                <a:latin typeface="+mj-lt"/>
              </a:rPr>
              <a:t>order</a:t>
            </a:r>
            <a:r>
              <a:rPr lang="en-US" dirty="0" smtClean="0">
                <a:latin typeface="+mj-lt"/>
              </a:rPr>
              <a:t> are packets sent</a:t>
            </a:r>
          </a:p>
          <a:p>
            <a:pPr lvl="1"/>
            <a:r>
              <a:rPr lang="en-US" dirty="0" smtClean="0">
                <a:latin typeface="+mj-lt"/>
              </a:rPr>
              <a:t>e.g., FCFS, priorities, weighted fair queueing</a:t>
            </a:r>
          </a:p>
          <a:p>
            <a:r>
              <a:rPr lang="en-US" dirty="0" smtClean="0">
                <a:latin typeface="+mj-lt"/>
              </a:rPr>
              <a:t>At what </a:t>
            </a:r>
            <a:r>
              <a:rPr lang="en-US" b="1" dirty="0" smtClean="0">
                <a:solidFill>
                  <a:srgbClr val="901028"/>
                </a:solidFill>
                <a:latin typeface="+mj-lt"/>
              </a:rPr>
              <a:t>time</a:t>
            </a:r>
            <a:r>
              <a:rPr lang="en-US" b="1" dirty="0" smtClean="0">
                <a:latin typeface="+mj-lt"/>
              </a:rPr>
              <a:t> </a:t>
            </a:r>
            <a:r>
              <a:rPr lang="en-US" dirty="0" smtClean="0">
                <a:latin typeface="+mj-lt"/>
              </a:rPr>
              <a:t>are packets sent</a:t>
            </a:r>
          </a:p>
          <a:p>
            <a:pPr lvl="1"/>
            <a:r>
              <a:rPr lang="en-US" dirty="0">
                <a:latin typeface="+mj-lt"/>
              </a:rPr>
              <a:t>e</a:t>
            </a:r>
            <a:r>
              <a:rPr lang="en-US" dirty="0" smtClean="0">
                <a:latin typeface="+mj-lt"/>
              </a:rPr>
              <a:t>.g., Token bucket shaping</a:t>
            </a:r>
          </a:p>
          <a:p>
            <a:pPr marL="0" indent="0">
              <a:buNone/>
            </a:pPr>
            <a:endParaRPr lang="en-US" sz="1200" dirty="0" smtClean="0">
              <a:latin typeface="+mj-lt"/>
            </a:endParaRPr>
          </a:p>
        </p:txBody>
      </p:sp>
    </p:spTree>
    <p:custDataLst>
      <p:tags r:id="rId1"/>
    </p:custDataLst>
    <p:extLst>
      <p:ext uri="{BB962C8B-B14F-4D97-AF65-F5344CB8AC3E}">
        <p14:creationId xmlns:p14="http://schemas.microsoft.com/office/powerpoint/2010/main" val="234959703"/>
      </p:ext>
    </p:extLst>
  </p:cSld>
  <p:clrMapOvr>
    <a:masterClrMapping/>
  </p:clrMapOvr>
  <mc:AlternateContent xmlns:mc="http://schemas.openxmlformats.org/markup-compatibility/2006" xmlns:p14="http://schemas.microsoft.com/office/powerpoint/2010/main">
    <mc:Choice Requires="p14">
      <p:transition spd="slow" p14:dur="2000" advTm="84884"/>
    </mc:Choice>
    <mc:Fallback xmlns="">
      <p:transition spd="slow" advTm="8488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706100" cy="1325563"/>
          </a:xfrm>
        </p:spPr>
        <p:txBody>
          <a:bodyPr/>
          <a:lstStyle/>
          <a:p>
            <a:r>
              <a:rPr lang="en-US" dirty="0" smtClean="0"/>
              <a:t>A strawman programmable scheduler</a:t>
            </a:r>
            <a:endParaRPr lang="en-US" dirty="0"/>
          </a:p>
        </p:txBody>
      </p:sp>
      <p:sp>
        <p:nvSpPr>
          <p:cNvPr id="3" name="Content Placeholder 2"/>
          <p:cNvSpPr>
            <a:spLocks noGrp="1"/>
          </p:cNvSpPr>
          <p:nvPr>
            <p:ph idx="1"/>
          </p:nvPr>
        </p:nvSpPr>
        <p:spPr>
          <a:xfrm>
            <a:off x="838200" y="5143500"/>
            <a:ext cx="10515600" cy="1104900"/>
          </a:xfrm>
        </p:spPr>
        <p:txBody>
          <a:bodyPr>
            <a:normAutofit/>
          </a:bodyPr>
          <a:lstStyle/>
          <a:p>
            <a:r>
              <a:rPr lang="en-US" dirty="0" smtClean="0"/>
              <a:t>Very little time on the </a:t>
            </a:r>
            <a:r>
              <a:rPr lang="en-US" dirty="0" err="1" smtClean="0"/>
              <a:t>dequeue</a:t>
            </a:r>
            <a:r>
              <a:rPr lang="en-US" dirty="0" smtClean="0"/>
              <a:t> side =&gt; limited programmability</a:t>
            </a:r>
          </a:p>
          <a:p>
            <a:r>
              <a:rPr lang="en-US" dirty="0" smtClean="0"/>
              <a:t>Can we move programmability to the </a:t>
            </a:r>
            <a:r>
              <a:rPr lang="en-US" dirty="0" err="1" smtClean="0"/>
              <a:t>enqueue</a:t>
            </a:r>
            <a:r>
              <a:rPr lang="en-US" dirty="0" smtClean="0"/>
              <a:t> side instead?</a:t>
            </a:r>
          </a:p>
          <a:p>
            <a:endParaRPr lang="en-US" dirty="0"/>
          </a:p>
          <a:p>
            <a:endParaRPr lang="en-US" dirty="0"/>
          </a:p>
        </p:txBody>
      </p:sp>
      <p:grpSp>
        <p:nvGrpSpPr>
          <p:cNvPr id="89" name="Group 88"/>
          <p:cNvGrpSpPr/>
          <p:nvPr/>
        </p:nvGrpSpPr>
        <p:grpSpPr>
          <a:xfrm>
            <a:off x="5508745" y="1943100"/>
            <a:ext cx="914892" cy="510822"/>
            <a:chOff x="931333" y="903111"/>
            <a:chExt cx="1495778" cy="313268"/>
          </a:xfrm>
        </p:grpSpPr>
        <p:cxnSp>
          <p:nvCxnSpPr>
            <p:cNvPr id="127" name="Straight Connector 126"/>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8" name="Straight Connector 127"/>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9" name="Straight Connector 128"/>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0" name="Group 89"/>
          <p:cNvGrpSpPr/>
          <p:nvPr/>
        </p:nvGrpSpPr>
        <p:grpSpPr>
          <a:xfrm>
            <a:off x="5508745" y="2609145"/>
            <a:ext cx="914892" cy="510822"/>
            <a:chOff x="931333" y="903111"/>
            <a:chExt cx="1495778" cy="313268"/>
          </a:xfrm>
        </p:grpSpPr>
        <p:cxnSp>
          <p:nvCxnSpPr>
            <p:cNvPr id="124" name="Straight Connector 123"/>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1" name="Group 90"/>
          <p:cNvGrpSpPr/>
          <p:nvPr/>
        </p:nvGrpSpPr>
        <p:grpSpPr>
          <a:xfrm>
            <a:off x="5508745" y="3273791"/>
            <a:ext cx="914892" cy="510822"/>
            <a:chOff x="931333" y="903111"/>
            <a:chExt cx="1495778" cy="313268"/>
          </a:xfrm>
        </p:grpSpPr>
        <p:cxnSp>
          <p:nvCxnSpPr>
            <p:cNvPr id="121" name="Straight Connector 120"/>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2" name="Straight Connector 121"/>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3" name="Straight Connector 122"/>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2" name="Group 91"/>
          <p:cNvGrpSpPr/>
          <p:nvPr/>
        </p:nvGrpSpPr>
        <p:grpSpPr>
          <a:xfrm>
            <a:off x="5508745" y="3940536"/>
            <a:ext cx="914892" cy="510822"/>
            <a:chOff x="931333" y="903111"/>
            <a:chExt cx="1495778" cy="313268"/>
          </a:xfrm>
        </p:grpSpPr>
        <p:cxnSp>
          <p:nvCxnSpPr>
            <p:cNvPr id="118" name="Straight Connector 117"/>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0" name="Straight Connector 119"/>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93" name="Rectangle 92"/>
          <p:cNvSpPr/>
          <p:nvPr/>
        </p:nvSpPr>
        <p:spPr>
          <a:xfrm>
            <a:off x="6210206" y="2632419"/>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4" name="Rectangle 93"/>
          <p:cNvSpPr/>
          <p:nvPr/>
        </p:nvSpPr>
        <p:spPr>
          <a:xfrm>
            <a:off x="6007006"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Rectangle 94"/>
          <p:cNvSpPr/>
          <p:nvPr/>
        </p:nvSpPr>
        <p:spPr>
          <a:xfrm>
            <a:off x="5801701"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6" name="Rectangle 95"/>
          <p:cNvSpPr/>
          <p:nvPr/>
        </p:nvSpPr>
        <p:spPr>
          <a:xfrm>
            <a:off x="6210206" y="3298562"/>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7" name="Rectangle 96"/>
          <p:cNvSpPr/>
          <p:nvPr/>
        </p:nvSpPr>
        <p:spPr>
          <a:xfrm>
            <a:off x="6007006" y="3296794"/>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8" name="Rectangle 97"/>
          <p:cNvSpPr/>
          <p:nvPr/>
        </p:nvSpPr>
        <p:spPr>
          <a:xfrm>
            <a:off x="6210210" y="3962411"/>
            <a:ext cx="190493" cy="466344"/>
          </a:xfrm>
          <a:prstGeom prst="rect">
            <a:avLst/>
          </a:prstGeom>
          <a:solidFill>
            <a:schemeClr val="bg1">
              <a:lumMod val="6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9" name="Group 98"/>
          <p:cNvGrpSpPr/>
          <p:nvPr/>
        </p:nvGrpSpPr>
        <p:grpSpPr>
          <a:xfrm>
            <a:off x="4571552" y="2160863"/>
            <a:ext cx="960967" cy="2090624"/>
            <a:chOff x="3509439" y="1734003"/>
            <a:chExt cx="1278461" cy="2090624"/>
          </a:xfrm>
        </p:grpSpPr>
        <p:cxnSp>
          <p:nvCxnSpPr>
            <p:cNvPr id="113" name="Straight Arrow Connector 112"/>
            <p:cNvCxnSpPr/>
            <p:nvPr/>
          </p:nvCxnSpPr>
          <p:spPr>
            <a:xfrm>
              <a:off x="3509439" y="2634552"/>
              <a:ext cx="451553"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4" name="Straight Arrow Connector 113"/>
            <p:cNvCxnSpPr/>
            <p:nvPr/>
          </p:nvCxnSpPr>
          <p:spPr>
            <a:xfrm flipV="1">
              <a:off x="3960993" y="1734003"/>
              <a:ext cx="826907" cy="90055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5" name="Straight Arrow Connector 114"/>
            <p:cNvCxnSpPr/>
            <p:nvPr/>
          </p:nvCxnSpPr>
          <p:spPr>
            <a:xfrm flipV="1">
              <a:off x="3960992" y="2435459"/>
              <a:ext cx="826908" cy="199096"/>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3960992" y="2634553"/>
              <a:ext cx="826908" cy="47588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3960992" y="2634552"/>
              <a:ext cx="826908" cy="119007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grpSp>
      <p:sp>
        <p:nvSpPr>
          <p:cNvPr id="100" name="Rectangle 99"/>
          <p:cNvSpPr/>
          <p:nvPr/>
        </p:nvSpPr>
        <p:spPr>
          <a:xfrm>
            <a:off x="3025464" y="2779769"/>
            <a:ext cx="1550341" cy="613339"/>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Classification</a:t>
            </a:r>
            <a:endParaRPr lang="en-US" dirty="0">
              <a:solidFill>
                <a:schemeClr val="tx1"/>
              </a:solidFill>
            </a:endParaRPr>
          </a:p>
        </p:txBody>
      </p:sp>
      <p:cxnSp>
        <p:nvCxnSpPr>
          <p:cNvPr id="102" name="Straight Arrow Connector 101"/>
          <p:cNvCxnSpPr/>
          <p:nvPr/>
        </p:nvCxnSpPr>
        <p:spPr>
          <a:xfrm>
            <a:off x="2495550" y="3061412"/>
            <a:ext cx="529914"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03" name="Rectangle 102"/>
          <p:cNvSpPr/>
          <p:nvPr/>
        </p:nvSpPr>
        <p:spPr>
          <a:xfrm>
            <a:off x="5109853" y="2297174"/>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 name="Rectangle 103"/>
          <p:cNvSpPr/>
          <p:nvPr/>
        </p:nvSpPr>
        <p:spPr>
          <a:xfrm>
            <a:off x="6210210" y="1968152"/>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59" name="Group 158"/>
          <p:cNvGrpSpPr/>
          <p:nvPr/>
        </p:nvGrpSpPr>
        <p:grpSpPr>
          <a:xfrm>
            <a:off x="6419723" y="2160862"/>
            <a:ext cx="3276727" cy="2046175"/>
            <a:chOff x="6419723" y="2160862"/>
            <a:chExt cx="3276727" cy="2046175"/>
          </a:xfrm>
        </p:grpSpPr>
        <p:grpSp>
          <p:nvGrpSpPr>
            <p:cNvPr id="158" name="Group 157"/>
            <p:cNvGrpSpPr/>
            <p:nvPr/>
          </p:nvGrpSpPr>
          <p:grpSpPr>
            <a:xfrm>
              <a:off x="6419723" y="2160862"/>
              <a:ext cx="3276727" cy="2046175"/>
              <a:chOff x="6419723" y="2160862"/>
              <a:chExt cx="3276727" cy="2046175"/>
            </a:xfrm>
          </p:grpSpPr>
          <p:sp>
            <p:nvSpPr>
              <p:cNvPr id="105" name="Oval 104"/>
              <p:cNvSpPr/>
              <p:nvPr/>
            </p:nvSpPr>
            <p:spPr>
              <a:xfrm>
                <a:off x="6934300" y="2539566"/>
                <a:ext cx="2015311" cy="1562872"/>
              </a:xfrm>
              <a:prstGeom prst="ellipse">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b="1" dirty="0"/>
              </a:p>
            </p:txBody>
          </p:sp>
          <p:cxnSp>
            <p:nvCxnSpPr>
              <p:cNvPr id="106" name="Straight Arrow Connector 105"/>
              <p:cNvCxnSpPr/>
              <p:nvPr/>
            </p:nvCxnSpPr>
            <p:spPr>
              <a:xfrm>
                <a:off x="6419723" y="2160862"/>
                <a:ext cx="546242" cy="814817"/>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7" name="Straight Arrow Connector 106"/>
              <p:cNvCxnSpPr/>
              <p:nvPr/>
            </p:nvCxnSpPr>
            <p:spPr>
              <a:xfrm>
                <a:off x="6423643" y="2862319"/>
                <a:ext cx="491629" cy="232782"/>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8" name="Straight Arrow Connector 107"/>
              <p:cNvCxnSpPr/>
              <p:nvPr/>
            </p:nvCxnSpPr>
            <p:spPr>
              <a:xfrm flipV="1">
                <a:off x="6423638" y="3147278"/>
                <a:ext cx="491639" cy="410874"/>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9" name="Straight Arrow Connector 108"/>
              <p:cNvCxnSpPr/>
              <p:nvPr/>
            </p:nvCxnSpPr>
            <p:spPr>
              <a:xfrm flipV="1">
                <a:off x="6423643" y="3214522"/>
                <a:ext cx="542322" cy="99251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0" name="Straight Arrow Connector 109"/>
              <p:cNvCxnSpPr/>
              <p:nvPr/>
            </p:nvCxnSpPr>
            <p:spPr>
              <a:xfrm>
                <a:off x="8972550" y="3214522"/>
                <a:ext cx="723900"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grpSp>
        <p:sp>
          <p:nvSpPr>
            <p:cNvPr id="154" name="TextBox 153"/>
            <p:cNvSpPr txBox="1"/>
            <p:nvPr/>
          </p:nvSpPr>
          <p:spPr>
            <a:xfrm>
              <a:off x="6877176" y="2730838"/>
              <a:ext cx="2163411" cy="1015663"/>
            </a:xfrm>
            <a:prstGeom prst="rect">
              <a:avLst/>
            </a:prstGeom>
            <a:noFill/>
          </p:spPr>
          <p:txBody>
            <a:bodyPr wrap="square" rtlCol="0">
              <a:spAutoFit/>
            </a:bodyPr>
            <a:lstStyle/>
            <a:p>
              <a:pPr algn="ctr"/>
              <a:r>
                <a:rPr lang="en-US" sz="2000" dirty="0" smtClean="0">
                  <a:solidFill>
                    <a:srgbClr val="000000"/>
                  </a:solidFill>
                </a:rPr>
                <a:t>Programmable logic to decide order or time</a:t>
              </a:r>
              <a:endParaRPr lang="en-US" sz="2000" dirty="0">
                <a:solidFill>
                  <a:srgbClr val="000000"/>
                </a:solidFill>
              </a:endParaRPr>
            </a:p>
          </p:txBody>
        </p:sp>
      </p:grpSp>
      <p:sp>
        <p:nvSpPr>
          <p:cNvPr id="4" name="Rectangle 3"/>
          <p:cNvSpPr/>
          <p:nvPr/>
        </p:nvSpPr>
        <p:spPr>
          <a:xfrm>
            <a:off x="1578853" y="2881263"/>
            <a:ext cx="950901" cy="369332"/>
          </a:xfrm>
          <a:prstGeom prst="rect">
            <a:avLst/>
          </a:prstGeom>
        </p:spPr>
        <p:txBody>
          <a:bodyPr wrap="none">
            <a:spAutoFit/>
          </a:bodyPr>
          <a:lstStyle/>
          <a:p>
            <a:r>
              <a:rPr lang="en-US" smtClean="0"/>
              <a:t>Packets</a:t>
            </a:r>
            <a:endParaRPr lang="en-US" dirty="0"/>
          </a:p>
        </p:txBody>
      </p:sp>
    </p:spTree>
    <p:extLst>
      <p:ext uri="{BB962C8B-B14F-4D97-AF65-F5344CB8AC3E}">
        <p14:creationId xmlns:p14="http://schemas.microsoft.com/office/powerpoint/2010/main" val="1364500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9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0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0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9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59"/>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 grpId="0" animBg="1"/>
      <p:bldP spid="94" grpId="0" animBg="1"/>
      <p:bldP spid="95" grpId="0" animBg="1"/>
      <p:bldP spid="96" grpId="0" animBg="1"/>
      <p:bldP spid="97" grpId="0" animBg="1"/>
      <p:bldP spid="98" grpId="0" animBg="1"/>
      <p:bldP spid="100" grpId="0" animBg="1"/>
      <p:bldP spid="103" grpId="0" animBg="1"/>
      <p:bldP spid="104" grpId="0" animBg="1"/>
      <p:bldP spid="4"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The Push-In First-Out Queue</a:t>
            </a:r>
            <a:endParaRPr lang="en-US" dirty="0">
              <a:latin typeface="+mj-lt"/>
            </a:endParaRPr>
          </a:p>
        </p:txBody>
      </p:sp>
      <p:sp>
        <p:nvSpPr>
          <p:cNvPr id="3" name="Content Placeholder 2"/>
          <p:cNvSpPr>
            <a:spLocks noGrp="1"/>
          </p:cNvSpPr>
          <p:nvPr>
            <p:ph idx="1"/>
          </p:nvPr>
        </p:nvSpPr>
        <p:spPr>
          <a:xfrm>
            <a:off x="838200" y="1825625"/>
            <a:ext cx="10972800" cy="2708275"/>
          </a:xfrm>
        </p:spPr>
        <p:txBody>
          <a:bodyPr>
            <a:normAutofit fontScale="25000" lnSpcReduction="20000"/>
          </a:bodyPr>
          <a:lstStyle/>
          <a:p>
            <a:pPr marL="0" indent="0">
              <a:buNone/>
            </a:pPr>
            <a:r>
              <a:rPr lang="en-US" sz="11200" b="1" dirty="0" smtClean="0">
                <a:solidFill>
                  <a:srgbClr val="3366FF"/>
                </a:solidFill>
              </a:rPr>
              <a:t>Key observation</a:t>
            </a:r>
          </a:p>
          <a:p>
            <a:r>
              <a:rPr lang="en-US" sz="11200" dirty="0" smtClean="0"/>
              <a:t>In </a:t>
            </a:r>
            <a:r>
              <a:rPr lang="en-US" sz="11200" dirty="0"/>
              <a:t>many </a:t>
            </a:r>
            <a:r>
              <a:rPr lang="en-US" sz="11200" dirty="0" smtClean="0"/>
              <a:t>cases, </a:t>
            </a:r>
            <a:r>
              <a:rPr lang="en-US" sz="11200" dirty="0"/>
              <a:t>relative order of buffered packets does not change</a:t>
            </a:r>
          </a:p>
          <a:p>
            <a:r>
              <a:rPr lang="en-US" sz="11200" dirty="0"/>
              <a:t>i.e., a packet’s place in the scheduling order </a:t>
            </a:r>
            <a:r>
              <a:rPr lang="en-US" sz="11200" dirty="0" smtClean="0"/>
              <a:t>is </a:t>
            </a:r>
            <a:r>
              <a:rPr lang="en-US" sz="11200" dirty="0"/>
              <a:t>known at </a:t>
            </a:r>
            <a:r>
              <a:rPr lang="en-US" sz="11200" dirty="0" err="1"/>
              <a:t>enqueue</a:t>
            </a:r>
            <a:endParaRPr lang="en-US" sz="11200" dirty="0"/>
          </a:p>
          <a:p>
            <a:endParaRPr lang="en-US" sz="11200" dirty="0" smtClean="0">
              <a:latin typeface="+mj-lt"/>
            </a:endParaRPr>
          </a:p>
          <a:p>
            <a:pPr marL="0" indent="0">
              <a:buNone/>
            </a:pPr>
            <a:r>
              <a:rPr lang="en-US" sz="11200" b="1" dirty="0" smtClean="0">
                <a:solidFill>
                  <a:srgbClr val="3366FF"/>
                </a:solidFill>
              </a:rPr>
              <a:t>The </a:t>
            </a:r>
            <a:r>
              <a:rPr lang="en-US" sz="11200" b="1" dirty="0">
                <a:solidFill>
                  <a:srgbClr val="3366FF"/>
                </a:solidFill>
              </a:rPr>
              <a:t>Push-In First-Out </a:t>
            </a:r>
            <a:r>
              <a:rPr lang="en-US" sz="11200" b="1" dirty="0" smtClean="0">
                <a:solidFill>
                  <a:srgbClr val="3366FF"/>
                </a:solidFill>
              </a:rPr>
              <a:t>Queue (PIFO)</a:t>
            </a:r>
            <a:r>
              <a:rPr lang="en-US" sz="11200" dirty="0" smtClean="0">
                <a:latin typeface="+mj-lt"/>
              </a:rPr>
              <a:t>: Packets are pushed into an </a:t>
            </a:r>
            <a:r>
              <a:rPr lang="en-US" sz="11200" dirty="0">
                <a:latin typeface="+mj-lt"/>
              </a:rPr>
              <a:t>arbitrary </a:t>
            </a:r>
            <a:r>
              <a:rPr lang="en-US" sz="11200" dirty="0" smtClean="0">
                <a:latin typeface="+mj-lt"/>
              </a:rPr>
              <a:t>location based on a </a:t>
            </a:r>
            <a:r>
              <a:rPr lang="en-US" sz="11200" b="1" dirty="0" smtClean="0">
                <a:solidFill>
                  <a:srgbClr val="901028"/>
                </a:solidFill>
                <a:latin typeface="+mj-lt"/>
              </a:rPr>
              <a:t>rank</a:t>
            </a:r>
            <a:r>
              <a:rPr lang="en-US" sz="11200" dirty="0" smtClean="0">
                <a:latin typeface="+mj-lt"/>
              </a:rPr>
              <a:t>, and </a:t>
            </a:r>
            <a:r>
              <a:rPr lang="en-US" sz="11200" dirty="0" err="1" smtClean="0">
                <a:latin typeface="+mj-lt"/>
              </a:rPr>
              <a:t>dequeued</a:t>
            </a:r>
            <a:r>
              <a:rPr lang="en-US" sz="11200" dirty="0" smtClean="0">
                <a:latin typeface="+mj-lt"/>
              </a:rPr>
              <a:t> from the head</a:t>
            </a:r>
          </a:p>
          <a:p>
            <a:endParaRPr lang="en-US" sz="11200" dirty="0" smtClean="0">
              <a:latin typeface="+mj-lt"/>
            </a:endParaRPr>
          </a:p>
          <a:p>
            <a:pPr marL="0" indent="0">
              <a:buNone/>
            </a:pPr>
            <a:endParaRPr lang="en-US" dirty="0" smtClean="0">
              <a:latin typeface="+mj-lt"/>
            </a:endParaRPr>
          </a:p>
          <a:p>
            <a:endParaRPr lang="en-US" dirty="0" smtClean="0">
              <a:latin typeface="+mj-lt"/>
            </a:endParaRPr>
          </a:p>
          <a:p>
            <a:endParaRPr lang="en-US" dirty="0">
              <a:latin typeface="+mj-lt"/>
            </a:endParaRPr>
          </a:p>
          <a:p>
            <a:endParaRPr lang="en-US" dirty="0" smtClean="0">
              <a:latin typeface="+mj-lt"/>
            </a:endParaRPr>
          </a:p>
        </p:txBody>
      </p:sp>
      <p:cxnSp>
        <p:nvCxnSpPr>
          <p:cNvPr id="4" name="Straight Arrow Connector 3"/>
          <p:cNvCxnSpPr/>
          <p:nvPr/>
        </p:nvCxnSpPr>
        <p:spPr>
          <a:xfrm>
            <a:off x="7923633" y="5445729"/>
            <a:ext cx="651132" cy="0"/>
          </a:xfrm>
          <a:prstGeom prst="straightConnector1">
            <a:avLst/>
          </a:prstGeom>
          <a:noFill/>
          <a:ln w="25400" cap="flat" cmpd="sng" algn="ctr">
            <a:solidFill>
              <a:schemeClr val="tx1"/>
            </a:solidFill>
            <a:prstDash val="solid"/>
            <a:tailEnd type="arrow" w="lg" len="lg"/>
          </a:ln>
          <a:effectLst/>
        </p:spPr>
      </p:cxnSp>
      <p:grpSp>
        <p:nvGrpSpPr>
          <p:cNvPr id="5" name="Group 4"/>
          <p:cNvGrpSpPr/>
          <p:nvPr/>
        </p:nvGrpSpPr>
        <p:grpSpPr>
          <a:xfrm>
            <a:off x="3695700" y="5033638"/>
            <a:ext cx="4198072" cy="824185"/>
            <a:chOff x="931333" y="903111"/>
            <a:chExt cx="1495778" cy="313268"/>
          </a:xfrm>
        </p:grpSpPr>
        <p:cxnSp>
          <p:nvCxnSpPr>
            <p:cNvPr id="6" name="Straight Connector 5"/>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7" name="Straight Connector 6"/>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8" name="Straight Connector 7"/>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9" name="Rectangle 8"/>
          <p:cNvSpPr/>
          <p:nvPr/>
        </p:nvSpPr>
        <p:spPr>
          <a:xfrm>
            <a:off x="7419999" y="5067230"/>
            <a:ext cx="425795" cy="752423"/>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2</a:t>
            </a:r>
          </a:p>
        </p:txBody>
      </p:sp>
      <p:sp>
        <p:nvSpPr>
          <p:cNvPr id="10" name="Rectangle 9"/>
          <p:cNvSpPr/>
          <p:nvPr/>
        </p:nvSpPr>
        <p:spPr>
          <a:xfrm>
            <a:off x="6967103" y="5070081"/>
            <a:ext cx="425795"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5</a:t>
            </a:r>
            <a:endParaRPr lang="en-US" sz="2000" kern="0" dirty="0">
              <a:latin typeface="+mj-lt"/>
              <a:cs typeface="Seravek"/>
            </a:endParaRPr>
          </a:p>
        </p:txBody>
      </p:sp>
      <p:sp>
        <p:nvSpPr>
          <p:cNvPr id="11" name="Rectangle 10"/>
          <p:cNvSpPr/>
          <p:nvPr/>
        </p:nvSpPr>
        <p:spPr>
          <a:xfrm>
            <a:off x="6051205" y="5074057"/>
            <a:ext cx="425795"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12" name="Rectangle 11"/>
          <p:cNvSpPr/>
          <p:nvPr/>
        </p:nvSpPr>
        <p:spPr>
          <a:xfrm>
            <a:off x="6508157" y="5069518"/>
            <a:ext cx="425795" cy="752423"/>
          </a:xfrm>
          <a:prstGeom prst="rect">
            <a:avLst/>
          </a:prstGeom>
          <a:solidFill>
            <a:sysClr val="window" lastClr="FFFFFF">
              <a:lumMod val="65000"/>
            </a:sys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7</a:t>
            </a:r>
          </a:p>
        </p:txBody>
      </p:sp>
      <p:sp>
        <p:nvSpPr>
          <p:cNvPr id="13" name="Rectangle 12"/>
          <p:cNvSpPr/>
          <p:nvPr/>
        </p:nvSpPr>
        <p:spPr>
          <a:xfrm>
            <a:off x="5584681" y="5074057"/>
            <a:ext cx="425795" cy="752423"/>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14" name="Rectangle 13"/>
          <p:cNvSpPr/>
          <p:nvPr/>
        </p:nvSpPr>
        <p:spPr>
          <a:xfrm>
            <a:off x="5122806" y="5071204"/>
            <a:ext cx="477894" cy="75242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10</a:t>
            </a:r>
            <a:endParaRPr lang="en-US" sz="2000" kern="0" dirty="0">
              <a:latin typeface="+mj-lt"/>
              <a:cs typeface="Seravek"/>
            </a:endParaRPr>
          </a:p>
        </p:txBody>
      </p:sp>
      <p:sp>
        <p:nvSpPr>
          <p:cNvPr id="15" name="Rectangle 14"/>
          <p:cNvSpPr/>
          <p:nvPr/>
        </p:nvSpPr>
        <p:spPr>
          <a:xfrm>
            <a:off x="4656367" y="5071204"/>
            <a:ext cx="487133"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13</a:t>
            </a:r>
            <a:endParaRPr lang="en-US" sz="2000" kern="0" dirty="0">
              <a:latin typeface="+mj-lt"/>
              <a:cs typeface="Seravek"/>
            </a:endParaRPr>
          </a:p>
        </p:txBody>
      </p:sp>
      <p:sp>
        <p:nvSpPr>
          <p:cNvPr id="19" name="Rectangle 18"/>
          <p:cNvSpPr/>
          <p:nvPr/>
        </p:nvSpPr>
        <p:spPr>
          <a:xfrm>
            <a:off x="2469805" y="4191000"/>
            <a:ext cx="425795" cy="75242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solidFill>
                  <a:srgbClr val="000000"/>
                </a:solidFill>
                <a:latin typeface="+mj-lt"/>
                <a:cs typeface="Seravek"/>
              </a:rPr>
              <a:t>8</a:t>
            </a:r>
            <a:endParaRPr lang="en-US" kern="0" dirty="0">
              <a:solidFill>
                <a:srgbClr val="000000"/>
              </a:solidFill>
              <a:latin typeface="+mj-lt"/>
              <a:cs typeface="Seravek"/>
            </a:endParaRPr>
          </a:p>
        </p:txBody>
      </p:sp>
    </p:spTree>
    <p:custDataLst>
      <p:tags r:id="rId1"/>
    </p:custDataLst>
    <p:extLst>
      <p:ext uri="{BB962C8B-B14F-4D97-AF65-F5344CB8AC3E}">
        <p14:creationId xmlns:p14="http://schemas.microsoft.com/office/powerpoint/2010/main" val="1669978768"/>
      </p:ext>
    </p:extLst>
  </p:cSld>
  <p:clrMapOvr>
    <a:masterClrMapping/>
  </p:clrMapOvr>
  <mc:AlternateContent xmlns:mc="http://schemas.openxmlformats.org/markup-compatibility/2006" xmlns:p14="http://schemas.microsoft.com/office/powerpoint/2010/main">
    <mc:Choice Requires="p14">
      <p:transition spd="slow" p14:dur="2000" advTm="59267"/>
    </mc:Choice>
    <mc:Fallback xmlns="">
      <p:transition spd="slow" advTm="5926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grpId="1"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par>
                                <p:cTn id="31" presetID="1" presetClass="entr" presetSubtype="0" fill="hold" grpId="1"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par>
                                <p:cTn id="33" presetID="1" presetClass="entr" presetSubtype="0" fill="hold" grpId="1" nodeType="with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par>
                                <p:cTn id="35" presetID="1" presetClass="entr" presetSubtype="0" fill="hold" grpId="1" nodeType="with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2" nodeType="click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0" presetClass="path" presetSubtype="0" accel="50000" decel="50000" fill="hold" grpId="0" nodeType="clickEffect">
                                  <p:stCondLst>
                                    <p:cond delay="0"/>
                                  </p:stCondLst>
                                  <p:childTnLst>
                                    <p:animMotion origin="layout" path="M -2.08333E-6 4.07407E-6 L -0.0375 4.07407E-6 " pathEditMode="relative" rAng="0" ptsTypes="AA">
                                      <p:cBhvr>
                                        <p:cTn id="44" dur="1000" fill="hold"/>
                                        <p:tgtEl>
                                          <p:spTgt spid="11"/>
                                        </p:tgtEl>
                                        <p:attrNameLst>
                                          <p:attrName>ppt_x</p:attrName>
                                          <p:attrName>ppt_y</p:attrName>
                                        </p:attrNameLst>
                                      </p:cBhvr>
                                      <p:rCtr x="-1875" y="0"/>
                                    </p:animMotion>
                                  </p:childTnLst>
                                </p:cTn>
                              </p:par>
                              <p:par>
                                <p:cTn id="45" presetID="0" presetClass="path" presetSubtype="0" accel="50000" decel="50000" fill="hold" grpId="0" nodeType="withEffect">
                                  <p:stCondLst>
                                    <p:cond delay="0"/>
                                  </p:stCondLst>
                                  <p:childTnLst>
                                    <p:animMotion origin="layout" path="M -8.33333E-7 4.07407E-6 L -0.0375 4.07407E-6 " pathEditMode="relative" rAng="0" ptsTypes="AA">
                                      <p:cBhvr>
                                        <p:cTn id="46" dur="1000" fill="hold"/>
                                        <p:tgtEl>
                                          <p:spTgt spid="13"/>
                                        </p:tgtEl>
                                        <p:attrNameLst>
                                          <p:attrName>ppt_x</p:attrName>
                                          <p:attrName>ppt_y</p:attrName>
                                        </p:attrNameLst>
                                      </p:cBhvr>
                                      <p:rCtr x="-1875" y="0"/>
                                    </p:animMotion>
                                  </p:childTnLst>
                                </p:cTn>
                              </p:par>
                              <p:par>
                                <p:cTn id="47" presetID="0" presetClass="path" presetSubtype="0" accel="50000" decel="50000" fill="hold" grpId="0" nodeType="withEffect">
                                  <p:stCondLst>
                                    <p:cond delay="0"/>
                                  </p:stCondLst>
                                  <p:childTnLst>
                                    <p:animMotion origin="layout" path="M -3.54167E-6 -2.96296E-6 L -0.0375 -2.96296E-6 " pathEditMode="relative" rAng="0" ptsTypes="AA">
                                      <p:cBhvr>
                                        <p:cTn id="48" dur="1000" fill="hold"/>
                                        <p:tgtEl>
                                          <p:spTgt spid="14"/>
                                        </p:tgtEl>
                                        <p:attrNameLst>
                                          <p:attrName>ppt_x</p:attrName>
                                          <p:attrName>ppt_y</p:attrName>
                                        </p:attrNameLst>
                                      </p:cBhvr>
                                      <p:rCtr x="-1875" y="0"/>
                                    </p:animMotion>
                                  </p:childTnLst>
                                </p:cTn>
                              </p:par>
                              <p:par>
                                <p:cTn id="49" presetID="0" presetClass="path" presetSubtype="0" accel="50000" decel="50000" fill="hold" grpId="0" nodeType="withEffect">
                                  <p:stCondLst>
                                    <p:cond delay="0"/>
                                  </p:stCondLst>
                                  <p:childTnLst>
                                    <p:animMotion origin="layout" path="M 0 0 L -0.0375 0 " pathEditMode="relative" ptsTypes="AA">
                                      <p:cBhvr>
                                        <p:cTn id="50" dur="1000" fill="hold"/>
                                        <p:tgtEl>
                                          <p:spTgt spid="15"/>
                                        </p:tgtEl>
                                        <p:attrNameLst>
                                          <p:attrName>ppt_x</p:attrName>
                                          <p:attrName>ppt_y</p:attrName>
                                        </p:attrNameLst>
                                      </p:cBhvr>
                                    </p:animMotion>
                                  </p:childTnLst>
                                </p:cTn>
                              </p:par>
                              <p:par>
                                <p:cTn id="51" presetID="0" presetClass="path" presetSubtype="0" accel="50000" decel="50000" fill="hold" grpId="1" nodeType="withEffect">
                                  <p:stCondLst>
                                    <p:cond delay="0"/>
                                  </p:stCondLst>
                                  <p:childTnLst>
                                    <p:animMotion origin="layout" path="M 0.00026 0.00093 L 0.29584 0.00093 " pathEditMode="relative" rAng="0" ptsTypes="AA">
                                      <p:cBhvr>
                                        <p:cTn id="52" dur="1000" fill="hold"/>
                                        <p:tgtEl>
                                          <p:spTgt spid="19"/>
                                        </p:tgtEl>
                                        <p:attrNameLst>
                                          <p:attrName>ppt_x</p:attrName>
                                          <p:attrName>ppt_y</p:attrName>
                                        </p:attrNameLst>
                                      </p:cBhvr>
                                      <p:rCtr x="14779" y="0"/>
                                    </p:animMotion>
                                  </p:childTnLst>
                                </p:cTn>
                              </p:par>
                            </p:childTnLst>
                          </p:cTn>
                        </p:par>
                        <p:par>
                          <p:cTn id="53" fill="hold">
                            <p:stCondLst>
                              <p:cond delay="1000"/>
                            </p:stCondLst>
                            <p:childTnLst>
                              <p:par>
                                <p:cTn id="54" presetID="0" presetClass="path" presetSubtype="0" accel="50000" decel="50000" fill="hold" grpId="0" nodeType="afterEffect">
                                  <p:stCondLst>
                                    <p:cond delay="0"/>
                                  </p:stCondLst>
                                  <p:childTnLst>
                                    <p:animMotion origin="layout" path="M 0.29363 0.00092 L 0.29363 0.12879 " pathEditMode="relative" ptsTypes="AA">
                                      <p:cBhvr>
                                        <p:cTn id="55" dur="500" fill="hold"/>
                                        <p:tgtEl>
                                          <p:spTgt spid="19"/>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1" grpId="1" animBg="1"/>
      <p:bldP spid="12" grpId="0" animBg="1"/>
      <p:bldP spid="13" grpId="0" animBg="1"/>
      <p:bldP spid="13" grpId="1" animBg="1"/>
      <p:bldP spid="14" grpId="0" animBg="1"/>
      <p:bldP spid="14" grpId="1" animBg="1"/>
      <p:bldP spid="15" grpId="0" animBg="1"/>
      <p:bldP spid="15" grpId="1" animBg="1"/>
      <p:bldP spid="19" grpId="0" animBg="1"/>
      <p:bldP spid="19" grpId="1" animBg="1"/>
      <p:bldP spid="19" grpId="2"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A </a:t>
            </a:r>
            <a:r>
              <a:rPr lang="en-US" smtClean="0">
                <a:latin typeface="+mj-lt"/>
              </a:rPr>
              <a:t>programmable scheduler</a:t>
            </a:r>
            <a:endParaRPr lang="en-US" dirty="0">
              <a:latin typeface="+mj-lt"/>
            </a:endParaRPr>
          </a:p>
        </p:txBody>
      </p:sp>
      <p:sp>
        <p:nvSpPr>
          <p:cNvPr id="3" name="Content Placeholder 2"/>
          <p:cNvSpPr>
            <a:spLocks noGrp="1"/>
          </p:cNvSpPr>
          <p:nvPr>
            <p:ph idx="1"/>
          </p:nvPr>
        </p:nvSpPr>
        <p:spPr/>
        <p:txBody>
          <a:bodyPr/>
          <a:lstStyle/>
          <a:p>
            <a:pPr marL="0" indent="0">
              <a:buNone/>
            </a:pPr>
            <a:r>
              <a:rPr lang="en-US" dirty="0" smtClean="0">
                <a:latin typeface="+mj-lt"/>
              </a:rPr>
              <a:t>To program the scheduler, program the rank computation </a:t>
            </a:r>
            <a:endParaRPr lang="en-US" dirty="0">
              <a:latin typeface="+mj-lt"/>
            </a:endParaRPr>
          </a:p>
        </p:txBody>
      </p:sp>
      <p:grpSp>
        <p:nvGrpSpPr>
          <p:cNvPr id="46" name="Group 45"/>
          <p:cNvGrpSpPr/>
          <p:nvPr/>
        </p:nvGrpSpPr>
        <p:grpSpPr>
          <a:xfrm>
            <a:off x="2049780" y="2667000"/>
            <a:ext cx="3512820" cy="3433465"/>
            <a:chOff x="2049780" y="2548235"/>
            <a:chExt cx="3512820" cy="3433465"/>
          </a:xfrm>
        </p:grpSpPr>
        <p:pic>
          <p:nvPicPr>
            <p:cNvPr id="36" name="Picture 35"/>
            <p:cNvPicPr>
              <a:picLocks noChangeAspect="1"/>
            </p:cNvPicPr>
            <p:nvPr/>
          </p:nvPicPr>
          <p:blipFill>
            <a:blip r:embed="rId4"/>
            <a:stretch>
              <a:fillRect/>
            </a:stretch>
          </p:blipFill>
          <p:spPr>
            <a:xfrm>
              <a:off x="2049780" y="3054350"/>
              <a:ext cx="3512820" cy="2927350"/>
            </a:xfrm>
            <a:prstGeom prst="rect">
              <a:avLst/>
            </a:prstGeom>
          </p:spPr>
        </p:pic>
        <p:sp>
          <p:nvSpPr>
            <p:cNvPr id="43" name="TextBox 42"/>
            <p:cNvSpPr txBox="1"/>
            <p:nvPr/>
          </p:nvSpPr>
          <p:spPr>
            <a:xfrm>
              <a:off x="2286000" y="2548235"/>
              <a:ext cx="3048000" cy="461665"/>
            </a:xfrm>
            <a:prstGeom prst="rect">
              <a:avLst/>
            </a:prstGeom>
            <a:noFill/>
          </p:spPr>
          <p:txBody>
            <a:bodyPr wrap="square" rtlCol="0">
              <a:spAutoFit/>
            </a:bodyPr>
            <a:lstStyle/>
            <a:p>
              <a:pPr algn="ctr"/>
              <a:r>
                <a:rPr lang="en-US" sz="2400" dirty="0" smtClean="0">
                  <a:latin typeface="+mj-lt"/>
                  <a:cs typeface="Seravek"/>
                </a:rPr>
                <a:t>Rank Computation</a:t>
              </a:r>
            </a:p>
          </p:txBody>
        </p:sp>
      </p:grpSp>
      <p:sp>
        <p:nvSpPr>
          <p:cNvPr id="50" name="Right Arrow 49"/>
          <p:cNvSpPr/>
          <p:nvPr/>
        </p:nvSpPr>
        <p:spPr>
          <a:xfrm>
            <a:off x="5600700" y="4347865"/>
            <a:ext cx="723900" cy="342900"/>
          </a:xfrm>
          <a:prstGeom prst="rightArrow">
            <a:avLst/>
          </a:prstGeom>
          <a:ln/>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endParaRPr>
          </a:p>
        </p:txBody>
      </p:sp>
      <p:grpSp>
        <p:nvGrpSpPr>
          <p:cNvPr id="57" name="Group 56"/>
          <p:cNvGrpSpPr/>
          <p:nvPr/>
        </p:nvGrpSpPr>
        <p:grpSpPr>
          <a:xfrm>
            <a:off x="2247900" y="6019800"/>
            <a:ext cx="7277100" cy="466130"/>
            <a:chOff x="2209800" y="5901035"/>
            <a:chExt cx="7277100" cy="466130"/>
          </a:xfrm>
        </p:grpSpPr>
        <p:sp>
          <p:nvSpPr>
            <p:cNvPr id="51" name="TextBox 50"/>
            <p:cNvSpPr txBox="1"/>
            <p:nvPr/>
          </p:nvSpPr>
          <p:spPr>
            <a:xfrm>
              <a:off x="2209800" y="5905500"/>
              <a:ext cx="3048000" cy="461665"/>
            </a:xfrm>
            <a:prstGeom prst="rect">
              <a:avLst/>
            </a:prstGeom>
            <a:noFill/>
          </p:spPr>
          <p:txBody>
            <a:bodyPr wrap="square" rtlCol="0">
              <a:spAutoFit/>
            </a:bodyPr>
            <a:lstStyle/>
            <a:p>
              <a:pPr algn="ctr"/>
              <a:r>
                <a:rPr lang="en-US" sz="2400" dirty="0" smtClean="0">
                  <a:latin typeface="+mj-lt"/>
                  <a:cs typeface="Seravek"/>
                </a:rPr>
                <a:t>(programmable)</a:t>
              </a:r>
            </a:p>
          </p:txBody>
        </p:sp>
        <p:sp>
          <p:nvSpPr>
            <p:cNvPr id="52" name="TextBox 51"/>
            <p:cNvSpPr txBox="1"/>
            <p:nvPr/>
          </p:nvSpPr>
          <p:spPr>
            <a:xfrm>
              <a:off x="6438900" y="5901035"/>
              <a:ext cx="3048000" cy="461665"/>
            </a:xfrm>
            <a:prstGeom prst="rect">
              <a:avLst/>
            </a:prstGeom>
            <a:noFill/>
          </p:spPr>
          <p:txBody>
            <a:bodyPr wrap="square" rtlCol="0">
              <a:spAutoFit/>
            </a:bodyPr>
            <a:lstStyle/>
            <a:p>
              <a:pPr algn="ctr"/>
              <a:r>
                <a:rPr lang="en-US" sz="2400" dirty="0" smtClean="0">
                  <a:latin typeface="+mj-lt"/>
                  <a:cs typeface="Seravek"/>
                </a:rPr>
                <a:t>(fixed logic)</a:t>
              </a:r>
            </a:p>
          </p:txBody>
        </p:sp>
      </p:grpSp>
      <p:grpSp>
        <p:nvGrpSpPr>
          <p:cNvPr id="55" name="Group 54"/>
          <p:cNvGrpSpPr/>
          <p:nvPr/>
        </p:nvGrpSpPr>
        <p:grpSpPr>
          <a:xfrm>
            <a:off x="6397161" y="2667000"/>
            <a:ext cx="3204039" cy="3311111"/>
            <a:chOff x="6397161" y="2548235"/>
            <a:chExt cx="3204039" cy="3311111"/>
          </a:xfrm>
        </p:grpSpPr>
        <p:grpSp>
          <p:nvGrpSpPr>
            <p:cNvPr id="45" name="Group 44"/>
            <p:cNvGrpSpPr/>
            <p:nvPr/>
          </p:nvGrpSpPr>
          <p:grpSpPr>
            <a:xfrm>
              <a:off x="6397161" y="2548235"/>
              <a:ext cx="3204039" cy="3311111"/>
              <a:chOff x="6397161" y="2548235"/>
              <a:chExt cx="3204039" cy="3311111"/>
            </a:xfrm>
          </p:grpSpPr>
          <p:grpSp>
            <p:nvGrpSpPr>
              <p:cNvPr id="42" name="Group 41"/>
              <p:cNvGrpSpPr/>
              <p:nvPr/>
            </p:nvGrpSpPr>
            <p:grpSpPr>
              <a:xfrm>
                <a:off x="6397161" y="3124200"/>
                <a:ext cx="3204039" cy="2735146"/>
                <a:chOff x="6431622" y="3360854"/>
                <a:chExt cx="3204039" cy="2735146"/>
              </a:xfrm>
            </p:grpSpPr>
            <p:sp>
              <p:nvSpPr>
                <p:cNvPr id="30" name="Rectangle 29"/>
                <p:cNvSpPr/>
                <p:nvPr/>
              </p:nvSpPr>
              <p:spPr>
                <a:xfrm>
                  <a:off x="6431622" y="3360854"/>
                  <a:ext cx="3204039" cy="2735146"/>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latin typeface="+mj-lt"/>
                  </a:endParaRPr>
                </a:p>
              </p:txBody>
            </p:sp>
            <p:grpSp>
              <p:nvGrpSpPr>
                <p:cNvPr id="17" name="Group 16"/>
                <p:cNvGrpSpPr/>
                <p:nvPr/>
              </p:nvGrpSpPr>
              <p:grpSpPr>
                <a:xfrm>
                  <a:off x="6892503" y="4038600"/>
                  <a:ext cx="2175291" cy="1228293"/>
                  <a:chOff x="3906054" y="6114996"/>
                  <a:chExt cx="1050221" cy="563990"/>
                </a:xfrm>
              </p:grpSpPr>
              <p:grpSp>
                <p:nvGrpSpPr>
                  <p:cNvPr id="18" name="Group 17"/>
                  <p:cNvGrpSpPr/>
                  <p:nvPr/>
                </p:nvGrpSpPr>
                <p:grpSpPr>
                  <a:xfrm>
                    <a:off x="3906054" y="6114996"/>
                    <a:ext cx="1050221" cy="563990"/>
                    <a:chOff x="3906054" y="6114996"/>
                    <a:chExt cx="1050221" cy="563990"/>
                  </a:xfrm>
                </p:grpSpPr>
                <p:grpSp>
                  <p:nvGrpSpPr>
                    <p:cNvPr id="20" name="Group 19"/>
                    <p:cNvGrpSpPr/>
                    <p:nvPr/>
                  </p:nvGrpSpPr>
                  <p:grpSpPr>
                    <a:xfrm>
                      <a:off x="4000499" y="6358104"/>
                      <a:ext cx="955776" cy="320882"/>
                      <a:chOff x="1594855" y="898558"/>
                      <a:chExt cx="832256" cy="317821"/>
                    </a:xfrm>
                  </p:grpSpPr>
                  <p:cxnSp>
                    <p:nvCxnSpPr>
                      <p:cNvPr id="27" name="Straight Connector 26"/>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28" name="Straight Connector 27"/>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29" name="Straight Connector 28"/>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21" name="Rectangle 20"/>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2</a:t>
                      </a:r>
                      <a:endParaRPr lang="en-US" sz="2000" kern="0" dirty="0">
                        <a:latin typeface="+mj-lt"/>
                        <a:cs typeface="Seravek"/>
                      </a:endParaRPr>
                    </a:p>
                  </p:txBody>
                </p:sp>
                <p:sp>
                  <p:nvSpPr>
                    <p:cNvPr id="22" name="Rectangle 21"/>
                    <p:cNvSpPr/>
                    <p:nvPr/>
                  </p:nvSpPr>
                  <p:spPr>
                    <a:xfrm>
                      <a:off x="4246332"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23" name="Rectangle 22"/>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sz="2000" kern="0" dirty="0" smtClean="0">
                          <a:solidFill>
                            <a:schemeClr val="tx1"/>
                          </a:solidFill>
                          <a:latin typeface="+mj-lt"/>
                          <a:cs typeface="Seravek"/>
                        </a:rPr>
                        <a:t>8</a:t>
                      </a:r>
                      <a:endParaRPr lang="en-US" sz="2000" kern="0" dirty="0">
                        <a:solidFill>
                          <a:schemeClr val="tx1"/>
                        </a:solidFill>
                        <a:latin typeface="+mj-lt"/>
                        <a:cs typeface="Seravek"/>
                      </a:endParaRPr>
                    </a:p>
                  </p:txBody>
                </p:sp>
                <p:cxnSp>
                  <p:nvCxnSpPr>
                    <p:cNvPr id="24" name="Straight Arrow Connector 23"/>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25" name="Straight Arrow Connector 24"/>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19" name="Rectangle 18"/>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5</a:t>
                    </a:r>
                    <a:endParaRPr lang="en-US" sz="2000" kern="0" dirty="0">
                      <a:latin typeface="+mj-lt"/>
                      <a:cs typeface="Seravek"/>
                    </a:endParaRPr>
                  </a:p>
                </p:txBody>
              </p:sp>
            </p:grpSp>
          </p:grpSp>
          <p:sp>
            <p:nvSpPr>
              <p:cNvPr id="44" name="TextBox 43"/>
              <p:cNvSpPr txBox="1"/>
              <p:nvPr/>
            </p:nvSpPr>
            <p:spPr>
              <a:xfrm>
                <a:off x="6438900" y="2548235"/>
                <a:ext cx="3048000" cy="461665"/>
              </a:xfrm>
              <a:prstGeom prst="rect">
                <a:avLst/>
              </a:prstGeom>
              <a:noFill/>
            </p:spPr>
            <p:txBody>
              <a:bodyPr wrap="square" rtlCol="0">
                <a:spAutoFit/>
              </a:bodyPr>
              <a:lstStyle/>
              <a:p>
                <a:pPr algn="ctr"/>
                <a:r>
                  <a:rPr lang="en-US" sz="2400" dirty="0" smtClean="0">
                    <a:latin typeface="+mj-lt"/>
                    <a:cs typeface="Seravek"/>
                  </a:rPr>
                  <a:t>PIFO Scheduler</a:t>
                </a:r>
              </a:p>
            </p:txBody>
          </p:sp>
        </p:grpSp>
        <p:cxnSp>
          <p:nvCxnSpPr>
            <p:cNvPr id="53" name="Straight Arrow Connector 52"/>
            <p:cNvCxnSpPr/>
            <p:nvPr/>
          </p:nvCxnSpPr>
          <p:spPr>
            <a:xfrm>
              <a:off x="9029700" y="4686300"/>
              <a:ext cx="304800" cy="0"/>
            </a:xfrm>
            <a:prstGeom prst="straightConnector1">
              <a:avLst/>
            </a:prstGeom>
            <a:noFill/>
            <a:ln w="25400" cap="flat" cmpd="sng" algn="ctr">
              <a:solidFill>
                <a:schemeClr val="tx1"/>
              </a:solidFill>
              <a:prstDash val="solid"/>
              <a:tailEnd type="arrow" w="lg" len="lg"/>
            </a:ln>
            <a:effectLst/>
          </p:spPr>
        </p:cxnSp>
      </p:grpSp>
      <p:sp>
        <p:nvSpPr>
          <p:cNvPr id="56" name="TextBox 55"/>
          <p:cNvSpPr txBox="1"/>
          <p:nvPr/>
        </p:nvSpPr>
        <p:spPr>
          <a:xfrm>
            <a:off x="2628899" y="3776365"/>
            <a:ext cx="2573497" cy="1631216"/>
          </a:xfrm>
          <a:prstGeom prst="rect">
            <a:avLst/>
          </a:prstGeom>
          <a:noFill/>
        </p:spPr>
        <p:txBody>
          <a:bodyPr wrap="square" rtlCol="0">
            <a:spAutoFit/>
          </a:bodyPr>
          <a:lstStyle/>
          <a:p>
            <a:r>
              <a:rPr lang="en-US" sz="2000" dirty="0" smtClean="0">
                <a:latin typeface="+mj-lt"/>
                <a:cs typeface="Seravek"/>
              </a:rPr>
              <a:t>f = flow(</a:t>
            </a:r>
            <a:r>
              <a:rPr lang="en-US" sz="2000" dirty="0" err="1" smtClean="0">
                <a:latin typeface="+mj-lt"/>
                <a:cs typeface="Seravek"/>
              </a:rPr>
              <a:t>pkt</a:t>
            </a:r>
            <a:r>
              <a:rPr lang="en-US" sz="2000" dirty="0" smtClean="0">
                <a:latin typeface="+mj-lt"/>
                <a:cs typeface="Seravek"/>
              </a:rPr>
              <a:t>) </a:t>
            </a:r>
          </a:p>
          <a:p>
            <a:r>
              <a:rPr lang="is-IS" sz="2000" dirty="0" smtClean="0">
                <a:latin typeface="+mj-lt"/>
                <a:cs typeface="Seravek"/>
              </a:rPr>
              <a:t>…</a:t>
            </a:r>
          </a:p>
          <a:p>
            <a:r>
              <a:rPr lang="is-IS" sz="2000" dirty="0" smtClean="0">
                <a:latin typeface="+mj-lt"/>
                <a:cs typeface="Seravek"/>
              </a:rPr>
              <a:t>...</a:t>
            </a:r>
          </a:p>
          <a:p>
            <a:r>
              <a:rPr lang="en-US" sz="2000" b="1" dirty="0" err="1">
                <a:cs typeface="Seravek"/>
              </a:rPr>
              <a:t>p.rank</a:t>
            </a:r>
            <a:r>
              <a:rPr lang="en-US" sz="2000" b="1" dirty="0">
                <a:cs typeface="Seravek"/>
              </a:rPr>
              <a:t>= T[f] + </a:t>
            </a:r>
            <a:r>
              <a:rPr lang="en-US" sz="2000" b="1" dirty="0" err="1" smtClean="0">
                <a:cs typeface="Seravek"/>
              </a:rPr>
              <a:t>p.len</a:t>
            </a:r>
            <a:endParaRPr lang="is-IS" sz="2000" b="1" dirty="0" smtClean="0">
              <a:latin typeface="+mj-lt"/>
              <a:cs typeface="Seravek"/>
            </a:endParaRPr>
          </a:p>
          <a:p>
            <a:endParaRPr lang="is-IS" sz="2000" b="1" dirty="0" smtClean="0">
              <a:latin typeface="+mj-lt"/>
              <a:cs typeface="Seravek"/>
            </a:endParaRPr>
          </a:p>
        </p:txBody>
      </p:sp>
    </p:spTree>
    <p:custDataLst>
      <p:tags r:id="rId1"/>
    </p:custDataLst>
    <p:extLst>
      <p:ext uri="{BB962C8B-B14F-4D97-AF65-F5344CB8AC3E}">
        <p14:creationId xmlns:p14="http://schemas.microsoft.com/office/powerpoint/2010/main" val="834876721"/>
      </p:ext>
    </p:extLst>
  </p:cSld>
  <p:clrMapOvr>
    <a:masterClrMapping/>
  </p:clrMapOvr>
  <mc:AlternateContent xmlns:mc="http://schemas.openxmlformats.org/markup-compatibility/2006" xmlns:p14="http://schemas.microsoft.com/office/powerpoint/2010/main">
    <mc:Choice Requires="p14">
      <p:transition spd="slow" p14:dur="2000" advTm="75415"/>
    </mc:Choice>
    <mc:Fallback xmlns="">
      <p:transition spd="slow" advTm="7541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50"/>
                                        </p:tgtEl>
                                        <p:attrNameLst>
                                          <p:attrName>style.visibility</p:attrName>
                                        </p:attrNameLst>
                                      </p:cBhvr>
                                      <p:to>
                                        <p:strVal val="visible"/>
                                      </p:to>
                                    </p:set>
                                    <p:animEffect transition="in" filter="fade">
                                      <p:cBhvr>
                                        <p:cTn id="11" dur="500"/>
                                        <p:tgtEl>
                                          <p:spTgt spid="50"/>
                                        </p:tgtEl>
                                      </p:cBhvr>
                                    </p:animEffect>
                                  </p:childTnLst>
                                </p:cTn>
                              </p:par>
                              <p:par>
                                <p:cTn id="12" presetID="10" presetClass="entr" presetSubtype="0" fill="hold" nodeType="withEffect">
                                  <p:stCondLst>
                                    <p:cond delay="0"/>
                                  </p:stCondLst>
                                  <p:childTnLst>
                                    <p:set>
                                      <p:cBhvr>
                                        <p:cTn id="13" dur="1" fill="hold">
                                          <p:stCondLst>
                                            <p:cond delay="0"/>
                                          </p:stCondLst>
                                        </p:cTn>
                                        <p:tgtEl>
                                          <p:spTgt spid="46"/>
                                        </p:tgtEl>
                                        <p:attrNameLst>
                                          <p:attrName>style.visibility</p:attrName>
                                        </p:attrNameLst>
                                      </p:cBhvr>
                                      <p:to>
                                        <p:strVal val="visible"/>
                                      </p:to>
                                    </p:set>
                                    <p:animEffect transition="in" filter="fade">
                                      <p:cBhvr>
                                        <p:cTn id="14" dur="500"/>
                                        <p:tgtEl>
                                          <p:spTgt spid="46"/>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grpId="0" nodeType="clickEffect">
                                  <p:stCondLst>
                                    <p:cond delay="0"/>
                                  </p:stCondLst>
                                  <p:childTnLst>
                                    <p:set>
                                      <p:cBhvr>
                                        <p:cTn id="18" dur="1" fill="hold">
                                          <p:stCondLst>
                                            <p:cond delay="0"/>
                                          </p:stCondLst>
                                        </p:cTn>
                                        <p:tgtEl>
                                          <p:spTgt spid="56"/>
                                        </p:tgtEl>
                                        <p:attrNameLst>
                                          <p:attrName>style.visibility</p:attrName>
                                        </p:attrNameLst>
                                      </p:cBhvr>
                                      <p:to>
                                        <p:strVal val="visible"/>
                                      </p:to>
                                    </p:set>
                                    <p:animEffect transition="in" filter="wipe(up)">
                                      <p:cBhvr>
                                        <p:cTn id="19" dur="500"/>
                                        <p:tgtEl>
                                          <p:spTgt spid="56"/>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6"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7" name="Group 42"/>
          <p:cNvGrpSpPr/>
          <p:nvPr/>
        </p:nvGrpSpPr>
        <p:grpSpPr>
          <a:xfrm>
            <a:off x="1589457" y="2974353"/>
            <a:ext cx="4875732" cy="1192610"/>
            <a:chOff x="1707458" y="1778000"/>
            <a:chExt cx="4254836" cy="1181787"/>
          </a:xfrm>
        </p:grpSpPr>
        <p:cxnSp>
          <p:nvCxnSpPr>
            <p:cNvPr id="268" name="Straight Arrow Connector 26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69" name="Straight Arrow Connector 26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0" name="Straight Arrow Connector 26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1" name="Straight Arrow Connector 27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2" name="Straight Arrow Connector 27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3" name="Straight Arrow Connector 27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4" name="Straight Arrow Connector 27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5" name="Straight Arrow Connector 27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6" name="Straight Arrow Connector 27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7" name="Straight Arrow Connector 27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279" name="Right Arrow 278"/>
          <p:cNvSpPr/>
          <p:nvPr/>
        </p:nvSpPr>
        <p:spPr>
          <a:xfrm>
            <a:off x="147389" y="3379652"/>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289" name="TextBox 288"/>
          <p:cNvSpPr txBox="1"/>
          <p:nvPr/>
        </p:nvSpPr>
        <p:spPr>
          <a:xfrm>
            <a:off x="76200" y="3051875"/>
            <a:ext cx="471021" cy="410071"/>
          </a:xfrm>
          <a:prstGeom prst="rect">
            <a:avLst/>
          </a:prstGeom>
          <a:noFill/>
        </p:spPr>
        <p:txBody>
          <a:bodyPr wrap="none" lIns="130622" tIns="65311" rIns="130622" bIns="65311" rtlCol="0">
            <a:spAutoFit/>
          </a:bodyPr>
          <a:lstStyle/>
          <a:p>
            <a:r>
              <a:rPr lang="en-US" dirty="0" smtClean="0">
                <a:latin typeface="+mj-lt"/>
                <a:cs typeface="Seravek"/>
              </a:rPr>
              <a:t>In</a:t>
            </a:r>
            <a:endParaRPr lang="en-US" dirty="0">
              <a:latin typeface="+mj-lt"/>
              <a:cs typeface="Seravek"/>
            </a:endParaRPr>
          </a:p>
        </p:txBody>
      </p:sp>
      <p:sp>
        <p:nvSpPr>
          <p:cNvPr id="292" name="Right Arrow 291"/>
          <p:cNvSpPr/>
          <p:nvPr/>
        </p:nvSpPr>
        <p:spPr>
          <a:xfrm>
            <a:off x="11556526" y="3463045"/>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293" name="TextBox 292"/>
          <p:cNvSpPr txBox="1"/>
          <p:nvPr/>
        </p:nvSpPr>
        <p:spPr>
          <a:xfrm>
            <a:off x="11438459" y="3116944"/>
            <a:ext cx="646913" cy="408897"/>
          </a:xfrm>
          <a:prstGeom prst="rect">
            <a:avLst/>
          </a:prstGeom>
          <a:noFill/>
        </p:spPr>
        <p:txBody>
          <a:bodyPr wrap="none" lIns="130622" tIns="65311" rIns="130622" bIns="65311" rtlCol="0">
            <a:spAutoFit/>
          </a:bodyPr>
          <a:lstStyle/>
          <a:p>
            <a:r>
              <a:rPr lang="en-US" dirty="0" smtClean="0">
                <a:latin typeface="+mj-lt"/>
                <a:cs typeface="Seravek"/>
              </a:rPr>
              <a:t>Out</a:t>
            </a:r>
            <a:endParaRPr lang="en-US" dirty="0">
              <a:latin typeface="+mj-lt"/>
              <a:cs typeface="Seravek"/>
            </a:endParaRPr>
          </a:p>
        </p:txBody>
      </p:sp>
      <p:sp>
        <p:nvSpPr>
          <p:cNvPr id="295" name="Rectangle 294"/>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296" name="Rectangle 295"/>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13" name="Rectangle 312"/>
          <p:cNvSpPr/>
          <p:nvPr/>
        </p:nvSpPr>
        <p:spPr>
          <a:xfrm>
            <a:off x="591047" y="1958521"/>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314" name="TextBox 313"/>
          <p:cNvSpPr txBox="1"/>
          <p:nvPr/>
        </p:nvSpPr>
        <p:spPr>
          <a:xfrm>
            <a:off x="647700" y="1563179"/>
            <a:ext cx="916049" cy="410071"/>
          </a:xfrm>
          <a:prstGeom prst="rect">
            <a:avLst/>
          </a:prstGeom>
          <a:noFill/>
        </p:spPr>
        <p:txBody>
          <a:bodyPr wrap="none" lIns="130622" tIns="65311" rIns="130622" bIns="65311" rtlCol="0">
            <a:spAutoFit/>
          </a:bodyPr>
          <a:lstStyle/>
          <a:p>
            <a:r>
              <a:rPr lang="en-US" dirty="0" smtClean="0">
                <a:latin typeface="+mj-lt"/>
                <a:cs typeface="Seravek"/>
              </a:rPr>
              <a:t>Parser</a:t>
            </a:r>
            <a:endParaRPr lang="en-US" dirty="0">
              <a:latin typeface="+mj-lt"/>
              <a:cs typeface="Seravek"/>
            </a:endParaRPr>
          </a:p>
        </p:txBody>
      </p:sp>
      <p:cxnSp>
        <p:nvCxnSpPr>
          <p:cNvPr id="315" name="Straight Connector 314"/>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6" name="Straight Connector 315"/>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7" name="Straight Connector 316"/>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8" name="Straight Connector 317"/>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319" name="Rectangle 318"/>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2" name="Group 11"/>
          <p:cNvGrpSpPr/>
          <p:nvPr/>
        </p:nvGrpSpPr>
        <p:grpSpPr>
          <a:xfrm>
            <a:off x="4480684" y="2474644"/>
            <a:ext cx="515971" cy="2169799"/>
            <a:chOff x="8534400" y="1981200"/>
            <a:chExt cx="595991" cy="2163589"/>
          </a:xfrm>
        </p:grpSpPr>
        <p:cxnSp>
          <p:nvCxnSpPr>
            <p:cNvPr id="349" name="Straight Connector 348"/>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50" name="Straight Connector 349"/>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51" name="Straight Connector 350"/>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cxnSp>
        <p:nvCxnSpPr>
          <p:cNvPr id="283" name="Straight Connector 282"/>
          <p:cNvCxnSpPr/>
          <p:nvPr/>
        </p:nvCxnSpPr>
        <p:spPr>
          <a:xfrm>
            <a:off x="11434124" y="2615465"/>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nvGrpSpPr>
          <p:cNvPr id="362" name="Group 42"/>
          <p:cNvGrpSpPr/>
          <p:nvPr/>
        </p:nvGrpSpPr>
        <p:grpSpPr>
          <a:xfrm>
            <a:off x="7741431" y="2997559"/>
            <a:ext cx="3367506" cy="1192610"/>
            <a:chOff x="1707458" y="1778000"/>
            <a:chExt cx="4254836" cy="1181787"/>
          </a:xfrm>
        </p:grpSpPr>
        <p:cxnSp>
          <p:nvCxnSpPr>
            <p:cNvPr id="363" name="Straight Arrow Connector 362"/>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4" name="Straight Arrow Connector 363"/>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5" name="Straight Arrow Connector 364"/>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6" name="Straight Arrow Connector 365"/>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7" name="Straight Arrow Connector 366"/>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8" name="Straight Arrow Connector 367"/>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73" name="Rectangle 372"/>
          <p:cNvSpPr/>
          <p:nvPr/>
        </p:nvSpPr>
        <p:spPr>
          <a:xfrm>
            <a:off x="11142470" y="1963673"/>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374" name="TextBox 373"/>
          <p:cNvSpPr txBox="1"/>
          <p:nvPr/>
        </p:nvSpPr>
        <p:spPr>
          <a:xfrm>
            <a:off x="10826474" y="1555835"/>
            <a:ext cx="1209953" cy="410071"/>
          </a:xfrm>
          <a:prstGeom prst="rect">
            <a:avLst/>
          </a:prstGeom>
          <a:noFill/>
        </p:spPr>
        <p:txBody>
          <a:bodyPr wrap="none" lIns="130622" tIns="65311" rIns="130622" bIns="65311" rtlCol="0">
            <a:spAutoFit/>
          </a:bodyPr>
          <a:lstStyle/>
          <a:p>
            <a:r>
              <a:rPr lang="en-US" dirty="0" err="1">
                <a:latin typeface="+mj-lt"/>
                <a:cs typeface="Seravek"/>
              </a:rPr>
              <a:t>D</a:t>
            </a:r>
            <a:r>
              <a:rPr lang="en-US" dirty="0" err="1" smtClean="0">
                <a:latin typeface="+mj-lt"/>
                <a:cs typeface="Seravek"/>
              </a:rPr>
              <a:t>eparser</a:t>
            </a:r>
            <a:endParaRPr lang="en-US" dirty="0">
              <a:latin typeface="+mj-lt"/>
              <a:cs typeface="Seravek"/>
            </a:endParaRPr>
          </a:p>
        </p:txBody>
      </p:sp>
      <p:sp>
        <p:nvSpPr>
          <p:cNvPr id="375" name="Rectangle 374"/>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77" name="Rectangle 376"/>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379" name="Group 378"/>
          <p:cNvGrpSpPr/>
          <p:nvPr/>
        </p:nvGrpSpPr>
        <p:grpSpPr>
          <a:xfrm>
            <a:off x="9203812" y="2474644"/>
            <a:ext cx="515971" cy="2169799"/>
            <a:chOff x="8534400" y="1981200"/>
            <a:chExt cx="595991" cy="2163589"/>
          </a:xfrm>
        </p:grpSpPr>
        <p:cxnSp>
          <p:nvCxnSpPr>
            <p:cNvPr id="380" name="Straight Connector 379"/>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81" name="Straight Connector 380"/>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82" name="Straight Connector 381"/>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71" name="Group 70"/>
          <p:cNvGrpSpPr/>
          <p:nvPr/>
        </p:nvGrpSpPr>
        <p:grpSpPr>
          <a:xfrm>
            <a:off x="1742061" y="1945270"/>
            <a:ext cx="4484987" cy="191047"/>
            <a:chOff x="1866900" y="2628900"/>
            <a:chExt cx="4419600" cy="190500"/>
          </a:xfrm>
        </p:grpSpPr>
        <p:cxnSp>
          <p:nvCxnSpPr>
            <p:cNvPr id="67" name="Straight Connector 6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3" name="Straight Connector 382"/>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4" name="Straight Connector 383"/>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86" name="TextBox 385"/>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387" name="Group 386"/>
          <p:cNvGrpSpPr/>
          <p:nvPr/>
        </p:nvGrpSpPr>
        <p:grpSpPr>
          <a:xfrm>
            <a:off x="7930541" y="1933566"/>
            <a:ext cx="3016451" cy="191047"/>
            <a:chOff x="1920389" y="2693432"/>
            <a:chExt cx="4419600" cy="190500"/>
          </a:xfrm>
        </p:grpSpPr>
        <p:cxnSp>
          <p:nvCxnSpPr>
            <p:cNvPr id="388" name="Straight Connector 387"/>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9" name="Straight Connector 388"/>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0" name="Straight Connector 389"/>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91" name="TextBox 390"/>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68" name="Group 67"/>
          <p:cNvGrpSpPr/>
          <p:nvPr/>
        </p:nvGrpSpPr>
        <p:grpSpPr>
          <a:xfrm>
            <a:off x="1892295" y="2286095"/>
            <a:ext cx="4165609" cy="2673350"/>
            <a:chOff x="6079535" y="3009901"/>
            <a:chExt cx="771409" cy="2673350"/>
          </a:xfrm>
        </p:grpSpPr>
        <p:pic>
          <p:nvPicPr>
            <p:cNvPr id="481" name="Picture 480"/>
            <p:cNvPicPr>
              <a:picLocks noChangeAspect="1"/>
            </p:cNvPicPr>
            <p:nvPr/>
          </p:nvPicPr>
          <p:blipFill>
            <a:blip r:embed="rId4"/>
            <a:stretch>
              <a:fillRect/>
            </a:stretch>
          </p:blipFill>
          <p:spPr>
            <a:xfrm>
              <a:off x="6079535" y="3009901"/>
              <a:ext cx="771409" cy="2673350"/>
            </a:xfrm>
            <a:prstGeom prst="rect">
              <a:avLst/>
            </a:prstGeom>
          </p:spPr>
        </p:pic>
        <p:sp>
          <p:nvSpPr>
            <p:cNvPr id="66" name="TextBox 65"/>
            <p:cNvSpPr txBox="1"/>
            <p:nvPr/>
          </p:nvSpPr>
          <p:spPr>
            <a:xfrm>
              <a:off x="6215944" y="3808394"/>
              <a:ext cx="500945" cy="954107"/>
            </a:xfrm>
            <a:prstGeom prst="rect">
              <a:avLst/>
            </a:prstGeom>
            <a:noFill/>
          </p:spPr>
          <p:txBody>
            <a:bodyPr wrap="square" rtlCol="0">
              <a:spAutoFit/>
            </a:bodyPr>
            <a:lstStyle/>
            <a:p>
              <a:pPr algn="ctr"/>
              <a:r>
                <a:rPr lang="en-US" sz="2800" dirty="0" smtClean="0">
                  <a:latin typeface="+mj-lt"/>
                  <a:cs typeface="Seravek"/>
                </a:rPr>
                <a:t>Rank Computation </a:t>
              </a:r>
              <a:endParaRPr lang="en-US" sz="2800" dirty="0">
                <a:latin typeface="+mj-lt"/>
                <a:cs typeface="Seravek"/>
              </a:endParaRPr>
            </a:p>
          </p:txBody>
        </p:sp>
      </p:grpSp>
      <p:grpSp>
        <p:nvGrpSpPr>
          <p:cNvPr id="487" name="Group 486"/>
          <p:cNvGrpSpPr/>
          <p:nvPr/>
        </p:nvGrpSpPr>
        <p:grpSpPr>
          <a:xfrm>
            <a:off x="6477000" y="1257395"/>
            <a:ext cx="1333500" cy="3918097"/>
            <a:chOff x="6477000" y="2057400"/>
            <a:chExt cx="1333500" cy="3918097"/>
          </a:xfrm>
        </p:grpSpPr>
        <p:sp>
          <p:nvSpPr>
            <p:cNvPr id="488" name="TextBox 487"/>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489" name="Rectangle 488"/>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490" name="Group 489"/>
            <p:cNvGrpSpPr/>
            <p:nvPr/>
          </p:nvGrpSpPr>
          <p:grpSpPr>
            <a:xfrm>
              <a:off x="6835234" y="3238500"/>
              <a:ext cx="594266" cy="457200"/>
              <a:chOff x="5899150" y="6019800"/>
              <a:chExt cx="594266" cy="457200"/>
            </a:xfrm>
          </p:grpSpPr>
          <p:sp>
            <p:nvSpPr>
              <p:cNvPr id="523" name="Freeform 52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24" name="Straight Connector 52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5" name="Straight Connector 52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6" name="Straight Connector 52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7" name="Straight Connector 52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8" name="Rectangle 52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9" name="Straight Arrow Connector 52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30" name="Straight Arrow Connector 52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1" name="Group 490"/>
            <p:cNvGrpSpPr/>
            <p:nvPr/>
          </p:nvGrpSpPr>
          <p:grpSpPr>
            <a:xfrm>
              <a:off x="6835234" y="3848100"/>
              <a:ext cx="594266" cy="457200"/>
              <a:chOff x="5899150" y="6019800"/>
              <a:chExt cx="594266" cy="457200"/>
            </a:xfrm>
          </p:grpSpPr>
          <p:sp>
            <p:nvSpPr>
              <p:cNvPr id="515" name="Freeform 514"/>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16" name="Straight Connector 515"/>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7" name="Straight Connector 51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8" name="Straight Connector 51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9" name="Straight Connector 51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0" name="Rectangle 51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1" name="Straight Arrow Connector 52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22" name="Straight Arrow Connector 52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2" name="Group 491"/>
            <p:cNvGrpSpPr/>
            <p:nvPr/>
          </p:nvGrpSpPr>
          <p:grpSpPr>
            <a:xfrm>
              <a:off x="6819900" y="4457700"/>
              <a:ext cx="594266" cy="457200"/>
              <a:chOff x="5899150" y="6019800"/>
              <a:chExt cx="594266" cy="457200"/>
            </a:xfrm>
          </p:grpSpPr>
          <p:sp>
            <p:nvSpPr>
              <p:cNvPr id="507" name="Freeform 506"/>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8" name="Straight Connector 50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9" name="Straight Connector 508"/>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0" name="Straight Connector 509"/>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1" name="Straight Connector 510"/>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12" name="Rectangle 511"/>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13" name="Straight Arrow Connector 512"/>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14" name="Straight Arrow Connector 513"/>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3" name="Group 492"/>
            <p:cNvGrpSpPr/>
            <p:nvPr/>
          </p:nvGrpSpPr>
          <p:grpSpPr>
            <a:xfrm>
              <a:off x="6819900" y="5067300"/>
              <a:ext cx="594266" cy="457200"/>
              <a:chOff x="5899150" y="6019800"/>
              <a:chExt cx="594266" cy="457200"/>
            </a:xfrm>
          </p:grpSpPr>
          <p:sp>
            <p:nvSpPr>
              <p:cNvPr id="499" name="Freeform 498"/>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0" name="Straight Connector 499"/>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1" name="Straight Connector 500"/>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2" name="Straight Connector 501"/>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3" name="Straight Connector 502"/>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04" name="Rectangle 503"/>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05" name="Straight Arrow Connector 504"/>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06" name="Straight Arrow Connector 505"/>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494" name="Straight Arrow Connector 493"/>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5" name="Straight Arrow Connector 494"/>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6" name="Straight Arrow Connector 495"/>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7" name="Straight Arrow Connector 496"/>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grpSp>
        <p:nvGrpSpPr>
          <p:cNvPr id="116" name="Group 115"/>
          <p:cNvGrpSpPr/>
          <p:nvPr/>
        </p:nvGrpSpPr>
        <p:grpSpPr>
          <a:xfrm>
            <a:off x="6515100" y="1981295"/>
            <a:ext cx="1230395" cy="3209586"/>
            <a:chOff x="6400800" y="2362200"/>
            <a:chExt cx="1181100" cy="3200400"/>
          </a:xfrm>
        </p:grpSpPr>
        <p:sp>
          <p:nvSpPr>
            <p:cNvPr id="117" name="Rectangle 116"/>
            <p:cNvSpPr/>
            <p:nvPr/>
          </p:nvSpPr>
          <p:spPr>
            <a:xfrm>
              <a:off x="6400800" y="2362200"/>
              <a:ext cx="1181100" cy="3200400"/>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18" name="Group 65"/>
            <p:cNvGrpSpPr/>
            <p:nvPr/>
          </p:nvGrpSpPr>
          <p:grpSpPr>
            <a:xfrm>
              <a:off x="6749312" y="3009900"/>
              <a:ext cx="527788" cy="298464"/>
              <a:chOff x="7660968" y="1751777"/>
              <a:chExt cx="1040580" cy="450645"/>
            </a:xfrm>
          </p:grpSpPr>
          <p:sp>
            <p:nvSpPr>
              <p:cNvPr id="131" name="Freeform 130"/>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32" name="Straight Connector 131"/>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3" name="Straight Connector 132"/>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19" name="Group 70"/>
            <p:cNvGrpSpPr/>
            <p:nvPr/>
          </p:nvGrpSpPr>
          <p:grpSpPr>
            <a:xfrm>
              <a:off x="6749312" y="3511536"/>
              <a:ext cx="527788" cy="298464"/>
              <a:chOff x="7660968" y="1751777"/>
              <a:chExt cx="1040580" cy="450645"/>
            </a:xfrm>
          </p:grpSpPr>
          <p:sp>
            <p:nvSpPr>
              <p:cNvPr id="128" name="Freeform 12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9" name="Straight Connector 12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0" name="Straight Connector 12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20" name="Group 65"/>
            <p:cNvGrpSpPr/>
            <p:nvPr/>
          </p:nvGrpSpPr>
          <p:grpSpPr>
            <a:xfrm>
              <a:off x="6749312" y="4006836"/>
              <a:ext cx="527788" cy="298464"/>
              <a:chOff x="7660968" y="1751777"/>
              <a:chExt cx="1040580" cy="450645"/>
            </a:xfrm>
          </p:grpSpPr>
          <p:sp>
            <p:nvSpPr>
              <p:cNvPr id="125" name="Freeform 12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6" name="Straight Connector 12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7" name="Straight Connector 12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21" name="Group 70"/>
            <p:cNvGrpSpPr/>
            <p:nvPr/>
          </p:nvGrpSpPr>
          <p:grpSpPr>
            <a:xfrm>
              <a:off x="6749312" y="4502136"/>
              <a:ext cx="527788" cy="298464"/>
              <a:chOff x="7660968" y="1751777"/>
              <a:chExt cx="1040580" cy="450645"/>
            </a:xfrm>
          </p:grpSpPr>
          <p:sp>
            <p:nvSpPr>
              <p:cNvPr id="122" name="Freeform 12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3" name="Straight Connector 12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4" name="Straight Connector 12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sp>
        <p:nvSpPr>
          <p:cNvPr id="134" name="TextBox 133"/>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
        <p:nvSpPr>
          <p:cNvPr id="135"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latin typeface="+mj-lt"/>
              </a:rPr>
              <a:t>A programmable scheduler</a:t>
            </a:r>
            <a:endParaRPr lang="en-US" dirty="0">
              <a:latin typeface="+mj-lt"/>
            </a:endParaRPr>
          </a:p>
        </p:txBody>
      </p:sp>
      <p:sp>
        <p:nvSpPr>
          <p:cNvPr id="136" name="Rounded Rectangle 135"/>
          <p:cNvSpPr/>
          <p:nvPr/>
        </p:nvSpPr>
        <p:spPr>
          <a:xfrm>
            <a:off x="2286000" y="5524500"/>
            <a:ext cx="7620000"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smtClean="0">
                <a:latin typeface="Gadugi" charset="0"/>
                <a:ea typeface="Gadugi" charset="0"/>
                <a:cs typeface="Gadugi" charset="0"/>
              </a:rPr>
              <a:t>Rank computation is a </a:t>
            </a:r>
            <a:r>
              <a:rPr lang="en-US" sz="2800" smtClean="0">
                <a:latin typeface="Gadugi" charset="0"/>
                <a:ea typeface="Gadugi" charset="0"/>
                <a:cs typeface="Gadugi" charset="0"/>
              </a:rPr>
              <a:t>packet transaction</a:t>
            </a:r>
            <a:endParaRPr lang="en-US" sz="2800" dirty="0">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542366990"/>
      </p:ext>
    </p:extLst>
  </p:cSld>
  <p:clrMapOvr>
    <a:masterClrMapping/>
  </p:clrMapOvr>
  <mc:AlternateContent xmlns:mc="http://schemas.openxmlformats.org/markup-compatibility/2006" xmlns:p14="http://schemas.microsoft.com/office/powerpoint/2010/main">
    <mc:Choice Requires="p14">
      <p:transition spd="slow" p14:dur="2000" advTm="57217"/>
    </mc:Choice>
    <mc:Fallback xmlns="">
      <p:transition spd="slow" advTm="5721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16"/>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13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nodeType="clickEffect">
                                  <p:stCondLst>
                                    <p:cond delay="0"/>
                                  </p:stCondLst>
                                  <p:childTnLst>
                                    <p:set>
                                      <p:cBhvr>
                                        <p:cTn id="12" dur="1" fill="hold">
                                          <p:stCondLst>
                                            <p:cond delay="0"/>
                                          </p:stCondLst>
                                        </p:cTn>
                                        <p:tgtEl>
                                          <p:spTgt spid="68"/>
                                        </p:tgtEl>
                                        <p:attrNameLst>
                                          <p:attrName>style.visibility</p:attrName>
                                        </p:attrNameLst>
                                      </p:cBhvr>
                                      <p:to>
                                        <p:strVal val="visible"/>
                                      </p:to>
                                    </p:set>
                                    <p:animEffect transition="in" filter="wipe(left)">
                                      <p:cBhvr>
                                        <p:cTn id="13" dur="500"/>
                                        <p:tgtEl>
                                          <p:spTgt spid="68"/>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1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 grpId="0" animBg="1"/>
      <p:bldP spid="13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This is showing signs of age </a:t>
            </a:r>
            <a:r>
              <a:rPr lang="is-IS" dirty="0" smtClean="0">
                <a:latin typeface="Gadugi" panose="020B0502040204020203" pitchFamily="34" charset="0"/>
              </a:rPr>
              <a:t>…</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latin typeface="Gadugi" panose="020B0502040204020203" pitchFamily="34" charset="0"/>
              </a:rPr>
              <a:t>Router features tied to ASIC design cycles (2-3 years)</a:t>
            </a:r>
          </a:p>
          <a:p>
            <a:pPr lvl="1"/>
            <a:r>
              <a:rPr lang="en-US" dirty="0" smtClean="0">
                <a:latin typeface="Gadugi" panose="020B0502040204020203" pitchFamily="34" charset="0"/>
              </a:rPr>
              <a:t>Long lag time for new </a:t>
            </a:r>
            <a:r>
              <a:rPr lang="en-US" dirty="0">
                <a:latin typeface="Gadugi" panose="020B0502040204020203" pitchFamily="34" charset="0"/>
              </a:rPr>
              <a:t>protocol formats (IPv6, VXLAN</a:t>
            </a:r>
            <a:r>
              <a:rPr lang="en-US" dirty="0" smtClean="0">
                <a:latin typeface="Gadugi" panose="020B0502040204020203" pitchFamily="34" charset="0"/>
              </a:rPr>
              <a:t>)</a:t>
            </a:r>
          </a:p>
          <a:p>
            <a:endParaRPr lang="en-US" dirty="0" smtClean="0">
              <a:latin typeface="Gadugi" panose="020B0502040204020203" pitchFamily="34" charset="0"/>
            </a:endParaRPr>
          </a:p>
          <a:p>
            <a:r>
              <a:rPr lang="en-US" dirty="0" smtClean="0">
                <a:latin typeface="Gadugi" panose="020B0502040204020203" pitchFamily="34" charset="0"/>
              </a:rPr>
              <a:t>Operators (esp. in datacenters) need </a:t>
            </a:r>
            <a:r>
              <a:rPr lang="en-US" dirty="0" smtClean="0"/>
              <a:t>more</a:t>
            </a:r>
            <a:r>
              <a:rPr lang="en-US" dirty="0" smtClean="0">
                <a:latin typeface="Gadugi" panose="020B0502040204020203" pitchFamily="34" charset="0"/>
              </a:rPr>
              <a:t> control over routers</a:t>
            </a:r>
          </a:p>
          <a:p>
            <a:pPr lvl="1"/>
            <a:r>
              <a:rPr lang="en-US" dirty="0">
                <a:latin typeface="Gadugi" panose="020B0502040204020203" pitchFamily="34" charset="0"/>
              </a:rPr>
              <a:t>A</a:t>
            </a:r>
            <a:r>
              <a:rPr lang="en-US" sz="2400" dirty="0" smtClean="0">
                <a:latin typeface="Gadugi" panose="020B0502040204020203" pitchFamily="34" charset="0"/>
              </a:rPr>
              <a:t>ccess control, l</a:t>
            </a:r>
            <a:r>
              <a:rPr lang="en-US" dirty="0" smtClean="0">
                <a:latin typeface="Gadugi" panose="020B0502040204020203" pitchFamily="34" charset="0"/>
              </a:rPr>
              <a:t>oad balancing, b</a:t>
            </a:r>
            <a:r>
              <a:rPr lang="en-US" sz="2400" dirty="0" smtClean="0">
                <a:latin typeface="Gadugi" panose="020B0502040204020203" pitchFamily="34" charset="0"/>
              </a:rPr>
              <a:t>andwidth sharing, m</a:t>
            </a:r>
            <a:r>
              <a:rPr lang="en-US" dirty="0" smtClean="0">
                <a:latin typeface="Gadugi" panose="020B0502040204020203" pitchFamily="34" charset="0"/>
              </a:rPr>
              <a:t>easurement</a:t>
            </a:r>
          </a:p>
          <a:p>
            <a:endParaRPr lang="en-US" dirty="0" smtClean="0">
              <a:latin typeface="Gadugi" panose="020B0502040204020203" pitchFamily="34" charset="0"/>
            </a:endParaRPr>
          </a:p>
          <a:p>
            <a:r>
              <a:rPr lang="en-US" dirty="0" smtClean="0">
                <a:latin typeface="Gadugi" panose="020B0502040204020203" pitchFamily="34" charset="0"/>
              </a:rPr>
              <a:t>Many </a:t>
            </a:r>
            <a:r>
              <a:rPr lang="en-US" dirty="0" smtClean="0"/>
              <a:t>router</a:t>
            </a:r>
            <a:r>
              <a:rPr lang="en-US" dirty="0" smtClean="0">
                <a:latin typeface="Gadugi" panose="020B0502040204020203" pitchFamily="34" charset="0"/>
              </a:rPr>
              <a:t> algorithms never make it to production</a:t>
            </a:r>
          </a:p>
        </p:txBody>
      </p:sp>
    </p:spTree>
    <p:extLst>
      <p:ext uri="{BB962C8B-B14F-4D97-AF65-F5344CB8AC3E}">
        <p14:creationId xmlns:p14="http://schemas.microsoft.com/office/powerpoint/2010/main" val="977018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7" name="Group 42"/>
          <p:cNvGrpSpPr/>
          <p:nvPr/>
        </p:nvGrpSpPr>
        <p:grpSpPr>
          <a:xfrm>
            <a:off x="1589457" y="2974353"/>
            <a:ext cx="4875732" cy="1192610"/>
            <a:chOff x="1707458" y="1778000"/>
            <a:chExt cx="4254836" cy="1181787"/>
          </a:xfrm>
        </p:grpSpPr>
        <p:cxnSp>
          <p:nvCxnSpPr>
            <p:cNvPr id="108" name="Straight Arrow Connector 10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9" name="Straight Arrow Connector 10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1" name="Straight Arrow Connector 110"/>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2" name="Straight Arrow Connector 111"/>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3" name="Straight Arrow Connector 112"/>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4" name="Straight Arrow Connector 113"/>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5" name="Straight Arrow Connector 114"/>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21" name="Right Arrow 120"/>
          <p:cNvSpPr/>
          <p:nvPr/>
        </p:nvSpPr>
        <p:spPr>
          <a:xfrm>
            <a:off x="147389" y="3379652"/>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122" name="TextBox 121"/>
          <p:cNvSpPr txBox="1"/>
          <p:nvPr/>
        </p:nvSpPr>
        <p:spPr>
          <a:xfrm>
            <a:off x="76200" y="3051875"/>
            <a:ext cx="471021" cy="410071"/>
          </a:xfrm>
          <a:prstGeom prst="rect">
            <a:avLst/>
          </a:prstGeom>
          <a:noFill/>
        </p:spPr>
        <p:txBody>
          <a:bodyPr wrap="none" lIns="130622" tIns="65311" rIns="130622" bIns="65311" rtlCol="0">
            <a:spAutoFit/>
          </a:bodyPr>
          <a:lstStyle/>
          <a:p>
            <a:r>
              <a:rPr lang="en-US" dirty="0" smtClean="0">
                <a:latin typeface="+mj-lt"/>
                <a:cs typeface="Seravek"/>
              </a:rPr>
              <a:t>In</a:t>
            </a:r>
            <a:endParaRPr lang="en-US" dirty="0">
              <a:latin typeface="+mj-lt"/>
              <a:cs typeface="Seravek"/>
            </a:endParaRPr>
          </a:p>
        </p:txBody>
      </p:sp>
      <p:sp>
        <p:nvSpPr>
          <p:cNvPr id="123" name="Right Arrow 122"/>
          <p:cNvSpPr/>
          <p:nvPr/>
        </p:nvSpPr>
        <p:spPr>
          <a:xfrm>
            <a:off x="11556526" y="3463045"/>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124" name="TextBox 123"/>
          <p:cNvSpPr txBox="1"/>
          <p:nvPr/>
        </p:nvSpPr>
        <p:spPr>
          <a:xfrm>
            <a:off x="11438459" y="3116944"/>
            <a:ext cx="646913" cy="408897"/>
          </a:xfrm>
          <a:prstGeom prst="rect">
            <a:avLst/>
          </a:prstGeom>
          <a:noFill/>
        </p:spPr>
        <p:txBody>
          <a:bodyPr wrap="none" lIns="130622" tIns="65311" rIns="130622" bIns="65311" rtlCol="0">
            <a:spAutoFit/>
          </a:bodyPr>
          <a:lstStyle/>
          <a:p>
            <a:r>
              <a:rPr lang="en-US" dirty="0" smtClean="0">
                <a:latin typeface="+mj-lt"/>
                <a:cs typeface="Seravek"/>
              </a:rPr>
              <a:t>Out</a:t>
            </a:r>
            <a:endParaRPr lang="en-US" dirty="0">
              <a:latin typeface="+mj-lt"/>
              <a:cs typeface="Seravek"/>
            </a:endParaRPr>
          </a:p>
        </p:txBody>
      </p:sp>
      <p:sp>
        <p:nvSpPr>
          <p:cNvPr id="125" name="Rectangle 124"/>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26" name="Rectangle 125"/>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27" name="Rectangle 126"/>
          <p:cNvSpPr/>
          <p:nvPr/>
        </p:nvSpPr>
        <p:spPr>
          <a:xfrm>
            <a:off x="591047" y="1958521"/>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128" name="TextBox 127"/>
          <p:cNvSpPr txBox="1"/>
          <p:nvPr/>
        </p:nvSpPr>
        <p:spPr>
          <a:xfrm>
            <a:off x="647700" y="1563179"/>
            <a:ext cx="916049" cy="410071"/>
          </a:xfrm>
          <a:prstGeom prst="rect">
            <a:avLst/>
          </a:prstGeom>
          <a:noFill/>
        </p:spPr>
        <p:txBody>
          <a:bodyPr wrap="none" lIns="130622" tIns="65311" rIns="130622" bIns="65311" rtlCol="0">
            <a:spAutoFit/>
          </a:bodyPr>
          <a:lstStyle/>
          <a:p>
            <a:r>
              <a:rPr lang="en-US" dirty="0" smtClean="0">
                <a:latin typeface="+mj-lt"/>
                <a:cs typeface="Seravek"/>
              </a:rPr>
              <a:t>Parser</a:t>
            </a:r>
            <a:endParaRPr lang="en-US" dirty="0">
              <a:latin typeface="+mj-lt"/>
              <a:cs typeface="Seravek"/>
            </a:endParaRPr>
          </a:p>
        </p:txBody>
      </p:sp>
      <p:cxnSp>
        <p:nvCxnSpPr>
          <p:cNvPr id="129" name="Straight Connector 128"/>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30" name="Straight Connector 129"/>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31" name="Straight Connector 130"/>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32" name="Straight Connector 131"/>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33" name="Rectangle 132"/>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34" name="Group 133"/>
          <p:cNvGrpSpPr/>
          <p:nvPr/>
        </p:nvGrpSpPr>
        <p:grpSpPr>
          <a:xfrm>
            <a:off x="4480684" y="2474644"/>
            <a:ext cx="515971" cy="2169799"/>
            <a:chOff x="8534400" y="1981200"/>
            <a:chExt cx="595991" cy="2163589"/>
          </a:xfrm>
        </p:grpSpPr>
        <p:cxnSp>
          <p:nvCxnSpPr>
            <p:cNvPr id="135" name="Straight Connector 13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36" name="Straight Connector 13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37" name="Straight Connector 13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cxnSp>
        <p:nvCxnSpPr>
          <p:cNvPr id="138" name="Straight Connector 137"/>
          <p:cNvCxnSpPr/>
          <p:nvPr/>
        </p:nvCxnSpPr>
        <p:spPr>
          <a:xfrm>
            <a:off x="11434124" y="2615465"/>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nvGrpSpPr>
          <p:cNvPr id="139" name="Group 42"/>
          <p:cNvGrpSpPr/>
          <p:nvPr/>
        </p:nvGrpSpPr>
        <p:grpSpPr>
          <a:xfrm>
            <a:off x="7741431" y="2997559"/>
            <a:ext cx="3367506" cy="1192610"/>
            <a:chOff x="1707458" y="1778000"/>
            <a:chExt cx="4254836" cy="1181787"/>
          </a:xfrm>
        </p:grpSpPr>
        <p:cxnSp>
          <p:nvCxnSpPr>
            <p:cNvPr id="140" name="Straight Arrow Connector 139"/>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1" name="Straight Arrow Connector 140"/>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2" name="Straight Arrow Connector 141"/>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3" name="Straight Arrow Connector 142"/>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4" name="Straight Arrow Connector 143"/>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5" name="Straight Arrow Connector 144"/>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6" name="Straight Arrow Connector 145"/>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7" name="Straight Arrow Connector 146"/>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8" name="Straight Arrow Connector 147"/>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9" name="Straight Arrow Connector 148"/>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50" name="Rectangle 149"/>
          <p:cNvSpPr/>
          <p:nvPr/>
        </p:nvSpPr>
        <p:spPr>
          <a:xfrm>
            <a:off x="11142470" y="1963673"/>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151" name="TextBox 150"/>
          <p:cNvSpPr txBox="1"/>
          <p:nvPr/>
        </p:nvSpPr>
        <p:spPr>
          <a:xfrm>
            <a:off x="10826474" y="1555835"/>
            <a:ext cx="1209953" cy="410071"/>
          </a:xfrm>
          <a:prstGeom prst="rect">
            <a:avLst/>
          </a:prstGeom>
          <a:noFill/>
        </p:spPr>
        <p:txBody>
          <a:bodyPr wrap="none" lIns="130622" tIns="65311" rIns="130622" bIns="65311" rtlCol="0">
            <a:spAutoFit/>
          </a:bodyPr>
          <a:lstStyle/>
          <a:p>
            <a:r>
              <a:rPr lang="en-US" dirty="0" err="1">
                <a:latin typeface="+mj-lt"/>
                <a:cs typeface="Seravek"/>
              </a:rPr>
              <a:t>D</a:t>
            </a:r>
            <a:r>
              <a:rPr lang="en-US" dirty="0" err="1" smtClean="0">
                <a:latin typeface="+mj-lt"/>
                <a:cs typeface="Seravek"/>
              </a:rPr>
              <a:t>eparser</a:t>
            </a:r>
            <a:endParaRPr lang="en-US" dirty="0">
              <a:latin typeface="+mj-lt"/>
              <a:cs typeface="Seravek"/>
            </a:endParaRPr>
          </a:p>
        </p:txBody>
      </p:sp>
      <p:sp>
        <p:nvSpPr>
          <p:cNvPr id="152" name="Rectangle 151"/>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53" name="Rectangle 152"/>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54" name="Group 153"/>
          <p:cNvGrpSpPr/>
          <p:nvPr/>
        </p:nvGrpSpPr>
        <p:grpSpPr>
          <a:xfrm>
            <a:off x="9203812" y="2474644"/>
            <a:ext cx="515971" cy="2169799"/>
            <a:chOff x="8534400" y="1981200"/>
            <a:chExt cx="595991" cy="2163589"/>
          </a:xfrm>
        </p:grpSpPr>
        <p:cxnSp>
          <p:nvCxnSpPr>
            <p:cNvPr id="155" name="Straight Connector 15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7" name="Straight Connector 15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58" name="Group 157"/>
          <p:cNvGrpSpPr/>
          <p:nvPr/>
        </p:nvGrpSpPr>
        <p:grpSpPr>
          <a:xfrm>
            <a:off x="1742061" y="1945270"/>
            <a:ext cx="4484987" cy="191047"/>
            <a:chOff x="1866900" y="2628900"/>
            <a:chExt cx="4419600" cy="190500"/>
          </a:xfrm>
        </p:grpSpPr>
        <p:cxnSp>
          <p:nvCxnSpPr>
            <p:cNvPr id="159" name="Straight Connector 158"/>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0" name="Straight Connector 159"/>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1" name="Straight Connector 160"/>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62" name="TextBox 161"/>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163" name="Group 162"/>
          <p:cNvGrpSpPr/>
          <p:nvPr/>
        </p:nvGrpSpPr>
        <p:grpSpPr>
          <a:xfrm>
            <a:off x="7930541" y="1933566"/>
            <a:ext cx="3016451" cy="191047"/>
            <a:chOff x="1920389" y="2693432"/>
            <a:chExt cx="4419600" cy="190500"/>
          </a:xfrm>
        </p:grpSpPr>
        <p:cxnSp>
          <p:nvCxnSpPr>
            <p:cNvPr id="164" name="Straight Connector 163"/>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5" name="Straight Connector 164"/>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6" name="Straight Connector 165"/>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67" name="TextBox 166"/>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pic>
        <p:nvPicPr>
          <p:cNvPr id="169" name="Picture 168"/>
          <p:cNvPicPr>
            <a:picLocks noChangeAspect="1"/>
          </p:cNvPicPr>
          <p:nvPr/>
        </p:nvPicPr>
        <p:blipFill>
          <a:blip r:embed="rId4"/>
          <a:stretch>
            <a:fillRect/>
          </a:stretch>
        </p:blipFill>
        <p:spPr>
          <a:xfrm>
            <a:off x="1892295" y="2286095"/>
            <a:ext cx="4165609" cy="2673350"/>
          </a:xfrm>
          <a:prstGeom prst="rect">
            <a:avLst/>
          </a:prstGeom>
        </p:spPr>
      </p:pic>
      <p:grpSp>
        <p:nvGrpSpPr>
          <p:cNvPr id="171" name="Group 170"/>
          <p:cNvGrpSpPr/>
          <p:nvPr/>
        </p:nvGrpSpPr>
        <p:grpSpPr>
          <a:xfrm>
            <a:off x="6477000" y="1257395"/>
            <a:ext cx="1333500" cy="3918097"/>
            <a:chOff x="6477000" y="2057400"/>
            <a:chExt cx="1333500" cy="3918097"/>
          </a:xfrm>
        </p:grpSpPr>
        <p:sp>
          <p:nvSpPr>
            <p:cNvPr id="172" name="TextBox 171"/>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173" name="Rectangle 172"/>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74" name="Group 173"/>
            <p:cNvGrpSpPr/>
            <p:nvPr/>
          </p:nvGrpSpPr>
          <p:grpSpPr>
            <a:xfrm>
              <a:off x="6835234" y="3238500"/>
              <a:ext cx="594266" cy="457200"/>
              <a:chOff x="5899150" y="6019800"/>
              <a:chExt cx="594266" cy="457200"/>
            </a:xfrm>
          </p:grpSpPr>
          <p:sp>
            <p:nvSpPr>
              <p:cNvPr id="206" name="Freeform 205"/>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7" name="Straight Connector 206"/>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8" name="Straight Connector 207"/>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9" name="Straight Connector 208"/>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0" name="Straight Connector 209"/>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11" name="Rectangle 210"/>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12" name="Straight Arrow Connector 211"/>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13" name="Straight Arrow Connector 212"/>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75" name="Group 174"/>
            <p:cNvGrpSpPr/>
            <p:nvPr/>
          </p:nvGrpSpPr>
          <p:grpSpPr>
            <a:xfrm>
              <a:off x="6835234" y="3848100"/>
              <a:ext cx="594266" cy="457200"/>
              <a:chOff x="5899150" y="6019800"/>
              <a:chExt cx="594266" cy="457200"/>
            </a:xfrm>
          </p:grpSpPr>
          <p:sp>
            <p:nvSpPr>
              <p:cNvPr id="198" name="Freeform 197"/>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99" name="Straight Connector 198"/>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0" name="Straight Connector 199"/>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03" name="Rectangle 202"/>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04" name="Straight Arrow Connector 203"/>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05" name="Straight Arrow Connector 204"/>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76" name="Group 175"/>
            <p:cNvGrpSpPr/>
            <p:nvPr/>
          </p:nvGrpSpPr>
          <p:grpSpPr>
            <a:xfrm>
              <a:off x="6819900" y="4457700"/>
              <a:ext cx="594266" cy="457200"/>
              <a:chOff x="5899150" y="6019800"/>
              <a:chExt cx="594266" cy="457200"/>
            </a:xfrm>
          </p:grpSpPr>
          <p:sp>
            <p:nvSpPr>
              <p:cNvPr id="190" name="Freeform 189"/>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91" name="Straight Connector 190"/>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2" name="Straight Connector 191"/>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3" name="Straight Connector 192"/>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4" name="Straight Connector 193"/>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195" name="Rectangle 194"/>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196" name="Straight Arrow Connector 195"/>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197" name="Straight Arrow Connector 196"/>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77" name="Group 176"/>
            <p:cNvGrpSpPr/>
            <p:nvPr/>
          </p:nvGrpSpPr>
          <p:grpSpPr>
            <a:xfrm>
              <a:off x="6819900" y="5067300"/>
              <a:ext cx="594266" cy="457200"/>
              <a:chOff x="5899150" y="6019800"/>
              <a:chExt cx="594266" cy="457200"/>
            </a:xfrm>
          </p:grpSpPr>
          <p:sp>
            <p:nvSpPr>
              <p:cNvPr id="182" name="Freeform 181"/>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83" name="Straight Connector 182"/>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4" name="Straight Connector 183"/>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5" name="Straight Connector 184"/>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6" name="Straight Connector 185"/>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187" name="Rectangle 186"/>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188" name="Straight Arrow Connector 187"/>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189" name="Straight Arrow Connector 188"/>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178" name="Straight Arrow Connector 177"/>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79" name="Straight Arrow Connector 178"/>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80" name="Straight Arrow Connector 179"/>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81" name="Straight Arrow Connector 180"/>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232" name="TextBox 231"/>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
        <p:nvSpPr>
          <p:cNvPr id="117" name="TextBox 116"/>
          <p:cNvSpPr txBox="1"/>
          <p:nvPr/>
        </p:nvSpPr>
        <p:spPr>
          <a:xfrm>
            <a:off x="2630783" y="2568837"/>
            <a:ext cx="2705103" cy="400110"/>
          </a:xfrm>
          <a:prstGeom prst="rect">
            <a:avLst/>
          </a:prstGeom>
          <a:noFill/>
        </p:spPr>
        <p:txBody>
          <a:bodyPr wrap="square" rtlCol="0">
            <a:spAutoFit/>
          </a:bodyPr>
          <a:lstStyle/>
          <a:p>
            <a:pPr algn="ctr"/>
            <a:r>
              <a:rPr lang="en-US" sz="2000" dirty="0" smtClean="0">
                <a:latin typeface="+mj-lt"/>
                <a:cs typeface="Seravek"/>
              </a:rPr>
              <a:t>Rank Computation </a:t>
            </a:r>
            <a:endParaRPr lang="en-US" sz="2000" dirty="0">
              <a:latin typeface="+mj-lt"/>
              <a:cs typeface="Seravek"/>
            </a:endParaRPr>
          </a:p>
        </p:txBody>
      </p:sp>
      <p:sp>
        <p:nvSpPr>
          <p:cNvPr id="2" name="Rectangle 1"/>
          <p:cNvSpPr/>
          <p:nvPr/>
        </p:nvSpPr>
        <p:spPr>
          <a:xfrm>
            <a:off x="2221856" y="2968947"/>
            <a:ext cx="3543300" cy="1400383"/>
          </a:xfrm>
          <a:prstGeom prst="rect">
            <a:avLst/>
          </a:prstGeom>
        </p:spPr>
        <p:txBody>
          <a:bodyPr wrap="square">
            <a:spAutoFit/>
          </a:bodyPr>
          <a:lstStyle/>
          <a:p>
            <a:pPr marL="342900" indent="-342900" defTabSz="457200">
              <a:buFontTx/>
              <a:buAutoNum type="arabicPeriod"/>
              <a:defRPr/>
            </a:pPr>
            <a:r>
              <a:rPr lang="en-US" sz="1700" kern="0" dirty="0">
                <a:solidFill>
                  <a:prstClr val="black"/>
                </a:solidFill>
                <a:latin typeface="+mj-lt"/>
                <a:cs typeface="Seravek"/>
              </a:rPr>
              <a:t>f = flow(p)</a:t>
            </a:r>
          </a:p>
          <a:p>
            <a:pPr marL="342900" indent="-342900" defTabSz="457200">
              <a:buFontTx/>
              <a:buAutoNum type="arabicPeriod"/>
              <a:defRPr/>
            </a:pPr>
            <a:r>
              <a:rPr lang="en-US" sz="1700" kern="0" dirty="0" err="1">
                <a:solidFill>
                  <a:prstClr val="black"/>
                </a:solidFill>
                <a:latin typeface="+mj-lt"/>
                <a:cs typeface="Seravek"/>
              </a:rPr>
              <a:t>p.start</a:t>
            </a:r>
            <a:r>
              <a:rPr lang="en-US" sz="1700" kern="0" dirty="0">
                <a:solidFill>
                  <a:prstClr val="black"/>
                </a:solidFill>
                <a:latin typeface="+mj-lt"/>
                <a:cs typeface="Seravek"/>
              </a:rPr>
              <a:t> = max(T[f].finish,                	                     </a:t>
            </a:r>
            <a:r>
              <a:rPr lang="en-US" sz="1700" kern="0" dirty="0" err="1" smtClean="0">
                <a:solidFill>
                  <a:prstClr val="black"/>
                </a:solidFill>
                <a:latin typeface="+mj-lt"/>
                <a:cs typeface="Seravek"/>
              </a:rPr>
              <a:t>virtual_time</a:t>
            </a:r>
            <a:r>
              <a:rPr lang="en-US" sz="1700" kern="0" dirty="0">
                <a:solidFill>
                  <a:prstClr val="black"/>
                </a:solidFill>
                <a:latin typeface="+mj-lt"/>
                <a:cs typeface="Seravek"/>
              </a:rPr>
              <a:t>)</a:t>
            </a:r>
          </a:p>
          <a:p>
            <a:pPr marL="342900" indent="-342900" defTabSz="457200">
              <a:buFontTx/>
              <a:buAutoNum type="arabicPeriod"/>
              <a:defRPr/>
            </a:pPr>
            <a:r>
              <a:rPr lang="en-US" sz="1700" kern="0" dirty="0">
                <a:solidFill>
                  <a:prstClr val="black"/>
                </a:solidFill>
                <a:latin typeface="+mj-lt"/>
                <a:cs typeface="Seravek"/>
              </a:rPr>
              <a:t>T[f].finish = </a:t>
            </a:r>
            <a:r>
              <a:rPr lang="en-US" sz="1700" kern="0" dirty="0" err="1">
                <a:solidFill>
                  <a:prstClr val="black"/>
                </a:solidFill>
                <a:latin typeface="+mj-lt"/>
                <a:cs typeface="Seravek"/>
              </a:rPr>
              <a:t>p.start</a:t>
            </a:r>
            <a:r>
              <a:rPr lang="en-US" sz="1700" kern="0" dirty="0">
                <a:solidFill>
                  <a:prstClr val="black"/>
                </a:solidFill>
                <a:latin typeface="+mj-lt"/>
                <a:cs typeface="Seravek"/>
              </a:rPr>
              <a:t> + </a:t>
            </a:r>
            <a:r>
              <a:rPr lang="en-US" sz="1700" kern="0" dirty="0" err="1" smtClean="0">
                <a:solidFill>
                  <a:prstClr val="black"/>
                </a:solidFill>
                <a:latin typeface="+mj-lt"/>
                <a:cs typeface="Seravek"/>
              </a:rPr>
              <a:t>p.len</a:t>
            </a:r>
            <a:endParaRPr lang="en-US" sz="1700" kern="0" dirty="0">
              <a:solidFill>
                <a:prstClr val="black"/>
              </a:solidFill>
              <a:latin typeface="+mj-lt"/>
              <a:cs typeface="Seravek"/>
            </a:endParaRPr>
          </a:p>
          <a:p>
            <a:pPr marL="342900" indent="-342900" defTabSz="457200">
              <a:buFontTx/>
              <a:buAutoNum type="arabicPeriod"/>
              <a:defRPr/>
            </a:pPr>
            <a:r>
              <a:rPr lang="en-US" sz="1700" kern="0" dirty="0" err="1" smtClean="0">
                <a:solidFill>
                  <a:prstClr val="black"/>
                </a:solidFill>
                <a:latin typeface="+mj-lt"/>
                <a:cs typeface="Seravek"/>
              </a:rPr>
              <a:t>p.rank</a:t>
            </a:r>
            <a:r>
              <a:rPr lang="en-US" sz="1700" kern="0" dirty="0" smtClean="0">
                <a:solidFill>
                  <a:prstClr val="black"/>
                </a:solidFill>
                <a:latin typeface="+mj-lt"/>
                <a:cs typeface="Seravek"/>
              </a:rPr>
              <a:t> = </a:t>
            </a:r>
            <a:r>
              <a:rPr lang="en-US" sz="1700" kern="0" dirty="0" err="1">
                <a:solidFill>
                  <a:prstClr val="black"/>
                </a:solidFill>
                <a:latin typeface="+mj-lt"/>
                <a:cs typeface="Seravek"/>
              </a:rPr>
              <a:t>p.start</a:t>
            </a:r>
            <a:endParaRPr lang="en-US" sz="1700" kern="0" dirty="0">
              <a:solidFill>
                <a:prstClr val="black"/>
              </a:solidFill>
              <a:latin typeface="+mj-lt"/>
              <a:cs typeface="Seravek"/>
            </a:endParaRPr>
          </a:p>
        </p:txBody>
      </p:sp>
      <p:sp>
        <p:nvSpPr>
          <p:cNvPr id="290"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a:latin typeface="+mj-lt"/>
              </a:rPr>
              <a:t>F</a:t>
            </a:r>
            <a:r>
              <a:rPr lang="en-US" dirty="0" smtClean="0">
                <a:latin typeface="+mj-lt"/>
              </a:rPr>
              <a:t>air </a:t>
            </a:r>
            <a:r>
              <a:rPr lang="en-US" dirty="0">
                <a:latin typeface="+mj-lt"/>
              </a:rPr>
              <a:t>q</a:t>
            </a:r>
            <a:r>
              <a:rPr lang="en-US" dirty="0" smtClean="0">
                <a:latin typeface="+mj-lt"/>
              </a:rPr>
              <a:t>ueuing</a:t>
            </a:r>
            <a:endParaRPr lang="en-US" dirty="0">
              <a:latin typeface="+mj-lt"/>
            </a:endParaRPr>
          </a:p>
        </p:txBody>
      </p:sp>
    </p:spTree>
    <p:custDataLst>
      <p:tags r:id="rId1"/>
    </p:custDataLst>
    <p:extLst>
      <p:ext uri="{BB962C8B-B14F-4D97-AF65-F5344CB8AC3E}">
        <p14:creationId xmlns:p14="http://schemas.microsoft.com/office/powerpoint/2010/main" val="486333672"/>
      </p:ext>
    </p:extLst>
  </p:cSld>
  <p:clrMapOvr>
    <a:masterClrMapping/>
  </p:clrMapOvr>
  <mc:AlternateContent xmlns:mc="http://schemas.openxmlformats.org/markup-compatibility/2006" xmlns:p14="http://schemas.microsoft.com/office/powerpoint/2010/main">
    <mc:Choice Requires="p14">
      <p:transition spd="slow" p14:dur="2000" advTm="36208"/>
    </mc:Choice>
    <mc:Fallback xmlns="">
      <p:transition spd="slow" advTm="3620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7" name="Group 42"/>
          <p:cNvGrpSpPr/>
          <p:nvPr/>
        </p:nvGrpSpPr>
        <p:grpSpPr>
          <a:xfrm>
            <a:off x="1589457" y="2974353"/>
            <a:ext cx="4875732" cy="1192610"/>
            <a:chOff x="1707458" y="1778000"/>
            <a:chExt cx="4254836" cy="1181787"/>
          </a:xfrm>
        </p:grpSpPr>
        <p:cxnSp>
          <p:nvCxnSpPr>
            <p:cNvPr id="108" name="Straight Arrow Connector 10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1" name="Straight Arrow Connector 110"/>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3" name="Straight Arrow Connector 112"/>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7" name="Straight Arrow Connector 156"/>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8" name="Straight Arrow Connector 157"/>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9" name="Straight Arrow Connector 158"/>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0" name="Straight Arrow Connector 159"/>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1" name="Straight Arrow Connector 160"/>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2" name="Straight Arrow Connector 161"/>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63" name="Right Arrow 162"/>
          <p:cNvSpPr/>
          <p:nvPr/>
        </p:nvSpPr>
        <p:spPr>
          <a:xfrm>
            <a:off x="147389" y="3379652"/>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164" name="TextBox 163"/>
          <p:cNvSpPr txBox="1"/>
          <p:nvPr/>
        </p:nvSpPr>
        <p:spPr>
          <a:xfrm>
            <a:off x="76200" y="3051875"/>
            <a:ext cx="471021" cy="410071"/>
          </a:xfrm>
          <a:prstGeom prst="rect">
            <a:avLst/>
          </a:prstGeom>
          <a:noFill/>
        </p:spPr>
        <p:txBody>
          <a:bodyPr wrap="none" lIns="130622" tIns="65311" rIns="130622" bIns="65311" rtlCol="0">
            <a:spAutoFit/>
          </a:bodyPr>
          <a:lstStyle/>
          <a:p>
            <a:r>
              <a:rPr lang="en-US" dirty="0" smtClean="0">
                <a:latin typeface="+mj-lt"/>
                <a:cs typeface="Seravek"/>
              </a:rPr>
              <a:t>In</a:t>
            </a:r>
            <a:endParaRPr lang="en-US" dirty="0">
              <a:latin typeface="+mj-lt"/>
              <a:cs typeface="Seravek"/>
            </a:endParaRPr>
          </a:p>
        </p:txBody>
      </p:sp>
      <p:sp>
        <p:nvSpPr>
          <p:cNvPr id="165" name="Right Arrow 164"/>
          <p:cNvSpPr/>
          <p:nvPr/>
        </p:nvSpPr>
        <p:spPr>
          <a:xfrm>
            <a:off x="11556526" y="3463045"/>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166" name="TextBox 165"/>
          <p:cNvSpPr txBox="1"/>
          <p:nvPr/>
        </p:nvSpPr>
        <p:spPr>
          <a:xfrm>
            <a:off x="11438459" y="3116944"/>
            <a:ext cx="646913" cy="408897"/>
          </a:xfrm>
          <a:prstGeom prst="rect">
            <a:avLst/>
          </a:prstGeom>
          <a:noFill/>
        </p:spPr>
        <p:txBody>
          <a:bodyPr wrap="none" lIns="130622" tIns="65311" rIns="130622" bIns="65311" rtlCol="0">
            <a:spAutoFit/>
          </a:bodyPr>
          <a:lstStyle/>
          <a:p>
            <a:r>
              <a:rPr lang="en-US" dirty="0" smtClean="0">
                <a:latin typeface="+mj-lt"/>
                <a:cs typeface="Seravek"/>
              </a:rPr>
              <a:t>Out</a:t>
            </a:r>
            <a:endParaRPr lang="en-US" dirty="0">
              <a:latin typeface="+mj-lt"/>
              <a:cs typeface="Seravek"/>
            </a:endParaRPr>
          </a:p>
        </p:txBody>
      </p:sp>
      <p:sp>
        <p:nvSpPr>
          <p:cNvPr id="167" name="Rectangle 166"/>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68" name="Rectangle 167"/>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69" name="Rectangle 168"/>
          <p:cNvSpPr/>
          <p:nvPr/>
        </p:nvSpPr>
        <p:spPr>
          <a:xfrm>
            <a:off x="591047" y="1958521"/>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170" name="TextBox 169"/>
          <p:cNvSpPr txBox="1"/>
          <p:nvPr/>
        </p:nvSpPr>
        <p:spPr>
          <a:xfrm>
            <a:off x="647700" y="1563179"/>
            <a:ext cx="916049" cy="410071"/>
          </a:xfrm>
          <a:prstGeom prst="rect">
            <a:avLst/>
          </a:prstGeom>
          <a:noFill/>
        </p:spPr>
        <p:txBody>
          <a:bodyPr wrap="none" lIns="130622" tIns="65311" rIns="130622" bIns="65311" rtlCol="0">
            <a:spAutoFit/>
          </a:bodyPr>
          <a:lstStyle/>
          <a:p>
            <a:r>
              <a:rPr lang="en-US" dirty="0" smtClean="0">
                <a:latin typeface="+mj-lt"/>
                <a:cs typeface="Seravek"/>
              </a:rPr>
              <a:t>Parser</a:t>
            </a:r>
            <a:endParaRPr lang="en-US" dirty="0">
              <a:latin typeface="+mj-lt"/>
              <a:cs typeface="Seravek"/>
            </a:endParaRPr>
          </a:p>
        </p:txBody>
      </p:sp>
      <p:cxnSp>
        <p:nvCxnSpPr>
          <p:cNvPr id="171" name="Straight Connector 170"/>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72" name="Straight Connector 171"/>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73" name="Straight Connector 172"/>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74" name="Straight Connector 173"/>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75" name="Rectangle 174"/>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76" name="Group 175"/>
          <p:cNvGrpSpPr/>
          <p:nvPr/>
        </p:nvGrpSpPr>
        <p:grpSpPr>
          <a:xfrm>
            <a:off x="4480684" y="2474644"/>
            <a:ext cx="515971" cy="2169799"/>
            <a:chOff x="8534400" y="1981200"/>
            <a:chExt cx="595991" cy="2163589"/>
          </a:xfrm>
        </p:grpSpPr>
        <p:cxnSp>
          <p:nvCxnSpPr>
            <p:cNvPr id="177" name="Straight Connector 176"/>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8" name="Straight Connector 177"/>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9" name="Straight Connector 178"/>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cxnSp>
        <p:nvCxnSpPr>
          <p:cNvPr id="180" name="Straight Connector 179"/>
          <p:cNvCxnSpPr/>
          <p:nvPr/>
        </p:nvCxnSpPr>
        <p:spPr>
          <a:xfrm>
            <a:off x="11434124" y="2615465"/>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nvGrpSpPr>
          <p:cNvPr id="181" name="Group 42"/>
          <p:cNvGrpSpPr/>
          <p:nvPr/>
        </p:nvGrpSpPr>
        <p:grpSpPr>
          <a:xfrm>
            <a:off x="7741431" y="2997559"/>
            <a:ext cx="3367506" cy="1192610"/>
            <a:chOff x="1707458" y="1778000"/>
            <a:chExt cx="4254836" cy="1181787"/>
          </a:xfrm>
        </p:grpSpPr>
        <p:cxnSp>
          <p:nvCxnSpPr>
            <p:cNvPr id="182" name="Straight Arrow Connector 181"/>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3" name="Straight Arrow Connector 182"/>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4" name="Straight Arrow Connector 183"/>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5" name="Straight Arrow Connector 184"/>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6" name="Straight Arrow Connector 185"/>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7" name="Straight Arrow Connector 186"/>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8" name="Straight Arrow Connector 187"/>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9" name="Straight Arrow Connector 188"/>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0" name="Straight Arrow Connector 189"/>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1" name="Straight Arrow Connector 190"/>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92" name="Rectangle 191"/>
          <p:cNvSpPr/>
          <p:nvPr/>
        </p:nvSpPr>
        <p:spPr>
          <a:xfrm>
            <a:off x="11142470" y="1963673"/>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193" name="TextBox 192"/>
          <p:cNvSpPr txBox="1"/>
          <p:nvPr/>
        </p:nvSpPr>
        <p:spPr>
          <a:xfrm>
            <a:off x="10826474" y="1555835"/>
            <a:ext cx="1209953" cy="410071"/>
          </a:xfrm>
          <a:prstGeom prst="rect">
            <a:avLst/>
          </a:prstGeom>
          <a:noFill/>
        </p:spPr>
        <p:txBody>
          <a:bodyPr wrap="none" lIns="130622" tIns="65311" rIns="130622" bIns="65311" rtlCol="0">
            <a:spAutoFit/>
          </a:bodyPr>
          <a:lstStyle/>
          <a:p>
            <a:r>
              <a:rPr lang="en-US" dirty="0" err="1">
                <a:latin typeface="+mj-lt"/>
                <a:cs typeface="Seravek"/>
              </a:rPr>
              <a:t>D</a:t>
            </a:r>
            <a:r>
              <a:rPr lang="en-US" dirty="0" err="1" smtClean="0">
                <a:latin typeface="+mj-lt"/>
                <a:cs typeface="Seravek"/>
              </a:rPr>
              <a:t>eparser</a:t>
            </a:r>
            <a:endParaRPr lang="en-US" dirty="0">
              <a:latin typeface="+mj-lt"/>
              <a:cs typeface="Seravek"/>
            </a:endParaRPr>
          </a:p>
        </p:txBody>
      </p:sp>
      <p:sp>
        <p:nvSpPr>
          <p:cNvPr id="194" name="Rectangle 193"/>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95" name="Rectangle 194"/>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96" name="Group 195"/>
          <p:cNvGrpSpPr/>
          <p:nvPr/>
        </p:nvGrpSpPr>
        <p:grpSpPr>
          <a:xfrm>
            <a:off x="9203812" y="2474644"/>
            <a:ext cx="515971" cy="2169799"/>
            <a:chOff x="8534400" y="1981200"/>
            <a:chExt cx="595991" cy="2163589"/>
          </a:xfrm>
        </p:grpSpPr>
        <p:cxnSp>
          <p:nvCxnSpPr>
            <p:cNvPr id="197" name="Straight Connector 196"/>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98" name="Straight Connector 197"/>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99" name="Straight Connector 198"/>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200" name="Group 199"/>
          <p:cNvGrpSpPr/>
          <p:nvPr/>
        </p:nvGrpSpPr>
        <p:grpSpPr>
          <a:xfrm>
            <a:off x="1742061" y="1945270"/>
            <a:ext cx="4484987" cy="191047"/>
            <a:chOff x="1866900" y="2628900"/>
            <a:chExt cx="4419600" cy="190500"/>
          </a:xfrm>
        </p:grpSpPr>
        <p:cxnSp>
          <p:nvCxnSpPr>
            <p:cNvPr id="201" name="Straight Connector 200"/>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3" name="Straight Connector 202"/>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04" name="TextBox 203"/>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205" name="Group 204"/>
          <p:cNvGrpSpPr/>
          <p:nvPr/>
        </p:nvGrpSpPr>
        <p:grpSpPr>
          <a:xfrm>
            <a:off x="7930541" y="1933566"/>
            <a:ext cx="3016451" cy="191047"/>
            <a:chOff x="1920389" y="2693432"/>
            <a:chExt cx="4419600" cy="190500"/>
          </a:xfrm>
        </p:grpSpPr>
        <p:cxnSp>
          <p:nvCxnSpPr>
            <p:cNvPr id="206" name="Straight Connector 205"/>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7" name="Straight Connector 206"/>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8" name="Straight Connector 207"/>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09" name="TextBox 208"/>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pic>
        <p:nvPicPr>
          <p:cNvPr id="210" name="Picture 209"/>
          <p:cNvPicPr>
            <a:picLocks noChangeAspect="1"/>
          </p:cNvPicPr>
          <p:nvPr/>
        </p:nvPicPr>
        <p:blipFill>
          <a:blip r:embed="rId4"/>
          <a:stretch>
            <a:fillRect/>
          </a:stretch>
        </p:blipFill>
        <p:spPr>
          <a:xfrm>
            <a:off x="1892295" y="2286095"/>
            <a:ext cx="4165609" cy="2819058"/>
          </a:xfrm>
          <a:prstGeom prst="rect">
            <a:avLst/>
          </a:prstGeom>
        </p:spPr>
      </p:pic>
      <p:grpSp>
        <p:nvGrpSpPr>
          <p:cNvPr id="211" name="Group 210"/>
          <p:cNvGrpSpPr/>
          <p:nvPr/>
        </p:nvGrpSpPr>
        <p:grpSpPr>
          <a:xfrm>
            <a:off x="6477000" y="1257395"/>
            <a:ext cx="1333500" cy="3918097"/>
            <a:chOff x="6477000" y="2057400"/>
            <a:chExt cx="1333500" cy="3918097"/>
          </a:xfrm>
        </p:grpSpPr>
        <p:sp>
          <p:nvSpPr>
            <p:cNvPr id="212" name="TextBox 211"/>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213" name="Rectangle 212"/>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214" name="Group 213"/>
            <p:cNvGrpSpPr/>
            <p:nvPr/>
          </p:nvGrpSpPr>
          <p:grpSpPr>
            <a:xfrm>
              <a:off x="6835234" y="3238500"/>
              <a:ext cx="594266" cy="457200"/>
              <a:chOff x="5899150" y="6019800"/>
              <a:chExt cx="594266" cy="457200"/>
            </a:xfrm>
          </p:grpSpPr>
          <p:sp>
            <p:nvSpPr>
              <p:cNvPr id="246" name="Freeform 245"/>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47" name="Straight Connector 246"/>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8" name="Straight Connector 247"/>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9" name="Straight Connector 248"/>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0" name="Straight Connector 249"/>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51" name="Rectangle 250"/>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52" name="Straight Arrow Connector 251"/>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53" name="Straight Arrow Connector 252"/>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215" name="Group 214"/>
            <p:cNvGrpSpPr/>
            <p:nvPr/>
          </p:nvGrpSpPr>
          <p:grpSpPr>
            <a:xfrm>
              <a:off x="6835234" y="3848100"/>
              <a:ext cx="594266" cy="457200"/>
              <a:chOff x="5899150" y="6019800"/>
              <a:chExt cx="594266" cy="457200"/>
            </a:xfrm>
          </p:grpSpPr>
          <p:sp>
            <p:nvSpPr>
              <p:cNvPr id="238" name="Freeform 237"/>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39" name="Straight Connector 238"/>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0" name="Straight Connector 239"/>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1" name="Straight Connector 240"/>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2" name="Straight Connector 241"/>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43" name="Rectangle 242"/>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44" name="Straight Arrow Connector 243"/>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45" name="Straight Arrow Connector 244"/>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216" name="Group 215"/>
            <p:cNvGrpSpPr/>
            <p:nvPr/>
          </p:nvGrpSpPr>
          <p:grpSpPr>
            <a:xfrm>
              <a:off x="6819900" y="4457700"/>
              <a:ext cx="594266" cy="457200"/>
              <a:chOff x="5899150" y="6019800"/>
              <a:chExt cx="594266" cy="457200"/>
            </a:xfrm>
          </p:grpSpPr>
          <p:sp>
            <p:nvSpPr>
              <p:cNvPr id="230" name="Freeform 229"/>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31" name="Straight Connector 230"/>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2" name="Straight Connector 231"/>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3" name="Straight Connector 232"/>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4" name="Straight Connector 233"/>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35" name="Rectangle 234"/>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36" name="Straight Arrow Connector 235"/>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37" name="Straight Arrow Connector 236"/>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217" name="Group 216"/>
            <p:cNvGrpSpPr/>
            <p:nvPr/>
          </p:nvGrpSpPr>
          <p:grpSpPr>
            <a:xfrm>
              <a:off x="6819900" y="5067300"/>
              <a:ext cx="594266" cy="457200"/>
              <a:chOff x="5899150" y="6019800"/>
              <a:chExt cx="594266" cy="457200"/>
            </a:xfrm>
          </p:grpSpPr>
          <p:sp>
            <p:nvSpPr>
              <p:cNvPr id="222" name="Freeform 221"/>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23" name="Straight Connector 222"/>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4" name="Straight Connector 223"/>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5" name="Straight Connector 224"/>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6" name="Straight Connector 225"/>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7" name="Rectangle 226"/>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8" name="Straight Arrow Connector 227"/>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29" name="Straight Arrow Connector 228"/>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218" name="Straight Arrow Connector 217"/>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219" name="Straight Arrow Connector 218"/>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220" name="Straight Arrow Connector 219"/>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221" name="Straight Arrow Connector 220"/>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285" name="TextBox 284"/>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
        <p:nvSpPr>
          <p:cNvPr id="2" name="Rectangle 1"/>
          <p:cNvSpPr/>
          <p:nvPr/>
        </p:nvSpPr>
        <p:spPr>
          <a:xfrm>
            <a:off x="2247900" y="2653486"/>
            <a:ext cx="3619500" cy="2185214"/>
          </a:xfrm>
          <a:prstGeom prst="rect">
            <a:avLst/>
          </a:prstGeom>
        </p:spPr>
        <p:txBody>
          <a:bodyPr wrap="square">
            <a:spAutoFit/>
          </a:bodyPr>
          <a:lstStyle/>
          <a:p>
            <a:pPr marL="342900" indent="-342900" defTabSz="457200">
              <a:buFontTx/>
              <a:buAutoNum type="arabicPeriod"/>
              <a:defRPr/>
            </a:pPr>
            <a:r>
              <a:rPr lang="en-US" sz="1700" kern="0" dirty="0" smtClean="0">
                <a:solidFill>
                  <a:prstClr val="black"/>
                </a:solidFill>
                <a:latin typeface="+mj-lt"/>
                <a:cs typeface="Seravek"/>
              </a:rPr>
              <a:t>tokens = min(</a:t>
            </a:r>
          </a:p>
          <a:p>
            <a:pPr defTabSz="457200">
              <a:defRPr/>
            </a:pPr>
            <a:r>
              <a:rPr lang="en-US" sz="1700" kern="0" dirty="0">
                <a:solidFill>
                  <a:prstClr val="black"/>
                </a:solidFill>
                <a:latin typeface="+mj-lt"/>
                <a:cs typeface="Seravek"/>
              </a:rPr>
              <a:t> </a:t>
            </a:r>
            <a:r>
              <a:rPr lang="en-US" sz="1700" kern="0" dirty="0" smtClean="0">
                <a:solidFill>
                  <a:prstClr val="black"/>
                </a:solidFill>
                <a:latin typeface="+mj-lt"/>
                <a:cs typeface="Seravek"/>
              </a:rPr>
              <a:t>       tokens + rate * (now – last),             	burst)</a:t>
            </a:r>
          </a:p>
          <a:p>
            <a:pPr marL="342900" indent="-342900" defTabSz="457200">
              <a:buFont typeface="+mj-lt"/>
              <a:buAutoNum type="arabicPeriod" startAt="2"/>
              <a:defRPr/>
            </a:pPr>
            <a:r>
              <a:rPr lang="en-US" sz="1700" kern="0" dirty="0" err="1" smtClean="0">
                <a:solidFill>
                  <a:prstClr val="black"/>
                </a:solidFill>
                <a:latin typeface="+mj-lt"/>
                <a:cs typeface="Seravek"/>
              </a:rPr>
              <a:t>p.send</a:t>
            </a:r>
            <a:r>
              <a:rPr lang="en-US" sz="1700" kern="0" dirty="0" smtClean="0">
                <a:solidFill>
                  <a:prstClr val="black"/>
                </a:solidFill>
                <a:latin typeface="+mj-lt"/>
                <a:cs typeface="Seravek"/>
              </a:rPr>
              <a:t> = now +                                 </a:t>
            </a:r>
          </a:p>
          <a:p>
            <a:pPr defTabSz="457200">
              <a:defRPr/>
            </a:pPr>
            <a:r>
              <a:rPr lang="en-US" sz="1700" kern="0" dirty="0" smtClean="0">
                <a:solidFill>
                  <a:prstClr val="black"/>
                </a:solidFill>
                <a:latin typeface="+mj-lt"/>
                <a:cs typeface="Seravek"/>
              </a:rPr>
              <a:t>        max( (</a:t>
            </a:r>
            <a:r>
              <a:rPr lang="en-US" sz="1700" kern="0" dirty="0" err="1" smtClean="0">
                <a:solidFill>
                  <a:prstClr val="black"/>
                </a:solidFill>
                <a:latin typeface="+mj-lt"/>
                <a:cs typeface="Seravek"/>
              </a:rPr>
              <a:t>p.len</a:t>
            </a:r>
            <a:r>
              <a:rPr lang="en-US" sz="1700" kern="0" dirty="0" smtClean="0">
                <a:solidFill>
                  <a:prstClr val="black"/>
                </a:solidFill>
                <a:latin typeface="+mj-lt"/>
                <a:cs typeface="Seravek"/>
              </a:rPr>
              <a:t> – tokens) / rate, 0)</a:t>
            </a:r>
          </a:p>
          <a:p>
            <a:pPr marL="342900" indent="-342900" defTabSz="457200">
              <a:buAutoNum type="arabicPeriod" startAt="3"/>
              <a:defRPr/>
            </a:pPr>
            <a:r>
              <a:rPr lang="en-US" sz="1700" kern="0" dirty="0" smtClean="0">
                <a:solidFill>
                  <a:prstClr val="black"/>
                </a:solidFill>
                <a:latin typeface="+mj-lt"/>
                <a:cs typeface="Seravek"/>
              </a:rPr>
              <a:t>tokens = tokens - </a:t>
            </a:r>
            <a:r>
              <a:rPr lang="en-US" sz="1700" kern="0" dirty="0" err="1" smtClean="0">
                <a:solidFill>
                  <a:prstClr val="black"/>
                </a:solidFill>
                <a:latin typeface="+mj-lt"/>
                <a:cs typeface="Seravek"/>
              </a:rPr>
              <a:t>p.len</a:t>
            </a:r>
            <a:endParaRPr lang="en-US" sz="1700" kern="0" dirty="0">
              <a:solidFill>
                <a:prstClr val="black"/>
              </a:solidFill>
              <a:latin typeface="+mj-lt"/>
              <a:cs typeface="Seravek"/>
            </a:endParaRPr>
          </a:p>
          <a:p>
            <a:pPr marL="342900" indent="-342900" defTabSz="457200">
              <a:buAutoNum type="arabicPeriod" startAt="3"/>
              <a:defRPr/>
            </a:pPr>
            <a:r>
              <a:rPr lang="en-US" sz="1700" kern="0" dirty="0" smtClean="0">
                <a:solidFill>
                  <a:prstClr val="black"/>
                </a:solidFill>
                <a:latin typeface="+mj-lt"/>
                <a:cs typeface="Seravek"/>
              </a:rPr>
              <a:t>last = now</a:t>
            </a:r>
            <a:endParaRPr lang="en-US" sz="1700" kern="0" dirty="0">
              <a:solidFill>
                <a:prstClr val="black"/>
              </a:solidFill>
              <a:latin typeface="+mj-lt"/>
              <a:cs typeface="Seravek"/>
            </a:endParaRPr>
          </a:p>
          <a:p>
            <a:pPr marL="342900" indent="-342900" defTabSz="457200">
              <a:buFontTx/>
              <a:buAutoNum type="arabicPeriod" startAt="3"/>
              <a:defRPr/>
            </a:pPr>
            <a:r>
              <a:rPr lang="en-US" sz="1700" kern="0" dirty="0" err="1" smtClean="0">
                <a:solidFill>
                  <a:prstClr val="black"/>
                </a:solidFill>
                <a:latin typeface="+mj-lt"/>
                <a:cs typeface="Seravek"/>
              </a:rPr>
              <a:t>p.rank</a:t>
            </a:r>
            <a:r>
              <a:rPr lang="en-US" sz="1700" kern="0" dirty="0" smtClean="0">
                <a:solidFill>
                  <a:prstClr val="black"/>
                </a:solidFill>
                <a:latin typeface="+mj-lt"/>
                <a:cs typeface="Seravek"/>
              </a:rPr>
              <a:t> = </a:t>
            </a:r>
            <a:r>
              <a:rPr lang="en-US" sz="1700" kern="0" dirty="0" err="1" smtClean="0">
                <a:solidFill>
                  <a:prstClr val="black"/>
                </a:solidFill>
                <a:latin typeface="+mj-lt"/>
                <a:cs typeface="Seravek"/>
              </a:rPr>
              <a:t>p.send</a:t>
            </a:r>
            <a:endParaRPr lang="en-US" sz="1700" kern="0" dirty="0">
              <a:solidFill>
                <a:prstClr val="black"/>
              </a:solidFill>
              <a:latin typeface="+mj-lt"/>
              <a:cs typeface="Seravek"/>
            </a:endParaRPr>
          </a:p>
        </p:txBody>
      </p:sp>
      <p:sp>
        <p:nvSpPr>
          <p:cNvPr id="109" name="TextBox 108"/>
          <p:cNvSpPr txBox="1"/>
          <p:nvPr/>
        </p:nvSpPr>
        <p:spPr>
          <a:xfrm>
            <a:off x="2666997" y="2400686"/>
            <a:ext cx="2705103" cy="400110"/>
          </a:xfrm>
          <a:prstGeom prst="rect">
            <a:avLst/>
          </a:prstGeom>
          <a:noFill/>
        </p:spPr>
        <p:txBody>
          <a:bodyPr wrap="square" rtlCol="0">
            <a:spAutoFit/>
          </a:bodyPr>
          <a:lstStyle/>
          <a:p>
            <a:pPr algn="ctr"/>
            <a:r>
              <a:rPr lang="en-US" sz="2000" dirty="0" smtClean="0">
                <a:latin typeface="+mj-lt"/>
                <a:cs typeface="Seravek"/>
              </a:rPr>
              <a:t>Rank Computation </a:t>
            </a:r>
            <a:endParaRPr lang="en-US" sz="2000" dirty="0">
              <a:latin typeface="+mj-lt"/>
              <a:cs typeface="Seravek"/>
            </a:endParaRPr>
          </a:p>
        </p:txBody>
      </p:sp>
      <p:sp>
        <p:nvSpPr>
          <p:cNvPr id="290"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latin typeface="+mj-lt"/>
              </a:rPr>
              <a:t>Token bucket </a:t>
            </a:r>
            <a:r>
              <a:rPr lang="en-US" dirty="0">
                <a:latin typeface="+mj-lt"/>
              </a:rPr>
              <a:t>s</a:t>
            </a:r>
            <a:r>
              <a:rPr lang="en-US" dirty="0" smtClean="0">
                <a:latin typeface="+mj-lt"/>
              </a:rPr>
              <a:t>haping</a:t>
            </a:r>
            <a:endParaRPr lang="en-US" dirty="0">
              <a:latin typeface="+mj-lt"/>
            </a:endParaRPr>
          </a:p>
        </p:txBody>
      </p:sp>
    </p:spTree>
    <p:custDataLst>
      <p:tags r:id="rId1"/>
    </p:custDataLst>
    <p:extLst>
      <p:ext uri="{BB962C8B-B14F-4D97-AF65-F5344CB8AC3E}">
        <p14:creationId xmlns:p14="http://schemas.microsoft.com/office/powerpoint/2010/main" val="1104717343"/>
      </p:ext>
    </p:extLst>
  </p:cSld>
  <p:clrMapOvr>
    <a:masterClrMapping/>
  </p:clrMapOvr>
  <mc:AlternateContent xmlns:mc="http://schemas.openxmlformats.org/markup-compatibility/2006" xmlns:p14="http://schemas.microsoft.com/office/powerpoint/2010/main">
    <mc:Choice Requires="p14">
      <p:transition spd="slow" p14:dur="2000" advTm="31262"/>
    </mc:Choice>
    <mc:Fallback xmlns="">
      <p:transition spd="slow" advTm="3126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4" name="Group 353"/>
          <p:cNvGrpSpPr/>
          <p:nvPr/>
        </p:nvGrpSpPr>
        <p:grpSpPr>
          <a:xfrm>
            <a:off x="6934200" y="2933700"/>
            <a:ext cx="2743200" cy="2227150"/>
            <a:chOff x="6397161" y="2935733"/>
            <a:chExt cx="3204039" cy="2601297"/>
          </a:xfrm>
        </p:grpSpPr>
        <p:grpSp>
          <p:nvGrpSpPr>
            <p:cNvPr id="355" name="Group 354"/>
            <p:cNvGrpSpPr/>
            <p:nvPr/>
          </p:nvGrpSpPr>
          <p:grpSpPr>
            <a:xfrm>
              <a:off x="6397161" y="2935733"/>
              <a:ext cx="3204039" cy="2601297"/>
              <a:chOff x="6397161" y="2935733"/>
              <a:chExt cx="3204039" cy="2601297"/>
            </a:xfrm>
          </p:grpSpPr>
          <p:grpSp>
            <p:nvGrpSpPr>
              <p:cNvPr id="357" name="Group 356"/>
              <p:cNvGrpSpPr/>
              <p:nvPr/>
            </p:nvGrpSpPr>
            <p:grpSpPr>
              <a:xfrm>
                <a:off x="6397161" y="3462120"/>
                <a:ext cx="3204039" cy="2074910"/>
                <a:chOff x="6431622" y="3698774"/>
                <a:chExt cx="3204039" cy="2074910"/>
              </a:xfrm>
            </p:grpSpPr>
            <p:sp>
              <p:nvSpPr>
                <p:cNvPr id="359" name="Rectangle 358"/>
                <p:cNvSpPr/>
                <p:nvPr/>
              </p:nvSpPr>
              <p:spPr>
                <a:xfrm>
                  <a:off x="6431622" y="3698774"/>
                  <a:ext cx="3204039" cy="2074910"/>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600"/>
                </a:p>
              </p:txBody>
            </p:sp>
            <p:grpSp>
              <p:nvGrpSpPr>
                <p:cNvPr id="360" name="Group 359"/>
                <p:cNvGrpSpPr/>
                <p:nvPr/>
              </p:nvGrpSpPr>
              <p:grpSpPr>
                <a:xfrm>
                  <a:off x="6892503" y="4038600"/>
                  <a:ext cx="2175291" cy="1228293"/>
                  <a:chOff x="3906054" y="6114996"/>
                  <a:chExt cx="1050221" cy="563990"/>
                </a:xfrm>
              </p:grpSpPr>
              <p:grpSp>
                <p:nvGrpSpPr>
                  <p:cNvPr id="361" name="Group 360"/>
                  <p:cNvGrpSpPr/>
                  <p:nvPr/>
                </p:nvGrpSpPr>
                <p:grpSpPr>
                  <a:xfrm>
                    <a:off x="3906054" y="6114996"/>
                    <a:ext cx="1050221" cy="563990"/>
                    <a:chOff x="3906054" y="6114996"/>
                    <a:chExt cx="1050221" cy="563990"/>
                  </a:xfrm>
                </p:grpSpPr>
                <p:grpSp>
                  <p:nvGrpSpPr>
                    <p:cNvPr id="392" name="Group 391"/>
                    <p:cNvGrpSpPr/>
                    <p:nvPr/>
                  </p:nvGrpSpPr>
                  <p:grpSpPr>
                    <a:xfrm>
                      <a:off x="4000499" y="6358104"/>
                      <a:ext cx="955776" cy="320882"/>
                      <a:chOff x="1594855" y="898558"/>
                      <a:chExt cx="832256" cy="317821"/>
                    </a:xfrm>
                  </p:grpSpPr>
                  <p:cxnSp>
                    <p:nvCxnSpPr>
                      <p:cNvPr id="398" name="Straight Connector 397"/>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399" name="Straight Connector 398"/>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400" name="Straight Connector 399"/>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393" name="Rectangle 392"/>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2</a:t>
                      </a:r>
                      <a:endParaRPr lang="en-US" kern="0" dirty="0">
                        <a:latin typeface="Seravek"/>
                        <a:cs typeface="Seravek"/>
                      </a:endParaRPr>
                    </a:p>
                  </p:txBody>
                </p:sp>
                <p:sp>
                  <p:nvSpPr>
                    <p:cNvPr id="394" name="Rectangle 393"/>
                    <p:cNvSpPr/>
                    <p:nvPr/>
                  </p:nvSpPr>
                  <p:spPr>
                    <a:xfrm>
                      <a:off x="4238407"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9</a:t>
                      </a:r>
                      <a:endParaRPr lang="en-US" kern="0" dirty="0">
                        <a:latin typeface="Seravek"/>
                        <a:cs typeface="Seravek"/>
                      </a:endParaRPr>
                    </a:p>
                  </p:txBody>
                </p:sp>
                <p:sp>
                  <p:nvSpPr>
                    <p:cNvPr id="395" name="Rectangle 394"/>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kern="0" dirty="0" smtClean="0">
                          <a:solidFill>
                            <a:schemeClr val="tx1"/>
                          </a:solidFill>
                          <a:latin typeface="Seravek"/>
                          <a:cs typeface="Seravek"/>
                        </a:rPr>
                        <a:t>8</a:t>
                      </a:r>
                      <a:endParaRPr lang="en-US" kern="0" dirty="0">
                        <a:solidFill>
                          <a:schemeClr val="tx1"/>
                        </a:solidFill>
                        <a:latin typeface="Seravek"/>
                        <a:cs typeface="Seravek"/>
                      </a:endParaRPr>
                    </a:p>
                  </p:txBody>
                </p:sp>
                <p:cxnSp>
                  <p:nvCxnSpPr>
                    <p:cNvPr id="396" name="Straight Arrow Connector 395"/>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397" name="Straight Arrow Connector 396"/>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385" name="Rectangle 384"/>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5</a:t>
                    </a:r>
                    <a:endParaRPr lang="en-US" kern="0" dirty="0">
                      <a:latin typeface="Seravek"/>
                      <a:cs typeface="Seravek"/>
                    </a:endParaRPr>
                  </a:p>
                </p:txBody>
              </p:sp>
            </p:grpSp>
          </p:grpSp>
          <p:sp>
            <p:nvSpPr>
              <p:cNvPr id="358" name="TextBox 357"/>
              <p:cNvSpPr txBox="1"/>
              <p:nvPr/>
            </p:nvSpPr>
            <p:spPr>
              <a:xfrm>
                <a:off x="6469978" y="2935733"/>
                <a:ext cx="3048000" cy="634656"/>
              </a:xfrm>
              <a:prstGeom prst="rect">
                <a:avLst/>
              </a:prstGeom>
              <a:noFill/>
            </p:spPr>
            <p:txBody>
              <a:bodyPr wrap="square" rtlCol="0">
                <a:spAutoFit/>
              </a:bodyPr>
              <a:lstStyle/>
              <a:p>
                <a:pPr algn="ctr"/>
                <a:r>
                  <a:rPr lang="en-US" sz="2000" dirty="0" smtClean="0">
                    <a:latin typeface="Seravek"/>
                    <a:cs typeface="Seravek"/>
                  </a:rPr>
                  <a:t>PIFO Scheduler</a:t>
                </a:r>
              </a:p>
            </p:txBody>
          </p:sp>
        </p:grpSp>
        <p:cxnSp>
          <p:nvCxnSpPr>
            <p:cNvPr id="356" name="Straight Arrow Connector 355"/>
            <p:cNvCxnSpPr/>
            <p:nvPr/>
          </p:nvCxnSpPr>
          <p:spPr>
            <a:xfrm>
              <a:off x="9029699" y="4686300"/>
              <a:ext cx="449611" cy="0"/>
            </a:xfrm>
            <a:prstGeom prst="straightConnector1">
              <a:avLst/>
            </a:prstGeom>
            <a:noFill/>
            <a:ln w="25400" cap="flat" cmpd="sng" algn="ctr">
              <a:solidFill>
                <a:schemeClr val="tx1"/>
              </a:solidFill>
              <a:prstDash val="solid"/>
              <a:tailEnd type="arrow" w="lg" len="lg"/>
            </a:ln>
            <a:effectLst/>
          </p:spPr>
        </p:cxnSp>
      </p:grpSp>
      <p:sp>
        <p:nvSpPr>
          <p:cNvPr id="6" name="Title 5"/>
          <p:cNvSpPr>
            <a:spLocks noGrp="1"/>
          </p:cNvSpPr>
          <p:nvPr>
            <p:ph type="title"/>
          </p:nvPr>
        </p:nvSpPr>
        <p:spPr/>
        <p:txBody>
          <a:bodyPr/>
          <a:lstStyle/>
          <a:p>
            <a:r>
              <a:rPr lang="en-US" dirty="0" smtClean="0"/>
              <a:t>Shortest remaining </a:t>
            </a:r>
            <a:r>
              <a:rPr lang="en-US" dirty="0"/>
              <a:t>f</a:t>
            </a:r>
            <a:r>
              <a:rPr lang="en-US" dirty="0" smtClean="0"/>
              <a:t>low </a:t>
            </a:r>
            <a:r>
              <a:rPr lang="en-US" dirty="0"/>
              <a:t>s</a:t>
            </a:r>
            <a:r>
              <a:rPr lang="en-US" dirty="0" smtClean="0"/>
              <a:t>ize</a:t>
            </a:r>
            <a:endParaRPr lang="en-US" dirty="0"/>
          </a:p>
        </p:txBody>
      </p:sp>
      <p:sp>
        <p:nvSpPr>
          <p:cNvPr id="2" name="Slide Number Placeholder 1"/>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42</a:t>
            </a:fld>
            <a:endParaRPr lang="en-US"/>
          </a:p>
        </p:txBody>
      </p:sp>
      <p:grpSp>
        <p:nvGrpSpPr>
          <p:cNvPr id="4" name="Group 3"/>
          <p:cNvGrpSpPr/>
          <p:nvPr/>
        </p:nvGrpSpPr>
        <p:grpSpPr>
          <a:xfrm>
            <a:off x="76200" y="1257300"/>
            <a:ext cx="12009172" cy="3918192"/>
            <a:chOff x="76200" y="1257300"/>
            <a:chExt cx="12009172" cy="3918192"/>
          </a:xfrm>
        </p:grpSpPr>
        <p:grpSp>
          <p:nvGrpSpPr>
            <p:cNvPr id="129" name="Group 42"/>
            <p:cNvGrpSpPr/>
            <p:nvPr/>
          </p:nvGrpSpPr>
          <p:grpSpPr>
            <a:xfrm>
              <a:off x="1589457" y="2974353"/>
              <a:ext cx="4875732" cy="1192610"/>
              <a:chOff x="1707458" y="1778000"/>
              <a:chExt cx="4254836" cy="1181787"/>
            </a:xfrm>
          </p:grpSpPr>
          <p:cxnSp>
            <p:nvCxnSpPr>
              <p:cNvPr id="130" name="Straight Arrow Connector 129"/>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1" name="Straight Arrow Connector 130"/>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2" name="Straight Arrow Connector 131"/>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3" name="Straight Arrow Connector 132"/>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4" name="Straight Arrow Connector 133"/>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5" name="Straight Arrow Connector 134"/>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6" name="Straight Arrow Connector 135"/>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7" name="Straight Arrow Connector 136"/>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8" name="Straight Arrow Connector 137"/>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9" name="Straight Arrow Connector 138"/>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40" name="Right Arrow 139"/>
            <p:cNvSpPr/>
            <p:nvPr/>
          </p:nvSpPr>
          <p:spPr>
            <a:xfrm>
              <a:off x="147389" y="3379652"/>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141" name="TextBox 140"/>
            <p:cNvSpPr txBox="1"/>
            <p:nvPr/>
          </p:nvSpPr>
          <p:spPr>
            <a:xfrm>
              <a:off x="76200" y="3051875"/>
              <a:ext cx="471021" cy="410071"/>
            </a:xfrm>
            <a:prstGeom prst="rect">
              <a:avLst/>
            </a:prstGeom>
            <a:noFill/>
          </p:spPr>
          <p:txBody>
            <a:bodyPr wrap="none" lIns="130622" tIns="65311" rIns="130622" bIns="65311" rtlCol="0">
              <a:spAutoFit/>
            </a:bodyPr>
            <a:lstStyle/>
            <a:p>
              <a:r>
                <a:rPr lang="en-US" dirty="0" smtClean="0">
                  <a:latin typeface="+mj-lt"/>
                  <a:cs typeface="Seravek"/>
                </a:rPr>
                <a:t>In</a:t>
              </a:r>
              <a:endParaRPr lang="en-US" dirty="0">
                <a:latin typeface="+mj-lt"/>
                <a:cs typeface="Seravek"/>
              </a:endParaRPr>
            </a:p>
          </p:txBody>
        </p:sp>
        <p:sp>
          <p:nvSpPr>
            <p:cNvPr id="142" name="Right Arrow 141"/>
            <p:cNvSpPr/>
            <p:nvPr/>
          </p:nvSpPr>
          <p:spPr>
            <a:xfrm>
              <a:off x="11556526" y="3463045"/>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143" name="TextBox 142"/>
            <p:cNvSpPr txBox="1"/>
            <p:nvPr/>
          </p:nvSpPr>
          <p:spPr>
            <a:xfrm>
              <a:off x="11438459" y="3116944"/>
              <a:ext cx="646913" cy="408897"/>
            </a:xfrm>
            <a:prstGeom prst="rect">
              <a:avLst/>
            </a:prstGeom>
            <a:noFill/>
          </p:spPr>
          <p:txBody>
            <a:bodyPr wrap="none" lIns="130622" tIns="65311" rIns="130622" bIns="65311" rtlCol="0">
              <a:spAutoFit/>
            </a:bodyPr>
            <a:lstStyle/>
            <a:p>
              <a:r>
                <a:rPr lang="en-US" dirty="0" smtClean="0">
                  <a:latin typeface="+mj-lt"/>
                  <a:cs typeface="Seravek"/>
                </a:rPr>
                <a:t>Out</a:t>
              </a:r>
              <a:endParaRPr lang="en-US" dirty="0">
                <a:latin typeface="+mj-lt"/>
                <a:cs typeface="Seravek"/>
              </a:endParaRPr>
            </a:p>
          </p:txBody>
        </p:sp>
        <p:sp>
          <p:nvSpPr>
            <p:cNvPr id="144" name="Rectangle 143"/>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45" name="Rectangle 144"/>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46" name="Rectangle 145"/>
            <p:cNvSpPr/>
            <p:nvPr/>
          </p:nvSpPr>
          <p:spPr>
            <a:xfrm>
              <a:off x="591047" y="1958521"/>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147" name="TextBox 146"/>
            <p:cNvSpPr txBox="1"/>
            <p:nvPr/>
          </p:nvSpPr>
          <p:spPr>
            <a:xfrm>
              <a:off x="647700" y="1563179"/>
              <a:ext cx="916049" cy="410071"/>
            </a:xfrm>
            <a:prstGeom prst="rect">
              <a:avLst/>
            </a:prstGeom>
            <a:noFill/>
          </p:spPr>
          <p:txBody>
            <a:bodyPr wrap="none" lIns="130622" tIns="65311" rIns="130622" bIns="65311" rtlCol="0">
              <a:spAutoFit/>
            </a:bodyPr>
            <a:lstStyle/>
            <a:p>
              <a:r>
                <a:rPr lang="en-US" dirty="0" smtClean="0">
                  <a:latin typeface="+mj-lt"/>
                  <a:cs typeface="Seravek"/>
                </a:rPr>
                <a:t>Parser</a:t>
              </a:r>
              <a:endParaRPr lang="en-US" dirty="0">
                <a:latin typeface="+mj-lt"/>
                <a:cs typeface="Seravek"/>
              </a:endParaRPr>
            </a:p>
          </p:txBody>
        </p:sp>
        <p:cxnSp>
          <p:nvCxnSpPr>
            <p:cNvPr id="148" name="Straight Connector 147"/>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49" name="Straight Connector 148"/>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0" name="Straight Connector 149"/>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1" name="Straight Connector 150"/>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52" name="Rectangle 151"/>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53" name="Group 152"/>
            <p:cNvGrpSpPr/>
            <p:nvPr/>
          </p:nvGrpSpPr>
          <p:grpSpPr>
            <a:xfrm>
              <a:off x="4480684" y="2474644"/>
              <a:ext cx="515971" cy="2169799"/>
              <a:chOff x="8534400" y="1981200"/>
              <a:chExt cx="595991" cy="2163589"/>
            </a:xfrm>
          </p:grpSpPr>
          <p:cxnSp>
            <p:nvCxnSpPr>
              <p:cNvPr id="154" name="Straight Connector 153"/>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5" name="Straight Connector 154"/>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cxnSp>
          <p:nvCxnSpPr>
            <p:cNvPr id="157" name="Straight Connector 156"/>
            <p:cNvCxnSpPr/>
            <p:nvPr/>
          </p:nvCxnSpPr>
          <p:spPr>
            <a:xfrm>
              <a:off x="11434124" y="2615465"/>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nvGrpSpPr>
            <p:cNvPr id="158" name="Group 42"/>
            <p:cNvGrpSpPr/>
            <p:nvPr/>
          </p:nvGrpSpPr>
          <p:grpSpPr>
            <a:xfrm>
              <a:off x="7741431" y="2997559"/>
              <a:ext cx="3367506" cy="1192610"/>
              <a:chOff x="1707458" y="1778000"/>
              <a:chExt cx="4254836" cy="1181787"/>
            </a:xfrm>
          </p:grpSpPr>
          <p:cxnSp>
            <p:nvCxnSpPr>
              <p:cNvPr id="159" name="Straight Arrow Connector 158"/>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0" name="Straight Arrow Connector 159"/>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1" name="Straight Arrow Connector 160"/>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2" name="Straight Arrow Connector 161"/>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3" name="Straight Arrow Connector 162"/>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4" name="Straight Arrow Connector 163"/>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5" name="Straight Arrow Connector 164"/>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6" name="Straight Arrow Connector 165"/>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7" name="Straight Arrow Connector 166"/>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8" name="Straight Arrow Connector 167"/>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69" name="Rectangle 168"/>
            <p:cNvSpPr/>
            <p:nvPr/>
          </p:nvSpPr>
          <p:spPr>
            <a:xfrm>
              <a:off x="11142470" y="1963673"/>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170" name="TextBox 169"/>
            <p:cNvSpPr txBox="1"/>
            <p:nvPr/>
          </p:nvSpPr>
          <p:spPr>
            <a:xfrm>
              <a:off x="10826474" y="1555835"/>
              <a:ext cx="1209953" cy="410071"/>
            </a:xfrm>
            <a:prstGeom prst="rect">
              <a:avLst/>
            </a:prstGeom>
            <a:noFill/>
          </p:spPr>
          <p:txBody>
            <a:bodyPr wrap="none" lIns="130622" tIns="65311" rIns="130622" bIns="65311" rtlCol="0">
              <a:spAutoFit/>
            </a:bodyPr>
            <a:lstStyle/>
            <a:p>
              <a:r>
                <a:rPr lang="en-US" dirty="0" err="1">
                  <a:latin typeface="+mj-lt"/>
                  <a:cs typeface="Seravek"/>
                </a:rPr>
                <a:t>D</a:t>
              </a:r>
              <a:r>
                <a:rPr lang="en-US" dirty="0" err="1" smtClean="0">
                  <a:latin typeface="+mj-lt"/>
                  <a:cs typeface="Seravek"/>
                </a:rPr>
                <a:t>eparser</a:t>
              </a:r>
              <a:endParaRPr lang="en-US" dirty="0">
                <a:latin typeface="+mj-lt"/>
                <a:cs typeface="Seravek"/>
              </a:endParaRPr>
            </a:p>
          </p:txBody>
        </p:sp>
        <p:sp>
          <p:nvSpPr>
            <p:cNvPr id="171" name="Rectangle 170"/>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72" name="Rectangle 171"/>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73" name="Group 172"/>
            <p:cNvGrpSpPr/>
            <p:nvPr/>
          </p:nvGrpSpPr>
          <p:grpSpPr>
            <a:xfrm>
              <a:off x="9203812" y="2474644"/>
              <a:ext cx="515971" cy="2169799"/>
              <a:chOff x="8534400" y="1981200"/>
              <a:chExt cx="595991" cy="2163589"/>
            </a:xfrm>
          </p:grpSpPr>
          <p:cxnSp>
            <p:nvCxnSpPr>
              <p:cNvPr id="174" name="Straight Connector 173"/>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5" name="Straight Connector 174"/>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6" name="Straight Connector 175"/>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77" name="Group 176"/>
            <p:cNvGrpSpPr/>
            <p:nvPr/>
          </p:nvGrpSpPr>
          <p:grpSpPr>
            <a:xfrm>
              <a:off x="1742061" y="1945270"/>
              <a:ext cx="4484987" cy="191047"/>
              <a:chOff x="1866900" y="2628900"/>
              <a:chExt cx="4419600" cy="190500"/>
            </a:xfrm>
          </p:grpSpPr>
          <p:cxnSp>
            <p:nvCxnSpPr>
              <p:cNvPr id="178" name="Straight Connector 177"/>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9" name="Straight Connector 178"/>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0" name="Straight Connector 179"/>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81" name="TextBox 180"/>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182" name="Group 181"/>
            <p:cNvGrpSpPr/>
            <p:nvPr/>
          </p:nvGrpSpPr>
          <p:grpSpPr>
            <a:xfrm>
              <a:off x="7930541" y="1933566"/>
              <a:ext cx="3016451" cy="191047"/>
              <a:chOff x="1920389" y="2693432"/>
              <a:chExt cx="4419600" cy="190500"/>
            </a:xfrm>
          </p:grpSpPr>
          <p:cxnSp>
            <p:nvCxnSpPr>
              <p:cNvPr id="183" name="Straight Connector 182"/>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4" name="Straight Connector 183"/>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5" name="Straight Connector 184"/>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86" name="TextBox 185"/>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188" name="Group 187"/>
            <p:cNvGrpSpPr/>
            <p:nvPr/>
          </p:nvGrpSpPr>
          <p:grpSpPr>
            <a:xfrm>
              <a:off x="6477000" y="1257395"/>
              <a:ext cx="1333500" cy="3918097"/>
              <a:chOff x="6477000" y="2057400"/>
              <a:chExt cx="1333500" cy="3918097"/>
            </a:xfrm>
          </p:grpSpPr>
          <p:sp>
            <p:nvSpPr>
              <p:cNvPr id="189" name="TextBox 188"/>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190" name="Rectangle 189"/>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91" name="Group 190"/>
              <p:cNvGrpSpPr/>
              <p:nvPr/>
            </p:nvGrpSpPr>
            <p:grpSpPr>
              <a:xfrm>
                <a:off x="6835234" y="3238500"/>
                <a:ext cx="594266" cy="457200"/>
                <a:chOff x="5899150" y="6019800"/>
                <a:chExt cx="594266" cy="457200"/>
              </a:xfrm>
            </p:grpSpPr>
            <p:sp>
              <p:nvSpPr>
                <p:cNvPr id="223" name="Freeform 22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24" name="Straight Connector 22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5" name="Straight Connector 22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6" name="Straight Connector 22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7" name="Straight Connector 22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8" name="Rectangle 22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9" name="Straight Arrow Connector 22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30" name="Straight Arrow Connector 22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2" name="Group 191"/>
              <p:cNvGrpSpPr/>
              <p:nvPr/>
            </p:nvGrpSpPr>
            <p:grpSpPr>
              <a:xfrm>
                <a:off x="6835234" y="3848100"/>
                <a:ext cx="594266" cy="457200"/>
                <a:chOff x="5899150" y="6019800"/>
                <a:chExt cx="594266" cy="457200"/>
              </a:xfrm>
            </p:grpSpPr>
            <p:sp>
              <p:nvSpPr>
                <p:cNvPr id="215" name="Freeform 214"/>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16" name="Straight Connector 215"/>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7" name="Straight Connector 21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8" name="Straight Connector 21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9" name="Straight Connector 21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0" name="Rectangle 21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1" name="Straight Arrow Connector 22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22" name="Straight Arrow Connector 22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3" name="Group 192"/>
              <p:cNvGrpSpPr/>
              <p:nvPr/>
            </p:nvGrpSpPr>
            <p:grpSpPr>
              <a:xfrm>
                <a:off x="6819900" y="4457700"/>
                <a:ext cx="594266" cy="457200"/>
                <a:chOff x="5899150" y="6019800"/>
                <a:chExt cx="594266" cy="457200"/>
              </a:xfrm>
            </p:grpSpPr>
            <p:sp>
              <p:nvSpPr>
                <p:cNvPr id="207" name="Freeform 206"/>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8" name="Straight Connector 20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9" name="Straight Connector 208"/>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0" name="Straight Connector 209"/>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1" name="Straight Connector 210"/>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12" name="Rectangle 211"/>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13" name="Straight Arrow Connector 212"/>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14" name="Straight Arrow Connector 213"/>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4" name="Group 193"/>
              <p:cNvGrpSpPr/>
              <p:nvPr/>
            </p:nvGrpSpPr>
            <p:grpSpPr>
              <a:xfrm>
                <a:off x="6819900" y="5067300"/>
                <a:ext cx="594266" cy="457200"/>
                <a:chOff x="5899150" y="6019800"/>
                <a:chExt cx="594266" cy="457200"/>
              </a:xfrm>
            </p:grpSpPr>
            <p:sp>
              <p:nvSpPr>
                <p:cNvPr id="199" name="Freeform 198"/>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0" name="Straight Connector 199"/>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3" name="Straight Connector 202"/>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04" name="Rectangle 203"/>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05" name="Straight Arrow Connector 204"/>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06" name="Straight Arrow Connector 205"/>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195" name="Straight Arrow Connector 194"/>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6" name="Straight Arrow Connector 195"/>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7" name="Straight Arrow Connector 196"/>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8" name="Straight Arrow Connector 197"/>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231" name="TextBox 230"/>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grpSp>
    </p:spTree>
    <p:custDataLst>
      <p:tags r:id="rId1"/>
    </p:custDataLst>
    <p:extLst>
      <p:ext uri="{BB962C8B-B14F-4D97-AF65-F5344CB8AC3E}">
        <p14:creationId xmlns:p14="http://schemas.microsoft.com/office/powerpoint/2010/main" val="1764405882"/>
      </p:ext>
    </p:extLst>
  </p:cSld>
  <p:clrMapOvr>
    <a:masterClrMapping/>
  </p:clrMapOvr>
  <mc:AlternateContent xmlns:mc="http://schemas.openxmlformats.org/markup-compatibility/2006" xmlns:p14="http://schemas.microsoft.com/office/powerpoint/2010/main">
    <mc:Choice Requires="p14">
      <p:transition spd="slow" p14:dur="2000" advTm="13117"/>
    </mc:Choice>
    <mc:Fallback xmlns="">
      <p:transition xmlns:p14="http://schemas.microsoft.com/office/powerpoint/2010/main" spd="slow" advTm="1311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2.29167E-6 1.48148E-6 L 0.17083 0.29769 " pathEditMode="relative" rAng="0" ptsTypes="AA">
                                      <p:cBhvr>
                                        <p:cTn id="6" dur="500" fill="hold"/>
                                        <p:tgtEl>
                                          <p:spTgt spid="4"/>
                                        </p:tgtEl>
                                        <p:attrNameLst>
                                          <p:attrName>ppt_x</p:attrName>
                                          <p:attrName>ppt_y</p:attrName>
                                        </p:attrNameLst>
                                      </p:cBhvr>
                                      <p:rCtr x="8542" y="14907"/>
                                    </p:animMotion>
                                  </p:childTnLst>
                                </p:cTn>
                              </p:par>
                              <p:par>
                                <p:cTn id="7" presetID="6" presetClass="emph" presetSubtype="0" fill="hold" nodeType="withEffect">
                                  <p:stCondLst>
                                    <p:cond delay="0"/>
                                  </p:stCondLst>
                                  <p:childTnLst>
                                    <p:animScale>
                                      <p:cBhvr>
                                        <p:cTn id="8" dur="500" fill="hold"/>
                                        <p:tgtEl>
                                          <p:spTgt spid="4"/>
                                        </p:tgtEl>
                                      </p:cBhvr>
                                      <p:by x="25000" y="25000"/>
                                    </p:animScale>
                                  </p:childTnLst>
                                </p:cTn>
                              </p:par>
                              <p:par>
                                <p:cTn id="9" presetID="10" presetClass="exit" presetSubtype="0" fill="hold" nodeType="withEffect">
                                  <p:stCondLst>
                                    <p:cond delay="0"/>
                                  </p:stCondLst>
                                  <p:childTnLst>
                                    <p:animEffect transition="out" filter="fade">
                                      <p:cBhvr>
                                        <p:cTn id="10" dur="500"/>
                                        <p:tgtEl>
                                          <p:spTgt spid="4"/>
                                        </p:tgtEl>
                                      </p:cBhvr>
                                    </p:animEffect>
                                    <p:set>
                                      <p:cBhvr>
                                        <p:cTn id="11" dur="1" fill="hold">
                                          <p:stCondLst>
                                            <p:cond delay="499"/>
                                          </p:stCondLst>
                                        </p:cTn>
                                        <p:tgtEl>
                                          <p:spTgt spid="4"/>
                                        </p:tgtEl>
                                        <p:attrNameLst>
                                          <p:attrName>style.visibility</p:attrName>
                                        </p:attrNameLst>
                                      </p:cBhvr>
                                      <p:to>
                                        <p:strVal val="hidden"/>
                                      </p:to>
                                    </p:set>
                                  </p:childTnLst>
                                </p:cTn>
                              </p:par>
                            </p:childTnLst>
                          </p:cTn>
                        </p:par>
                        <p:par>
                          <p:cTn id="12" fill="hold">
                            <p:stCondLst>
                              <p:cond delay="500"/>
                            </p:stCondLst>
                            <p:childTnLst>
                              <p:par>
                                <p:cTn id="13" presetID="22" presetClass="entr" presetSubtype="4" fill="hold" nodeType="afterEffect">
                                  <p:stCondLst>
                                    <p:cond delay="0"/>
                                  </p:stCondLst>
                                  <p:childTnLst>
                                    <p:set>
                                      <p:cBhvr>
                                        <p:cTn id="14" dur="1" fill="hold">
                                          <p:stCondLst>
                                            <p:cond delay="0"/>
                                          </p:stCondLst>
                                        </p:cTn>
                                        <p:tgtEl>
                                          <p:spTgt spid="354"/>
                                        </p:tgtEl>
                                        <p:attrNameLst>
                                          <p:attrName>style.visibility</p:attrName>
                                        </p:attrNameLst>
                                      </p:cBhvr>
                                      <p:to>
                                        <p:strVal val="visible"/>
                                      </p:to>
                                    </p:set>
                                    <p:animEffect transition="in" filter="wipe(down)">
                                      <p:cBhvr>
                                        <p:cTn id="15" dur="500"/>
                                        <p:tgtEl>
                                          <p:spTgt spid="3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Shortest remaining </a:t>
            </a:r>
            <a:r>
              <a:rPr lang="en-US" dirty="0"/>
              <a:t>f</a:t>
            </a:r>
            <a:r>
              <a:rPr lang="en-US" dirty="0" smtClean="0"/>
              <a:t>low </a:t>
            </a:r>
            <a:r>
              <a:rPr lang="en-US" dirty="0"/>
              <a:t>s</a:t>
            </a:r>
            <a:r>
              <a:rPr lang="en-US" dirty="0" smtClean="0"/>
              <a:t>ize</a:t>
            </a:r>
            <a:endParaRPr lang="en-US" dirty="0"/>
          </a:p>
        </p:txBody>
      </p:sp>
      <p:grpSp>
        <p:nvGrpSpPr>
          <p:cNvPr id="4" name="Group 3"/>
          <p:cNvGrpSpPr/>
          <p:nvPr/>
        </p:nvGrpSpPr>
        <p:grpSpPr>
          <a:xfrm>
            <a:off x="1820135" y="5105308"/>
            <a:ext cx="5811559" cy="1104992"/>
            <a:chOff x="1820135" y="5105308"/>
            <a:chExt cx="5811559" cy="1104992"/>
          </a:xfrm>
        </p:grpSpPr>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20135" y="5105308"/>
              <a:ext cx="1104992" cy="1104992"/>
            </a:xfrm>
            <a:prstGeom prst="rect">
              <a:avLst/>
            </a:prstGeom>
          </p:spPr>
        </p:pic>
        <p:cxnSp>
          <p:nvCxnSpPr>
            <p:cNvPr id="6" name="Straight Connector 5"/>
            <p:cNvCxnSpPr/>
            <p:nvPr/>
          </p:nvCxnSpPr>
          <p:spPr>
            <a:xfrm>
              <a:off x="3086100" y="5562600"/>
              <a:ext cx="4545594" cy="0"/>
            </a:xfrm>
            <a:prstGeom prst="line">
              <a:avLst/>
            </a:prstGeom>
            <a:ln w="57150"/>
          </p:spPr>
          <p:style>
            <a:lnRef idx="1">
              <a:schemeClr val="accent1"/>
            </a:lnRef>
            <a:fillRef idx="0">
              <a:schemeClr val="accent1"/>
            </a:fillRef>
            <a:effectRef idx="0">
              <a:schemeClr val="accent1"/>
            </a:effectRef>
            <a:fontRef idx="minor">
              <a:schemeClr val="tx1"/>
            </a:fontRef>
          </p:style>
        </p:cxnSp>
      </p:grpSp>
      <p:grpSp>
        <p:nvGrpSpPr>
          <p:cNvPr id="151" name="Group 150"/>
          <p:cNvGrpSpPr/>
          <p:nvPr/>
        </p:nvGrpSpPr>
        <p:grpSpPr>
          <a:xfrm>
            <a:off x="914400" y="3058802"/>
            <a:ext cx="3139531" cy="2014848"/>
            <a:chOff x="762000" y="2814289"/>
            <a:chExt cx="3520531" cy="2259361"/>
          </a:xfrm>
        </p:grpSpPr>
        <p:pic>
          <p:nvPicPr>
            <p:cNvPr id="131" name="Picture 130"/>
            <p:cNvPicPr>
              <a:picLocks noChangeAspect="1"/>
            </p:cNvPicPr>
            <p:nvPr/>
          </p:nvPicPr>
          <p:blipFill>
            <a:blip r:embed="rId5"/>
            <a:stretch>
              <a:fillRect/>
            </a:stretch>
          </p:blipFill>
          <p:spPr>
            <a:xfrm>
              <a:off x="762000" y="2814289"/>
              <a:ext cx="3520531" cy="2259361"/>
            </a:xfrm>
            <a:prstGeom prst="rect">
              <a:avLst/>
            </a:prstGeom>
          </p:spPr>
        </p:pic>
        <p:sp>
          <p:nvSpPr>
            <p:cNvPr id="150" name="TextBox 149"/>
            <p:cNvSpPr txBox="1"/>
            <p:nvPr/>
          </p:nvSpPr>
          <p:spPr>
            <a:xfrm>
              <a:off x="1142997" y="3028890"/>
              <a:ext cx="2705103" cy="400110"/>
            </a:xfrm>
            <a:prstGeom prst="rect">
              <a:avLst/>
            </a:prstGeom>
            <a:noFill/>
          </p:spPr>
          <p:txBody>
            <a:bodyPr wrap="square" rtlCol="0">
              <a:spAutoFit/>
            </a:bodyPr>
            <a:lstStyle/>
            <a:p>
              <a:pPr algn="ctr"/>
              <a:r>
                <a:rPr lang="en-US" sz="2000" dirty="0" smtClean="0">
                  <a:latin typeface="Seravek"/>
                  <a:cs typeface="Seravek"/>
                </a:rPr>
                <a:t>Rank Computation </a:t>
              </a:r>
              <a:endParaRPr lang="en-US" sz="2000" dirty="0">
                <a:latin typeface="Seravek"/>
                <a:cs typeface="Seravek"/>
              </a:endParaRPr>
            </a:p>
          </p:txBody>
        </p:sp>
      </p:grpSp>
      <p:sp>
        <p:nvSpPr>
          <p:cNvPr id="152" name="Rectangle 151"/>
          <p:cNvSpPr/>
          <p:nvPr/>
        </p:nvSpPr>
        <p:spPr>
          <a:xfrm>
            <a:off x="1257300" y="3695700"/>
            <a:ext cx="2476500" cy="615553"/>
          </a:xfrm>
          <a:prstGeom prst="rect">
            <a:avLst/>
          </a:prstGeom>
        </p:spPr>
        <p:txBody>
          <a:bodyPr wrap="square">
            <a:spAutoFit/>
          </a:bodyPr>
          <a:lstStyle/>
          <a:p>
            <a:pPr marL="342900" indent="-342900" defTabSz="457200">
              <a:buFontTx/>
              <a:buAutoNum type="arabicPeriod"/>
              <a:defRPr/>
            </a:pPr>
            <a:r>
              <a:rPr lang="en-US" sz="1700" kern="0" dirty="0" smtClean="0">
                <a:solidFill>
                  <a:prstClr val="black"/>
                </a:solidFill>
                <a:latin typeface="Seravek"/>
                <a:cs typeface="Seravek"/>
              </a:rPr>
              <a:t>f = flow(p)</a:t>
            </a:r>
          </a:p>
          <a:p>
            <a:pPr marL="342900" indent="-342900" defTabSz="457200">
              <a:buFont typeface="+mj-lt"/>
              <a:buAutoNum type="arabicPeriod" startAt="2"/>
              <a:defRPr/>
            </a:pPr>
            <a:r>
              <a:rPr lang="en-US" sz="1700" kern="0" dirty="0" err="1" smtClean="0">
                <a:solidFill>
                  <a:prstClr val="black"/>
                </a:solidFill>
                <a:latin typeface="Seravek"/>
                <a:cs typeface="Seravek"/>
              </a:rPr>
              <a:t>p.rank</a:t>
            </a:r>
            <a:r>
              <a:rPr lang="en-US" sz="1700" kern="0" dirty="0" smtClean="0">
                <a:solidFill>
                  <a:prstClr val="black"/>
                </a:solidFill>
                <a:latin typeface="Seravek"/>
                <a:cs typeface="Seravek"/>
              </a:rPr>
              <a:t> = </a:t>
            </a:r>
            <a:r>
              <a:rPr lang="en-US" sz="1700" kern="0" dirty="0" err="1" smtClean="0">
                <a:solidFill>
                  <a:prstClr val="black"/>
                </a:solidFill>
                <a:latin typeface="Seravek"/>
                <a:cs typeface="Seravek"/>
              </a:rPr>
              <a:t>f.rem_size</a:t>
            </a:r>
            <a:endParaRPr lang="en-US" sz="1700" kern="0" dirty="0">
              <a:solidFill>
                <a:prstClr val="black"/>
              </a:solidFill>
              <a:latin typeface="Seravek"/>
              <a:cs typeface="Seravek"/>
            </a:endParaRPr>
          </a:p>
        </p:txBody>
      </p:sp>
      <p:grpSp>
        <p:nvGrpSpPr>
          <p:cNvPr id="153" name="Group 152"/>
          <p:cNvGrpSpPr/>
          <p:nvPr/>
        </p:nvGrpSpPr>
        <p:grpSpPr>
          <a:xfrm>
            <a:off x="6934200" y="2933700"/>
            <a:ext cx="2743200" cy="2227150"/>
            <a:chOff x="6397161" y="2935733"/>
            <a:chExt cx="3204039" cy="2601297"/>
          </a:xfrm>
        </p:grpSpPr>
        <p:grpSp>
          <p:nvGrpSpPr>
            <p:cNvPr id="154" name="Group 153"/>
            <p:cNvGrpSpPr/>
            <p:nvPr/>
          </p:nvGrpSpPr>
          <p:grpSpPr>
            <a:xfrm>
              <a:off x="6397161" y="2935733"/>
              <a:ext cx="3204039" cy="2601297"/>
              <a:chOff x="6397161" y="2935733"/>
              <a:chExt cx="3204039" cy="2601297"/>
            </a:xfrm>
          </p:grpSpPr>
          <p:grpSp>
            <p:nvGrpSpPr>
              <p:cNvPr id="156" name="Group 155"/>
              <p:cNvGrpSpPr/>
              <p:nvPr/>
            </p:nvGrpSpPr>
            <p:grpSpPr>
              <a:xfrm>
                <a:off x="6397161" y="3462120"/>
                <a:ext cx="3204039" cy="2074910"/>
                <a:chOff x="6431622" y="3698774"/>
                <a:chExt cx="3204039" cy="2074910"/>
              </a:xfrm>
            </p:grpSpPr>
            <p:sp>
              <p:nvSpPr>
                <p:cNvPr id="158" name="Rectangle 157"/>
                <p:cNvSpPr/>
                <p:nvPr/>
              </p:nvSpPr>
              <p:spPr>
                <a:xfrm>
                  <a:off x="6431622" y="3698774"/>
                  <a:ext cx="3204039" cy="2074910"/>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600"/>
                </a:p>
              </p:txBody>
            </p:sp>
            <p:grpSp>
              <p:nvGrpSpPr>
                <p:cNvPr id="159" name="Group 158"/>
                <p:cNvGrpSpPr/>
                <p:nvPr/>
              </p:nvGrpSpPr>
              <p:grpSpPr>
                <a:xfrm>
                  <a:off x="6892503" y="4038600"/>
                  <a:ext cx="2175291" cy="1228293"/>
                  <a:chOff x="3906054" y="6114996"/>
                  <a:chExt cx="1050221" cy="563990"/>
                </a:xfrm>
              </p:grpSpPr>
              <p:grpSp>
                <p:nvGrpSpPr>
                  <p:cNvPr id="160" name="Group 159"/>
                  <p:cNvGrpSpPr/>
                  <p:nvPr/>
                </p:nvGrpSpPr>
                <p:grpSpPr>
                  <a:xfrm>
                    <a:off x="3906054" y="6114996"/>
                    <a:ext cx="1050221" cy="563990"/>
                    <a:chOff x="3906054" y="6114996"/>
                    <a:chExt cx="1050221" cy="563990"/>
                  </a:xfrm>
                </p:grpSpPr>
                <p:grpSp>
                  <p:nvGrpSpPr>
                    <p:cNvPr id="162" name="Group 161"/>
                    <p:cNvGrpSpPr/>
                    <p:nvPr/>
                  </p:nvGrpSpPr>
                  <p:grpSpPr>
                    <a:xfrm>
                      <a:off x="4000499" y="6358104"/>
                      <a:ext cx="955776" cy="320882"/>
                      <a:chOff x="1594855" y="898558"/>
                      <a:chExt cx="832256" cy="317821"/>
                    </a:xfrm>
                  </p:grpSpPr>
                  <p:cxnSp>
                    <p:nvCxnSpPr>
                      <p:cNvPr id="168" name="Straight Connector 167"/>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169" name="Straight Connector 168"/>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170" name="Straight Connector 169"/>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163" name="Rectangle 162"/>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2</a:t>
                      </a:r>
                      <a:endParaRPr lang="en-US" kern="0" dirty="0">
                        <a:latin typeface="Seravek"/>
                        <a:cs typeface="Seravek"/>
                      </a:endParaRPr>
                    </a:p>
                  </p:txBody>
                </p:sp>
                <p:sp>
                  <p:nvSpPr>
                    <p:cNvPr id="164" name="Rectangle 163"/>
                    <p:cNvSpPr/>
                    <p:nvPr/>
                  </p:nvSpPr>
                  <p:spPr>
                    <a:xfrm>
                      <a:off x="4238407"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9</a:t>
                      </a:r>
                      <a:endParaRPr lang="en-US" kern="0" dirty="0">
                        <a:latin typeface="Seravek"/>
                        <a:cs typeface="Seravek"/>
                      </a:endParaRPr>
                    </a:p>
                  </p:txBody>
                </p:sp>
                <p:sp>
                  <p:nvSpPr>
                    <p:cNvPr id="165" name="Rectangle 164"/>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kern="0" dirty="0" smtClean="0">
                          <a:solidFill>
                            <a:schemeClr val="tx1"/>
                          </a:solidFill>
                          <a:latin typeface="Seravek"/>
                          <a:cs typeface="Seravek"/>
                        </a:rPr>
                        <a:t>8</a:t>
                      </a:r>
                      <a:endParaRPr lang="en-US" kern="0" dirty="0">
                        <a:solidFill>
                          <a:schemeClr val="tx1"/>
                        </a:solidFill>
                        <a:latin typeface="Seravek"/>
                        <a:cs typeface="Seravek"/>
                      </a:endParaRPr>
                    </a:p>
                  </p:txBody>
                </p:sp>
                <p:cxnSp>
                  <p:nvCxnSpPr>
                    <p:cNvPr id="166" name="Straight Arrow Connector 165"/>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167" name="Straight Arrow Connector 166"/>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161" name="Rectangle 160"/>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5</a:t>
                    </a:r>
                    <a:endParaRPr lang="en-US" kern="0" dirty="0">
                      <a:latin typeface="Seravek"/>
                      <a:cs typeface="Seravek"/>
                    </a:endParaRPr>
                  </a:p>
                </p:txBody>
              </p:sp>
            </p:grpSp>
          </p:grpSp>
          <p:sp>
            <p:nvSpPr>
              <p:cNvPr id="157" name="TextBox 156"/>
              <p:cNvSpPr txBox="1"/>
              <p:nvPr/>
            </p:nvSpPr>
            <p:spPr>
              <a:xfrm>
                <a:off x="6469978" y="2935733"/>
                <a:ext cx="3048000" cy="634656"/>
              </a:xfrm>
              <a:prstGeom prst="rect">
                <a:avLst/>
              </a:prstGeom>
              <a:noFill/>
            </p:spPr>
            <p:txBody>
              <a:bodyPr wrap="square" rtlCol="0">
                <a:spAutoFit/>
              </a:bodyPr>
              <a:lstStyle/>
              <a:p>
                <a:pPr algn="ctr"/>
                <a:r>
                  <a:rPr lang="en-US" sz="2000" dirty="0" smtClean="0">
                    <a:latin typeface="Seravek"/>
                    <a:cs typeface="Seravek"/>
                  </a:rPr>
                  <a:t>PIFO Scheduler</a:t>
                </a:r>
              </a:p>
            </p:txBody>
          </p:sp>
        </p:grpSp>
        <p:cxnSp>
          <p:nvCxnSpPr>
            <p:cNvPr id="155" name="Straight Arrow Connector 154"/>
            <p:cNvCxnSpPr/>
            <p:nvPr/>
          </p:nvCxnSpPr>
          <p:spPr>
            <a:xfrm>
              <a:off x="9029699" y="4686300"/>
              <a:ext cx="449611" cy="0"/>
            </a:xfrm>
            <a:prstGeom prst="straightConnector1">
              <a:avLst/>
            </a:prstGeom>
            <a:noFill/>
            <a:ln w="25400" cap="flat" cmpd="sng" algn="ctr">
              <a:solidFill>
                <a:schemeClr val="tx1"/>
              </a:solidFill>
              <a:prstDash val="solid"/>
              <a:tailEnd type="arrow" w="lg" len="lg"/>
            </a:ln>
            <a:effectLst/>
          </p:spPr>
        </p:cxnSp>
      </p:grpSp>
      <p:sp>
        <p:nvSpPr>
          <p:cNvPr id="3" name="Slide Number Placeholder 2"/>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43</a:t>
            </a:fld>
            <a:endParaRPr lang="en-US"/>
          </a:p>
        </p:txBody>
      </p:sp>
      <p:pic>
        <p:nvPicPr>
          <p:cNvPr id="30" name="Picture 2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729226" y="5113248"/>
            <a:ext cx="1605274" cy="1005971"/>
          </a:xfrm>
          <a:prstGeom prst="rect">
            <a:avLst/>
          </a:prstGeom>
        </p:spPr>
      </p:pic>
    </p:spTree>
    <p:custDataLst>
      <p:tags r:id="rId1"/>
    </p:custDataLst>
    <p:extLst>
      <p:ext uri="{BB962C8B-B14F-4D97-AF65-F5344CB8AC3E}">
        <p14:creationId xmlns:p14="http://schemas.microsoft.com/office/powerpoint/2010/main" val="225641209"/>
      </p:ext>
    </p:extLst>
  </p:cSld>
  <p:clrMapOvr>
    <a:masterClrMapping/>
  </p:clrMapOvr>
  <mc:AlternateContent xmlns:mc="http://schemas.openxmlformats.org/markup-compatibility/2006" xmlns:p14="http://schemas.microsoft.com/office/powerpoint/2010/main">
    <mc:Choice Requires="p14">
      <p:transition spd="slow" p14:dur="2000" advTm="40683"/>
    </mc:Choice>
    <mc:Fallback xmlns="">
      <p:transition xmlns:p14="http://schemas.microsoft.com/office/powerpoint/2010/main" spd="slow" advTm="4068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1"/>
                                        </p:tgtEl>
                                        <p:attrNameLst>
                                          <p:attrName>style.visibility</p:attrName>
                                        </p:attrNameLst>
                                      </p:cBhvr>
                                      <p:to>
                                        <p:strVal val="visible"/>
                                      </p:to>
                                    </p:set>
                                  </p:childTnLst>
                                </p:cTn>
                              </p:par>
                            </p:childTnLst>
                          </p:cTn>
                        </p:par>
                        <p:par>
                          <p:cTn id="7" fill="hold">
                            <p:stCondLst>
                              <p:cond delay="0"/>
                            </p:stCondLst>
                            <p:childTnLst>
                              <p:par>
                                <p:cTn id="8" presetID="22" presetClass="entr" presetSubtype="1" fill="hold" grpId="0" nodeType="afterEffect">
                                  <p:stCondLst>
                                    <p:cond delay="0"/>
                                  </p:stCondLst>
                                  <p:childTnLst>
                                    <p:set>
                                      <p:cBhvr>
                                        <p:cTn id="9" dur="1" fill="hold">
                                          <p:stCondLst>
                                            <p:cond delay="0"/>
                                          </p:stCondLst>
                                        </p:cTn>
                                        <p:tgtEl>
                                          <p:spTgt spid="152"/>
                                        </p:tgtEl>
                                        <p:attrNameLst>
                                          <p:attrName>style.visibility</p:attrName>
                                        </p:attrNameLst>
                                      </p:cBhvr>
                                      <p:to>
                                        <p:strVal val="visible"/>
                                      </p:to>
                                    </p:set>
                                    <p:animEffect transition="in" filter="wipe(up)">
                                      <p:cBhvr>
                                        <p:cTn id="10" dur="500"/>
                                        <p:tgtEl>
                                          <p:spTgt spid="1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Beyond a single PIFO</a:t>
            </a:r>
            <a:endParaRPr lang="en-US" dirty="0">
              <a:latin typeface="+mj-lt"/>
            </a:endParaRPr>
          </a:p>
        </p:txBody>
      </p:sp>
      <p:cxnSp>
        <p:nvCxnSpPr>
          <p:cNvPr id="32" name="Straight Arrow Connector 31"/>
          <p:cNvCxnSpPr/>
          <p:nvPr/>
        </p:nvCxnSpPr>
        <p:spPr>
          <a:xfrm>
            <a:off x="10625130" y="3929045"/>
            <a:ext cx="609504" cy="0"/>
          </a:xfrm>
          <a:prstGeom prst="straightConnector1">
            <a:avLst/>
          </a:prstGeom>
          <a:noFill/>
          <a:ln w="25400" cap="flat" cmpd="sng" algn="ctr">
            <a:solidFill>
              <a:schemeClr val="tx1"/>
            </a:solidFill>
            <a:prstDash val="solid"/>
            <a:tailEnd type="arrow" w="lg" len="lg"/>
          </a:ln>
          <a:effectLst/>
        </p:spPr>
      </p:cxnSp>
      <p:grpSp>
        <p:nvGrpSpPr>
          <p:cNvPr id="33" name="Group 32"/>
          <p:cNvGrpSpPr/>
          <p:nvPr/>
        </p:nvGrpSpPr>
        <p:grpSpPr>
          <a:xfrm>
            <a:off x="6667500" y="3543300"/>
            <a:ext cx="3929678" cy="771493"/>
            <a:chOff x="931333" y="903111"/>
            <a:chExt cx="1495778" cy="313268"/>
          </a:xfrm>
        </p:grpSpPr>
        <p:cxnSp>
          <p:nvCxnSpPr>
            <p:cNvPr id="34" name="Straight Connector 33"/>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35" name="Straight Connector 34"/>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36" name="Straight Connector 35"/>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37" name="Rectangle 36"/>
          <p:cNvSpPr/>
          <p:nvPr/>
        </p:nvSpPr>
        <p:spPr>
          <a:xfrm>
            <a:off x="10153695" y="3574744"/>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x</a:t>
            </a:r>
          </a:p>
          <a:p>
            <a:pPr algn="ctr" defTabSz="457200">
              <a:defRPr/>
            </a:pPr>
            <a:r>
              <a:rPr lang="en-US" sz="2000" kern="0" baseline="-25000" dirty="0" smtClean="0">
                <a:latin typeface="+mj-lt"/>
                <a:cs typeface="Seravek"/>
              </a:rPr>
              <a:t>1</a:t>
            </a:r>
            <a:endParaRPr lang="en-US" sz="2000" kern="0" baseline="-25000" dirty="0">
              <a:latin typeface="+mj-lt"/>
              <a:cs typeface="Seravek"/>
            </a:endParaRPr>
          </a:p>
        </p:txBody>
      </p:sp>
      <p:sp>
        <p:nvSpPr>
          <p:cNvPr id="40" name="Rectangle 39"/>
          <p:cNvSpPr/>
          <p:nvPr/>
        </p:nvSpPr>
        <p:spPr>
          <a:xfrm>
            <a:off x="9300149" y="3576886"/>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y</a:t>
            </a:r>
          </a:p>
          <a:p>
            <a:pPr algn="ctr" defTabSz="457200">
              <a:defRPr/>
            </a:pPr>
            <a:r>
              <a:rPr lang="en-US" sz="2000" kern="0" baseline="-25000" dirty="0" smtClean="0">
                <a:latin typeface="+mj-lt"/>
                <a:cs typeface="Seravek"/>
              </a:rPr>
              <a:t>1</a:t>
            </a:r>
            <a:endParaRPr lang="en-US" sz="2000" kern="0" baseline="-25000" dirty="0">
              <a:latin typeface="+mj-lt"/>
              <a:cs typeface="Seravek"/>
            </a:endParaRPr>
          </a:p>
        </p:txBody>
      </p:sp>
      <p:sp>
        <p:nvSpPr>
          <p:cNvPr id="41" name="Rectangle 40"/>
          <p:cNvSpPr/>
          <p:nvPr/>
        </p:nvSpPr>
        <p:spPr>
          <a:xfrm>
            <a:off x="8435714" y="3581135"/>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x</a:t>
            </a:r>
          </a:p>
          <a:p>
            <a:pPr algn="ctr" defTabSz="457200">
              <a:defRPr/>
            </a:pPr>
            <a:r>
              <a:rPr lang="en-US" sz="2000" kern="0" baseline="-25000" dirty="0" smtClean="0">
                <a:latin typeface="+mj-lt"/>
                <a:cs typeface="Seravek"/>
              </a:rPr>
              <a:t>2</a:t>
            </a:r>
            <a:endParaRPr lang="en-US" sz="2000" kern="0" baseline="-25000" dirty="0">
              <a:latin typeface="+mj-lt"/>
              <a:cs typeface="Seravek"/>
            </a:endParaRPr>
          </a:p>
        </p:txBody>
      </p:sp>
      <p:grpSp>
        <p:nvGrpSpPr>
          <p:cNvPr id="48" name="Group 47"/>
          <p:cNvGrpSpPr/>
          <p:nvPr/>
        </p:nvGrpSpPr>
        <p:grpSpPr>
          <a:xfrm>
            <a:off x="8003367" y="3577413"/>
            <a:ext cx="2124959" cy="708040"/>
            <a:chOff x="2178933" y="5549120"/>
            <a:chExt cx="2124959" cy="708040"/>
          </a:xfrm>
        </p:grpSpPr>
        <p:sp>
          <p:nvSpPr>
            <p:cNvPr id="38" name="Rectangle 37"/>
            <p:cNvSpPr/>
            <p:nvPr/>
          </p:nvSpPr>
          <p:spPr>
            <a:xfrm>
              <a:off x="3905320" y="5549120"/>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b</a:t>
              </a:r>
              <a:r>
                <a:rPr lang="en-US" sz="2000" kern="0" baseline="-25000" dirty="0" smtClean="0">
                  <a:latin typeface="+mj-lt"/>
                  <a:cs typeface="Seravek"/>
                </a:rPr>
                <a:t>1</a:t>
              </a:r>
              <a:endParaRPr lang="en-US" sz="2000" kern="0" baseline="-25000" dirty="0">
                <a:latin typeface="+mj-lt"/>
                <a:cs typeface="Seravek"/>
              </a:endParaRPr>
            </a:p>
          </p:txBody>
        </p:sp>
        <p:sp>
          <p:nvSpPr>
            <p:cNvPr id="39" name="Rectangle 38"/>
            <p:cNvSpPr/>
            <p:nvPr/>
          </p:nvSpPr>
          <p:spPr>
            <a:xfrm>
              <a:off x="3047978" y="5552842"/>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b</a:t>
              </a:r>
              <a:r>
                <a:rPr lang="en-US" sz="2000" kern="0" baseline="-25000" dirty="0" smtClean="0">
                  <a:latin typeface="+mj-lt"/>
                  <a:cs typeface="Seravek"/>
                </a:rPr>
                <a:t>2</a:t>
              </a:r>
              <a:endParaRPr lang="en-US" sz="2000" kern="0" dirty="0">
                <a:latin typeface="+mj-lt"/>
                <a:cs typeface="Seravek"/>
              </a:endParaRPr>
            </a:p>
          </p:txBody>
        </p:sp>
        <p:sp>
          <p:nvSpPr>
            <p:cNvPr id="42" name="Rectangle 41"/>
            <p:cNvSpPr/>
            <p:nvPr/>
          </p:nvSpPr>
          <p:spPr>
            <a:xfrm>
              <a:off x="2178933" y="5550171"/>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b</a:t>
              </a:r>
              <a:r>
                <a:rPr lang="en-US" sz="2000" kern="0" baseline="-25000" dirty="0" smtClean="0">
                  <a:latin typeface="+mj-lt"/>
                  <a:cs typeface="Seravek"/>
                </a:rPr>
                <a:t>3</a:t>
              </a:r>
              <a:endParaRPr lang="en-US" sz="2000" kern="0" baseline="-25000" dirty="0">
                <a:latin typeface="+mj-lt"/>
                <a:cs typeface="Seravek"/>
              </a:endParaRPr>
            </a:p>
          </p:txBody>
        </p:sp>
      </p:grpSp>
      <p:sp>
        <p:nvSpPr>
          <p:cNvPr id="43" name="Rectangle 42"/>
          <p:cNvSpPr/>
          <p:nvPr/>
        </p:nvSpPr>
        <p:spPr>
          <a:xfrm>
            <a:off x="7566749" y="3578464"/>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y</a:t>
            </a:r>
            <a:endParaRPr lang="en-US" sz="2000" kern="0" dirty="0" smtClean="0">
              <a:latin typeface="+mj-lt"/>
              <a:cs typeface="Seravek"/>
            </a:endParaRPr>
          </a:p>
          <a:p>
            <a:pPr algn="ctr" defTabSz="457200">
              <a:defRPr/>
            </a:pPr>
            <a:r>
              <a:rPr lang="en-US" sz="2000" kern="0" baseline="-25000" dirty="0" smtClean="0">
                <a:latin typeface="+mj-lt"/>
                <a:cs typeface="Seravek"/>
              </a:rPr>
              <a:t>2</a:t>
            </a:r>
            <a:endParaRPr lang="en-US" sz="2000" kern="0" baseline="-25000" dirty="0">
              <a:latin typeface="+mj-lt"/>
              <a:cs typeface="Seravek"/>
            </a:endParaRPr>
          </a:p>
        </p:txBody>
      </p:sp>
      <p:sp>
        <p:nvSpPr>
          <p:cNvPr id="49" name="Rectangle 48"/>
          <p:cNvSpPr/>
          <p:nvPr/>
        </p:nvSpPr>
        <p:spPr>
          <a:xfrm>
            <a:off x="6553200" y="1981200"/>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44" name="Rounded Rectangle 43"/>
          <p:cNvSpPr/>
          <p:nvPr/>
        </p:nvSpPr>
        <p:spPr>
          <a:xfrm>
            <a:off x="663388" y="5537947"/>
            <a:ext cx="10511118"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Seravek"/>
                <a:cs typeface="Seravek"/>
              </a:rPr>
              <a:t>Hierarchical scheduling algorithms </a:t>
            </a:r>
            <a:r>
              <a:rPr lang="en-US" sz="3200" smtClean="0">
                <a:latin typeface="Seravek"/>
                <a:cs typeface="Seravek"/>
              </a:rPr>
              <a:t>need hierarchy of PIFOs</a:t>
            </a:r>
            <a:endParaRPr lang="en-US" sz="3200" dirty="0">
              <a:latin typeface="Seravek"/>
              <a:cs typeface="Seravek"/>
            </a:endParaRPr>
          </a:p>
        </p:txBody>
      </p:sp>
      <p:grpSp>
        <p:nvGrpSpPr>
          <p:cNvPr id="45" name="Group 44"/>
          <p:cNvGrpSpPr/>
          <p:nvPr/>
        </p:nvGrpSpPr>
        <p:grpSpPr>
          <a:xfrm>
            <a:off x="573461" y="2438401"/>
            <a:ext cx="4051684" cy="2438398"/>
            <a:chOff x="840540" y="2324100"/>
            <a:chExt cx="4051684" cy="2438398"/>
          </a:xfrm>
        </p:grpSpPr>
        <p:grpSp>
          <p:nvGrpSpPr>
            <p:cNvPr id="46" name="Group 45"/>
            <p:cNvGrpSpPr/>
            <p:nvPr/>
          </p:nvGrpSpPr>
          <p:grpSpPr>
            <a:xfrm>
              <a:off x="840540" y="2743197"/>
              <a:ext cx="4051684" cy="2019301"/>
              <a:chOff x="2396385" y="2948058"/>
              <a:chExt cx="2760542" cy="1375815"/>
            </a:xfrm>
          </p:grpSpPr>
          <p:cxnSp>
            <p:nvCxnSpPr>
              <p:cNvPr id="81" name="Straight Connector 80"/>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a:endCxn id="84"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2396385" y="3207645"/>
                <a:ext cx="794231" cy="251638"/>
              </a:xfrm>
              <a:prstGeom prst="rect">
                <a:avLst/>
              </a:prstGeom>
              <a:noFill/>
            </p:spPr>
            <p:txBody>
              <a:bodyPr wrap="none" rtlCol="0">
                <a:spAutoFit/>
              </a:bodyPr>
              <a:lstStyle/>
              <a:p>
                <a:pPr algn="ctr"/>
                <a:r>
                  <a:rPr lang="en-US" b="1" dirty="0" smtClean="0">
                    <a:solidFill>
                      <a:srgbClr val="FF6666"/>
                    </a:solidFill>
                    <a:latin typeface="+mj-lt"/>
                    <a:cs typeface="Seravek"/>
                  </a:rPr>
                  <a:t>Red (0.5)</a:t>
                </a:r>
                <a:endParaRPr lang="en-US" b="1" dirty="0">
                  <a:solidFill>
                    <a:srgbClr val="FF6666"/>
                  </a:solidFill>
                  <a:latin typeface="+mj-lt"/>
                  <a:cs typeface="Seravek"/>
                </a:endParaRPr>
              </a:p>
            </p:txBody>
          </p:sp>
          <p:sp>
            <p:nvSpPr>
              <p:cNvPr id="88" name="TextBox 87"/>
              <p:cNvSpPr txBox="1"/>
              <p:nvPr/>
            </p:nvSpPr>
            <p:spPr>
              <a:xfrm>
                <a:off x="4322285" y="3241556"/>
                <a:ext cx="834642" cy="251638"/>
              </a:xfrm>
              <a:prstGeom prst="rect">
                <a:avLst/>
              </a:prstGeom>
              <a:noFill/>
            </p:spPr>
            <p:txBody>
              <a:bodyPr wrap="none" rtlCol="0">
                <a:spAutoFit/>
              </a:bodyPr>
              <a:lstStyle/>
              <a:p>
                <a:pPr algn="ctr"/>
                <a:r>
                  <a:rPr lang="en-US" b="1" dirty="0" smtClean="0">
                    <a:solidFill>
                      <a:srgbClr val="3366FF"/>
                    </a:solidFill>
                    <a:latin typeface="+mj-lt"/>
                    <a:cs typeface="Seravek"/>
                  </a:rPr>
                  <a:t>Blue (0.5)</a:t>
                </a:r>
                <a:endParaRPr lang="en-US" b="1" dirty="0">
                  <a:solidFill>
                    <a:srgbClr val="3366FF"/>
                  </a:solidFill>
                  <a:latin typeface="+mj-lt"/>
                  <a:cs typeface="Seravek"/>
                </a:endParaRPr>
              </a:p>
            </p:txBody>
          </p:sp>
          <p:sp>
            <p:nvSpPr>
              <p:cNvPr id="89" name="TextBox 88"/>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a:t>
                </a:r>
                <a:r>
                  <a:rPr lang="en-US" b="1" dirty="0" smtClean="0">
                    <a:solidFill>
                      <a:srgbClr val="FF6666"/>
                    </a:solidFill>
                    <a:latin typeface="+mj-lt"/>
                    <a:cs typeface="Seravek"/>
                  </a:rPr>
                  <a:t>0.99)</a:t>
                </a:r>
                <a:endParaRPr lang="en-US" b="1" dirty="0">
                  <a:solidFill>
                    <a:srgbClr val="FF6666"/>
                  </a:solidFill>
                  <a:latin typeface="+mj-lt"/>
                  <a:cs typeface="Seravek"/>
                </a:endParaRPr>
              </a:p>
            </p:txBody>
          </p:sp>
          <p:sp>
            <p:nvSpPr>
              <p:cNvPr id="90" name="TextBox 89"/>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a:t>
                </a:r>
                <a:r>
                  <a:rPr lang="en-US" b="1" dirty="0" smtClean="0">
                    <a:solidFill>
                      <a:srgbClr val="FF6666"/>
                    </a:solidFill>
                    <a:latin typeface="+mj-lt"/>
                    <a:cs typeface="Seravek"/>
                  </a:rPr>
                  <a:t>0.01)</a:t>
                </a:r>
                <a:endParaRPr lang="en-US" b="1" dirty="0">
                  <a:solidFill>
                    <a:srgbClr val="FF6666"/>
                  </a:solidFill>
                  <a:latin typeface="+mj-lt"/>
                  <a:cs typeface="Seravek"/>
                </a:endParaRPr>
              </a:p>
            </p:txBody>
          </p:sp>
          <p:sp>
            <p:nvSpPr>
              <p:cNvPr id="91" name="TextBox 90"/>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sp>
            <p:nvSpPr>
              <p:cNvPr id="92" name="TextBox 91"/>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grpSp>
        <p:sp>
          <p:nvSpPr>
            <p:cNvPr id="47" name="TextBox 46"/>
            <p:cNvSpPr txBox="1"/>
            <p:nvPr/>
          </p:nvSpPr>
          <p:spPr>
            <a:xfrm>
              <a:off x="2476499" y="2324100"/>
              <a:ext cx="647934" cy="369332"/>
            </a:xfrm>
            <a:prstGeom prst="rect">
              <a:avLst/>
            </a:prstGeom>
            <a:noFill/>
          </p:spPr>
          <p:txBody>
            <a:bodyPr wrap="none" rtlCol="0">
              <a:spAutoFit/>
            </a:bodyPr>
            <a:lstStyle/>
            <a:p>
              <a:r>
                <a:rPr lang="en-US" b="1" dirty="0" smtClean="0">
                  <a:latin typeface="+mj-lt"/>
                  <a:cs typeface="Seravek"/>
                </a:rPr>
                <a:t>root</a:t>
              </a:r>
              <a:endParaRPr lang="en-US" b="1" dirty="0">
                <a:latin typeface="+mj-lt"/>
                <a:cs typeface="Seravek"/>
              </a:endParaRPr>
            </a:p>
          </p:txBody>
        </p:sp>
        <p:sp>
          <p:nvSpPr>
            <p:cNvPr id="74" name="Oval 73"/>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5" name="Rectangle 74"/>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6" name="Rectangle 75"/>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7" name="Rectangle 76"/>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8" name="Oval 77"/>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9" name="Oval 78"/>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80" name="Oval 79"/>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93" name="TextBox 92"/>
          <p:cNvSpPr txBox="1"/>
          <p:nvPr/>
        </p:nvSpPr>
        <p:spPr>
          <a:xfrm>
            <a:off x="764241" y="1615905"/>
            <a:ext cx="4457700" cy="830997"/>
          </a:xfrm>
          <a:prstGeom prst="rect">
            <a:avLst/>
          </a:prstGeom>
          <a:noFill/>
        </p:spPr>
        <p:txBody>
          <a:bodyPr wrap="square" rtlCol="0">
            <a:spAutoFit/>
          </a:bodyPr>
          <a:lstStyle/>
          <a:p>
            <a:r>
              <a:rPr lang="en-US" sz="2400" dirty="0" smtClean="0">
                <a:latin typeface="+mj-lt"/>
                <a:cs typeface="Seravek"/>
              </a:rPr>
              <a:t>Hierarchical</a:t>
            </a:r>
          </a:p>
          <a:p>
            <a:r>
              <a:rPr lang="en-US" sz="2400" dirty="0" smtClean="0">
                <a:latin typeface="+mj-lt"/>
                <a:cs typeface="Seravek"/>
              </a:rPr>
              <a:t>Packet Fair Queuing (HPFQ)</a:t>
            </a:r>
            <a:endParaRPr lang="en-US" sz="2400" dirty="0">
              <a:latin typeface="+mj-lt"/>
              <a:cs typeface="Seravek"/>
            </a:endParaRPr>
          </a:p>
        </p:txBody>
      </p:sp>
    </p:spTree>
    <p:custDataLst>
      <p:tags r:id="rId1"/>
    </p:custDataLst>
    <p:extLst>
      <p:ext uri="{BB962C8B-B14F-4D97-AF65-F5344CB8AC3E}">
        <p14:creationId xmlns:p14="http://schemas.microsoft.com/office/powerpoint/2010/main" val="1172117826"/>
      </p:ext>
    </p:extLst>
  </p:cSld>
  <p:clrMapOvr>
    <a:masterClrMapping/>
  </p:clrMapOvr>
  <mc:AlternateContent xmlns:mc="http://schemas.openxmlformats.org/markup-compatibility/2006" xmlns:p14="http://schemas.microsoft.com/office/powerpoint/2010/main">
    <mc:Choice Requires="p14">
      <p:transition spd="slow" p14:dur="2000" advTm="90214"/>
    </mc:Choice>
    <mc:Fallback xmlns="">
      <p:transition spd="slow" advTm="9021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2" nodeType="clickEffect">
                                  <p:stCondLst>
                                    <p:cond delay="0"/>
                                  </p:stCondLst>
                                  <p:childTnLst>
                                    <p:set>
                                      <p:cBhvr>
                                        <p:cTn id="28" dur="1" fill="hold">
                                          <p:stCondLst>
                                            <p:cond delay="0"/>
                                          </p:stCondLst>
                                        </p:cTn>
                                        <p:tgtEl>
                                          <p:spTgt spid="4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0" presetClass="path" presetSubtype="0" accel="50000" decel="50000" fill="hold" nodeType="clickEffect">
                                  <p:stCondLst>
                                    <p:cond delay="0"/>
                                  </p:stCondLst>
                                  <p:childTnLst>
                                    <p:animMotion origin="layout" path="M 4.16667E-7 1.85185E-6 L 4.16667E-7 -0.12014 " pathEditMode="relative" rAng="0" ptsTypes="AA">
                                      <p:cBhvr>
                                        <p:cTn id="32" dur="500" fill="hold"/>
                                        <p:tgtEl>
                                          <p:spTgt spid="48"/>
                                        </p:tgtEl>
                                        <p:attrNameLst>
                                          <p:attrName>ppt_x</p:attrName>
                                          <p:attrName>ppt_y</p:attrName>
                                        </p:attrNameLst>
                                      </p:cBhvr>
                                      <p:rCtr x="0" y="-6019"/>
                                    </p:animMotion>
                                  </p:childTnLst>
                                </p:cTn>
                              </p:par>
                              <p:par>
                                <p:cTn id="33" presetID="0" presetClass="path" presetSubtype="0" accel="50000" decel="50000" fill="hold" grpId="0" nodeType="withEffect">
                                  <p:stCondLst>
                                    <p:cond delay="0"/>
                                  </p:stCondLst>
                                  <p:childTnLst>
                                    <p:animMotion origin="layout" path="M 1.4535E-6 1.75382E-6 L 0.25996 1.75382E-6 " pathEditMode="relative" ptsTypes="AA">
                                      <p:cBhvr>
                                        <p:cTn id="34" dur="1000" fill="hold"/>
                                        <p:tgtEl>
                                          <p:spTgt spid="49"/>
                                        </p:tgtEl>
                                        <p:attrNameLst>
                                          <p:attrName>ppt_x</p:attrName>
                                          <p:attrName>ppt_y</p:attrName>
                                        </p:attrNameLst>
                                      </p:cBhvr>
                                    </p:animMotion>
                                  </p:childTnLst>
                                </p:cTn>
                              </p:par>
                            </p:childTnLst>
                          </p:cTn>
                        </p:par>
                        <p:par>
                          <p:cTn id="35" fill="hold">
                            <p:stCondLst>
                              <p:cond delay="1000"/>
                            </p:stCondLst>
                            <p:childTnLst>
                              <p:par>
                                <p:cTn id="36" presetID="0" presetClass="path" presetSubtype="0" accel="50000" decel="50000" fill="hold" nodeType="afterEffect">
                                  <p:stCondLst>
                                    <p:cond delay="0"/>
                                  </p:stCondLst>
                                  <p:childTnLst>
                                    <p:animMotion origin="layout" path="M 4.16667E-7 -0.12014 L -0.07057 -0.12014 " pathEditMode="relative" rAng="0" ptsTypes="AA">
                                      <p:cBhvr>
                                        <p:cTn id="37" dur="1000" fill="hold"/>
                                        <p:tgtEl>
                                          <p:spTgt spid="48"/>
                                        </p:tgtEl>
                                        <p:attrNameLst>
                                          <p:attrName>ppt_x</p:attrName>
                                          <p:attrName>ppt_y</p:attrName>
                                        </p:attrNameLst>
                                      </p:cBhvr>
                                      <p:rCtr x="-3529" y="0"/>
                                    </p:animMotion>
                                  </p:childTnLst>
                                </p:cTn>
                              </p:par>
                            </p:childTnLst>
                          </p:cTn>
                        </p:par>
                        <p:par>
                          <p:cTn id="38" fill="hold">
                            <p:stCondLst>
                              <p:cond delay="2000"/>
                            </p:stCondLst>
                            <p:childTnLst>
                              <p:par>
                                <p:cTn id="39" presetID="0" presetClass="path" presetSubtype="0" accel="50000" decel="50000" fill="hold" nodeType="afterEffect">
                                  <p:stCondLst>
                                    <p:cond delay="0"/>
                                  </p:stCondLst>
                                  <p:childTnLst>
                                    <p:animMotion origin="layout" path="M -0.07057 -0.12014 L -0.07057 -0.00116 " pathEditMode="relative" rAng="0" ptsTypes="AA">
                                      <p:cBhvr>
                                        <p:cTn id="40" dur="500" fill="hold"/>
                                        <p:tgtEl>
                                          <p:spTgt spid="48"/>
                                        </p:tgtEl>
                                        <p:attrNameLst>
                                          <p:attrName>ppt_x</p:attrName>
                                          <p:attrName>ppt_y</p:attrName>
                                        </p:attrNameLst>
                                      </p:cBhvr>
                                      <p:rCtr x="0" y="5949"/>
                                    </p:animMotion>
                                  </p:childTnLst>
                                </p:cTn>
                              </p:par>
                              <p:par>
                                <p:cTn id="41" presetID="0" presetClass="path" presetSubtype="0" accel="50000" decel="50000" fill="hold" grpId="1" nodeType="withEffect">
                                  <p:stCondLst>
                                    <p:cond delay="0"/>
                                  </p:stCondLst>
                                  <p:childTnLst>
                                    <p:animMotion origin="layout" path="M 0.25996 -2.06849E-6 L 0.25996 0.23276 " pathEditMode="relative" rAng="0" ptsTypes="AA">
                                      <p:cBhvr>
                                        <p:cTn id="42" dur="500" fill="hold"/>
                                        <p:tgtEl>
                                          <p:spTgt spid="49"/>
                                        </p:tgtEl>
                                        <p:attrNameLst>
                                          <p:attrName>ppt_x</p:attrName>
                                          <p:attrName>ppt_y</p:attrName>
                                        </p:attrNameLst>
                                      </p:cBhvr>
                                      <p:rCtr x="0" y="11638"/>
                                    </p:animMotion>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40" grpId="0" animBg="1"/>
      <p:bldP spid="41" grpId="0" animBg="1"/>
      <p:bldP spid="43" grpId="0" animBg="1"/>
      <p:bldP spid="49" grpId="0" animBg="1"/>
      <p:bldP spid="49" grpId="1" animBg="1"/>
      <p:bldP spid="49" grpId="2" animBg="1"/>
      <p:bldP spid="44" grpId="0" animBg="1"/>
      <p:bldP spid="93"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9" name="Group 98"/>
          <p:cNvGrpSpPr/>
          <p:nvPr/>
        </p:nvGrpSpPr>
        <p:grpSpPr>
          <a:xfrm>
            <a:off x="6091374" y="4496061"/>
            <a:ext cx="1387453" cy="638393"/>
            <a:chOff x="5553491" y="4496061"/>
            <a:chExt cx="1387453" cy="638393"/>
          </a:xfrm>
        </p:grpSpPr>
        <p:sp>
          <p:nvSpPr>
            <p:cNvPr id="100" name="Rectangle 99"/>
            <p:cNvSpPr/>
            <p:nvPr/>
          </p:nvSpPr>
          <p:spPr>
            <a:xfrm>
              <a:off x="6626685"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smtClean="0">
                  <a:latin typeface="+mj-lt"/>
                  <a:cs typeface="Seravek"/>
                </a:rPr>
                <a:t>1</a:t>
              </a:r>
              <a:endParaRPr lang="en-US" kern="0" baseline="-25000" dirty="0">
                <a:latin typeface="+mj-lt"/>
                <a:cs typeface="Seravek"/>
              </a:endParaRPr>
            </a:p>
          </p:txBody>
        </p:sp>
        <p:sp>
          <p:nvSpPr>
            <p:cNvPr id="101" name="Rectangle 100"/>
            <p:cNvSpPr/>
            <p:nvPr/>
          </p:nvSpPr>
          <p:spPr>
            <a:xfrm>
              <a:off x="5553491"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a:latin typeface="+mj-lt"/>
                  <a:cs typeface="Seravek"/>
                </a:rPr>
                <a:t>3</a:t>
              </a:r>
            </a:p>
          </p:txBody>
        </p:sp>
        <p:sp>
          <p:nvSpPr>
            <p:cNvPr id="103" name="Rectangle 102"/>
            <p:cNvSpPr/>
            <p:nvPr/>
          </p:nvSpPr>
          <p:spPr>
            <a:xfrm>
              <a:off x="6090088"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a:latin typeface="+mj-lt"/>
                  <a:cs typeface="Seravek"/>
                </a:rPr>
                <a:t>2</a:t>
              </a:r>
            </a:p>
          </p:txBody>
        </p:sp>
      </p:grpSp>
      <p:sp>
        <p:nvSpPr>
          <p:cNvPr id="124" name="Rectangle 123"/>
          <p:cNvSpPr/>
          <p:nvPr/>
        </p:nvSpPr>
        <p:spPr>
          <a:xfrm>
            <a:off x="7163282"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a</a:t>
            </a:r>
            <a:r>
              <a:rPr lang="en-US" kern="0" baseline="-25000" dirty="0" smtClean="0">
                <a:latin typeface="+mj-lt"/>
                <a:cs typeface="Seravek"/>
              </a:rPr>
              <a:t>1</a:t>
            </a:r>
            <a:endParaRPr lang="en-US" kern="0" baseline="-25000" dirty="0">
              <a:latin typeface="+mj-lt"/>
              <a:cs typeface="Seravek"/>
            </a:endParaRPr>
          </a:p>
        </p:txBody>
      </p:sp>
      <p:sp>
        <p:nvSpPr>
          <p:cNvPr id="2" name="Title 1"/>
          <p:cNvSpPr>
            <a:spLocks noGrp="1"/>
          </p:cNvSpPr>
          <p:nvPr>
            <p:ph type="title"/>
          </p:nvPr>
        </p:nvSpPr>
        <p:spPr/>
        <p:txBody>
          <a:bodyPr/>
          <a:lstStyle/>
          <a:p>
            <a:r>
              <a:rPr lang="en-US" dirty="0" smtClean="0">
                <a:latin typeface="+mj-lt"/>
              </a:rPr>
              <a:t>Tree of PIFOs</a:t>
            </a:r>
            <a:endParaRPr lang="en-US" dirty="0">
              <a:latin typeface="+mj-lt"/>
            </a:endParaRPr>
          </a:p>
        </p:txBody>
      </p:sp>
      <p:grpSp>
        <p:nvGrpSpPr>
          <p:cNvPr id="30" name="Group 29"/>
          <p:cNvGrpSpPr/>
          <p:nvPr/>
        </p:nvGrpSpPr>
        <p:grpSpPr>
          <a:xfrm>
            <a:off x="573461" y="2438401"/>
            <a:ext cx="4051684" cy="2438398"/>
            <a:chOff x="840540" y="2324100"/>
            <a:chExt cx="4051684" cy="2438398"/>
          </a:xfrm>
        </p:grpSpPr>
        <p:grpSp>
          <p:nvGrpSpPr>
            <p:cNvPr id="4" name="Group 3"/>
            <p:cNvGrpSpPr/>
            <p:nvPr/>
          </p:nvGrpSpPr>
          <p:grpSpPr>
            <a:xfrm>
              <a:off x="840540" y="2743197"/>
              <a:ext cx="4051684" cy="2019301"/>
              <a:chOff x="2396385" y="2948058"/>
              <a:chExt cx="2760542" cy="1375815"/>
            </a:xfrm>
          </p:grpSpPr>
          <p:cxnSp>
            <p:nvCxnSpPr>
              <p:cNvPr id="5" name="Straight Connector 4"/>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a:endCxn id="15"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396385" y="3207645"/>
                <a:ext cx="794231" cy="251638"/>
              </a:xfrm>
              <a:prstGeom prst="rect">
                <a:avLst/>
              </a:prstGeom>
              <a:noFill/>
            </p:spPr>
            <p:txBody>
              <a:bodyPr wrap="none" rtlCol="0">
                <a:spAutoFit/>
              </a:bodyPr>
              <a:lstStyle/>
              <a:p>
                <a:pPr algn="ctr"/>
                <a:r>
                  <a:rPr lang="en-US" b="1" dirty="0" smtClean="0">
                    <a:solidFill>
                      <a:srgbClr val="FF6666"/>
                    </a:solidFill>
                    <a:latin typeface="+mj-lt"/>
                    <a:cs typeface="Seravek"/>
                  </a:rPr>
                  <a:t>Red (0.5)</a:t>
                </a:r>
                <a:endParaRPr lang="en-US" b="1" dirty="0">
                  <a:solidFill>
                    <a:srgbClr val="FF6666"/>
                  </a:solidFill>
                  <a:latin typeface="+mj-lt"/>
                  <a:cs typeface="Seravek"/>
                </a:endParaRPr>
              </a:p>
            </p:txBody>
          </p:sp>
          <p:sp>
            <p:nvSpPr>
              <p:cNvPr id="12" name="TextBox 11"/>
              <p:cNvSpPr txBox="1"/>
              <p:nvPr/>
            </p:nvSpPr>
            <p:spPr>
              <a:xfrm>
                <a:off x="4322285" y="3241556"/>
                <a:ext cx="834642" cy="251638"/>
              </a:xfrm>
              <a:prstGeom prst="rect">
                <a:avLst/>
              </a:prstGeom>
              <a:noFill/>
            </p:spPr>
            <p:txBody>
              <a:bodyPr wrap="none" rtlCol="0">
                <a:spAutoFit/>
              </a:bodyPr>
              <a:lstStyle/>
              <a:p>
                <a:pPr algn="ctr"/>
                <a:r>
                  <a:rPr lang="en-US" b="1" dirty="0" smtClean="0">
                    <a:solidFill>
                      <a:srgbClr val="3366FF"/>
                    </a:solidFill>
                    <a:latin typeface="+mj-lt"/>
                    <a:cs typeface="Seravek"/>
                  </a:rPr>
                  <a:t>Blue (0.5)</a:t>
                </a:r>
                <a:endParaRPr lang="en-US" b="1" dirty="0">
                  <a:solidFill>
                    <a:srgbClr val="3366FF"/>
                  </a:solidFill>
                  <a:latin typeface="+mj-lt"/>
                  <a:cs typeface="Seravek"/>
                </a:endParaRPr>
              </a:p>
            </p:txBody>
          </p:sp>
          <p:sp>
            <p:nvSpPr>
              <p:cNvPr id="13" name="TextBox 12"/>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a:t>
                </a:r>
                <a:r>
                  <a:rPr lang="en-US" b="1" dirty="0" smtClean="0">
                    <a:solidFill>
                      <a:srgbClr val="FF6666"/>
                    </a:solidFill>
                    <a:latin typeface="+mj-lt"/>
                    <a:cs typeface="Seravek"/>
                  </a:rPr>
                  <a:t>0.99)</a:t>
                </a:r>
                <a:endParaRPr lang="en-US" b="1" dirty="0">
                  <a:solidFill>
                    <a:srgbClr val="FF6666"/>
                  </a:solidFill>
                  <a:latin typeface="+mj-lt"/>
                  <a:cs typeface="Seravek"/>
                </a:endParaRPr>
              </a:p>
            </p:txBody>
          </p:sp>
          <p:sp>
            <p:nvSpPr>
              <p:cNvPr id="14" name="TextBox 13"/>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a:t>
                </a:r>
                <a:r>
                  <a:rPr lang="en-US" b="1" dirty="0" smtClean="0">
                    <a:solidFill>
                      <a:srgbClr val="FF6666"/>
                    </a:solidFill>
                    <a:latin typeface="+mj-lt"/>
                    <a:cs typeface="Seravek"/>
                  </a:rPr>
                  <a:t>0.01)</a:t>
                </a:r>
                <a:endParaRPr lang="en-US" b="1" dirty="0">
                  <a:solidFill>
                    <a:srgbClr val="FF6666"/>
                  </a:solidFill>
                  <a:latin typeface="+mj-lt"/>
                  <a:cs typeface="Seravek"/>
                </a:endParaRPr>
              </a:p>
            </p:txBody>
          </p:sp>
          <p:sp>
            <p:nvSpPr>
              <p:cNvPr id="15" name="TextBox 14"/>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sp>
            <p:nvSpPr>
              <p:cNvPr id="16" name="TextBox 15"/>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grpSp>
        <p:sp>
          <p:nvSpPr>
            <p:cNvPr id="17" name="TextBox 16"/>
            <p:cNvSpPr txBox="1"/>
            <p:nvPr/>
          </p:nvSpPr>
          <p:spPr>
            <a:xfrm>
              <a:off x="2476499" y="2324100"/>
              <a:ext cx="647934" cy="369332"/>
            </a:xfrm>
            <a:prstGeom prst="rect">
              <a:avLst/>
            </a:prstGeom>
            <a:noFill/>
          </p:spPr>
          <p:txBody>
            <a:bodyPr wrap="none" rtlCol="0">
              <a:spAutoFit/>
            </a:bodyPr>
            <a:lstStyle/>
            <a:p>
              <a:r>
                <a:rPr lang="en-US" b="1" dirty="0" smtClean="0">
                  <a:latin typeface="+mj-lt"/>
                  <a:cs typeface="Seravek"/>
                </a:rPr>
                <a:t>root</a:t>
              </a:r>
              <a:endParaRPr lang="en-US" b="1" dirty="0">
                <a:latin typeface="+mj-lt"/>
                <a:cs typeface="Seravek"/>
              </a:endParaRPr>
            </a:p>
          </p:txBody>
        </p:sp>
        <p:sp>
          <p:nvSpPr>
            <p:cNvPr id="19" name="Oval 18"/>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3" name="Rectangle 22"/>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4" name="Rectangle 23"/>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5" name="Rectangle 24"/>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6" name="Oval 25"/>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7" name="Oval 26"/>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8" name="Oval 27"/>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29" name="TextBox 28"/>
          <p:cNvSpPr txBox="1"/>
          <p:nvPr/>
        </p:nvSpPr>
        <p:spPr>
          <a:xfrm>
            <a:off x="764241" y="1615905"/>
            <a:ext cx="4457700" cy="830997"/>
          </a:xfrm>
          <a:prstGeom prst="rect">
            <a:avLst/>
          </a:prstGeom>
          <a:noFill/>
        </p:spPr>
        <p:txBody>
          <a:bodyPr wrap="square" rtlCol="0">
            <a:spAutoFit/>
          </a:bodyPr>
          <a:lstStyle/>
          <a:p>
            <a:r>
              <a:rPr lang="en-US" sz="2400" dirty="0" smtClean="0">
                <a:latin typeface="+mj-lt"/>
                <a:cs typeface="Seravek"/>
              </a:rPr>
              <a:t>Hierarchical</a:t>
            </a:r>
          </a:p>
          <a:p>
            <a:r>
              <a:rPr lang="en-US" sz="2400" dirty="0" smtClean="0">
                <a:latin typeface="+mj-lt"/>
                <a:cs typeface="Seravek"/>
              </a:rPr>
              <a:t>Packet </a:t>
            </a:r>
            <a:r>
              <a:rPr lang="en-US" sz="2400" smtClean="0">
                <a:latin typeface="+mj-lt"/>
                <a:cs typeface="Seravek"/>
              </a:rPr>
              <a:t>Fair Queuing (HPFQ)</a:t>
            </a:r>
            <a:endParaRPr lang="en-US" sz="2400" dirty="0">
              <a:latin typeface="+mj-lt"/>
              <a:cs typeface="Seravek"/>
            </a:endParaRPr>
          </a:p>
        </p:txBody>
      </p:sp>
      <p:sp>
        <p:nvSpPr>
          <p:cNvPr id="120" name="TextBox 119"/>
          <p:cNvSpPr txBox="1"/>
          <p:nvPr/>
        </p:nvSpPr>
        <p:spPr>
          <a:xfrm>
            <a:off x="5101288" y="5384592"/>
            <a:ext cx="2609604" cy="769441"/>
          </a:xfrm>
          <a:prstGeom prst="rect">
            <a:avLst/>
          </a:prstGeom>
          <a:noFill/>
        </p:spPr>
        <p:txBody>
          <a:bodyPr wrap="square" rtlCol="0">
            <a:spAutoFit/>
          </a:bodyPr>
          <a:lstStyle/>
          <a:p>
            <a:pPr algn="ctr"/>
            <a:r>
              <a:rPr lang="en-US" sz="2200" b="1" dirty="0" smtClean="0">
                <a:solidFill>
                  <a:srgbClr val="FF6666"/>
                </a:solidFill>
                <a:latin typeface="+mj-lt"/>
                <a:cs typeface="Seravek"/>
              </a:rPr>
              <a:t>PIFO-Red</a:t>
            </a:r>
          </a:p>
          <a:p>
            <a:pPr algn="ctr"/>
            <a:r>
              <a:rPr lang="en-US" sz="2200" b="1" dirty="0" smtClean="0">
                <a:solidFill>
                  <a:srgbClr val="FF6666"/>
                </a:solidFill>
                <a:latin typeface="+mj-lt"/>
                <a:cs typeface="Seravek"/>
              </a:rPr>
              <a:t>(WFQ on a &amp; b)</a:t>
            </a:r>
          </a:p>
        </p:txBody>
      </p:sp>
      <p:grpSp>
        <p:nvGrpSpPr>
          <p:cNvPr id="66" name="Group 65"/>
          <p:cNvGrpSpPr/>
          <p:nvPr/>
        </p:nvGrpSpPr>
        <p:grpSpPr>
          <a:xfrm>
            <a:off x="6988866" y="2518348"/>
            <a:ext cx="2856211" cy="959369"/>
            <a:chOff x="1048252" y="903111"/>
            <a:chExt cx="1378859" cy="313268"/>
          </a:xfrm>
        </p:grpSpPr>
        <p:cxnSp>
          <p:nvCxnSpPr>
            <p:cNvPr id="67" name="Straight Connector 66"/>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68" name="Straight Connector 67"/>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69" name="Straight Connector 68"/>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80" name="TextBox 79"/>
          <p:cNvSpPr txBox="1"/>
          <p:nvPr/>
        </p:nvSpPr>
        <p:spPr>
          <a:xfrm>
            <a:off x="6913157" y="1745159"/>
            <a:ext cx="3066804" cy="769441"/>
          </a:xfrm>
          <a:prstGeom prst="rect">
            <a:avLst/>
          </a:prstGeom>
          <a:noFill/>
        </p:spPr>
        <p:txBody>
          <a:bodyPr wrap="square" rtlCol="0">
            <a:spAutoFit/>
          </a:bodyPr>
          <a:lstStyle/>
          <a:p>
            <a:pPr algn="ctr"/>
            <a:r>
              <a:rPr lang="en-US" sz="2200" dirty="0" smtClean="0">
                <a:latin typeface="+mj-lt"/>
                <a:cs typeface="Seravek"/>
              </a:rPr>
              <a:t>PIFO-root </a:t>
            </a:r>
          </a:p>
          <a:p>
            <a:pPr algn="ctr"/>
            <a:r>
              <a:rPr lang="en-US" sz="2200" dirty="0" smtClean="0">
                <a:latin typeface="+mj-lt"/>
                <a:cs typeface="Seravek"/>
              </a:rPr>
              <a:t>(WFQ on Red &amp; Blue)</a:t>
            </a:r>
          </a:p>
        </p:txBody>
      </p:sp>
      <p:sp>
        <p:nvSpPr>
          <p:cNvPr id="84" name="Rectangle 83"/>
          <p:cNvSpPr/>
          <p:nvPr/>
        </p:nvSpPr>
        <p:spPr>
          <a:xfrm>
            <a:off x="10706490"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x</a:t>
            </a:r>
            <a:r>
              <a:rPr lang="en-US" kern="0" baseline="-25000" dirty="0" smtClean="0">
                <a:latin typeface="+mj-lt"/>
                <a:cs typeface="Seravek"/>
              </a:rPr>
              <a:t>1</a:t>
            </a:r>
            <a:endParaRPr lang="en-US" kern="0" baseline="-25000" dirty="0">
              <a:latin typeface="+mj-lt"/>
              <a:cs typeface="Seravek"/>
            </a:endParaRPr>
          </a:p>
        </p:txBody>
      </p:sp>
      <p:grpSp>
        <p:nvGrpSpPr>
          <p:cNvPr id="98" name="Group 97"/>
          <p:cNvGrpSpPr/>
          <p:nvPr/>
        </p:nvGrpSpPr>
        <p:grpSpPr>
          <a:xfrm>
            <a:off x="9051670" y="4482581"/>
            <a:ext cx="1417473" cy="638393"/>
            <a:chOff x="9549209" y="4482581"/>
            <a:chExt cx="1417473" cy="638393"/>
          </a:xfrm>
        </p:grpSpPr>
        <p:sp>
          <p:nvSpPr>
            <p:cNvPr id="85" name="Rectangle 84"/>
            <p:cNvSpPr/>
            <p:nvPr/>
          </p:nvSpPr>
          <p:spPr>
            <a:xfrm>
              <a:off x="10100816"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x</a:t>
              </a:r>
              <a:r>
                <a:rPr lang="en-US" kern="0" baseline="-25000" dirty="0" smtClean="0">
                  <a:latin typeface="+mj-lt"/>
                  <a:cs typeface="Seravek"/>
                </a:rPr>
                <a:t>2</a:t>
              </a:r>
              <a:endParaRPr lang="en-US" kern="0" baseline="-25000" dirty="0">
                <a:latin typeface="+mj-lt"/>
                <a:cs typeface="Seravek"/>
              </a:endParaRPr>
            </a:p>
          </p:txBody>
        </p:sp>
        <p:sp>
          <p:nvSpPr>
            <p:cNvPr id="89" name="Rectangle 88"/>
            <p:cNvSpPr/>
            <p:nvPr/>
          </p:nvSpPr>
          <p:spPr>
            <a:xfrm>
              <a:off x="10652423"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y</a:t>
              </a:r>
              <a:r>
                <a:rPr lang="en-US" kern="0" baseline="-25000" dirty="0" smtClean="0">
                  <a:latin typeface="+mj-lt"/>
                  <a:cs typeface="Seravek"/>
                </a:rPr>
                <a:t>1</a:t>
              </a:r>
              <a:endParaRPr lang="en-US" kern="0" baseline="-25000" dirty="0">
                <a:latin typeface="+mj-lt"/>
                <a:cs typeface="Seravek"/>
              </a:endParaRPr>
            </a:p>
          </p:txBody>
        </p:sp>
        <p:sp>
          <p:nvSpPr>
            <p:cNvPr id="90" name="Rectangle 89"/>
            <p:cNvSpPr/>
            <p:nvPr/>
          </p:nvSpPr>
          <p:spPr>
            <a:xfrm>
              <a:off x="9549209"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y</a:t>
              </a:r>
              <a:r>
                <a:rPr lang="en-US" kern="0" baseline="-25000" dirty="0" smtClean="0">
                  <a:latin typeface="+mj-lt"/>
                  <a:cs typeface="Seravek"/>
                </a:rPr>
                <a:t>2</a:t>
              </a:r>
              <a:endParaRPr lang="en-US" kern="0" baseline="-25000" dirty="0">
                <a:latin typeface="+mj-lt"/>
                <a:cs typeface="Seravek"/>
              </a:endParaRPr>
            </a:p>
          </p:txBody>
        </p:sp>
      </p:grpSp>
      <p:cxnSp>
        <p:nvCxnSpPr>
          <p:cNvPr id="110" name="Straight Connector 109"/>
          <p:cNvCxnSpPr/>
          <p:nvPr/>
        </p:nvCxnSpPr>
        <p:spPr>
          <a:xfrm>
            <a:off x="8344552" y="3497477"/>
            <a:ext cx="1860886" cy="89464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flipH="1">
            <a:off x="6712730" y="3507698"/>
            <a:ext cx="1618939" cy="809469"/>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121" name="TextBox 120"/>
          <p:cNvSpPr txBox="1"/>
          <p:nvPr/>
        </p:nvSpPr>
        <p:spPr>
          <a:xfrm>
            <a:off x="8970065" y="5369602"/>
            <a:ext cx="2609604" cy="769441"/>
          </a:xfrm>
          <a:prstGeom prst="rect">
            <a:avLst/>
          </a:prstGeom>
          <a:noFill/>
        </p:spPr>
        <p:txBody>
          <a:bodyPr wrap="square" rtlCol="0">
            <a:spAutoFit/>
          </a:bodyPr>
          <a:lstStyle/>
          <a:p>
            <a:pPr algn="ctr"/>
            <a:r>
              <a:rPr lang="en-US" sz="2200" b="1" dirty="0" smtClean="0">
                <a:solidFill>
                  <a:srgbClr val="3366FF"/>
                </a:solidFill>
                <a:latin typeface="+mj-lt"/>
                <a:cs typeface="Seravek"/>
              </a:rPr>
              <a:t>PIFO-Blue</a:t>
            </a:r>
          </a:p>
          <a:p>
            <a:pPr algn="ctr"/>
            <a:r>
              <a:rPr lang="en-US" sz="2200" b="1" dirty="0" smtClean="0">
                <a:solidFill>
                  <a:srgbClr val="3366FF"/>
                </a:solidFill>
                <a:latin typeface="+mj-lt"/>
                <a:cs typeface="Seravek"/>
              </a:rPr>
              <a:t>(WFQ on x &amp; y)</a:t>
            </a:r>
          </a:p>
        </p:txBody>
      </p:sp>
      <p:sp>
        <p:nvSpPr>
          <p:cNvPr id="122" name="Rectangle 121"/>
          <p:cNvSpPr/>
          <p:nvPr/>
        </p:nvSpPr>
        <p:spPr>
          <a:xfrm>
            <a:off x="4803982" y="1846289"/>
            <a:ext cx="349771"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131" name="Rectangle 130"/>
          <p:cNvSpPr/>
          <p:nvPr/>
        </p:nvSpPr>
        <p:spPr>
          <a:xfrm>
            <a:off x="4803982" y="1846289"/>
            <a:ext cx="349771"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70" name="Rectangle 69"/>
          <p:cNvSpPr/>
          <p:nvPr/>
        </p:nvSpPr>
        <p:spPr>
          <a:xfrm>
            <a:off x="9420458"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endParaRPr lang="en-US" kern="0" dirty="0">
              <a:latin typeface="+mj-lt"/>
              <a:cs typeface="Seravek"/>
            </a:endParaRPr>
          </a:p>
        </p:txBody>
      </p:sp>
      <p:sp>
        <p:nvSpPr>
          <p:cNvPr id="74" name="Rectangle 73"/>
          <p:cNvSpPr/>
          <p:nvPr/>
        </p:nvSpPr>
        <p:spPr>
          <a:xfrm>
            <a:off x="8940919"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R</a:t>
            </a:r>
            <a:endParaRPr lang="en-US" kern="0" baseline="-25000" dirty="0">
              <a:latin typeface="+mj-lt"/>
              <a:cs typeface="Seravek"/>
            </a:endParaRPr>
          </a:p>
        </p:txBody>
      </p:sp>
      <p:grpSp>
        <p:nvGrpSpPr>
          <p:cNvPr id="97" name="Group 96"/>
          <p:cNvGrpSpPr/>
          <p:nvPr/>
        </p:nvGrpSpPr>
        <p:grpSpPr>
          <a:xfrm>
            <a:off x="6543229" y="2676307"/>
            <a:ext cx="2232411" cy="638393"/>
            <a:chOff x="7040768" y="2676307"/>
            <a:chExt cx="2232411" cy="638393"/>
          </a:xfrm>
        </p:grpSpPr>
        <p:sp>
          <p:nvSpPr>
            <p:cNvPr id="71" name="Rectangle 70"/>
            <p:cNvSpPr/>
            <p:nvPr/>
          </p:nvSpPr>
          <p:spPr>
            <a:xfrm>
              <a:off x="8958920"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endParaRPr lang="en-US" kern="0" baseline="-25000" dirty="0">
                <a:latin typeface="+mj-lt"/>
                <a:cs typeface="Seravek"/>
              </a:endParaRPr>
            </a:p>
          </p:txBody>
        </p:sp>
        <p:sp>
          <p:nvSpPr>
            <p:cNvPr id="72" name="Rectangle 71"/>
            <p:cNvSpPr/>
            <p:nvPr/>
          </p:nvSpPr>
          <p:spPr>
            <a:xfrm>
              <a:off x="7999844"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endParaRPr lang="en-US" kern="0" baseline="-25000" dirty="0">
                <a:latin typeface="+mj-lt"/>
                <a:cs typeface="Seravek"/>
              </a:endParaRPr>
            </a:p>
          </p:txBody>
        </p:sp>
        <p:sp>
          <p:nvSpPr>
            <p:cNvPr id="75" name="Rectangle 74"/>
            <p:cNvSpPr/>
            <p:nvPr/>
          </p:nvSpPr>
          <p:spPr>
            <a:xfrm>
              <a:off x="8479382"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p>
          </p:txBody>
        </p:sp>
        <p:sp>
          <p:nvSpPr>
            <p:cNvPr id="76" name="Rectangle 75"/>
            <p:cNvSpPr/>
            <p:nvPr/>
          </p:nvSpPr>
          <p:spPr>
            <a:xfrm>
              <a:off x="7520306"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endParaRPr lang="en-US" kern="0" baseline="-25000" dirty="0">
                <a:latin typeface="+mj-lt"/>
                <a:cs typeface="Seravek"/>
              </a:endParaRPr>
            </a:p>
          </p:txBody>
        </p:sp>
        <p:sp>
          <p:nvSpPr>
            <p:cNvPr id="77" name="Rectangle 76"/>
            <p:cNvSpPr/>
            <p:nvPr/>
          </p:nvSpPr>
          <p:spPr>
            <a:xfrm>
              <a:off x="7040768"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endParaRPr lang="en-US" kern="0" baseline="-25000" dirty="0">
                <a:latin typeface="+mj-lt"/>
                <a:cs typeface="Seravek"/>
              </a:endParaRPr>
            </a:p>
          </p:txBody>
        </p:sp>
      </p:grpSp>
      <p:sp>
        <p:nvSpPr>
          <p:cNvPr id="132" name="Rectangle 131"/>
          <p:cNvSpPr/>
          <p:nvPr/>
        </p:nvSpPr>
        <p:spPr>
          <a:xfrm>
            <a:off x="6063691"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endParaRPr lang="en-US" kern="0" baseline="-25000" dirty="0">
              <a:latin typeface="+mj-lt"/>
              <a:cs typeface="Seravek"/>
            </a:endParaRPr>
          </a:p>
        </p:txBody>
      </p:sp>
      <p:grpSp>
        <p:nvGrpSpPr>
          <p:cNvPr id="73" name="Group 72"/>
          <p:cNvGrpSpPr/>
          <p:nvPr/>
        </p:nvGrpSpPr>
        <p:grpSpPr>
          <a:xfrm>
            <a:off x="4742842" y="4334657"/>
            <a:ext cx="2856211" cy="959369"/>
            <a:chOff x="1048252" y="903111"/>
            <a:chExt cx="1378859" cy="313268"/>
          </a:xfrm>
        </p:grpSpPr>
        <p:cxnSp>
          <p:nvCxnSpPr>
            <p:cNvPr id="78" name="Straight Connector 77"/>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79" name="Straight Connector 78"/>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81" name="Straight Connector 80"/>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grpSp>
        <p:nvGrpSpPr>
          <p:cNvPr id="82" name="Group 81"/>
          <p:cNvGrpSpPr/>
          <p:nvPr/>
        </p:nvGrpSpPr>
        <p:grpSpPr>
          <a:xfrm>
            <a:off x="8327989" y="4367135"/>
            <a:ext cx="2856211" cy="959369"/>
            <a:chOff x="1048252" y="903111"/>
            <a:chExt cx="1378859" cy="313268"/>
          </a:xfrm>
        </p:grpSpPr>
        <p:cxnSp>
          <p:nvCxnSpPr>
            <p:cNvPr id="86" name="Straight Connector 85"/>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88" name="Straight Connector 87"/>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91" name="Straight Connector 90"/>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Tree>
    <p:custDataLst>
      <p:tags r:id="rId1"/>
    </p:custDataLst>
    <p:extLst>
      <p:ext uri="{BB962C8B-B14F-4D97-AF65-F5344CB8AC3E}">
        <p14:creationId xmlns:p14="http://schemas.microsoft.com/office/powerpoint/2010/main" val="591023132"/>
      </p:ext>
    </p:extLst>
  </p:cSld>
  <p:clrMapOvr>
    <a:masterClrMapping/>
  </p:clrMapOvr>
  <mc:AlternateContent xmlns:mc="http://schemas.openxmlformats.org/markup-compatibility/2006" xmlns:p14="http://schemas.microsoft.com/office/powerpoint/2010/main">
    <mc:Choice Requires="p14">
      <p:transition spd="slow" p14:dur="2000" advTm="62740"/>
    </mc:Choice>
    <mc:Fallback xmlns="">
      <p:transition spd="slow" advTm="6274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2" nodeType="clickEffect">
                                  <p:stCondLst>
                                    <p:cond delay="0"/>
                                  </p:stCondLst>
                                  <p:childTnLst>
                                    <p:set>
                                      <p:cBhvr>
                                        <p:cTn id="6" dur="1" fill="hold">
                                          <p:stCondLst>
                                            <p:cond delay="0"/>
                                          </p:stCondLst>
                                        </p:cTn>
                                        <p:tgtEl>
                                          <p:spTgt spid="122"/>
                                        </p:tgtEl>
                                        <p:attrNameLst>
                                          <p:attrName>style.visibility</p:attrName>
                                        </p:attrNameLst>
                                      </p:cBhvr>
                                      <p:to>
                                        <p:strVal val="visible"/>
                                      </p:to>
                                    </p:set>
                                  </p:childTnLst>
                                </p:cTn>
                              </p:par>
                              <p:par>
                                <p:cTn id="7" presetID="1" presetClass="entr" presetSubtype="0" fill="hold" grpId="2" nodeType="withEffect">
                                  <p:stCondLst>
                                    <p:cond delay="0"/>
                                  </p:stCondLst>
                                  <p:childTnLst>
                                    <p:set>
                                      <p:cBhvr>
                                        <p:cTn id="8" dur="1" fill="hold">
                                          <p:stCondLst>
                                            <p:cond delay="0"/>
                                          </p:stCondLst>
                                        </p:cTn>
                                        <p:tgtEl>
                                          <p:spTgt spid="13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0" presetClass="path" presetSubtype="0" accel="50000" decel="50000" fill="hold" grpId="0" nodeType="clickEffect">
                                  <p:stCondLst>
                                    <p:cond delay="0"/>
                                  </p:stCondLst>
                                  <p:childTnLst>
                                    <p:animMotion origin="layout" path="M -3.33333E-6 -1.85185E-6 L 0.18946 0.38334 " pathEditMode="relative" rAng="0" ptsTypes="AA">
                                      <p:cBhvr>
                                        <p:cTn id="12" dur="500" fill="hold"/>
                                        <p:tgtEl>
                                          <p:spTgt spid="122"/>
                                        </p:tgtEl>
                                        <p:attrNameLst>
                                          <p:attrName>ppt_x</p:attrName>
                                          <p:attrName>ppt_y</p:attrName>
                                        </p:attrNameLst>
                                      </p:cBhvr>
                                      <p:rCtr x="9466" y="19167"/>
                                    </p:animMotion>
                                  </p:childTnLst>
                                </p:cTn>
                              </p:par>
                              <p:par>
                                <p:cTn id="13" presetID="42" presetClass="path" presetSubtype="0" accel="50000" decel="50000" fill="hold" nodeType="withEffect">
                                  <p:stCondLst>
                                    <p:cond delay="0"/>
                                  </p:stCondLst>
                                  <p:childTnLst>
                                    <p:animMotion origin="layout" path="M -4.16667E-7 -3.33333E-6 L -0.04362 -0.00023 " pathEditMode="relative" rAng="0" ptsTypes="AA">
                                      <p:cBhvr>
                                        <p:cTn id="14" dur="450" fill="hold"/>
                                        <p:tgtEl>
                                          <p:spTgt spid="99"/>
                                        </p:tgtEl>
                                        <p:attrNameLst>
                                          <p:attrName>ppt_x</p:attrName>
                                          <p:attrName>ppt_y</p:attrName>
                                        </p:attrNameLst>
                                      </p:cBhvr>
                                      <p:rCtr x="-2187" y="-23"/>
                                    </p:animMotion>
                                  </p:childTnLst>
                                </p:cTn>
                              </p:par>
                              <p:par>
                                <p:cTn id="15" presetID="0" presetClass="path" presetSubtype="0" accel="50000" decel="50000" fill="hold" grpId="0" nodeType="withEffect">
                                  <p:stCondLst>
                                    <p:cond delay="0"/>
                                  </p:stCondLst>
                                  <p:childTnLst>
                                    <p:animMotion origin="layout" path="M -3.33333E-6 -1.85185E-6 L 0.10091 0.11875 " pathEditMode="relative" rAng="0" ptsTypes="AA">
                                      <p:cBhvr>
                                        <p:cTn id="16" dur="500" fill="hold"/>
                                        <p:tgtEl>
                                          <p:spTgt spid="131"/>
                                        </p:tgtEl>
                                        <p:attrNameLst>
                                          <p:attrName>ppt_x</p:attrName>
                                          <p:attrName>ppt_y</p:attrName>
                                        </p:attrNameLst>
                                      </p:cBhvr>
                                      <p:rCtr x="5039" y="5926"/>
                                    </p:animMotion>
                                  </p:childTnLst>
                                </p:cTn>
                              </p:par>
                              <p:par>
                                <p:cTn id="17" presetID="10" presetClass="exit" presetSubtype="0" fill="hold" grpId="1" nodeType="withEffect">
                                  <p:stCondLst>
                                    <p:cond delay="0"/>
                                  </p:stCondLst>
                                  <p:childTnLst>
                                    <p:animEffect transition="out" filter="fade">
                                      <p:cBhvr>
                                        <p:cTn id="18" dur="450"/>
                                        <p:tgtEl>
                                          <p:spTgt spid="122"/>
                                        </p:tgtEl>
                                      </p:cBhvr>
                                    </p:animEffect>
                                    <p:set>
                                      <p:cBhvr>
                                        <p:cTn id="19" dur="1" fill="hold">
                                          <p:stCondLst>
                                            <p:cond delay="449"/>
                                          </p:stCondLst>
                                        </p:cTn>
                                        <p:tgtEl>
                                          <p:spTgt spid="122"/>
                                        </p:tgtEl>
                                        <p:attrNameLst>
                                          <p:attrName>style.visibility</p:attrName>
                                        </p:attrNameLst>
                                      </p:cBhvr>
                                      <p:to>
                                        <p:strVal val="hidden"/>
                                      </p:to>
                                    </p:set>
                                  </p:childTnLst>
                                </p:cTn>
                              </p:par>
                              <p:par>
                                <p:cTn id="20" presetID="10" presetClass="exit" presetSubtype="0" fill="hold" grpId="1" nodeType="withEffect">
                                  <p:stCondLst>
                                    <p:cond delay="0"/>
                                  </p:stCondLst>
                                  <p:childTnLst>
                                    <p:animEffect transition="out" filter="fade">
                                      <p:cBhvr>
                                        <p:cTn id="21" dur="450"/>
                                        <p:tgtEl>
                                          <p:spTgt spid="131"/>
                                        </p:tgtEl>
                                      </p:cBhvr>
                                    </p:animEffect>
                                    <p:set>
                                      <p:cBhvr>
                                        <p:cTn id="22" dur="1" fill="hold">
                                          <p:stCondLst>
                                            <p:cond delay="449"/>
                                          </p:stCondLst>
                                        </p:cTn>
                                        <p:tgtEl>
                                          <p:spTgt spid="131"/>
                                        </p:tgtEl>
                                        <p:attrNameLst>
                                          <p:attrName>style.visibility</p:attrName>
                                        </p:attrNameLst>
                                      </p:cBhvr>
                                      <p:to>
                                        <p:strVal val="hidden"/>
                                      </p:to>
                                    </p:set>
                                  </p:childTnLst>
                                </p:cTn>
                              </p:par>
                            </p:childTnLst>
                          </p:cTn>
                        </p:par>
                        <p:par>
                          <p:cTn id="23" fill="hold">
                            <p:stCondLst>
                              <p:cond delay="500"/>
                            </p:stCondLst>
                            <p:childTnLst>
                              <p:par>
                                <p:cTn id="24" presetID="1" presetClass="entr" presetSubtype="0" fill="hold" grpId="0" nodeType="afterEffect">
                                  <p:stCondLst>
                                    <p:cond delay="0"/>
                                  </p:stCondLst>
                                  <p:childTnLst>
                                    <p:set>
                                      <p:cBhvr>
                                        <p:cTn id="25" dur="1" fill="hold">
                                          <p:stCondLst>
                                            <p:cond delay="0"/>
                                          </p:stCondLst>
                                        </p:cTn>
                                        <p:tgtEl>
                                          <p:spTgt spid="124"/>
                                        </p:tgtEl>
                                        <p:attrNameLst>
                                          <p:attrName>style.visibility</p:attrName>
                                        </p:attrNameLst>
                                      </p:cBhvr>
                                      <p:to>
                                        <p:strVal val="visible"/>
                                      </p:to>
                                    </p:set>
                                  </p:childTnLst>
                                </p:cTn>
                              </p:par>
                            </p:childTnLst>
                          </p:cTn>
                        </p:par>
                        <p:par>
                          <p:cTn id="26" fill="hold">
                            <p:stCondLst>
                              <p:cond delay="500"/>
                            </p:stCondLst>
                            <p:childTnLst>
                              <p:par>
                                <p:cTn id="27" presetID="1" presetClass="entr" presetSubtype="0" fill="hold" grpId="0" nodeType="afterEffect">
                                  <p:stCondLst>
                                    <p:cond delay="0"/>
                                  </p:stCondLst>
                                  <p:childTnLst>
                                    <p:set>
                                      <p:cBhvr>
                                        <p:cTn id="28" dur="1" fill="hold">
                                          <p:stCondLst>
                                            <p:cond delay="0"/>
                                          </p:stCondLst>
                                        </p:cTn>
                                        <p:tgtEl>
                                          <p:spTgt spid="13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42" presetClass="path" presetSubtype="0" accel="50000" decel="50000" fill="hold" grpId="1" nodeType="clickEffect">
                                  <p:stCondLst>
                                    <p:cond delay="0"/>
                                  </p:stCondLst>
                                  <p:childTnLst>
                                    <p:animMotion origin="layout" path="M 3.54167E-6 4.44444E-6 L 0.04036 0.00046 " pathEditMode="relative" rAng="0" ptsTypes="AA">
                                      <p:cBhvr>
                                        <p:cTn id="32" dur="450" fill="hold"/>
                                        <p:tgtEl>
                                          <p:spTgt spid="132"/>
                                        </p:tgtEl>
                                        <p:attrNameLst>
                                          <p:attrName>ppt_x</p:attrName>
                                          <p:attrName>ppt_y</p:attrName>
                                        </p:attrNameLst>
                                      </p:cBhvr>
                                      <p:rCtr x="2018" y="23"/>
                                    </p:animMotion>
                                  </p:childTnLst>
                                </p:cTn>
                              </p:par>
                              <p:par>
                                <p:cTn id="33" presetID="42" presetClass="path" presetSubtype="0" accel="50000" decel="50000" fill="hold" nodeType="withEffect">
                                  <p:stCondLst>
                                    <p:cond delay="0"/>
                                  </p:stCondLst>
                                  <p:childTnLst>
                                    <p:animMotion origin="layout" path="M 4.79167E-6 4.44444E-6 L 0.03919 0.00046 " pathEditMode="relative" rAng="0" ptsTypes="AA">
                                      <p:cBhvr>
                                        <p:cTn id="34" dur="450" fill="hold"/>
                                        <p:tgtEl>
                                          <p:spTgt spid="97"/>
                                        </p:tgtEl>
                                        <p:attrNameLst>
                                          <p:attrName>ppt_x</p:attrName>
                                          <p:attrName>ppt_y</p:attrName>
                                        </p:attrNameLst>
                                      </p:cBhvr>
                                      <p:rCtr x="1953" y="23"/>
                                    </p:animMotion>
                                  </p:childTnLst>
                                </p:cTn>
                              </p:par>
                              <p:par>
                                <p:cTn id="35" presetID="42" presetClass="path" presetSubtype="0" accel="50000" decel="50000" fill="hold" grpId="0" nodeType="withEffect">
                                  <p:stCondLst>
                                    <p:cond delay="0"/>
                                  </p:stCondLst>
                                  <p:childTnLst>
                                    <p:animMotion origin="layout" path="M -3.95833E-6 4.44444E-6 L 0.0405 0.00046 " pathEditMode="relative" rAng="0" ptsTypes="AA">
                                      <p:cBhvr>
                                        <p:cTn id="36" dur="450" fill="hold"/>
                                        <p:tgtEl>
                                          <p:spTgt spid="74"/>
                                        </p:tgtEl>
                                        <p:attrNameLst>
                                          <p:attrName>ppt_x</p:attrName>
                                          <p:attrName>ppt_y</p:attrName>
                                        </p:attrNameLst>
                                      </p:cBhvr>
                                      <p:rCtr x="2018" y="23"/>
                                    </p:animMotion>
                                  </p:childTnLst>
                                </p:cTn>
                              </p:par>
                              <p:par>
                                <p:cTn id="37" presetID="42" presetClass="path" presetSubtype="0" accel="50000" decel="50000" fill="hold" grpId="0" nodeType="withEffect">
                                  <p:stCondLst>
                                    <p:cond delay="0"/>
                                  </p:stCondLst>
                                  <p:childTnLst>
                                    <p:animMotion origin="layout" path="M 3.125E-6 4.44444E-6 L 0.04778 0.00046 " pathEditMode="relative" rAng="0" ptsTypes="AA">
                                      <p:cBhvr>
                                        <p:cTn id="38" dur="450" fill="hold"/>
                                        <p:tgtEl>
                                          <p:spTgt spid="70"/>
                                        </p:tgtEl>
                                        <p:attrNameLst>
                                          <p:attrName>ppt_x</p:attrName>
                                          <p:attrName>ppt_y</p:attrName>
                                        </p:attrNameLst>
                                      </p:cBhvr>
                                      <p:rCtr x="2383" y="23"/>
                                    </p:animMotion>
                                  </p:childTnLst>
                                </p:cTn>
                              </p:par>
                            </p:childTnLst>
                          </p:cTn>
                        </p:par>
                      </p:childTnLst>
                    </p:cTn>
                  </p:par>
                  <p:par>
                    <p:cTn id="39" fill="hold">
                      <p:stCondLst>
                        <p:cond delay="indefinite"/>
                      </p:stCondLst>
                      <p:childTnLst>
                        <p:par>
                          <p:cTn id="40" fill="hold">
                            <p:stCondLst>
                              <p:cond delay="0"/>
                            </p:stCondLst>
                            <p:childTnLst>
                              <p:par>
                                <p:cTn id="41" presetID="42" presetClass="path" presetSubtype="0" accel="50000" decel="50000" fill="hold" grpId="0" nodeType="clickEffect">
                                  <p:stCondLst>
                                    <p:cond delay="0"/>
                                  </p:stCondLst>
                                  <p:childTnLst>
                                    <p:animMotion origin="layout" path="M 4.375E-6 -1.48148E-6 L 0.04674 0.00139 " pathEditMode="relative" rAng="0" ptsTypes="AA">
                                      <p:cBhvr>
                                        <p:cTn id="42" dur="450" fill="hold"/>
                                        <p:tgtEl>
                                          <p:spTgt spid="84"/>
                                        </p:tgtEl>
                                        <p:attrNameLst>
                                          <p:attrName>ppt_x</p:attrName>
                                          <p:attrName>ppt_y</p:attrName>
                                        </p:attrNameLst>
                                      </p:cBhvr>
                                      <p:rCtr x="2331" y="69"/>
                                    </p:animMotion>
                                  </p:childTnLst>
                                </p:cTn>
                              </p:par>
                              <p:par>
                                <p:cTn id="43" presetID="42" presetClass="path" presetSubtype="0" accel="50000" decel="50000" fill="hold" nodeType="withEffect">
                                  <p:stCondLst>
                                    <p:cond delay="0"/>
                                  </p:stCondLst>
                                  <p:childTnLst>
                                    <p:animMotion origin="layout" path="M -8.33333E-7 -1.48148E-6 L 0.04649 0.00139 " pathEditMode="relative" rAng="0" ptsTypes="AA">
                                      <p:cBhvr>
                                        <p:cTn id="44" dur="450" fill="hold"/>
                                        <p:tgtEl>
                                          <p:spTgt spid="98"/>
                                        </p:tgtEl>
                                        <p:attrNameLst>
                                          <p:attrName>ppt_x</p:attrName>
                                          <p:attrName>ppt_y</p:attrName>
                                        </p:attrNameLst>
                                      </p:cBhvr>
                                      <p:rCtr x="2318" y="69"/>
                                    </p:animMotion>
                                  </p:childTnLst>
                                </p:cTn>
                              </p:par>
                            </p:childTnLst>
                          </p:cTn>
                        </p:par>
                      </p:childTnLst>
                    </p:cTn>
                  </p:par>
                  <p:par>
                    <p:cTn id="45" fill="hold">
                      <p:stCondLst>
                        <p:cond delay="indefinite"/>
                      </p:stCondLst>
                      <p:childTnLst>
                        <p:par>
                          <p:cTn id="46" fill="hold">
                            <p:stCondLst>
                              <p:cond delay="0"/>
                            </p:stCondLst>
                            <p:childTnLst>
                              <p:par>
                                <p:cTn id="47" presetID="0" presetClass="path" presetSubtype="0" accel="50000" decel="50000" fill="hold" grpId="1" nodeType="clickEffect">
                                  <p:stCondLst>
                                    <p:cond delay="0"/>
                                  </p:stCondLst>
                                  <p:childTnLst>
                                    <p:animMotion origin="layout" path="M 0.04674 0.00139 L 0.12474 -0.31389 " pathEditMode="relative" rAng="0" ptsTypes="AA">
                                      <p:cBhvr>
                                        <p:cTn id="48" dur="450" fill="hold"/>
                                        <p:tgtEl>
                                          <p:spTgt spid="84"/>
                                        </p:tgtEl>
                                        <p:attrNameLst>
                                          <p:attrName>ppt_x</p:attrName>
                                          <p:attrName>ppt_y</p:attrName>
                                        </p:attrNameLst>
                                      </p:cBhvr>
                                      <p:rCtr x="3893" y="-1576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 grpId="0" animBg="1"/>
      <p:bldP spid="84" grpId="0" animBg="1"/>
      <p:bldP spid="84" grpId="1" animBg="1"/>
      <p:bldP spid="122" grpId="0" animBg="1"/>
      <p:bldP spid="122" grpId="1" animBg="1"/>
      <p:bldP spid="122" grpId="2" animBg="1"/>
      <p:bldP spid="131" grpId="0" animBg="1"/>
      <p:bldP spid="131" grpId="1" animBg="1"/>
      <p:bldP spid="131" grpId="2" animBg="1"/>
      <p:bldP spid="70" grpId="0" animBg="1"/>
      <p:bldP spid="74" grpId="0" animBg="1"/>
      <p:bldP spid="132" grpId="0" animBg="1"/>
      <p:bldP spid="132" grpId="1"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Expressiveness of PIFOs</a:t>
            </a:r>
            <a:endParaRPr lang="en-US" dirty="0"/>
          </a:p>
        </p:txBody>
      </p:sp>
      <p:sp>
        <p:nvSpPr>
          <p:cNvPr id="3" name="Content Placeholder 2"/>
          <p:cNvSpPr>
            <a:spLocks noGrp="1"/>
          </p:cNvSpPr>
          <p:nvPr>
            <p:ph idx="1"/>
          </p:nvPr>
        </p:nvSpPr>
        <p:spPr>
          <a:xfrm>
            <a:off x="838200" y="1825625"/>
            <a:ext cx="10968318" cy="4351338"/>
          </a:xfrm>
        </p:spPr>
        <p:txBody>
          <a:bodyPr>
            <a:normAutofit/>
          </a:bodyPr>
          <a:lstStyle/>
          <a:p>
            <a:r>
              <a:rPr lang="en-US" dirty="0" smtClean="0"/>
              <a:t>Fine-grained priorities: shortest-flow first, earliest deadline first, service-curve EDF</a:t>
            </a:r>
          </a:p>
          <a:p>
            <a:r>
              <a:rPr lang="en-US" dirty="0" smtClean="0"/>
              <a:t>Hierarchical scheduling: HPFQ, Class-Based Queuing</a:t>
            </a:r>
          </a:p>
          <a:p>
            <a:r>
              <a:rPr lang="en-US" dirty="0" smtClean="0"/>
              <a:t>Non-work-conserving algorithms: Token buckets, Stop-And-Go, Rate Controlled Service Disciplines</a:t>
            </a:r>
          </a:p>
          <a:p>
            <a:r>
              <a:rPr lang="en-US" dirty="0" smtClean="0"/>
              <a:t>Least Slack Time First</a:t>
            </a:r>
          </a:p>
          <a:p>
            <a:r>
              <a:rPr lang="en-US" dirty="0" smtClean="0"/>
              <a:t>Service Curve Earliest Deadline First</a:t>
            </a:r>
          </a:p>
          <a:p>
            <a:r>
              <a:rPr lang="en-US" dirty="0" smtClean="0"/>
              <a:t>Minimum and maximum rate limits on a flow</a:t>
            </a:r>
          </a:p>
          <a:p>
            <a:r>
              <a:rPr lang="en-US" b="1" dirty="0" smtClean="0">
                <a:solidFill>
                  <a:srgbClr val="FF0000"/>
                </a:solidFill>
              </a:rPr>
              <a:t>Cannot express some scheduling algorithms, e.g., output shaping.</a:t>
            </a:r>
            <a:endParaRPr lang="en-US" b="1" dirty="0">
              <a:solidFill>
                <a:srgbClr val="FF0000"/>
              </a:solidFill>
            </a:endParaRPr>
          </a:p>
        </p:txBody>
      </p:sp>
      <p:sp>
        <p:nvSpPr>
          <p:cNvPr id="4" name="Slide Number Placeholder 3"/>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46</a:t>
            </a:fld>
            <a:endParaRPr lang="en-US"/>
          </a:p>
        </p:txBody>
      </p:sp>
    </p:spTree>
    <p:extLst>
      <p:ext uri="{BB962C8B-B14F-4D97-AF65-F5344CB8AC3E}">
        <p14:creationId xmlns:p14="http://schemas.microsoft.com/office/powerpoint/2010/main" val="1126841743"/>
      </p:ext>
    </p:extLst>
  </p:cSld>
  <p:clrMapOvr>
    <a:masterClrMapping/>
  </p:clrMapOvr>
  <mc:AlternateContent xmlns:mc="http://schemas.openxmlformats.org/markup-compatibility/2006" xmlns:p14="http://schemas.microsoft.com/office/powerpoint/2010/main">
    <mc:Choice Requires="p14">
      <p:transition spd="slow" p14:dur="2000" advTm="31718"/>
    </mc:Choice>
    <mc:Fallback xmlns="">
      <p:transition xmlns:p14="http://schemas.microsoft.com/office/powerpoint/2010/main" spd="slow" advTm="3171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PIFO in hardware</a:t>
            </a:r>
            <a:endParaRPr lang="en-US" dirty="0"/>
          </a:p>
        </p:txBody>
      </p:sp>
      <p:sp>
        <p:nvSpPr>
          <p:cNvPr id="3" name="Content Placeholder 2"/>
          <p:cNvSpPr>
            <a:spLocks noGrp="1"/>
          </p:cNvSpPr>
          <p:nvPr>
            <p:ph idx="1"/>
          </p:nvPr>
        </p:nvSpPr>
        <p:spPr/>
        <p:txBody>
          <a:bodyPr>
            <a:normAutofit/>
          </a:bodyPr>
          <a:lstStyle/>
          <a:p>
            <a:r>
              <a:rPr lang="en-US" dirty="0" smtClean="0"/>
              <a:t>Performance targets for a shared-memory switch</a:t>
            </a:r>
          </a:p>
          <a:p>
            <a:pPr lvl="1"/>
            <a:r>
              <a:rPr lang="en-US" dirty="0" smtClean="0"/>
              <a:t>1 GHz pipeline (64 ports * 10 </a:t>
            </a:r>
            <a:r>
              <a:rPr lang="en-US" dirty="0" err="1" smtClean="0"/>
              <a:t>Gbit</a:t>
            </a:r>
            <a:r>
              <a:rPr lang="en-US" dirty="0" smtClean="0"/>
              <a:t>/s)</a:t>
            </a:r>
          </a:p>
          <a:p>
            <a:pPr lvl="1"/>
            <a:r>
              <a:rPr lang="en-US" dirty="0" smtClean="0"/>
              <a:t>1K flows/physical queues</a:t>
            </a:r>
          </a:p>
          <a:p>
            <a:pPr lvl="1"/>
            <a:r>
              <a:rPr lang="en-US" dirty="0" smtClean="0"/>
              <a:t>60K packets  (12 MB packet buffer, 200 byte cell)</a:t>
            </a:r>
          </a:p>
          <a:p>
            <a:pPr lvl="1"/>
            <a:r>
              <a:rPr lang="en-US" dirty="0" smtClean="0"/>
              <a:t>Scheduler is shared across ports</a:t>
            </a:r>
          </a:p>
          <a:p>
            <a:pPr lvl="1"/>
            <a:endParaRPr lang="en-US" dirty="0" smtClean="0"/>
          </a:p>
          <a:p>
            <a:r>
              <a:rPr lang="en-US" dirty="0" smtClean="0"/>
              <a:t>Naive solution: flat, sorted array</a:t>
            </a:r>
            <a:r>
              <a:rPr lang="en-US" dirty="0"/>
              <a:t> </a:t>
            </a:r>
            <a:r>
              <a:rPr lang="en-US" dirty="0" smtClean="0"/>
              <a:t>is infeasible</a:t>
            </a:r>
          </a:p>
          <a:p>
            <a:pPr marL="0" indent="0">
              <a:buNone/>
            </a:pPr>
            <a:endParaRPr lang="en-US" dirty="0"/>
          </a:p>
          <a:p>
            <a:r>
              <a:rPr lang="en-US" dirty="0" smtClean="0"/>
              <a:t>Exploit observation that ranks increase within a flow</a:t>
            </a:r>
          </a:p>
        </p:txBody>
      </p:sp>
      <p:sp>
        <p:nvSpPr>
          <p:cNvPr id="4" name="Slide Number Placeholder 3"/>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47</a:t>
            </a:fld>
            <a:endParaRPr lang="en-US"/>
          </a:p>
        </p:txBody>
      </p:sp>
    </p:spTree>
    <p:custDataLst>
      <p:tags r:id="rId1"/>
    </p:custDataLst>
    <p:extLst>
      <p:ext uri="{BB962C8B-B14F-4D97-AF65-F5344CB8AC3E}">
        <p14:creationId xmlns:p14="http://schemas.microsoft.com/office/powerpoint/2010/main" val="991300317"/>
      </p:ext>
    </p:extLst>
  </p:cSld>
  <p:clrMapOvr>
    <a:masterClrMapping/>
  </p:clrMapOvr>
  <mc:AlternateContent xmlns:mc="http://schemas.openxmlformats.org/markup-compatibility/2006" xmlns:p14="http://schemas.microsoft.com/office/powerpoint/2010/main">
    <mc:Choice Requires="p14">
      <p:transition spd="slow" p14:dur="2000" advTm="79759"/>
    </mc:Choice>
    <mc:Fallback xmlns="">
      <p:transition xmlns:p14="http://schemas.microsoft.com/office/powerpoint/2010/main" spd="slow" advTm="7975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single PIFO block</a:t>
            </a:r>
            <a:endParaRPr lang="en-US" dirty="0"/>
          </a:p>
        </p:txBody>
      </p:sp>
      <p:cxnSp>
        <p:nvCxnSpPr>
          <p:cNvPr id="13" name="Straight Connector 12"/>
          <p:cNvCxnSpPr/>
          <p:nvPr/>
        </p:nvCxnSpPr>
        <p:spPr>
          <a:xfrm>
            <a:off x="7443704" y="2895600"/>
            <a:ext cx="1889262" cy="166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453975" y="3492935"/>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7448108" y="2897964"/>
            <a:ext cx="329538" cy="553998"/>
          </a:xfrm>
          <a:prstGeom prst="rect">
            <a:avLst/>
          </a:prstGeom>
          <a:noFill/>
        </p:spPr>
        <p:txBody>
          <a:bodyPr wrap="square" rtlCol="0">
            <a:spAutoFit/>
          </a:bodyPr>
          <a:lstStyle/>
          <a:p>
            <a:r>
              <a:rPr lang="en-US" sz="3000" dirty="0">
                <a:latin typeface="Seravek"/>
                <a:cs typeface="Seravek"/>
              </a:rPr>
              <a:t>2</a:t>
            </a:r>
          </a:p>
        </p:txBody>
      </p:sp>
      <p:cxnSp>
        <p:nvCxnSpPr>
          <p:cNvPr id="79" name="Straight Connector 78"/>
          <p:cNvCxnSpPr/>
          <p:nvPr/>
        </p:nvCxnSpPr>
        <p:spPr>
          <a:xfrm>
            <a:off x="7453975" y="2895600"/>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7048501" y="1857579"/>
            <a:ext cx="1866899" cy="861774"/>
          </a:xfrm>
          <a:prstGeom prst="rect">
            <a:avLst/>
          </a:prstGeom>
          <a:noFill/>
        </p:spPr>
        <p:txBody>
          <a:bodyPr wrap="square" rtlCol="0">
            <a:spAutoFit/>
          </a:bodyPr>
          <a:lstStyle/>
          <a:p>
            <a:pPr algn="ctr"/>
            <a:r>
              <a:rPr lang="en-US" sz="2500" dirty="0" smtClean="0">
                <a:latin typeface="Seravek"/>
                <a:cs typeface="Seravek"/>
              </a:rPr>
              <a:t>Rank</a:t>
            </a:r>
            <a:r>
              <a:rPr lang="en-US" sz="2500" dirty="0">
                <a:latin typeface="Seravek"/>
                <a:cs typeface="Seravek"/>
              </a:rPr>
              <a:t> </a:t>
            </a:r>
            <a:r>
              <a:rPr lang="en-US" sz="2500" dirty="0" smtClean="0">
                <a:latin typeface="Seravek"/>
                <a:cs typeface="Seravek"/>
              </a:rPr>
              <a:t>Store</a:t>
            </a:r>
          </a:p>
          <a:p>
            <a:pPr algn="ctr"/>
            <a:r>
              <a:rPr lang="en-US" sz="2500" dirty="0" smtClean="0">
                <a:latin typeface="Seravek"/>
                <a:cs typeface="Seravek"/>
              </a:rPr>
              <a:t>(SRAM)</a:t>
            </a:r>
            <a:endParaRPr lang="en-US" sz="2500" dirty="0">
              <a:latin typeface="Seravek"/>
              <a:cs typeface="Seravek"/>
            </a:endParaRPr>
          </a:p>
        </p:txBody>
      </p:sp>
      <p:sp>
        <p:nvSpPr>
          <p:cNvPr id="105" name="TextBox 104"/>
          <p:cNvSpPr txBox="1"/>
          <p:nvPr/>
        </p:nvSpPr>
        <p:spPr>
          <a:xfrm>
            <a:off x="2337119" y="1885146"/>
            <a:ext cx="2958781" cy="861774"/>
          </a:xfrm>
          <a:prstGeom prst="rect">
            <a:avLst/>
          </a:prstGeom>
          <a:noFill/>
        </p:spPr>
        <p:txBody>
          <a:bodyPr wrap="square" rtlCol="0">
            <a:spAutoFit/>
          </a:bodyPr>
          <a:lstStyle/>
          <a:p>
            <a:pPr algn="ctr"/>
            <a:r>
              <a:rPr lang="en-US" sz="2500" dirty="0">
                <a:latin typeface="Seravek"/>
                <a:cs typeface="Seravek"/>
              </a:rPr>
              <a:t>Flow </a:t>
            </a:r>
            <a:r>
              <a:rPr lang="en-US" sz="2500" dirty="0" smtClean="0">
                <a:latin typeface="Seravek"/>
                <a:cs typeface="Seravek"/>
              </a:rPr>
              <a:t>Scheduler</a:t>
            </a:r>
          </a:p>
          <a:p>
            <a:pPr algn="ctr"/>
            <a:r>
              <a:rPr lang="en-US" sz="2500" dirty="0" smtClean="0">
                <a:latin typeface="Seravek"/>
                <a:cs typeface="Seravek"/>
              </a:rPr>
              <a:t>(flip-flops)</a:t>
            </a:r>
            <a:endParaRPr lang="en-US" sz="2500" dirty="0">
              <a:latin typeface="Seravek"/>
              <a:cs typeface="Seravek"/>
            </a:endParaRPr>
          </a:p>
        </p:txBody>
      </p:sp>
      <p:sp>
        <p:nvSpPr>
          <p:cNvPr id="106" name="TextBox 105"/>
          <p:cNvSpPr txBox="1"/>
          <p:nvPr/>
        </p:nvSpPr>
        <p:spPr>
          <a:xfrm>
            <a:off x="7088502" y="2902530"/>
            <a:ext cx="239154" cy="553998"/>
          </a:xfrm>
          <a:prstGeom prst="rect">
            <a:avLst/>
          </a:prstGeom>
          <a:noFill/>
        </p:spPr>
        <p:txBody>
          <a:bodyPr wrap="square" rtlCol="0">
            <a:spAutoFit/>
          </a:bodyPr>
          <a:lstStyle/>
          <a:p>
            <a:r>
              <a:rPr lang="en-US" sz="3000" dirty="0">
                <a:latin typeface="Seravek"/>
                <a:cs typeface="Seravek"/>
              </a:rPr>
              <a:t>A</a:t>
            </a:r>
          </a:p>
        </p:txBody>
      </p:sp>
      <p:sp>
        <p:nvSpPr>
          <p:cNvPr id="107" name="TextBox 106"/>
          <p:cNvSpPr txBox="1"/>
          <p:nvPr/>
        </p:nvSpPr>
        <p:spPr>
          <a:xfrm>
            <a:off x="7083814" y="3456528"/>
            <a:ext cx="241014" cy="553998"/>
          </a:xfrm>
          <a:prstGeom prst="rect">
            <a:avLst/>
          </a:prstGeom>
          <a:noFill/>
        </p:spPr>
        <p:txBody>
          <a:bodyPr wrap="square" rtlCol="0">
            <a:spAutoFit/>
          </a:bodyPr>
          <a:lstStyle/>
          <a:p>
            <a:r>
              <a:rPr lang="en-US" sz="3000" dirty="0">
                <a:latin typeface="Seravek"/>
                <a:cs typeface="Seravek"/>
              </a:rPr>
              <a:t>B</a:t>
            </a:r>
          </a:p>
        </p:txBody>
      </p:sp>
      <p:cxnSp>
        <p:nvCxnSpPr>
          <p:cNvPr id="140" name="Straight Arrow Connector 139"/>
          <p:cNvCxnSpPr/>
          <p:nvPr/>
        </p:nvCxnSpPr>
        <p:spPr>
          <a:xfrm flipH="1" flipV="1">
            <a:off x="1143774" y="4032551"/>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342900" y="29116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Dequeue</a:t>
            </a:r>
            <a:endParaRPr lang="en-US" sz="2000" dirty="0">
              <a:latin typeface="Seravek"/>
              <a:cs typeface="Seravek"/>
            </a:endParaRPr>
          </a:p>
        </p:txBody>
      </p:sp>
      <p:cxnSp>
        <p:nvCxnSpPr>
          <p:cNvPr id="143" name="Straight Arrow Connector 142"/>
          <p:cNvCxnSpPr/>
          <p:nvPr/>
        </p:nvCxnSpPr>
        <p:spPr>
          <a:xfrm flipH="1" flipV="1">
            <a:off x="10036655" y="4027317"/>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4" name="TextBox 143"/>
          <p:cNvSpPr txBox="1"/>
          <p:nvPr/>
        </p:nvSpPr>
        <p:spPr>
          <a:xfrm>
            <a:off x="9633269" y="28735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Enqueue</a:t>
            </a:r>
            <a:endParaRPr lang="en-US" sz="2000" dirty="0">
              <a:latin typeface="Seravek"/>
              <a:cs typeface="Seravek"/>
            </a:endParaRPr>
          </a:p>
        </p:txBody>
      </p:sp>
      <p:sp>
        <p:nvSpPr>
          <p:cNvPr id="145" name="Rounded Rectangle 144"/>
          <p:cNvSpPr/>
          <p:nvPr/>
        </p:nvSpPr>
        <p:spPr>
          <a:xfrm>
            <a:off x="1638301" y="1828800"/>
            <a:ext cx="7353300" cy="35814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grpSp>
        <p:nvGrpSpPr>
          <p:cNvPr id="4" name="Group 3"/>
          <p:cNvGrpSpPr/>
          <p:nvPr/>
        </p:nvGrpSpPr>
        <p:grpSpPr>
          <a:xfrm>
            <a:off x="1853489" y="3644403"/>
            <a:ext cx="953905" cy="851397"/>
            <a:chOff x="1866900" y="3377703"/>
            <a:chExt cx="953905" cy="851397"/>
          </a:xfrm>
        </p:grpSpPr>
        <p:sp>
          <p:nvSpPr>
            <p:cNvPr id="125" name="Rounded Rectangle 124"/>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109" name="Straight Connector 108"/>
            <p:cNvCxnSpPr>
              <a:stCxn id="125" idx="0"/>
              <a:endCxn id="125"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1902696" y="3525431"/>
              <a:ext cx="239154" cy="553998"/>
            </a:xfrm>
            <a:prstGeom prst="rect">
              <a:avLst/>
            </a:prstGeom>
            <a:noFill/>
          </p:spPr>
          <p:txBody>
            <a:bodyPr wrap="square" rtlCol="0">
              <a:spAutoFit/>
            </a:bodyPr>
            <a:lstStyle/>
            <a:p>
              <a:r>
                <a:rPr lang="en-US" sz="3000" dirty="0">
                  <a:latin typeface="Seravek"/>
                  <a:cs typeface="Seravek"/>
                </a:rPr>
                <a:t>A</a:t>
              </a:r>
            </a:p>
          </p:txBody>
        </p:sp>
        <p:sp>
          <p:nvSpPr>
            <p:cNvPr id="69" name="TextBox 68"/>
            <p:cNvSpPr txBox="1"/>
            <p:nvPr/>
          </p:nvSpPr>
          <p:spPr>
            <a:xfrm>
              <a:off x="2369320" y="3525431"/>
              <a:ext cx="239154" cy="553998"/>
            </a:xfrm>
            <a:prstGeom prst="rect">
              <a:avLst/>
            </a:prstGeom>
            <a:noFill/>
          </p:spPr>
          <p:txBody>
            <a:bodyPr wrap="square" rtlCol="0">
              <a:spAutoFit/>
            </a:bodyPr>
            <a:lstStyle/>
            <a:p>
              <a:r>
                <a:rPr lang="en-US" sz="3000" dirty="0" smtClean="0">
                  <a:latin typeface="Seravek"/>
                  <a:cs typeface="Seravek"/>
                </a:rPr>
                <a:t>0</a:t>
              </a:r>
              <a:endParaRPr lang="en-US" sz="3000" dirty="0">
                <a:latin typeface="Seravek"/>
                <a:cs typeface="Seravek"/>
              </a:endParaRPr>
            </a:p>
          </p:txBody>
        </p:sp>
      </p:grpSp>
      <p:grpSp>
        <p:nvGrpSpPr>
          <p:cNvPr id="9" name="Group 8"/>
          <p:cNvGrpSpPr/>
          <p:nvPr/>
        </p:nvGrpSpPr>
        <p:grpSpPr>
          <a:xfrm>
            <a:off x="3050454" y="3644403"/>
            <a:ext cx="953905" cy="851397"/>
            <a:chOff x="3037683" y="3377703"/>
            <a:chExt cx="953905" cy="851397"/>
          </a:xfrm>
        </p:grpSpPr>
        <p:sp>
          <p:nvSpPr>
            <p:cNvPr id="70" name="Rounded Rectangle 69"/>
            <p:cNvSpPr/>
            <p:nvPr/>
          </p:nvSpPr>
          <p:spPr>
            <a:xfrm>
              <a:off x="3037683"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71" name="Straight Connector 70"/>
            <p:cNvCxnSpPr>
              <a:stCxn id="70" idx="0"/>
              <a:endCxn id="70" idx="2"/>
            </p:cNvCxnSpPr>
            <p:nvPr/>
          </p:nvCxnSpPr>
          <p:spPr>
            <a:xfrm>
              <a:off x="3514636"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3073479" y="3525431"/>
              <a:ext cx="239154" cy="553998"/>
            </a:xfrm>
            <a:prstGeom prst="rect">
              <a:avLst/>
            </a:prstGeom>
            <a:noFill/>
          </p:spPr>
          <p:txBody>
            <a:bodyPr wrap="square" rtlCol="0">
              <a:spAutoFit/>
            </a:bodyPr>
            <a:lstStyle/>
            <a:p>
              <a:r>
                <a:rPr lang="en-US" sz="3000" dirty="0" smtClean="0">
                  <a:latin typeface="Seravek"/>
                  <a:cs typeface="Seravek"/>
                </a:rPr>
                <a:t>B</a:t>
              </a:r>
              <a:endParaRPr lang="en-US" sz="3000" dirty="0">
                <a:latin typeface="Seravek"/>
                <a:cs typeface="Seravek"/>
              </a:endParaRPr>
            </a:p>
          </p:txBody>
        </p:sp>
        <p:sp>
          <p:nvSpPr>
            <p:cNvPr id="73" name="TextBox 72"/>
            <p:cNvSpPr txBox="1"/>
            <p:nvPr/>
          </p:nvSpPr>
          <p:spPr>
            <a:xfrm>
              <a:off x="3540103" y="3525431"/>
              <a:ext cx="239154" cy="553998"/>
            </a:xfrm>
            <a:prstGeom prst="rect">
              <a:avLst/>
            </a:prstGeom>
            <a:noFill/>
          </p:spPr>
          <p:txBody>
            <a:bodyPr wrap="square" rtlCol="0">
              <a:spAutoFit/>
            </a:bodyPr>
            <a:lstStyle/>
            <a:p>
              <a:r>
                <a:rPr lang="en-US" sz="3000" dirty="0">
                  <a:latin typeface="Seravek"/>
                  <a:cs typeface="Seravek"/>
                </a:rPr>
                <a:t>1</a:t>
              </a:r>
            </a:p>
          </p:txBody>
        </p:sp>
      </p:grpSp>
      <p:grpSp>
        <p:nvGrpSpPr>
          <p:cNvPr id="16" name="Group 15"/>
          <p:cNvGrpSpPr/>
          <p:nvPr/>
        </p:nvGrpSpPr>
        <p:grpSpPr>
          <a:xfrm>
            <a:off x="4315714" y="3655986"/>
            <a:ext cx="953905" cy="851397"/>
            <a:chOff x="4305469" y="3377703"/>
            <a:chExt cx="953905" cy="851397"/>
          </a:xfrm>
        </p:grpSpPr>
        <p:sp>
          <p:nvSpPr>
            <p:cNvPr id="81" name="Rounded Rectangle 80"/>
            <p:cNvSpPr/>
            <p:nvPr/>
          </p:nvSpPr>
          <p:spPr>
            <a:xfrm>
              <a:off x="4305469"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82" name="Straight Connector 81"/>
            <p:cNvCxnSpPr>
              <a:stCxn id="81" idx="0"/>
              <a:endCxn id="81" idx="2"/>
            </p:cNvCxnSpPr>
            <p:nvPr/>
          </p:nvCxnSpPr>
          <p:spPr>
            <a:xfrm>
              <a:off x="4782422"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4341265" y="3525431"/>
              <a:ext cx="239154" cy="553998"/>
            </a:xfrm>
            <a:prstGeom prst="rect">
              <a:avLst/>
            </a:prstGeom>
            <a:noFill/>
          </p:spPr>
          <p:txBody>
            <a:bodyPr wrap="square" rtlCol="0">
              <a:spAutoFit/>
            </a:bodyPr>
            <a:lstStyle/>
            <a:p>
              <a:r>
                <a:rPr lang="en-US" sz="3000" dirty="0">
                  <a:latin typeface="Seravek"/>
                  <a:cs typeface="Seravek"/>
                </a:rPr>
                <a:t>C</a:t>
              </a:r>
            </a:p>
          </p:txBody>
        </p:sp>
        <p:sp>
          <p:nvSpPr>
            <p:cNvPr id="84" name="TextBox 83"/>
            <p:cNvSpPr txBox="1"/>
            <p:nvPr/>
          </p:nvSpPr>
          <p:spPr>
            <a:xfrm>
              <a:off x="4807889" y="3525431"/>
              <a:ext cx="239154" cy="553998"/>
            </a:xfrm>
            <a:prstGeom prst="rect">
              <a:avLst/>
            </a:prstGeom>
            <a:noFill/>
          </p:spPr>
          <p:txBody>
            <a:bodyPr wrap="square" rtlCol="0">
              <a:spAutoFit/>
            </a:bodyPr>
            <a:lstStyle/>
            <a:p>
              <a:r>
                <a:rPr lang="en-US" sz="3000" dirty="0">
                  <a:latin typeface="Seravek"/>
                  <a:cs typeface="Seravek"/>
                </a:rPr>
                <a:t>3</a:t>
              </a:r>
            </a:p>
          </p:txBody>
        </p:sp>
      </p:grpSp>
      <p:cxnSp>
        <p:nvCxnSpPr>
          <p:cNvPr id="85" name="Straight Connector 84"/>
          <p:cNvCxnSpPr/>
          <p:nvPr/>
        </p:nvCxnSpPr>
        <p:spPr>
          <a:xfrm>
            <a:off x="7436694" y="4010526"/>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7443704" y="4574114"/>
            <a:ext cx="1928896"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7076333" y="4020116"/>
            <a:ext cx="239154" cy="553998"/>
          </a:xfrm>
          <a:prstGeom prst="rect">
            <a:avLst/>
          </a:prstGeom>
          <a:noFill/>
        </p:spPr>
        <p:txBody>
          <a:bodyPr wrap="square" rtlCol="0">
            <a:spAutoFit/>
          </a:bodyPr>
          <a:lstStyle/>
          <a:p>
            <a:r>
              <a:rPr lang="en-US" sz="3000" dirty="0">
                <a:latin typeface="Seravek"/>
                <a:cs typeface="Seravek"/>
              </a:rPr>
              <a:t>C</a:t>
            </a:r>
          </a:p>
        </p:txBody>
      </p:sp>
      <p:sp>
        <p:nvSpPr>
          <p:cNvPr id="88" name="TextBox 87"/>
          <p:cNvSpPr txBox="1"/>
          <p:nvPr/>
        </p:nvSpPr>
        <p:spPr>
          <a:xfrm>
            <a:off x="7446184" y="3492934"/>
            <a:ext cx="331462" cy="553998"/>
          </a:xfrm>
          <a:prstGeom prst="rect">
            <a:avLst/>
          </a:prstGeom>
          <a:noFill/>
        </p:spPr>
        <p:txBody>
          <a:bodyPr wrap="square" rtlCol="0">
            <a:spAutoFit/>
          </a:bodyPr>
          <a:lstStyle/>
          <a:p>
            <a:r>
              <a:rPr lang="en-US" sz="3000" dirty="0">
                <a:latin typeface="Seravek"/>
                <a:cs typeface="Seravek"/>
              </a:rPr>
              <a:t>2</a:t>
            </a:r>
          </a:p>
        </p:txBody>
      </p:sp>
      <p:sp>
        <p:nvSpPr>
          <p:cNvPr id="89" name="TextBox 88"/>
          <p:cNvSpPr txBox="1"/>
          <p:nvPr/>
        </p:nvSpPr>
        <p:spPr>
          <a:xfrm>
            <a:off x="7442288" y="4020116"/>
            <a:ext cx="335358"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cxnSp>
        <p:nvCxnSpPr>
          <p:cNvPr id="92" name="Straight Connector 91"/>
          <p:cNvCxnSpPr/>
          <p:nvPr/>
        </p:nvCxnSpPr>
        <p:spPr>
          <a:xfrm>
            <a:off x="7857827"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7867168" y="2897439"/>
            <a:ext cx="329538" cy="553998"/>
          </a:xfrm>
          <a:prstGeom prst="rect">
            <a:avLst/>
          </a:prstGeom>
          <a:noFill/>
        </p:spPr>
        <p:txBody>
          <a:bodyPr wrap="square" rtlCol="0">
            <a:spAutoFit/>
          </a:bodyPr>
          <a:lstStyle/>
          <a:p>
            <a:r>
              <a:rPr lang="en-US" sz="3000" dirty="0">
                <a:latin typeface="Seravek"/>
                <a:cs typeface="Seravek"/>
              </a:rPr>
              <a:t>3</a:t>
            </a:r>
          </a:p>
        </p:txBody>
      </p:sp>
      <p:sp>
        <p:nvSpPr>
          <p:cNvPr id="94" name="TextBox 93"/>
          <p:cNvSpPr txBox="1"/>
          <p:nvPr/>
        </p:nvSpPr>
        <p:spPr>
          <a:xfrm>
            <a:off x="7865244" y="3492409"/>
            <a:ext cx="331462"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sp>
        <p:nvSpPr>
          <p:cNvPr id="95" name="TextBox 94"/>
          <p:cNvSpPr txBox="1"/>
          <p:nvPr/>
        </p:nvSpPr>
        <p:spPr>
          <a:xfrm>
            <a:off x="7861348" y="4019591"/>
            <a:ext cx="335358" cy="553998"/>
          </a:xfrm>
          <a:prstGeom prst="rect">
            <a:avLst/>
          </a:prstGeom>
          <a:noFill/>
        </p:spPr>
        <p:txBody>
          <a:bodyPr wrap="square" rtlCol="0">
            <a:spAutoFit/>
          </a:bodyPr>
          <a:lstStyle/>
          <a:p>
            <a:r>
              <a:rPr lang="en-US" sz="3000" dirty="0">
                <a:latin typeface="Seravek"/>
                <a:cs typeface="Seravek"/>
              </a:rPr>
              <a:t>5</a:t>
            </a:r>
          </a:p>
        </p:txBody>
      </p:sp>
      <p:cxnSp>
        <p:nvCxnSpPr>
          <p:cNvPr id="96" name="Straight Connector 95"/>
          <p:cNvCxnSpPr/>
          <p:nvPr/>
        </p:nvCxnSpPr>
        <p:spPr>
          <a:xfrm>
            <a:off x="8305800"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7" name="Rounded Rectangle 96"/>
          <p:cNvSpPr/>
          <p:nvPr/>
        </p:nvSpPr>
        <p:spPr>
          <a:xfrm>
            <a:off x="10761024" y="36444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98" name="Straight Connector 97"/>
          <p:cNvCxnSpPr>
            <a:stCxn id="97" idx="0"/>
            <a:endCxn id="97" idx="2"/>
          </p:cNvCxnSpPr>
          <p:nvPr/>
        </p:nvCxnSpPr>
        <p:spPr>
          <a:xfrm>
            <a:off x="11237977" y="36444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9" name="TextBox 98"/>
          <p:cNvSpPr txBox="1"/>
          <p:nvPr/>
        </p:nvSpPr>
        <p:spPr>
          <a:xfrm>
            <a:off x="10796820" y="3792131"/>
            <a:ext cx="239154" cy="553998"/>
          </a:xfrm>
          <a:prstGeom prst="rect">
            <a:avLst/>
          </a:prstGeom>
          <a:noFill/>
        </p:spPr>
        <p:txBody>
          <a:bodyPr wrap="square" rtlCol="0">
            <a:spAutoFit/>
          </a:bodyPr>
          <a:lstStyle/>
          <a:p>
            <a:r>
              <a:rPr lang="en-US" sz="3000" dirty="0">
                <a:latin typeface="Seravek"/>
                <a:cs typeface="Seravek"/>
              </a:rPr>
              <a:t>C</a:t>
            </a:r>
          </a:p>
        </p:txBody>
      </p:sp>
      <p:sp>
        <p:nvSpPr>
          <p:cNvPr id="100" name="TextBox 99"/>
          <p:cNvSpPr txBox="1"/>
          <p:nvPr/>
        </p:nvSpPr>
        <p:spPr>
          <a:xfrm>
            <a:off x="11263443" y="3792131"/>
            <a:ext cx="357057" cy="553998"/>
          </a:xfrm>
          <a:prstGeom prst="rect">
            <a:avLst/>
          </a:prstGeom>
          <a:noFill/>
        </p:spPr>
        <p:txBody>
          <a:bodyPr wrap="square" rtlCol="0">
            <a:spAutoFit/>
          </a:bodyPr>
          <a:lstStyle/>
          <a:p>
            <a:r>
              <a:rPr lang="en-US" sz="3000" dirty="0">
                <a:latin typeface="Seravek"/>
                <a:cs typeface="Seravek"/>
              </a:rPr>
              <a:t>6</a:t>
            </a:r>
          </a:p>
        </p:txBody>
      </p:sp>
      <p:grpSp>
        <p:nvGrpSpPr>
          <p:cNvPr id="8" name="Group 7"/>
          <p:cNvGrpSpPr/>
          <p:nvPr/>
        </p:nvGrpSpPr>
        <p:grpSpPr>
          <a:xfrm>
            <a:off x="10759938" y="3655986"/>
            <a:ext cx="953905" cy="851397"/>
            <a:chOff x="10666595" y="637480"/>
            <a:chExt cx="953905" cy="851397"/>
          </a:xfrm>
        </p:grpSpPr>
        <p:sp>
          <p:nvSpPr>
            <p:cNvPr id="51" name="Rounded Rectangle 50"/>
            <p:cNvSpPr/>
            <p:nvPr/>
          </p:nvSpPr>
          <p:spPr>
            <a:xfrm>
              <a:off x="10666595" y="637480"/>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52" name="Straight Connector 51"/>
            <p:cNvCxnSpPr>
              <a:stCxn id="51" idx="0"/>
              <a:endCxn id="51" idx="2"/>
            </p:cNvCxnSpPr>
            <p:nvPr/>
          </p:nvCxnSpPr>
          <p:spPr>
            <a:xfrm>
              <a:off x="11143548" y="637480"/>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10702391" y="785208"/>
              <a:ext cx="239154" cy="553998"/>
            </a:xfrm>
            <a:prstGeom prst="rect">
              <a:avLst/>
            </a:prstGeom>
            <a:noFill/>
          </p:spPr>
          <p:txBody>
            <a:bodyPr wrap="square" rtlCol="0">
              <a:spAutoFit/>
            </a:bodyPr>
            <a:lstStyle/>
            <a:p>
              <a:r>
                <a:rPr lang="en-US" sz="3000" dirty="0">
                  <a:latin typeface="Seravek"/>
                  <a:cs typeface="Seravek"/>
                </a:rPr>
                <a:t>D</a:t>
              </a:r>
            </a:p>
          </p:txBody>
        </p:sp>
        <p:sp>
          <p:nvSpPr>
            <p:cNvPr id="54" name="TextBox 53"/>
            <p:cNvSpPr txBox="1"/>
            <p:nvPr/>
          </p:nvSpPr>
          <p:spPr>
            <a:xfrm>
              <a:off x="11169014" y="785208"/>
              <a:ext cx="357057" cy="553998"/>
            </a:xfrm>
            <a:prstGeom prst="rect">
              <a:avLst/>
            </a:prstGeom>
            <a:noFill/>
          </p:spPr>
          <p:txBody>
            <a:bodyPr wrap="square" rtlCol="0">
              <a:spAutoFit/>
            </a:bodyPr>
            <a:lstStyle/>
            <a:p>
              <a:r>
                <a:rPr lang="en-US" sz="3000" dirty="0">
                  <a:latin typeface="Seravek"/>
                  <a:cs typeface="Seravek"/>
                </a:rPr>
                <a:t>4</a:t>
              </a:r>
            </a:p>
          </p:txBody>
        </p:sp>
      </p:grpSp>
      <p:grpSp>
        <p:nvGrpSpPr>
          <p:cNvPr id="62" name="Group 61"/>
          <p:cNvGrpSpPr/>
          <p:nvPr/>
        </p:nvGrpSpPr>
        <p:grpSpPr>
          <a:xfrm>
            <a:off x="4889837" y="2370414"/>
            <a:ext cx="953905" cy="851397"/>
            <a:chOff x="1866900" y="3377703"/>
            <a:chExt cx="953905" cy="851397"/>
          </a:xfrm>
        </p:grpSpPr>
        <p:sp>
          <p:nvSpPr>
            <p:cNvPr id="63" name="Rounded Rectangle 62"/>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64" name="Straight Connector 63"/>
            <p:cNvCxnSpPr>
              <a:stCxn id="63" idx="0"/>
              <a:endCxn id="63"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1902696" y="3525431"/>
              <a:ext cx="239154" cy="553998"/>
            </a:xfrm>
            <a:prstGeom prst="rect">
              <a:avLst/>
            </a:prstGeom>
            <a:noFill/>
          </p:spPr>
          <p:txBody>
            <a:bodyPr wrap="square" rtlCol="0">
              <a:spAutoFit/>
            </a:bodyPr>
            <a:lstStyle/>
            <a:p>
              <a:r>
                <a:rPr lang="en-US" sz="3000" dirty="0">
                  <a:latin typeface="Seravek"/>
                  <a:cs typeface="Seravek"/>
                </a:rPr>
                <a:t>A</a:t>
              </a:r>
            </a:p>
          </p:txBody>
        </p:sp>
        <p:sp>
          <p:nvSpPr>
            <p:cNvPr id="66" name="TextBox 65"/>
            <p:cNvSpPr txBox="1"/>
            <p:nvPr/>
          </p:nvSpPr>
          <p:spPr>
            <a:xfrm>
              <a:off x="2369320" y="3525431"/>
              <a:ext cx="239154" cy="553998"/>
            </a:xfrm>
            <a:prstGeom prst="rect">
              <a:avLst/>
            </a:prstGeom>
            <a:noFill/>
          </p:spPr>
          <p:txBody>
            <a:bodyPr wrap="square" rtlCol="0">
              <a:spAutoFit/>
            </a:bodyPr>
            <a:lstStyle/>
            <a:p>
              <a:r>
                <a:rPr lang="en-US" sz="3000" dirty="0">
                  <a:latin typeface="Seravek"/>
                  <a:cs typeface="Seravek"/>
                </a:rPr>
                <a:t>2</a:t>
              </a:r>
            </a:p>
          </p:txBody>
        </p:sp>
      </p:grpSp>
      <p:cxnSp>
        <p:nvCxnSpPr>
          <p:cNvPr id="55" name="Straight Connector 54"/>
          <p:cNvCxnSpPr/>
          <p:nvPr/>
        </p:nvCxnSpPr>
        <p:spPr>
          <a:xfrm>
            <a:off x="7453975" y="5066774"/>
            <a:ext cx="1928896" cy="52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7453976" y="4572000"/>
            <a:ext cx="3990" cy="50064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7857826" y="4582438"/>
            <a:ext cx="2" cy="48433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8305799" y="4584385"/>
            <a:ext cx="1" cy="48291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7076332" y="4521087"/>
            <a:ext cx="239154" cy="553998"/>
          </a:xfrm>
          <a:prstGeom prst="rect">
            <a:avLst/>
          </a:prstGeom>
          <a:noFill/>
        </p:spPr>
        <p:txBody>
          <a:bodyPr wrap="square" rtlCol="0">
            <a:spAutoFit/>
          </a:bodyPr>
          <a:lstStyle/>
          <a:p>
            <a:r>
              <a:rPr lang="en-US" sz="3000" dirty="0" smtClean="0">
                <a:latin typeface="Seravek"/>
                <a:cs typeface="Seravek"/>
              </a:rPr>
              <a:t>D</a:t>
            </a:r>
            <a:endParaRPr lang="en-US" sz="3000" dirty="0">
              <a:latin typeface="Seravek"/>
              <a:cs typeface="Seravek"/>
            </a:endParaRPr>
          </a:p>
        </p:txBody>
      </p:sp>
      <p:cxnSp>
        <p:nvCxnSpPr>
          <p:cNvPr id="10" name="Straight Arrow Connector 9"/>
          <p:cNvCxnSpPr>
            <a:stCxn id="106" idx="1"/>
            <a:endCxn id="63" idx="3"/>
          </p:cNvCxnSpPr>
          <p:nvPr/>
        </p:nvCxnSpPr>
        <p:spPr>
          <a:xfrm flipH="1" flipV="1">
            <a:off x="5843742" y="2796113"/>
            <a:ext cx="1244760" cy="383416"/>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63" idx="1"/>
          </p:cNvCxnSpPr>
          <p:nvPr/>
        </p:nvCxnSpPr>
        <p:spPr>
          <a:xfrm flipH="1">
            <a:off x="4085119" y="2796113"/>
            <a:ext cx="804718" cy="1273017"/>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74" name="Content Placeholder 2"/>
          <p:cNvSpPr>
            <a:spLocks noGrp="1"/>
          </p:cNvSpPr>
          <p:nvPr>
            <p:ph idx="1"/>
          </p:nvPr>
        </p:nvSpPr>
        <p:spPr>
          <a:xfrm>
            <a:off x="838200" y="5524500"/>
            <a:ext cx="10515600" cy="1295401"/>
          </a:xfrm>
        </p:spPr>
        <p:txBody>
          <a:bodyPr>
            <a:normAutofit/>
          </a:bodyPr>
          <a:lstStyle/>
          <a:p>
            <a:r>
              <a:rPr lang="en-US" dirty="0" smtClean="0"/>
              <a:t>1 </a:t>
            </a:r>
            <a:r>
              <a:rPr lang="en-US" dirty="0" err="1" smtClean="0"/>
              <a:t>enqueue</a:t>
            </a:r>
            <a:r>
              <a:rPr lang="en-US" dirty="0" smtClean="0"/>
              <a:t> + 1 </a:t>
            </a:r>
            <a:r>
              <a:rPr lang="en-US" dirty="0" err="1" smtClean="0"/>
              <a:t>dequeue</a:t>
            </a:r>
            <a:r>
              <a:rPr lang="en-US" dirty="0" smtClean="0"/>
              <a:t> per clock cycle</a:t>
            </a:r>
          </a:p>
          <a:p>
            <a:r>
              <a:rPr lang="en-US" dirty="0" smtClean="0"/>
              <a:t>Can be shared among multiple logical PIFOs</a:t>
            </a:r>
            <a:endParaRPr lang="en-US" dirty="0"/>
          </a:p>
        </p:txBody>
      </p:sp>
      <p:sp>
        <p:nvSpPr>
          <p:cNvPr id="3" name="Slide Number Placeholder 2"/>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48</a:t>
            </a:fld>
            <a:endParaRPr lang="en-US"/>
          </a:p>
        </p:txBody>
      </p:sp>
    </p:spTree>
    <p:custDataLst>
      <p:tags r:id="rId1"/>
    </p:custDataLst>
    <p:extLst>
      <p:ext uri="{BB962C8B-B14F-4D97-AF65-F5344CB8AC3E}">
        <p14:creationId xmlns:p14="http://schemas.microsoft.com/office/powerpoint/2010/main" val="179958136"/>
      </p:ext>
    </p:extLst>
  </p:cSld>
  <p:clrMapOvr>
    <a:masterClrMapping/>
  </p:clrMapOvr>
  <mc:AlternateContent xmlns:mc="http://schemas.openxmlformats.org/markup-compatibility/2006" xmlns:p14="http://schemas.microsoft.com/office/powerpoint/2010/main">
    <mc:Choice Requires="p14">
      <p:transition spd="slow" p14:dur="2000" advTm="109263"/>
    </mc:Choice>
    <mc:Fallback xmlns="">
      <p:transition xmlns:p14="http://schemas.microsoft.com/office/powerpoint/2010/main" spd="slow" advTm="10926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42" presetClass="path" presetSubtype="0" accel="50000" decel="50000" fill="hold" grpId="1" nodeType="clickEffect">
                                  <p:stCondLst>
                                    <p:cond delay="0"/>
                                  </p:stCondLst>
                                  <p:childTnLst>
                                    <p:animMotion origin="layout" path="M -1.45833E-6 1.85185E-6 L -0.23841 0.03449 " pathEditMode="relative" rAng="0" ptsTypes="AA">
                                      <p:cBhvr>
                                        <p:cTn id="16" dur="1000" fill="hold"/>
                                        <p:tgtEl>
                                          <p:spTgt spid="100"/>
                                        </p:tgtEl>
                                        <p:attrNameLst>
                                          <p:attrName>ppt_x</p:attrName>
                                          <p:attrName>ppt_y</p:attrName>
                                        </p:attrNameLst>
                                      </p:cBhvr>
                                      <p:rCtr x="-11927" y="1713"/>
                                    </p:animMotion>
                                  </p:childTnLst>
                                </p:cTn>
                              </p:par>
                              <p:par>
                                <p:cTn id="17" presetID="1" presetClass="exit" presetSubtype="0" fill="hold" grpId="1" nodeType="withEffect">
                                  <p:stCondLst>
                                    <p:cond delay="0"/>
                                  </p:stCondLst>
                                  <p:childTnLst>
                                    <p:set>
                                      <p:cBhvr>
                                        <p:cTn id="18" dur="1" fill="hold">
                                          <p:stCondLst>
                                            <p:cond delay="0"/>
                                          </p:stCondLst>
                                        </p:cTn>
                                        <p:tgtEl>
                                          <p:spTgt spid="97"/>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98"/>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99"/>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35" presetClass="path" presetSubtype="0" accel="50000" decel="50000" fill="hold" nodeType="clickEffect">
                                  <p:stCondLst>
                                    <p:cond delay="0"/>
                                  </p:stCondLst>
                                  <p:childTnLst>
                                    <p:animMotion origin="layout" path="M -4.58333E-6 0 L -0.42473 -0.00185 " pathEditMode="relative" rAng="0" ptsTypes="AA">
                                      <p:cBhvr>
                                        <p:cTn id="30" dur="1000" fill="hold"/>
                                        <p:tgtEl>
                                          <p:spTgt spid="8"/>
                                        </p:tgtEl>
                                        <p:attrNameLst>
                                          <p:attrName>ppt_x</p:attrName>
                                          <p:attrName>ppt_y</p:attrName>
                                        </p:attrNameLst>
                                      </p:cBhvr>
                                      <p:rCtr x="-21237" y="-93"/>
                                    </p:animMotion>
                                  </p:childTnLst>
                                </p:cTn>
                              </p:par>
                              <p:par>
                                <p:cTn id="31" presetID="1" presetClass="entr" presetSubtype="0" fill="hold" grpId="0" nodeType="withEffect">
                                  <p:stCondLst>
                                    <p:cond delay="0"/>
                                  </p:stCondLst>
                                  <p:childTnLst>
                                    <p:set>
                                      <p:cBhvr>
                                        <p:cTn id="32" dur="1" fill="hold">
                                          <p:stCondLst>
                                            <p:cond delay="0"/>
                                          </p:stCondLst>
                                        </p:cTn>
                                        <p:tgtEl>
                                          <p:spTgt spid="6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35" presetClass="path" presetSubtype="0" accel="50000" decel="50000" fill="hold" nodeType="clickEffect">
                                  <p:stCondLst>
                                    <p:cond delay="0"/>
                                  </p:stCondLst>
                                  <p:childTnLst>
                                    <p:animMotion origin="layout" path="M -0.14532 3.7037E-7 L -0.14532 0.00023 " pathEditMode="relative" rAng="0" ptsTypes="AA">
                                      <p:cBhvr>
                                        <p:cTn id="44" dur="10" fill="hold"/>
                                        <p:tgtEl>
                                          <p:spTgt spid="4"/>
                                        </p:tgtEl>
                                        <p:attrNameLst>
                                          <p:attrName>ppt_x</p:attrName>
                                          <p:attrName>ppt_y</p:attrName>
                                        </p:attrNameLst>
                                      </p:cBhvr>
                                      <p:rCtr x="0" y="0"/>
                                    </p:animMotion>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nodeType="clickEffect">
                                  <p:stCondLst>
                                    <p:cond delay="0"/>
                                  </p:stCondLst>
                                  <p:childTnLst>
                                    <p:set>
                                      <p:cBhvr>
                                        <p:cTn id="48" dur="1" fill="hold">
                                          <p:stCondLst>
                                            <p:cond delay="0"/>
                                          </p:stCondLst>
                                        </p:cTn>
                                        <p:tgtEl>
                                          <p:spTgt spid="56">
                                            <p:txEl>
                                              <p:pRg st="0" end="0"/>
                                            </p:txEl>
                                          </p:spTgt>
                                        </p:tgtEl>
                                        <p:attrNameLst>
                                          <p:attrName>style.visibility</p:attrName>
                                        </p:attrNameLst>
                                      </p:cBhvr>
                                      <p:to>
                                        <p:strVal val="hidden"/>
                                      </p:to>
                                    </p:set>
                                  </p:childTnLst>
                                </p:cTn>
                              </p:par>
                              <p:par>
                                <p:cTn id="49" presetID="42" presetClass="path" presetSubtype="0" accel="50000" decel="50000" fill="hold" nodeType="withEffect">
                                  <p:stCondLst>
                                    <p:cond delay="0"/>
                                  </p:stCondLst>
                                  <p:childTnLst>
                                    <p:animMotion origin="layout" path="M 0.00014 -1.11111E-6 L -0.03632 0.0007 " pathEditMode="relative" rAng="0" ptsTypes="AA">
                                      <p:cBhvr>
                                        <p:cTn id="50" dur="10" fill="hold"/>
                                        <p:tgtEl>
                                          <p:spTgt spid="93">
                                            <p:txEl>
                                              <p:pRg st="0" end="0"/>
                                            </p:txEl>
                                          </p:spTgt>
                                        </p:tgtEl>
                                        <p:attrNameLst>
                                          <p:attrName>ppt_x</p:attrName>
                                          <p:attrName>ppt_y</p:attrName>
                                        </p:attrNameLst>
                                      </p:cBhvr>
                                      <p:rCtr x="-1823" y="23"/>
                                    </p:animMotion>
                                  </p:childTnLst>
                                </p:cTn>
                              </p:par>
                              <p:par>
                                <p:cTn id="51" presetID="1" presetClass="entr" presetSubtype="0" fill="hold" nodeType="withEffect">
                                  <p:stCondLst>
                                    <p:cond delay="0"/>
                                  </p:stCondLst>
                                  <p:childTnLst>
                                    <p:set>
                                      <p:cBhvr>
                                        <p:cTn id="52" dur="1" fill="hold">
                                          <p:stCondLst>
                                            <p:cond delay="0"/>
                                          </p:stCondLst>
                                        </p:cTn>
                                        <p:tgtEl>
                                          <p:spTgt spid="62"/>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67"/>
                                        </p:tgtEl>
                                        <p:attrNameLst>
                                          <p:attrName>style.visibility</p:attrName>
                                        </p:attrNameLst>
                                      </p:cBhvr>
                                      <p:to>
                                        <p:strVal val="visible"/>
                                      </p:to>
                                    </p:set>
                                  </p:childTnLst>
                                </p:cTn>
                              </p:par>
                              <p:par>
                                <p:cTn id="59" presetID="1" presetClass="exit" presetSubtype="0" fill="hold" nodeType="withEffect">
                                  <p:stCondLst>
                                    <p:cond delay="0"/>
                                  </p:stCondLst>
                                  <p:childTnLst>
                                    <p:set>
                                      <p:cBhvr>
                                        <p:cTn id="60" dur="1" fill="hold">
                                          <p:stCondLst>
                                            <p:cond delay="0"/>
                                          </p:stCondLst>
                                        </p:cTn>
                                        <p:tgtEl>
                                          <p:spTgt spid="10"/>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35" presetClass="path" presetSubtype="0" accel="50000" decel="50000" fill="hold" nodeType="clickEffect">
                                  <p:stCondLst>
                                    <p:cond delay="0"/>
                                  </p:stCondLst>
                                  <p:childTnLst>
                                    <p:animMotion origin="layout" path="M -2.91667E-6 3.7037E-7 L -0.09752 -0.00023 " pathEditMode="relative" rAng="0" ptsTypes="AA">
                                      <p:cBhvr>
                                        <p:cTn id="64" dur="500" fill="hold"/>
                                        <p:tgtEl>
                                          <p:spTgt spid="9"/>
                                        </p:tgtEl>
                                        <p:attrNameLst>
                                          <p:attrName>ppt_x</p:attrName>
                                          <p:attrName>ppt_y</p:attrName>
                                        </p:attrNameLst>
                                      </p:cBhvr>
                                      <p:rCtr x="-4883" y="-23"/>
                                    </p:animMotion>
                                  </p:childTnLst>
                                </p:cTn>
                              </p:par>
                              <p:par>
                                <p:cTn id="65" presetID="42" presetClass="path" presetSubtype="0" accel="50000" decel="50000" fill="hold" nodeType="withEffect">
                                  <p:stCondLst>
                                    <p:cond delay="0"/>
                                  </p:stCondLst>
                                  <p:childTnLst>
                                    <p:animMotion origin="layout" path="M 0.00053 0 L -0.15079 0.18588 " pathEditMode="relative" rAng="0" ptsTypes="AA">
                                      <p:cBhvr>
                                        <p:cTn id="66" dur="500" fill="hold"/>
                                        <p:tgtEl>
                                          <p:spTgt spid="62"/>
                                        </p:tgtEl>
                                        <p:attrNameLst>
                                          <p:attrName>ppt_x</p:attrName>
                                          <p:attrName>ppt_y</p:attrName>
                                        </p:attrNameLst>
                                      </p:cBhvr>
                                      <p:rCtr x="-7526" y="9838"/>
                                    </p:animMotion>
                                  </p:childTnLst>
                                </p:cTn>
                              </p:par>
                              <p:par>
                                <p:cTn id="67" presetID="1" presetClass="exit" presetSubtype="0" fill="hold" nodeType="withEffect">
                                  <p:stCondLst>
                                    <p:cond delay="0"/>
                                  </p:stCondLst>
                                  <p:childTnLst>
                                    <p:set>
                                      <p:cBhvr>
                                        <p:cTn id="68" dur="1" fill="hold">
                                          <p:stCondLst>
                                            <p:cond delay="0"/>
                                          </p:stCondLst>
                                        </p:cTn>
                                        <p:tgtEl>
                                          <p:spTgt spid="67"/>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74">
                                            <p:txEl>
                                              <p:pRg st="0" end="0"/>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7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 grpId="0" animBg="1"/>
      <p:bldP spid="97" grpId="1" animBg="1"/>
      <p:bldP spid="99" grpId="0"/>
      <p:bldP spid="99" grpId="1"/>
      <p:bldP spid="100" grpId="0"/>
      <p:bldP spid="100" grpId="1"/>
      <p:bldP spid="61"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Hardware feasibility</a:t>
            </a:r>
            <a:endParaRPr lang="en-US" dirty="0"/>
          </a:p>
        </p:txBody>
      </p:sp>
      <p:sp>
        <p:nvSpPr>
          <p:cNvPr id="3" name="Content Placeholder 2"/>
          <p:cNvSpPr>
            <a:spLocks noGrp="1"/>
          </p:cNvSpPr>
          <p:nvPr>
            <p:ph idx="1"/>
          </p:nvPr>
        </p:nvSpPr>
        <p:spPr>
          <a:xfrm>
            <a:off x="838200" y="1825624"/>
            <a:ext cx="11087100" cy="4841875"/>
          </a:xfrm>
        </p:spPr>
        <p:txBody>
          <a:bodyPr>
            <a:normAutofit/>
          </a:bodyPr>
          <a:lstStyle/>
          <a:p>
            <a:r>
              <a:rPr lang="en-US" dirty="0" smtClean="0"/>
              <a:t>The rank store is just a bank of FIFOs (</a:t>
            </a:r>
            <a:r>
              <a:rPr lang="en-US" smtClean="0"/>
              <a:t>well-understood design)</a:t>
            </a:r>
            <a:endParaRPr lang="en-US" dirty="0" smtClean="0"/>
          </a:p>
          <a:p>
            <a:pPr marL="0" indent="0">
              <a:buNone/>
            </a:pPr>
            <a:endParaRPr lang="en-US" dirty="0"/>
          </a:p>
          <a:p>
            <a:r>
              <a:rPr lang="en-US" dirty="0" smtClean="0"/>
              <a:t>Flow scheduler for 1K flows meets timing at 1GHz on 16-nm transistor library</a:t>
            </a:r>
          </a:p>
          <a:p>
            <a:pPr lvl="1"/>
            <a:r>
              <a:rPr lang="en-US" dirty="0" smtClean="0"/>
              <a:t> Continues to meet timing until 2048 flows, fails timing at 4096</a:t>
            </a:r>
          </a:p>
          <a:p>
            <a:pPr marL="0" indent="0">
              <a:buNone/>
            </a:pPr>
            <a:endParaRPr lang="en-US" dirty="0"/>
          </a:p>
          <a:p>
            <a:pPr marL="228600" lvl="1">
              <a:spcBef>
                <a:spcPts val="1000"/>
              </a:spcBef>
            </a:pPr>
            <a:r>
              <a:rPr lang="en-US" sz="2800" dirty="0"/>
              <a:t> 7 </a:t>
            </a:r>
            <a:r>
              <a:rPr lang="en-US" sz="2800" dirty="0" smtClean="0"/>
              <a:t>mm</a:t>
            </a:r>
            <a:r>
              <a:rPr lang="en-US" sz="2800" baseline="30000" dirty="0" smtClean="0"/>
              <a:t>2</a:t>
            </a:r>
            <a:r>
              <a:rPr lang="en-US" sz="2800" dirty="0" smtClean="0"/>
              <a:t> area for 5-level programmable hierarchical scheduler</a:t>
            </a:r>
          </a:p>
          <a:p>
            <a:pPr lvl="1"/>
            <a:r>
              <a:rPr lang="en-US" dirty="0" smtClean="0"/>
              <a:t>&lt; 4% for a typical chip.</a:t>
            </a:r>
            <a:endParaRPr lang="en-US" baseline="30000" dirty="0"/>
          </a:p>
        </p:txBody>
      </p:sp>
      <p:sp>
        <p:nvSpPr>
          <p:cNvPr id="4" name="Slide Number Placeholder 3"/>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49</a:t>
            </a:fld>
            <a:endParaRPr lang="en-US"/>
          </a:p>
        </p:txBody>
      </p:sp>
    </p:spTree>
    <p:custDataLst>
      <p:tags r:id="rId1"/>
    </p:custDataLst>
    <p:extLst>
      <p:ext uri="{BB962C8B-B14F-4D97-AF65-F5344CB8AC3E}">
        <p14:creationId xmlns:p14="http://schemas.microsoft.com/office/powerpoint/2010/main" val="360362999"/>
      </p:ext>
    </p:extLst>
  </p:cSld>
  <p:clrMapOvr>
    <a:masterClrMapping/>
  </p:clrMapOvr>
  <mc:AlternateContent xmlns:mc="http://schemas.openxmlformats.org/markup-compatibility/2006" xmlns:p14="http://schemas.microsoft.com/office/powerpoint/2010/main">
    <mc:Choice Requires="p14">
      <p:transition spd="slow" p14:dur="2000" advTm="52229"/>
    </mc:Choice>
    <mc:Fallback xmlns="">
      <p:transition xmlns:p14="http://schemas.microsoft.com/office/powerpoint/2010/main" spd="slow" advTm="5222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quest for programmable routers</a:t>
            </a:r>
            <a:endParaRPr lang="en-US" dirty="0">
              <a:latin typeface="Gadugi" panose="020B0502040204020203" pitchFamily="34" charset="0"/>
            </a:endParaRPr>
          </a:p>
        </p:txBody>
      </p:sp>
      <p:sp>
        <p:nvSpPr>
          <p:cNvPr id="5" name="Content Placeholder 4"/>
          <p:cNvSpPr>
            <a:spLocks noGrp="1"/>
          </p:cNvSpPr>
          <p:nvPr>
            <p:ph idx="1"/>
          </p:nvPr>
        </p:nvSpPr>
        <p:spPr/>
        <p:txBody>
          <a:bodyPr/>
          <a:lstStyle/>
          <a:p>
            <a:r>
              <a:rPr lang="en-US" dirty="0" smtClean="0">
                <a:latin typeface="Gadugi" panose="020B0502040204020203" pitchFamily="34" charset="0"/>
              </a:rPr>
              <a:t>Early routers built out of minicomputers, which were sufficient</a:t>
            </a:r>
          </a:p>
          <a:p>
            <a:pPr lvl="1"/>
            <a:r>
              <a:rPr lang="en-US" dirty="0" smtClean="0">
                <a:latin typeface="Gadugi" panose="020B0502040204020203" pitchFamily="34" charset="0"/>
              </a:rPr>
              <a:t>IMPs (1969): Honeywell DDP-516</a:t>
            </a:r>
          </a:p>
          <a:p>
            <a:pPr lvl="1"/>
            <a:r>
              <a:rPr lang="en-US" dirty="0" err="1" smtClean="0">
                <a:latin typeface="Gadugi" panose="020B0502040204020203" pitchFamily="34" charset="0"/>
              </a:rPr>
              <a:t>Fuzzball</a:t>
            </a:r>
            <a:r>
              <a:rPr lang="en-US" dirty="0" smtClean="0">
                <a:latin typeface="Gadugi" panose="020B0502040204020203" pitchFamily="34" charset="0"/>
              </a:rPr>
              <a:t> (1971): DEC LSI-11</a:t>
            </a:r>
          </a:p>
          <a:p>
            <a:pPr lvl="1"/>
            <a:r>
              <a:rPr lang="en-US" dirty="0" smtClean="0">
                <a:latin typeface="Gadugi" panose="020B0502040204020203" pitchFamily="34" charset="0"/>
              </a:rPr>
              <a:t>Stanford multiprotocol router (1981): DEC PDP 11</a:t>
            </a:r>
          </a:p>
          <a:p>
            <a:pPr lvl="1"/>
            <a:r>
              <a:rPr lang="en-US" dirty="0" err="1">
                <a:latin typeface="Gadugi" panose="020B0502040204020203" pitchFamily="34" charset="0"/>
              </a:rPr>
              <a:t>Proteon</a:t>
            </a:r>
            <a:r>
              <a:rPr lang="en-US" dirty="0">
                <a:latin typeface="Gadugi" panose="020B0502040204020203" pitchFamily="34" charset="0"/>
              </a:rPr>
              <a:t> / MIT C gateway (1980s): DEC MicroVAX </a:t>
            </a:r>
            <a:r>
              <a:rPr lang="en-US" dirty="0" smtClean="0">
                <a:latin typeface="Gadugi" panose="020B0502040204020203" pitchFamily="34" charset="0"/>
              </a:rPr>
              <a:t>II</a:t>
            </a:r>
            <a:endParaRPr lang="en-US" dirty="0">
              <a:latin typeface="Gadugi" panose="020B0502040204020203" pitchFamily="34" charset="0"/>
            </a:endParaRPr>
          </a:p>
          <a:p>
            <a:pPr lvl="1"/>
            <a:endParaRPr lang="en-US" dirty="0" smtClean="0">
              <a:latin typeface="Gadugi" panose="020B0502040204020203" pitchFamily="34" charset="0"/>
            </a:endParaRPr>
          </a:p>
          <a:p>
            <a:pPr lvl="1"/>
            <a:endParaRPr lang="en-US" dirty="0" smtClean="0">
              <a:latin typeface="Gadugi" panose="020B0502040204020203" pitchFamily="34" charset="0"/>
            </a:endParaRPr>
          </a:p>
          <a:p>
            <a:pPr lvl="1"/>
            <a:endParaRPr lang="en-US" dirty="0">
              <a:latin typeface="Gadugi" panose="020B0502040204020203" pitchFamily="34" charset="0"/>
            </a:endParaRPr>
          </a:p>
        </p:txBody>
      </p:sp>
    </p:spTree>
    <p:extLst>
      <p:ext uri="{BB962C8B-B14F-4D97-AF65-F5344CB8AC3E}">
        <p14:creationId xmlns:p14="http://schemas.microsoft.com/office/powerpoint/2010/main" val="2028612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A blueprint for programmable routers</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85000" lnSpcReduction="20000"/>
          </a:bodyPr>
          <a:lstStyle/>
          <a:p>
            <a:r>
              <a:rPr lang="en-US" dirty="0" smtClean="0">
                <a:latin typeface="Gadugi" panose="020B0502040204020203" pitchFamily="34" charset="0"/>
              </a:rPr>
              <a:t>The end of Moore’s law =&gt; specialized hardware</a:t>
            </a:r>
          </a:p>
          <a:p>
            <a:endParaRPr lang="en-US" dirty="0" smtClean="0">
              <a:latin typeface="Gadugi" panose="020B0502040204020203" pitchFamily="34" charset="0"/>
            </a:endParaRPr>
          </a:p>
          <a:p>
            <a:r>
              <a:rPr lang="en-US" dirty="0" smtClean="0">
                <a:latin typeface="Gadugi" panose="020B0502040204020203" pitchFamily="34" charset="0"/>
              </a:rPr>
              <a:t>Tension between specialization and programmability</a:t>
            </a:r>
            <a:endParaRPr lang="en-US" dirty="0">
              <a:latin typeface="Gadugi" panose="020B0502040204020203" pitchFamily="34" charset="0"/>
            </a:endParaRPr>
          </a:p>
          <a:p>
            <a:endParaRPr lang="en-US" dirty="0" smtClean="0"/>
          </a:p>
          <a:p>
            <a:r>
              <a:rPr lang="en-US" dirty="0" smtClean="0"/>
              <a:t>H</a:t>
            </a:r>
            <a:r>
              <a:rPr lang="en-US" dirty="0" smtClean="0">
                <a:latin typeface="Gadugi" panose="020B0502040204020203" pitchFamily="34" charset="0"/>
              </a:rPr>
              <a:t>igh-performance abstractions </a:t>
            </a:r>
            <a:r>
              <a:rPr lang="en-US" dirty="0" smtClean="0"/>
              <a:t>to</a:t>
            </a:r>
            <a:r>
              <a:rPr lang="en-US" dirty="0" smtClean="0">
                <a:latin typeface="Gadugi" panose="020B0502040204020203" pitchFamily="34" charset="0"/>
              </a:rPr>
              <a:t> program </a:t>
            </a:r>
            <a:r>
              <a:rPr lang="en-US" b="1" dirty="0" smtClean="0"/>
              <a:t>restricted</a:t>
            </a:r>
            <a:r>
              <a:rPr lang="en-US" dirty="0" smtClean="0">
                <a:latin typeface="Gadugi" panose="020B0502040204020203" pitchFamily="34" charset="0"/>
              </a:rPr>
              <a:t> router functions</a:t>
            </a:r>
          </a:p>
          <a:p>
            <a:pPr lvl="1"/>
            <a:r>
              <a:rPr lang="en-US" dirty="0" err="1" smtClean="0">
                <a:latin typeface="Gadugi" panose="020B0502040204020203" pitchFamily="34" charset="0"/>
              </a:rPr>
              <a:t>Stateful</a:t>
            </a:r>
            <a:r>
              <a:rPr lang="en-US" dirty="0" smtClean="0">
                <a:latin typeface="Gadugi" panose="020B0502040204020203" pitchFamily="34" charset="0"/>
              </a:rPr>
              <a:t> algorithms without loops: Packet transactions, atoms</a:t>
            </a:r>
          </a:p>
          <a:p>
            <a:pPr lvl="1"/>
            <a:r>
              <a:rPr lang="en-US" dirty="0" smtClean="0">
                <a:latin typeface="Gadugi" panose="020B0502040204020203" pitchFamily="34" charset="0"/>
              </a:rPr>
              <a:t>Scheduling: PIFOs</a:t>
            </a:r>
          </a:p>
          <a:p>
            <a:pPr lvl="1"/>
            <a:r>
              <a:rPr lang="en-US" dirty="0" smtClean="0">
                <a:latin typeface="Gadugi" panose="020B0502040204020203" pitchFamily="34" charset="0"/>
              </a:rPr>
              <a:t>Network diagnostics/measurement: Performance queries (</a:t>
            </a:r>
            <a:r>
              <a:rPr lang="en-US" dirty="0" err="1" smtClean="0">
                <a:latin typeface="Gadugi" panose="020B0502040204020203" pitchFamily="34" charset="0"/>
              </a:rPr>
              <a:t>HotNets</a:t>
            </a:r>
            <a:r>
              <a:rPr lang="en-US" smtClean="0">
                <a:latin typeface="Gadugi" panose="020B0502040204020203" pitchFamily="34" charset="0"/>
              </a:rPr>
              <a:t>’ 16)</a:t>
            </a:r>
            <a:endParaRPr lang="en-US" dirty="0" smtClean="0">
              <a:latin typeface="Gadugi" panose="020B0502040204020203" pitchFamily="34" charset="0"/>
            </a:endParaRPr>
          </a:p>
          <a:p>
            <a:pPr lvl="1"/>
            <a:r>
              <a:rPr lang="en-US" dirty="0" err="1" smtClean="0"/>
              <a:t>Middleboxes</a:t>
            </a:r>
            <a:r>
              <a:rPr lang="en-US" dirty="0" smtClean="0"/>
              <a:t>, NICs: ?</a:t>
            </a:r>
            <a:endParaRPr lang="en-US" dirty="0" smtClean="0">
              <a:latin typeface="Gadugi" panose="020B0502040204020203" pitchFamily="34" charset="0"/>
            </a:endParaRPr>
          </a:p>
          <a:p>
            <a:endParaRPr lang="en-US" dirty="0" smtClean="0">
              <a:latin typeface="Gadugi" panose="020B0502040204020203" pitchFamily="34" charset="0"/>
            </a:endParaRPr>
          </a:p>
          <a:p>
            <a:r>
              <a:rPr lang="en-US" dirty="0" smtClean="0"/>
              <a:t>Software and papers</a:t>
            </a:r>
            <a:r>
              <a:rPr lang="en-US" dirty="0" smtClean="0">
                <a:latin typeface="Gadugi" panose="020B0502040204020203" pitchFamily="34" charset="0"/>
              </a:rPr>
              <a:t>: </a:t>
            </a:r>
          </a:p>
          <a:p>
            <a:pPr lvl="1"/>
            <a:r>
              <a:rPr lang="en-US" dirty="0" smtClean="0">
                <a:hlinkClick r:id="rId3"/>
              </a:rPr>
              <a:t>http://web.mit.edu/domino</a:t>
            </a:r>
            <a:r>
              <a:rPr lang="en-US" dirty="0" smtClean="0">
                <a:latin typeface="Gadugi" panose="020B0502040204020203" pitchFamily="34" charset="0"/>
              </a:rPr>
              <a:t> (Packet transactions)</a:t>
            </a:r>
          </a:p>
          <a:p>
            <a:pPr lvl="1"/>
            <a:r>
              <a:rPr lang="en-US" dirty="0">
                <a:hlinkClick r:id="rId4"/>
              </a:rPr>
              <a:t>http</a:t>
            </a:r>
            <a:r>
              <a:rPr lang="en-US" dirty="0" smtClean="0">
                <a:hlinkClick r:id="rId4"/>
              </a:rPr>
              <a:t>://web.mit.edu/pifo </a:t>
            </a:r>
            <a:r>
              <a:rPr lang="en-US" dirty="0" smtClean="0">
                <a:latin typeface="Gadugi" panose="020B0502040204020203" pitchFamily="34" charset="0"/>
              </a:rPr>
              <a:t>(PIFOs)</a:t>
            </a:r>
            <a:endParaRPr lang="en-US" dirty="0">
              <a:latin typeface="Gadugi" panose="020B0502040204020203" pitchFamily="34" charset="0"/>
            </a:endParaRPr>
          </a:p>
          <a:p>
            <a:endParaRPr lang="en-US" dirty="0" smtClean="0">
              <a:latin typeface="Gadugi" panose="020B0502040204020203" pitchFamily="34" charset="0"/>
            </a:endParaRPr>
          </a:p>
          <a:p>
            <a:endParaRPr lang="en-US" dirty="0">
              <a:latin typeface="Gadugi" panose="020B0502040204020203" pitchFamily="34" charset="0"/>
            </a:endParaRPr>
          </a:p>
          <a:p>
            <a:endParaRPr lang="en-US" dirty="0" smtClean="0">
              <a:latin typeface="Gadugi" panose="020B0502040204020203" pitchFamily="34" charset="0"/>
            </a:endParaRPr>
          </a:p>
        </p:txBody>
      </p:sp>
    </p:spTree>
    <p:extLst>
      <p:ext uri="{BB962C8B-B14F-4D97-AF65-F5344CB8AC3E}">
        <p14:creationId xmlns:p14="http://schemas.microsoft.com/office/powerpoint/2010/main" val="2939728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11" end="11"/>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Backup slides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423799804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Proposal: scheduling in P4</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latin typeface="Gadugi" panose="020B0502040204020203" pitchFamily="34" charset="0"/>
              </a:rPr>
              <a:t>Currently not modeled at all, </a:t>
            </a:r>
            <a:r>
              <a:rPr lang="en-US" dirty="0" err="1" smtClean="0">
                <a:latin typeface="Gadugi" panose="020B0502040204020203" pitchFamily="34" charset="0"/>
              </a:rPr>
              <a:t>blackbox</a:t>
            </a:r>
            <a:r>
              <a:rPr lang="en-US" dirty="0" smtClean="0">
                <a:latin typeface="Gadugi" panose="020B0502040204020203" pitchFamily="34" charset="0"/>
              </a:rPr>
              <a:t> left to vendor</a:t>
            </a:r>
          </a:p>
          <a:p>
            <a:endParaRPr lang="en-US" dirty="0">
              <a:latin typeface="Gadugi" panose="020B0502040204020203" pitchFamily="34" charset="0"/>
            </a:endParaRPr>
          </a:p>
          <a:p>
            <a:r>
              <a:rPr lang="en-US" dirty="0" smtClean="0">
                <a:latin typeface="Gadugi" panose="020B0502040204020203" pitchFamily="34" charset="0"/>
              </a:rPr>
              <a:t>Only part of the switch that isn’t programmable</a:t>
            </a:r>
          </a:p>
          <a:p>
            <a:endParaRPr lang="en-US" dirty="0">
              <a:latin typeface="Gadugi" panose="020B0502040204020203" pitchFamily="34" charset="0"/>
            </a:endParaRPr>
          </a:p>
          <a:p>
            <a:r>
              <a:rPr lang="en-US" dirty="0" smtClean="0">
                <a:latin typeface="Gadugi" panose="020B0502040204020203" pitchFamily="34" charset="0"/>
              </a:rPr>
              <a:t>PIFOs present a candidate</a:t>
            </a:r>
          </a:p>
          <a:p>
            <a:endParaRPr lang="en-US" dirty="0">
              <a:latin typeface="Gadugi" panose="020B0502040204020203" pitchFamily="34" charset="0"/>
            </a:endParaRPr>
          </a:p>
          <a:p>
            <a:r>
              <a:rPr lang="en-US" dirty="0" smtClean="0">
                <a:latin typeface="Gadugi" panose="020B0502040204020203" pitchFamily="34" charset="0"/>
              </a:rPr>
              <a:t>Concurrent work on Universal Packet Scheduling also requires a priority queue that is identical to a PIFO</a:t>
            </a:r>
          </a:p>
        </p:txBody>
      </p:sp>
    </p:spTree>
    <p:extLst>
      <p:ext uri="{BB962C8B-B14F-4D97-AF65-F5344CB8AC3E}">
        <p14:creationId xmlns:p14="http://schemas.microsoft.com/office/powerpoint/2010/main" val="927767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Proposal: scheduling in P4</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r>
              <a:rPr lang="en-US" dirty="0" smtClean="0">
                <a:latin typeface="Gadugi" panose="020B0502040204020203" pitchFamily="34" charset="0"/>
              </a:rPr>
              <a:t>Need to model a PIFO (or priority queue) in P4</a:t>
            </a:r>
          </a:p>
          <a:p>
            <a:endParaRPr lang="en-US" dirty="0">
              <a:latin typeface="Gadugi" panose="020B0502040204020203" pitchFamily="34" charset="0"/>
            </a:endParaRPr>
          </a:p>
          <a:p>
            <a:r>
              <a:rPr lang="en-US" dirty="0" smtClean="0">
                <a:latin typeface="Gadugi" panose="020B0502040204020203" pitchFamily="34" charset="0"/>
              </a:rPr>
              <a:t>Requires an extern instance to model a PIFO</a:t>
            </a:r>
          </a:p>
          <a:p>
            <a:pPr lvl="1"/>
            <a:r>
              <a:rPr lang="en-US" dirty="0" smtClean="0">
                <a:latin typeface="Gadugi" panose="020B0502040204020203" pitchFamily="34" charset="0"/>
              </a:rPr>
              <a:t>Can start by including it in a target-specific library</a:t>
            </a:r>
          </a:p>
          <a:p>
            <a:pPr lvl="1"/>
            <a:r>
              <a:rPr lang="en-US" dirty="0" smtClean="0">
                <a:latin typeface="Gadugi" panose="020B0502040204020203" pitchFamily="34" charset="0"/>
              </a:rPr>
              <a:t>Later migrate to standard library if there’s sufficient interest</a:t>
            </a:r>
          </a:p>
          <a:p>
            <a:pPr lvl="1"/>
            <a:r>
              <a:rPr lang="en-US" dirty="0" smtClean="0">
                <a:latin typeface="Gadugi" panose="020B0502040204020203" pitchFamily="34" charset="0"/>
              </a:rPr>
              <a:t>Section 16 of P4v1.1</a:t>
            </a:r>
          </a:p>
          <a:p>
            <a:pPr lvl="1"/>
            <a:endParaRPr lang="en-US" dirty="0">
              <a:latin typeface="Gadugi" panose="020B0502040204020203" pitchFamily="34" charset="0"/>
            </a:endParaRPr>
          </a:p>
          <a:p>
            <a:r>
              <a:rPr lang="en-US" dirty="0" smtClean="0">
                <a:latin typeface="Gadugi" panose="020B0502040204020203" pitchFamily="34" charset="0"/>
              </a:rPr>
              <a:t>Transactions themselves can be compiled down to P4 code using the Domino DSL for </a:t>
            </a:r>
            <a:r>
              <a:rPr lang="en-US" dirty="0" err="1" smtClean="0">
                <a:latin typeface="Gadugi" panose="020B0502040204020203" pitchFamily="34" charset="0"/>
              </a:rPr>
              <a:t>stateful</a:t>
            </a:r>
            <a:r>
              <a:rPr lang="en-US" dirty="0" smtClean="0">
                <a:latin typeface="Gadugi" panose="020B0502040204020203" pitchFamily="34" charset="0"/>
              </a:rPr>
              <a:t> algorithms.</a:t>
            </a:r>
          </a:p>
        </p:txBody>
      </p:sp>
    </p:spTree>
    <p:extLst>
      <p:ext uri="{BB962C8B-B14F-4D97-AF65-F5344CB8AC3E}">
        <p14:creationId xmlns:p14="http://schemas.microsoft.com/office/powerpoint/2010/main" val="1963144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SKETCH algorithm</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92500" lnSpcReduction="10000"/>
          </a:bodyPr>
          <a:lstStyle/>
          <a:p>
            <a:endParaRPr lang="en-US" dirty="0">
              <a:latin typeface="Gadugi" panose="020B0502040204020203" pitchFamily="34" charset="0"/>
            </a:endParaRPr>
          </a:p>
          <a:p>
            <a:r>
              <a:rPr lang="en-US" dirty="0">
                <a:latin typeface="Gadugi" panose="020B0502040204020203" pitchFamily="34" charset="0"/>
              </a:rPr>
              <a:t>We have an automated search procedure that configures the atoms  appropriately to match the specification, using a SAT solver to verify equivalence.</a:t>
            </a:r>
          </a:p>
          <a:p>
            <a:r>
              <a:rPr lang="en-US" dirty="0">
                <a:latin typeface="Gadugi" panose="020B0502040204020203" pitchFamily="34" charset="0"/>
              </a:rPr>
              <a:t>This procedure uses 2 SAT solvers:</a:t>
            </a:r>
          </a:p>
          <a:p>
            <a:pPr>
              <a:buAutoNum type="arabicPeriod"/>
            </a:pPr>
            <a:r>
              <a:rPr lang="en-US" dirty="0">
                <a:latin typeface="Gadugi" panose="020B0502040204020203" pitchFamily="34" charset="0"/>
              </a:rPr>
              <a:t>Generate random input x.</a:t>
            </a:r>
          </a:p>
          <a:p>
            <a:pPr>
              <a:buAutoNum type="arabicPeriod"/>
            </a:pPr>
            <a:r>
              <a:rPr lang="en-US" dirty="0">
                <a:latin typeface="Gadugi" panose="020B0502040204020203" pitchFamily="34" charset="0"/>
              </a:rPr>
              <a:t>Does there exist configuration such that spec and </a:t>
            </a:r>
            <a:r>
              <a:rPr lang="en-US" dirty="0" err="1">
                <a:latin typeface="Gadugi" panose="020B0502040204020203" pitchFamily="34" charset="0"/>
              </a:rPr>
              <a:t>impl</a:t>
            </a:r>
            <a:r>
              <a:rPr lang="en-US" dirty="0">
                <a:latin typeface="Gadugi" panose="020B0502040204020203" pitchFamily="34" charset="0"/>
              </a:rPr>
              <a:t>. </a:t>
            </a:r>
            <a:r>
              <a:rPr lang="en-US" dirty="0" smtClean="0">
                <a:latin typeface="Gadugi" panose="020B0502040204020203" pitchFamily="34" charset="0"/>
              </a:rPr>
              <a:t>agree </a:t>
            </a:r>
            <a:r>
              <a:rPr lang="en-US" dirty="0">
                <a:latin typeface="Gadugi" panose="020B0502040204020203" pitchFamily="34" charset="0"/>
              </a:rPr>
              <a:t>on random input?</a:t>
            </a:r>
          </a:p>
          <a:p>
            <a:pPr>
              <a:buAutoNum type="arabicPeriod"/>
            </a:pPr>
            <a:r>
              <a:rPr lang="en-US" dirty="0">
                <a:latin typeface="Gadugi" panose="020B0502040204020203" pitchFamily="34" charset="0"/>
              </a:rPr>
              <a:t>Can we use the same configuration for all x?</a:t>
            </a:r>
          </a:p>
          <a:p>
            <a:pPr>
              <a:buAutoNum type="arabicPeriod"/>
            </a:pPr>
            <a:r>
              <a:rPr lang="en-US" dirty="0">
                <a:latin typeface="Gadugi" panose="020B0502040204020203" pitchFamily="34" charset="0"/>
              </a:rPr>
              <a:t>If not, add the x to set of counter examples and go back to step 1.</a:t>
            </a:r>
          </a:p>
          <a:p>
            <a:endParaRPr lang="en-US" dirty="0">
              <a:latin typeface="Gadugi" panose="020B0502040204020203" pitchFamily="34" charset="0"/>
            </a:endParaRPr>
          </a:p>
        </p:txBody>
      </p:sp>
    </p:spTree>
    <p:extLst>
      <p:ext uri="{BB962C8B-B14F-4D97-AF65-F5344CB8AC3E}">
        <p14:creationId xmlns:p14="http://schemas.microsoft.com/office/powerpoint/2010/main" val="56070558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Hardware feasibility of PIFOs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r>
              <a:rPr lang="en-US" dirty="0" smtClean="0">
                <a:latin typeface="Gadugi" panose="020B0502040204020203" pitchFamily="34" charset="0"/>
              </a:rPr>
              <a:t>Number of flows handled by a PIFO affects timing.</a:t>
            </a:r>
          </a:p>
          <a:p>
            <a:endParaRPr lang="en-US" dirty="0">
              <a:latin typeface="Gadugi" panose="020B0502040204020203" pitchFamily="34" charset="0"/>
            </a:endParaRPr>
          </a:p>
          <a:p>
            <a:r>
              <a:rPr lang="en-US" dirty="0" smtClean="0">
                <a:latin typeface="Gadugi" panose="020B0502040204020203" pitchFamily="34" charset="0"/>
              </a:rPr>
              <a:t>Number of logical PIFOs within a PIFO, priority and metadata width, and number of PIFO blocks only increases area.</a:t>
            </a:r>
            <a:endParaRPr lang="en-US" dirty="0">
              <a:latin typeface="Gadugi" panose="020B0502040204020203" pitchFamily="34" charset="0"/>
            </a:endParaRPr>
          </a:p>
        </p:txBody>
      </p:sp>
    </p:spTree>
    <p:extLst>
      <p:ext uri="{BB962C8B-B14F-4D97-AF65-F5344CB8AC3E}">
        <p14:creationId xmlns:p14="http://schemas.microsoft.com/office/powerpoint/2010/main" val="16303041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Other future work</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a:latin typeface="Gadugi" panose="020B0502040204020203" pitchFamily="34" charset="0"/>
              </a:rPr>
              <a:t>I</a:t>
            </a:r>
            <a:r>
              <a:rPr lang="en-US" dirty="0" smtClean="0">
                <a:latin typeface="Gadugi" panose="020B0502040204020203" pitchFamily="34" charset="0"/>
              </a:rPr>
              <a:t>nstruction-set design for programmable routers</a:t>
            </a:r>
          </a:p>
          <a:p>
            <a:endParaRPr lang="en-US" dirty="0">
              <a:latin typeface="Gadugi" panose="020B0502040204020203" pitchFamily="34" charset="0"/>
            </a:endParaRPr>
          </a:p>
          <a:p>
            <a:r>
              <a:rPr lang="en-US" dirty="0" smtClean="0">
                <a:latin typeface="Gadugi" panose="020B0502040204020203" pitchFamily="34" charset="0"/>
              </a:rPr>
              <a:t>Approximate semantics for packet transactions</a:t>
            </a:r>
          </a:p>
          <a:p>
            <a:endParaRPr lang="en-US" dirty="0">
              <a:latin typeface="Gadugi" panose="020B0502040204020203" pitchFamily="34" charset="0"/>
            </a:endParaRPr>
          </a:p>
          <a:p>
            <a:r>
              <a:rPr lang="en-US" dirty="0" smtClean="0">
                <a:latin typeface="Gadugi" panose="020B0502040204020203" pitchFamily="34" charset="0"/>
              </a:rPr>
              <a:t>Sharing memory between pipeline stages</a:t>
            </a:r>
          </a:p>
          <a:p>
            <a:endParaRPr lang="en-US" dirty="0">
              <a:latin typeface="Gadugi" panose="020B0502040204020203" pitchFamily="34" charset="0"/>
            </a:endParaRPr>
          </a:p>
          <a:p>
            <a:r>
              <a:rPr lang="en-US" dirty="0" smtClean="0">
                <a:latin typeface="Gadugi" panose="020B0502040204020203" pitchFamily="34" charset="0"/>
              </a:rPr>
              <a:t>Programmable NICs</a:t>
            </a:r>
          </a:p>
        </p:txBody>
      </p:sp>
    </p:spTree>
    <p:extLst>
      <p:ext uri="{BB962C8B-B14F-4D97-AF65-F5344CB8AC3E}">
        <p14:creationId xmlns:p14="http://schemas.microsoft.com/office/powerpoint/2010/main" val="38428140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Instruction mapping: bin packing</a:t>
            </a:r>
            <a:endParaRPr lang="en-US" dirty="0">
              <a:latin typeface="Gadugi" panose="020B0502040204020203" pitchFamily="34" charset="0"/>
            </a:endParaRPr>
          </a:p>
        </p:txBody>
      </p:sp>
      <p:sp>
        <p:nvSpPr>
          <p:cNvPr id="3" name="Content Placeholder 2"/>
          <p:cNvSpPr>
            <a:spLocks noGrp="1"/>
          </p:cNvSpPr>
          <p:nvPr>
            <p:ph idx="1"/>
          </p:nvPr>
        </p:nvSpPr>
        <p:spPr>
          <a:xfrm>
            <a:off x="838200" y="2811462"/>
            <a:ext cx="10515600" cy="4351338"/>
          </a:xfrm>
        </p:spPr>
        <p:txBody>
          <a:bodyPr>
            <a:normAutofit/>
          </a:bodyPr>
          <a:lstStyle/>
          <a:p>
            <a:pPr marL="0" indent="0">
              <a:buNone/>
            </a:pPr>
            <a:endParaRPr lang="en-US" dirty="0">
              <a:latin typeface="Gadugi" panose="020B0502040204020203" pitchFamily="34" charset="0"/>
            </a:endParaRPr>
          </a:p>
          <a:p>
            <a:pPr marL="0" indent="0">
              <a:buNone/>
            </a:pPr>
            <a:endParaRPr lang="en-US" dirty="0" smtClean="0">
              <a:latin typeface="Gadugi" panose="020B0502040204020203" pitchFamily="34" charset="0"/>
            </a:endParaRPr>
          </a:p>
          <a:p>
            <a:endParaRPr lang="en-US" dirty="0" smtClean="0">
              <a:latin typeface="Gadugi" panose="020B0502040204020203" pitchFamily="34" charset="0"/>
            </a:endParaRPr>
          </a:p>
          <a:p>
            <a:endParaRPr lang="en-US" dirty="0">
              <a:latin typeface="Gadugi" panose="020B0502040204020203" pitchFamily="34" charset="0"/>
            </a:endParaRPr>
          </a:p>
          <a:p>
            <a:endParaRPr lang="en-US" dirty="0" smtClean="0">
              <a:latin typeface="Gadugi" panose="020B0502040204020203" pitchFamily="34" charset="0"/>
            </a:endParaRPr>
          </a:p>
        </p:txBody>
      </p:sp>
      <p:sp>
        <p:nvSpPr>
          <p:cNvPr id="130" name="Rounded Rectangle 129"/>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31" name="Right Arrow 130"/>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Rounded Rectangle 131"/>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33" name="Right Arrow 132"/>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TextBox 133"/>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35" name="TextBox 134"/>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36" name="Rounded Rectangle 135"/>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37" name="TextBox 136"/>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pic>
        <p:nvPicPr>
          <p:cNvPr id="4" name="Picture 3"/>
          <p:cNvPicPr>
            <a:picLocks noChangeAspect="1"/>
          </p:cNvPicPr>
          <p:nvPr/>
        </p:nvPicPr>
        <p:blipFill>
          <a:blip r:embed="rId3"/>
          <a:stretch>
            <a:fillRect/>
          </a:stretch>
        </p:blipFill>
        <p:spPr>
          <a:xfrm>
            <a:off x="3446597" y="4288227"/>
            <a:ext cx="6547497" cy="2372132"/>
          </a:xfrm>
          <a:prstGeom prst="rect">
            <a:avLst/>
          </a:prstGeom>
        </p:spPr>
      </p:pic>
      <p:sp>
        <p:nvSpPr>
          <p:cNvPr id="140" name="Freeform 139"/>
          <p:cNvSpPr/>
          <p:nvPr/>
        </p:nvSpPr>
        <p:spPr>
          <a:xfrm rot="10800000" flipH="1">
            <a:off x="5886019" y="1717508"/>
            <a:ext cx="307374" cy="9340"/>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141" name="Freeform 140"/>
          <p:cNvSpPr/>
          <p:nvPr/>
        </p:nvSpPr>
        <p:spPr>
          <a:xfrm>
            <a:off x="1866623" y="2550744"/>
            <a:ext cx="4267200" cy="1411656"/>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prstClr val="white"/>
                </a:solidFill>
                <a:latin typeface="Gadugi"/>
              </a:rPr>
              <a:t>pkt.old</a:t>
            </a:r>
            <a:r>
              <a:rPr lang="en-US" sz="2000" kern="0" dirty="0" smtClean="0">
                <a:solidFill>
                  <a:prstClr val="white"/>
                </a:solidFill>
                <a:latin typeface="Gadugi"/>
              </a:rPr>
              <a:t> = </a:t>
            </a:r>
            <a:r>
              <a:rPr lang="en-US" sz="2000" kern="0" dirty="0" smtClean="0">
                <a:solidFill>
                  <a:srgbClr val="FF0000"/>
                </a:solidFill>
                <a:latin typeface="Gadugi"/>
              </a:rPr>
              <a:t>count</a:t>
            </a:r>
            <a:r>
              <a:rPr lang="en-US" sz="2000" kern="0" dirty="0" smtClean="0">
                <a:solidFill>
                  <a:prstClr val="white"/>
                </a:solidFill>
                <a:latin typeface="Gadugi"/>
              </a:rPr>
              <a:t>;</a:t>
            </a:r>
          </a:p>
          <a:p>
            <a:pPr defTabSz="539347">
              <a:lnSpc>
                <a:spcPct val="90000"/>
              </a:lnSpc>
              <a:spcBef>
                <a:spcPct val="0"/>
              </a:spcBef>
              <a:spcAft>
                <a:spcPct val="35000"/>
              </a:spcAft>
              <a:defRPr/>
            </a:pPr>
            <a:r>
              <a:rPr lang="en-US" sz="2000" kern="0" dirty="0" err="1" smtClean="0">
                <a:solidFill>
                  <a:prstClr val="white"/>
                </a:solidFill>
                <a:latin typeface="Gadugi"/>
              </a:rPr>
              <a:t>pkt.tmp</a:t>
            </a:r>
            <a:r>
              <a:rPr lang="en-US" sz="2000" kern="0" dirty="0" smtClean="0">
                <a:solidFill>
                  <a:prstClr val="white"/>
                </a:solidFill>
                <a:latin typeface="Gadugi"/>
              </a:rPr>
              <a:t> = </a:t>
            </a:r>
            <a:r>
              <a:rPr lang="en-US" sz="2000" kern="0" dirty="0" err="1" smtClean="0">
                <a:solidFill>
                  <a:prstClr val="white"/>
                </a:solidFill>
                <a:latin typeface="Gadugi"/>
              </a:rPr>
              <a:t>pkt.old</a:t>
            </a:r>
            <a:r>
              <a:rPr lang="en-US" sz="2000" kern="0" dirty="0" smtClean="0">
                <a:solidFill>
                  <a:prstClr val="white"/>
                </a:solidFill>
                <a:latin typeface="Gadugi"/>
              </a:rPr>
              <a:t> == 9;</a:t>
            </a:r>
          </a:p>
          <a:p>
            <a:pPr defTabSz="539347">
              <a:lnSpc>
                <a:spcPct val="90000"/>
              </a:lnSpc>
              <a:spcBef>
                <a:spcPct val="0"/>
              </a:spcBef>
              <a:spcAft>
                <a:spcPct val="35000"/>
              </a:spcAft>
              <a:defRPr/>
            </a:pPr>
            <a:r>
              <a:rPr lang="en-US" sz="2000" kern="0" dirty="0" err="1" smtClean="0">
                <a:solidFill>
                  <a:prstClr val="white"/>
                </a:solidFill>
                <a:latin typeface="Gadugi"/>
              </a:rPr>
              <a:t>pkt.new</a:t>
            </a:r>
            <a:r>
              <a:rPr lang="en-US" sz="2000" kern="0" dirty="0" smtClean="0">
                <a:solidFill>
                  <a:prstClr val="white"/>
                </a:solidFill>
                <a:latin typeface="Gadugi"/>
              </a:rPr>
              <a:t> = </a:t>
            </a:r>
            <a:r>
              <a:rPr lang="en-US" sz="2000" kern="0" dirty="0" err="1" smtClean="0">
                <a:solidFill>
                  <a:prstClr val="white"/>
                </a:solidFill>
                <a:latin typeface="Gadugi"/>
              </a:rPr>
              <a:t>pkt.tmp</a:t>
            </a:r>
            <a:r>
              <a:rPr lang="en-US" sz="2000" kern="0" dirty="0" smtClean="0">
                <a:solidFill>
                  <a:prstClr val="white"/>
                </a:solidFill>
                <a:latin typeface="Gadugi"/>
              </a:rPr>
              <a:t> ? 0 : (</a:t>
            </a:r>
            <a:r>
              <a:rPr lang="en-US" sz="2000" kern="0" dirty="0" err="1" smtClean="0">
                <a:solidFill>
                  <a:prstClr val="white"/>
                </a:solidFill>
                <a:latin typeface="Gadugi"/>
              </a:rPr>
              <a:t>pkt.old</a:t>
            </a:r>
            <a:r>
              <a:rPr lang="en-US" sz="2000" kern="0" dirty="0" smtClean="0">
                <a:solidFill>
                  <a:prstClr val="white"/>
                </a:solidFill>
                <a:latin typeface="Gadugi"/>
              </a:rPr>
              <a:t> </a:t>
            </a:r>
            <a:r>
              <a:rPr lang="en-US" sz="2000" kern="0" dirty="0">
                <a:solidFill>
                  <a:prstClr val="white"/>
                </a:solidFill>
                <a:latin typeface="Gadugi"/>
              </a:rPr>
              <a:t>+ 1</a:t>
            </a:r>
            <a:r>
              <a:rPr lang="en-US" sz="2000" kern="0" dirty="0" smtClean="0">
                <a:solidFill>
                  <a:prstClr val="white"/>
                </a:solidFill>
                <a:latin typeface="Gadugi"/>
              </a:rPr>
              <a:t>);</a:t>
            </a:r>
            <a:endParaRPr lang="en-US" sz="2000" kern="0" dirty="0">
              <a:solidFill>
                <a:prstClr val="white"/>
              </a:solidFill>
              <a:latin typeface="Gadugi"/>
            </a:endParaRPr>
          </a:p>
          <a:p>
            <a:pPr defTabSz="539347">
              <a:lnSpc>
                <a:spcPct val="90000"/>
              </a:lnSpc>
              <a:spcBef>
                <a:spcPct val="0"/>
              </a:spcBef>
              <a:spcAft>
                <a:spcPct val="35000"/>
              </a:spcAft>
              <a:defRPr/>
            </a:pPr>
            <a:r>
              <a:rPr lang="en-US" sz="2000" kern="0" dirty="0">
                <a:solidFill>
                  <a:srgbClr val="FF0000"/>
                </a:solidFill>
                <a:latin typeface="Gadugi"/>
              </a:rPr>
              <a:t>c</a:t>
            </a:r>
            <a:r>
              <a:rPr lang="en-US" sz="2000" kern="0" dirty="0" smtClean="0">
                <a:solidFill>
                  <a:srgbClr val="FF0000"/>
                </a:solidFill>
                <a:latin typeface="Gadugi"/>
              </a:rPr>
              <a:t>ount</a:t>
            </a:r>
            <a:r>
              <a:rPr lang="en-US" sz="2000" kern="0" dirty="0" smtClean="0">
                <a:solidFill>
                  <a:prstClr val="white"/>
                </a:solidFill>
                <a:latin typeface="Gadugi"/>
              </a:rPr>
              <a:t> = </a:t>
            </a:r>
            <a:r>
              <a:rPr lang="en-US" sz="2000" kern="0" dirty="0" err="1" smtClean="0">
                <a:solidFill>
                  <a:prstClr val="white"/>
                </a:solidFill>
                <a:latin typeface="Gadugi"/>
              </a:rPr>
              <a:t>pkt.new</a:t>
            </a:r>
            <a:r>
              <a:rPr lang="en-US" sz="2000" kern="0" dirty="0" smtClean="0">
                <a:solidFill>
                  <a:prstClr val="white"/>
                </a:solidFill>
                <a:latin typeface="Gadugi"/>
              </a:rPr>
              <a:t>;</a:t>
            </a:r>
          </a:p>
        </p:txBody>
      </p:sp>
      <p:sp>
        <p:nvSpPr>
          <p:cNvPr id="143" name="Freeform 142"/>
          <p:cNvSpPr/>
          <p:nvPr/>
        </p:nvSpPr>
        <p:spPr>
          <a:xfrm>
            <a:off x="6596141" y="3137289"/>
            <a:ext cx="2624059" cy="289044"/>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prstClr val="white"/>
                </a:solidFill>
                <a:latin typeface="Gadugi"/>
              </a:rPr>
              <a:t>pkt.sample</a:t>
            </a:r>
            <a:r>
              <a:rPr lang="en-US" sz="2000" kern="0" dirty="0" smtClean="0">
                <a:solidFill>
                  <a:prstClr val="white"/>
                </a:solidFill>
                <a:latin typeface="Gadugi"/>
              </a:rPr>
              <a:t> </a:t>
            </a:r>
            <a:r>
              <a:rPr lang="en-US" sz="2000" kern="0" dirty="0">
                <a:solidFill>
                  <a:prstClr val="white"/>
                </a:solidFill>
                <a:latin typeface="Gadugi"/>
              </a:rPr>
              <a:t>= </a:t>
            </a:r>
            <a:r>
              <a:rPr lang="en-US" sz="2000" kern="0" dirty="0" err="1" smtClean="0">
                <a:solidFill>
                  <a:prstClr val="white"/>
                </a:solidFill>
                <a:latin typeface="Gadugi"/>
              </a:rPr>
              <a:t>pkt.tmp</a:t>
            </a:r>
            <a:r>
              <a:rPr lang="en-US" sz="2000" kern="0" dirty="0" smtClean="0">
                <a:solidFill>
                  <a:prstClr val="white"/>
                </a:solidFill>
                <a:latin typeface="Gadugi"/>
              </a:rPr>
              <a:t>;</a:t>
            </a:r>
            <a:endParaRPr lang="en-US" sz="2000" kern="0" dirty="0">
              <a:solidFill>
                <a:prstClr val="white"/>
              </a:solidFill>
              <a:latin typeface="Gadugi"/>
            </a:endParaRPr>
          </a:p>
        </p:txBody>
      </p:sp>
      <p:sp>
        <p:nvSpPr>
          <p:cNvPr id="144" name="TextBox 405"/>
          <p:cNvSpPr txBox="1"/>
          <p:nvPr/>
        </p:nvSpPr>
        <p:spPr>
          <a:xfrm>
            <a:off x="6779172" y="2015469"/>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Gadugi"/>
              </a:rPr>
              <a:t>Stage 2</a:t>
            </a:r>
          </a:p>
        </p:txBody>
      </p:sp>
      <p:sp>
        <p:nvSpPr>
          <p:cNvPr id="145" name="TextBox 405"/>
          <p:cNvSpPr txBox="1"/>
          <p:nvPr/>
        </p:nvSpPr>
        <p:spPr>
          <a:xfrm>
            <a:off x="2931072" y="2018635"/>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Gadugi"/>
              </a:rPr>
              <a:t>Stage </a:t>
            </a:r>
            <a:r>
              <a:rPr lang="en-US" sz="2000" kern="0" dirty="0" smtClean="0">
                <a:solidFill>
                  <a:prstClr val="black"/>
                </a:solidFill>
                <a:latin typeface="Gadugi"/>
              </a:rPr>
              <a:t>1</a:t>
            </a:r>
            <a:endParaRPr lang="en-US" sz="2000" kern="0" dirty="0">
              <a:solidFill>
                <a:prstClr val="black"/>
              </a:solidFill>
              <a:latin typeface="Gadugi"/>
            </a:endParaRPr>
          </a:p>
        </p:txBody>
      </p:sp>
    </p:spTree>
    <p:extLst>
      <p:ext uri="{BB962C8B-B14F-4D97-AF65-F5344CB8AC3E}">
        <p14:creationId xmlns:p14="http://schemas.microsoft.com/office/powerpoint/2010/main" val="25867727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4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145"/>
                                        </p:tgtEl>
                                        <p:attrNameLst>
                                          <p:attrName>style.visibility</p:attrName>
                                        </p:attrNameLst>
                                      </p:cBhvr>
                                      <p:to>
                                        <p:strVal val="hidden"/>
                                      </p:to>
                                    </p:set>
                                  </p:childTnLst>
                                </p:cTn>
                              </p:par>
                              <p:par>
                                <p:cTn id="17" presetID="6" presetClass="emph" presetSubtype="0" fill="hold" grpId="0" nodeType="withEffect">
                                  <p:stCondLst>
                                    <p:cond delay="0"/>
                                  </p:stCondLst>
                                  <p:childTnLst>
                                    <p:animScale>
                                      <p:cBhvr>
                                        <p:cTn id="18" dur="10" fill="hold"/>
                                        <p:tgtEl>
                                          <p:spTgt spid="141"/>
                                        </p:tgtEl>
                                      </p:cBhvr>
                                      <p:by x="30000" y="30000"/>
                                    </p:animScale>
                                  </p:childTnLst>
                                </p:cTn>
                              </p:par>
                            </p:childTnLst>
                          </p:cTn>
                        </p:par>
                      </p:childTnLst>
                    </p:cTn>
                  </p:par>
                  <p:par>
                    <p:cTn id="19" fill="hold">
                      <p:stCondLst>
                        <p:cond delay="indefinite"/>
                      </p:stCondLst>
                      <p:childTnLst>
                        <p:par>
                          <p:cTn id="20" fill="hold">
                            <p:stCondLst>
                              <p:cond delay="0"/>
                            </p:stCondLst>
                            <p:childTnLst>
                              <p:par>
                                <p:cTn id="21" presetID="0" presetClass="path" presetSubtype="0" accel="50000" decel="50000" fill="hold" grpId="1" nodeType="clickEffect">
                                  <p:stCondLst>
                                    <p:cond delay="0"/>
                                  </p:stCondLst>
                                  <p:childTnLst>
                                    <p:animMotion origin="layout" path="M 5E-6 1.48148E-6 L 0.10144 0.15046 " pathEditMode="relative" rAng="0" ptsTypes="AA">
                                      <p:cBhvr>
                                        <p:cTn id="22" dur="10" fill="hold"/>
                                        <p:tgtEl>
                                          <p:spTgt spid="141"/>
                                        </p:tgtEl>
                                        <p:attrNameLst>
                                          <p:attrName>ppt_x</p:attrName>
                                          <p:attrName>ppt_y</p:attrName>
                                        </p:attrNameLst>
                                      </p:cBhvr>
                                      <p:rCtr x="5065" y="7523"/>
                                    </p:animMotion>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144"/>
                                        </p:tgtEl>
                                        <p:attrNameLst>
                                          <p:attrName>style.visibility</p:attrName>
                                        </p:attrNameLst>
                                      </p:cBhvr>
                                      <p:to>
                                        <p:strVal val="hidden"/>
                                      </p:to>
                                    </p:set>
                                  </p:childTnLst>
                                </p:cTn>
                              </p:par>
                              <p:par>
                                <p:cTn id="27" presetID="6" presetClass="emph" presetSubtype="0" fill="hold" grpId="0" nodeType="withEffect">
                                  <p:stCondLst>
                                    <p:cond delay="0"/>
                                  </p:stCondLst>
                                  <p:childTnLst>
                                    <p:animScale>
                                      <p:cBhvr>
                                        <p:cTn id="28" dur="10" fill="hold"/>
                                        <p:tgtEl>
                                          <p:spTgt spid="143"/>
                                        </p:tgtEl>
                                      </p:cBhvr>
                                      <p:by x="30000" y="30000"/>
                                    </p:animScale>
                                  </p:childTnLst>
                                </p:cTn>
                              </p:par>
                            </p:childTnLst>
                          </p:cTn>
                        </p:par>
                      </p:childTnLst>
                    </p:cTn>
                  </p:par>
                  <p:par>
                    <p:cTn id="29" fill="hold">
                      <p:stCondLst>
                        <p:cond delay="indefinite"/>
                      </p:stCondLst>
                      <p:childTnLst>
                        <p:par>
                          <p:cTn id="30" fill="hold">
                            <p:stCondLst>
                              <p:cond delay="0"/>
                            </p:stCondLst>
                            <p:childTnLst>
                              <p:par>
                                <p:cTn id="31" presetID="0" presetClass="path" presetSubtype="0" accel="50000" decel="50000" fill="hold" grpId="1" nodeType="clickEffect">
                                  <p:stCondLst>
                                    <p:cond delay="0"/>
                                  </p:stCondLst>
                                  <p:childTnLst>
                                    <p:animMotion origin="layout" path="M 0.00221 0.02014 L 0.02018 0.17292 " pathEditMode="relative" ptsTypes="AA">
                                      <p:cBhvr>
                                        <p:cTn id="32" dur="10" fill="hold"/>
                                        <p:tgtEl>
                                          <p:spTgt spid="143"/>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 grpId="0" animBg="1"/>
      <p:bldP spid="141" grpId="1" animBg="1"/>
      <p:bldP spid="143" grpId="0" animBg="1"/>
      <p:bldP spid="143" grpId="1" animBg="1"/>
      <p:bldP spid="144" grpId="0"/>
      <p:bldP spid="144" grpId="1"/>
      <p:bldP spid="145" grpId="0"/>
      <p:bldP spid="145" grpId="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323128"/>
            <a:ext cx="10210800" cy="1325563"/>
          </a:xfrm>
        </p:spPr>
        <p:txBody>
          <a:bodyPr/>
          <a:lstStyle/>
          <a:p>
            <a:r>
              <a:rPr lang="en-US" dirty="0" smtClean="0">
                <a:latin typeface="Gadugi" panose="020B0502040204020203" pitchFamily="34" charset="0"/>
              </a:rPr>
              <a:t>Composing PIFOs: min. rate guarantees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pPr marL="0" indent="0">
              <a:buNone/>
            </a:pPr>
            <a:r>
              <a:rPr lang="en-US" dirty="0" smtClean="0">
                <a:latin typeface="Gadugi" panose="020B0502040204020203" pitchFamily="34" charset="0"/>
              </a:rPr>
              <a:t>Minimum rate guarantees:</a:t>
            </a:r>
          </a:p>
          <a:p>
            <a:pPr marL="0" indent="0">
              <a:buNone/>
            </a:pPr>
            <a:endParaRPr lang="en-US" dirty="0">
              <a:latin typeface="Gadugi" panose="020B0502040204020203" pitchFamily="34" charset="0"/>
            </a:endParaRPr>
          </a:p>
          <a:p>
            <a:pPr marL="0" indent="0">
              <a:buNone/>
            </a:pPr>
            <a:r>
              <a:rPr lang="en-US" dirty="0" smtClean="0">
                <a:latin typeface="Gadugi" panose="020B0502040204020203" pitchFamily="34" charset="0"/>
              </a:rPr>
              <a:t>Provide each flow a guaranteed</a:t>
            </a:r>
          </a:p>
          <a:p>
            <a:pPr marL="0" indent="0">
              <a:buNone/>
            </a:pPr>
            <a:r>
              <a:rPr lang="en-US" dirty="0" smtClean="0">
                <a:latin typeface="Gadugi" panose="020B0502040204020203" pitchFamily="34" charset="0"/>
              </a:rPr>
              <a:t>rate provided the sum of these</a:t>
            </a:r>
          </a:p>
          <a:p>
            <a:pPr marL="0" indent="0">
              <a:buNone/>
            </a:pPr>
            <a:r>
              <a:rPr lang="en-US" dirty="0" smtClean="0">
                <a:latin typeface="Gadugi" panose="020B0502040204020203" pitchFamily="34" charset="0"/>
              </a:rPr>
              <a:t>guarantees  is below capacity.</a:t>
            </a:r>
            <a:endParaRPr lang="en-US" dirty="0">
              <a:latin typeface="Gadugi" panose="020B0502040204020203" pitchFamily="34" charset="0"/>
            </a:endParaRPr>
          </a:p>
        </p:txBody>
      </p:sp>
      <p:grpSp>
        <p:nvGrpSpPr>
          <p:cNvPr id="83" name="Group 82"/>
          <p:cNvGrpSpPr/>
          <p:nvPr/>
        </p:nvGrpSpPr>
        <p:grpSpPr>
          <a:xfrm>
            <a:off x="9296401" y="3843236"/>
            <a:ext cx="996505" cy="316285"/>
            <a:chOff x="1559390" y="903111"/>
            <a:chExt cx="867721" cy="313268"/>
          </a:xfrm>
        </p:grpSpPr>
        <p:cxnSp>
          <p:nvCxnSpPr>
            <p:cNvPr id="84" name="Straight Connector 83"/>
            <p:cNvCxnSpPr/>
            <p:nvPr/>
          </p:nvCxnSpPr>
          <p:spPr>
            <a:xfrm flipV="1">
              <a:off x="1559390" y="903111"/>
              <a:ext cx="867721" cy="12769"/>
            </a:xfrm>
            <a:prstGeom prst="line">
              <a:avLst/>
            </a:prstGeom>
            <a:noFill/>
            <a:ln w="25400" cap="flat" cmpd="sng" algn="ctr">
              <a:solidFill>
                <a:sysClr val="windowText" lastClr="000000"/>
              </a:solidFill>
              <a:prstDash val="solid"/>
            </a:ln>
            <a:effectLst/>
          </p:spPr>
        </p:cxnSp>
        <p:cxnSp>
          <p:nvCxnSpPr>
            <p:cNvPr id="85" name="Straight Connector 84"/>
            <p:cNvCxnSpPr/>
            <p:nvPr/>
          </p:nvCxnSpPr>
          <p:spPr>
            <a:xfrm flipV="1">
              <a:off x="1559390" y="1216378"/>
              <a:ext cx="867721" cy="1"/>
            </a:xfrm>
            <a:prstGeom prst="line">
              <a:avLst/>
            </a:prstGeom>
            <a:noFill/>
            <a:ln w="25400" cap="flat" cmpd="sng" algn="ctr">
              <a:solidFill>
                <a:sysClr val="windowText" lastClr="000000"/>
              </a:solidFill>
              <a:prstDash val="solid"/>
            </a:ln>
            <a:effectLst/>
          </p:spPr>
        </p:cxnSp>
        <p:cxnSp>
          <p:nvCxnSpPr>
            <p:cNvPr id="86" name="Straight Connector 85"/>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88" name="Rectangle 87"/>
          <p:cNvSpPr/>
          <p:nvPr/>
        </p:nvSpPr>
        <p:spPr>
          <a:xfrm>
            <a:off x="10108294" y="385722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89" name="Rectangle 88"/>
          <p:cNvSpPr/>
          <p:nvPr/>
        </p:nvSpPr>
        <p:spPr>
          <a:xfrm>
            <a:off x="9919617" y="3858747"/>
            <a:ext cx="163401" cy="288746"/>
          </a:xfrm>
          <a:prstGeom prst="rect">
            <a:avLst/>
          </a:prstGeom>
          <a:solidFill>
            <a:schemeClr val="accent1">
              <a:lumMod val="75000"/>
            </a:scheme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90" name="Rectangle 89"/>
          <p:cNvSpPr/>
          <p:nvPr/>
        </p:nvSpPr>
        <p:spPr>
          <a:xfrm>
            <a:off x="7982609" y="3856921"/>
            <a:ext cx="163401" cy="288746"/>
          </a:xfrm>
          <a:prstGeom prst="rect">
            <a:avLst/>
          </a:prstGeom>
          <a:solidFill>
            <a:sysClr val="window" lastClr="FFFFFF">
              <a:lumMod val="65000"/>
            </a:sys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grpSp>
        <p:nvGrpSpPr>
          <p:cNvPr id="119" name="Group 118"/>
          <p:cNvGrpSpPr/>
          <p:nvPr/>
        </p:nvGrpSpPr>
        <p:grpSpPr>
          <a:xfrm>
            <a:off x="7353301" y="3834074"/>
            <a:ext cx="996505" cy="316285"/>
            <a:chOff x="1559390" y="903111"/>
            <a:chExt cx="867721" cy="313268"/>
          </a:xfrm>
        </p:grpSpPr>
        <p:cxnSp>
          <p:nvCxnSpPr>
            <p:cNvPr id="120" name="Straight Connector 119"/>
            <p:cNvCxnSpPr/>
            <p:nvPr/>
          </p:nvCxnSpPr>
          <p:spPr>
            <a:xfrm flipV="1">
              <a:off x="1559390" y="903111"/>
              <a:ext cx="867721" cy="12769"/>
            </a:xfrm>
            <a:prstGeom prst="line">
              <a:avLst/>
            </a:prstGeom>
            <a:noFill/>
            <a:ln w="25400" cap="flat" cmpd="sng" algn="ctr">
              <a:solidFill>
                <a:sysClr val="windowText" lastClr="000000"/>
              </a:solidFill>
              <a:prstDash val="solid"/>
            </a:ln>
            <a:effectLst/>
          </p:spPr>
        </p:cxnSp>
        <p:cxnSp>
          <p:nvCxnSpPr>
            <p:cNvPr id="121" name="Straight Connector 120"/>
            <p:cNvCxnSpPr/>
            <p:nvPr/>
          </p:nvCxnSpPr>
          <p:spPr>
            <a:xfrm flipV="1">
              <a:off x="1559390" y="1216378"/>
              <a:ext cx="867721" cy="1"/>
            </a:xfrm>
            <a:prstGeom prst="line">
              <a:avLst/>
            </a:prstGeom>
            <a:noFill/>
            <a:ln w="25400" cap="flat" cmpd="sng" algn="ctr">
              <a:solidFill>
                <a:sysClr val="windowText" lastClr="000000"/>
              </a:solidFill>
              <a:prstDash val="solid"/>
            </a:ln>
            <a:effectLst/>
          </p:spPr>
        </p:cxnSp>
        <p:cxnSp>
          <p:nvCxnSpPr>
            <p:cNvPr id="122" name="Straight Connector 121"/>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123" name="Rectangle 122"/>
          <p:cNvSpPr/>
          <p:nvPr/>
        </p:nvSpPr>
        <p:spPr>
          <a:xfrm>
            <a:off x="8167992" y="3846965"/>
            <a:ext cx="163401" cy="288746"/>
          </a:xfrm>
          <a:prstGeom prst="rect">
            <a:avLst/>
          </a:prstGeom>
          <a:solidFill>
            <a:srgbClr val="FF0000"/>
          </a:solidFill>
          <a:ln w="9525" cap="flat" cmpd="sng" algn="ctr">
            <a:solidFill>
              <a:schemeClr val="tx1"/>
            </a:solidFill>
            <a:prstDash val="solid"/>
          </a:ln>
          <a:effectLst/>
        </p:spPr>
        <p:txBody>
          <a:bodyPr rtlCol="0" anchor="ctr"/>
          <a:lstStyle/>
          <a:p>
            <a:pPr algn="ctr" defTabSz="457200">
              <a:defRPr/>
            </a:pPr>
            <a:endParaRPr lang="en-US" kern="0">
              <a:solidFill>
                <a:prstClr val="white"/>
              </a:solidFill>
              <a:latin typeface="Calibri"/>
            </a:endParaRPr>
          </a:p>
        </p:txBody>
      </p:sp>
      <p:sp>
        <p:nvSpPr>
          <p:cNvPr id="127" name="Rectangle 126"/>
          <p:cNvSpPr/>
          <p:nvPr/>
        </p:nvSpPr>
        <p:spPr>
          <a:xfrm>
            <a:off x="7806040" y="3852720"/>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grpSp>
        <p:nvGrpSpPr>
          <p:cNvPr id="130" name="Group 129"/>
          <p:cNvGrpSpPr/>
          <p:nvPr/>
        </p:nvGrpSpPr>
        <p:grpSpPr>
          <a:xfrm>
            <a:off x="8381463" y="2876605"/>
            <a:ext cx="996505" cy="316285"/>
            <a:chOff x="1559390" y="903111"/>
            <a:chExt cx="867721" cy="313268"/>
          </a:xfrm>
        </p:grpSpPr>
        <p:cxnSp>
          <p:nvCxnSpPr>
            <p:cNvPr id="131" name="Straight Connector 130"/>
            <p:cNvCxnSpPr/>
            <p:nvPr/>
          </p:nvCxnSpPr>
          <p:spPr>
            <a:xfrm flipV="1">
              <a:off x="1559390" y="903111"/>
              <a:ext cx="867721" cy="12769"/>
            </a:xfrm>
            <a:prstGeom prst="line">
              <a:avLst/>
            </a:prstGeom>
            <a:noFill/>
            <a:ln w="25400" cap="flat" cmpd="sng" algn="ctr">
              <a:solidFill>
                <a:sysClr val="windowText" lastClr="000000"/>
              </a:solidFill>
              <a:prstDash val="solid"/>
            </a:ln>
            <a:effectLst/>
          </p:spPr>
        </p:cxnSp>
        <p:cxnSp>
          <p:nvCxnSpPr>
            <p:cNvPr id="132" name="Straight Connector 131"/>
            <p:cNvCxnSpPr/>
            <p:nvPr/>
          </p:nvCxnSpPr>
          <p:spPr>
            <a:xfrm flipV="1">
              <a:off x="1559390" y="1216378"/>
              <a:ext cx="867721" cy="1"/>
            </a:xfrm>
            <a:prstGeom prst="line">
              <a:avLst/>
            </a:prstGeom>
            <a:noFill/>
            <a:ln w="25400" cap="flat" cmpd="sng" algn="ctr">
              <a:solidFill>
                <a:sysClr val="windowText" lastClr="000000"/>
              </a:solidFill>
              <a:prstDash val="solid"/>
            </a:ln>
            <a:effectLst/>
          </p:spPr>
        </p:cxnSp>
        <p:cxnSp>
          <p:nvCxnSpPr>
            <p:cNvPr id="133" name="Straight Connector 132"/>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134" name="Rectangle 133"/>
          <p:cNvSpPr/>
          <p:nvPr/>
        </p:nvSpPr>
        <p:spPr>
          <a:xfrm>
            <a:off x="9196154" y="2889496"/>
            <a:ext cx="163401" cy="288746"/>
          </a:xfrm>
          <a:prstGeom prst="rect">
            <a:avLst/>
          </a:prstGeom>
          <a:solidFill>
            <a:srgbClr val="FF0000"/>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35" name="Rectangle 134"/>
          <p:cNvSpPr/>
          <p:nvPr/>
        </p:nvSpPr>
        <p:spPr>
          <a:xfrm>
            <a:off x="9022353" y="2890590"/>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36" name="Rectangle 135"/>
          <p:cNvSpPr/>
          <p:nvPr/>
        </p:nvSpPr>
        <p:spPr>
          <a:xfrm>
            <a:off x="8671092" y="2892116"/>
            <a:ext cx="163401" cy="288746"/>
          </a:xfrm>
          <a:prstGeom prst="rect">
            <a:avLst/>
          </a:prstGeom>
          <a:solidFill>
            <a:schemeClr val="accent1">
              <a:lumMod val="75000"/>
            </a:scheme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37" name="Rectangle 136"/>
          <p:cNvSpPr/>
          <p:nvPr/>
        </p:nvSpPr>
        <p:spPr>
          <a:xfrm>
            <a:off x="8846230" y="2890374"/>
            <a:ext cx="163401" cy="288746"/>
          </a:xfrm>
          <a:prstGeom prst="rect">
            <a:avLst/>
          </a:prstGeom>
          <a:solidFill>
            <a:sysClr val="window" lastClr="FFFFFF">
              <a:lumMod val="65000"/>
            </a:sys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38" name="Rectangle 137"/>
          <p:cNvSpPr/>
          <p:nvPr/>
        </p:nvSpPr>
        <p:spPr>
          <a:xfrm>
            <a:off x="8492061" y="2892116"/>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cxnSp>
        <p:nvCxnSpPr>
          <p:cNvPr id="140" name="Straight Connector 139"/>
          <p:cNvCxnSpPr/>
          <p:nvPr/>
        </p:nvCxnSpPr>
        <p:spPr>
          <a:xfrm flipH="1">
            <a:off x="8221724" y="3235813"/>
            <a:ext cx="665352" cy="558511"/>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a:xfrm>
            <a:off x="8887076" y="3235812"/>
            <a:ext cx="599824" cy="574188"/>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6096000" y="2744148"/>
            <a:ext cx="2329484" cy="923330"/>
          </a:xfrm>
          <a:prstGeom prst="rect">
            <a:avLst/>
          </a:prstGeom>
          <a:noFill/>
        </p:spPr>
        <p:txBody>
          <a:bodyPr wrap="none" rtlCol="0">
            <a:spAutoFit/>
          </a:bodyPr>
          <a:lstStyle/>
          <a:p>
            <a:r>
              <a:rPr lang="en-US" dirty="0" smtClean="0">
                <a:latin typeface="Gadugi" panose="020B0502040204020203" pitchFamily="34" charset="0"/>
              </a:rPr>
              <a:t>PIFO-Root</a:t>
            </a:r>
            <a:endParaRPr lang="en-US" dirty="0">
              <a:latin typeface="Gadugi" panose="020B0502040204020203" pitchFamily="34" charset="0"/>
            </a:endParaRPr>
          </a:p>
          <a:p>
            <a:r>
              <a:rPr lang="en-US" dirty="0" smtClean="0">
                <a:latin typeface="Gadugi" panose="020B0502040204020203" pitchFamily="34" charset="0"/>
              </a:rPr>
              <a:t>Prioritize flows under</a:t>
            </a:r>
          </a:p>
          <a:p>
            <a:r>
              <a:rPr lang="en-US" dirty="0" smtClean="0">
                <a:latin typeface="Gadugi" panose="020B0502040204020203" pitchFamily="34" charset="0"/>
              </a:rPr>
              <a:t>min. rate</a:t>
            </a:r>
            <a:endParaRPr lang="en-US" dirty="0">
              <a:latin typeface="Gadugi" panose="020B0502040204020203" pitchFamily="34" charset="0"/>
            </a:endParaRPr>
          </a:p>
        </p:txBody>
      </p:sp>
      <p:sp>
        <p:nvSpPr>
          <p:cNvPr id="143" name="TextBox 142"/>
          <p:cNvSpPr txBox="1"/>
          <p:nvPr/>
        </p:nvSpPr>
        <p:spPr>
          <a:xfrm>
            <a:off x="6781801" y="4219576"/>
            <a:ext cx="1835759" cy="646331"/>
          </a:xfrm>
          <a:prstGeom prst="rect">
            <a:avLst/>
          </a:prstGeom>
          <a:noFill/>
        </p:spPr>
        <p:txBody>
          <a:bodyPr wrap="none" rtlCol="0">
            <a:spAutoFit/>
          </a:bodyPr>
          <a:lstStyle/>
          <a:p>
            <a:r>
              <a:rPr lang="en-US" dirty="0">
                <a:latin typeface="Gadugi" panose="020B0502040204020203" pitchFamily="34" charset="0"/>
              </a:rPr>
              <a:t>PIFO-A</a:t>
            </a:r>
          </a:p>
          <a:p>
            <a:r>
              <a:rPr lang="en-US" dirty="0" smtClean="0">
                <a:latin typeface="Gadugi" panose="020B0502040204020203" pitchFamily="34" charset="0"/>
              </a:rPr>
              <a:t>(FIFO for flow A)</a:t>
            </a:r>
            <a:endParaRPr lang="en-US" dirty="0">
              <a:latin typeface="Gadugi" panose="020B0502040204020203" pitchFamily="34" charset="0"/>
            </a:endParaRPr>
          </a:p>
        </p:txBody>
      </p:sp>
      <p:sp>
        <p:nvSpPr>
          <p:cNvPr id="144" name="TextBox 143"/>
          <p:cNvSpPr txBox="1"/>
          <p:nvPr/>
        </p:nvSpPr>
        <p:spPr>
          <a:xfrm>
            <a:off x="8724901" y="4230470"/>
            <a:ext cx="1819729" cy="646331"/>
          </a:xfrm>
          <a:prstGeom prst="rect">
            <a:avLst/>
          </a:prstGeom>
          <a:noFill/>
        </p:spPr>
        <p:txBody>
          <a:bodyPr wrap="none" rtlCol="0">
            <a:spAutoFit/>
          </a:bodyPr>
          <a:lstStyle/>
          <a:p>
            <a:r>
              <a:rPr lang="en-US" dirty="0">
                <a:latin typeface="Gadugi" panose="020B0502040204020203" pitchFamily="34" charset="0"/>
              </a:rPr>
              <a:t>PIFO-B</a:t>
            </a:r>
          </a:p>
          <a:p>
            <a:r>
              <a:rPr lang="en-US" dirty="0" smtClean="0">
                <a:latin typeface="Gadugi" panose="020B0502040204020203" pitchFamily="34" charset="0"/>
              </a:rPr>
              <a:t>(FIFO for flow B)</a:t>
            </a:r>
            <a:endParaRPr lang="en-US" dirty="0">
              <a:latin typeface="Gadugi" panose="020B0502040204020203" pitchFamily="34" charset="0"/>
            </a:endParaRPr>
          </a:p>
        </p:txBody>
      </p:sp>
      <p:sp>
        <p:nvSpPr>
          <p:cNvPr id="145" name="TextBox 144"/>
          <p:cNvSpPr txBox="1"/>
          <p:nvPr/>
        </p:nvSpPr>
        <p:spPr>
          <a:xfrm flipH="1">
            <a:off x="7729840" y="3803610"/>
            <a:ext cx="271161" cy="369332"/>
          </a:xfrm>
          <a:prstGeom prst="rect">
            <a:avLst/>
          </a:prstGeom>
          <a:noFill/>
        </p:spPr>
        <p:txBody>
          <a:bodyPr wrap="square" rtlCol="0">
            <a:spAutoFit/>
          </a:bodyPr>
          <a:lstStyle/>
          <a:p>
            <a:r>
              <a:rPr lang="en-US" dirty="0"/>
              <a:t>1</a:t>
            </a:r>
          </a:p>
        </p:txBody>
      </p:sp>
      <p:sp>
        <p:nvSpPr>
          <p:cNvPr id="149" name="TextBox 148"/>
          <p:cNvSpPr txBox="1"/>
          <p:nvPr/>
        </p:nvSpPr>
        <p:spPr>
          <a:xfrm flipH="1">
            <a:off x="9867901" y="3810000"/>
            <a:ext cx="271161" cy="369332"/>
          </a:xfrm>
          <a:prstGeom prst="rect">
            <a:avLst/>
          </a:prstGeom>
          <a:noFill/>
        </p:spPr>
        <p:txBody>
          <a:bodyPr wrap="square" rtlCol="0">
            <a:spAutoFit/>
          </a:bodyPr>
          <a:lstStyle/>
          <a:p>
            <a:r>
              <a:rPr lang="en-US" dirty="0"/>
              <a:t>3</a:t>
            </a:r>
          </a:p>
        </p:txBody>
      </p:sp>
      <p:sp>
        <p:nvSpPr>
          <p:cNvPr id="150" name="TextBox 149"/>
          <p:cNvSpPr txBox="1"/>
          <p:nvPr/>
        </p:nvSpPr>
        <p:spPr>
          <a:xfrm flipH="1">
            <a:off x="7920340" y="3803610"/>
            <a:ext cx="271161" cy="369332"/>
          </a:xfrm>
          <a:prstGeom prst="rect">
            <a:avLst/>
          </a:prstGeom>
          <a:noFill/>
        </p:spPr>
        <p:txBody>
          <a:bodyPr wrap="square" rtlCol="0">
            <a:spAutoFit/>
          </a:bodyPr>
          <a:lstStyle/>
          <a:p>
            <a:r>
              <a:rPr lang="en-US" dirty="0"/>
              <a:t>2</a:t>
            </a:r>
          </a:p>
        </p:txBody>
      </p:sp>
      <p:sp>
        <p:nvSpPr>
          <p:cNvPr id="151" name="TextBox 150"/>
          <p:cNvSpPr txBox="1"/>
          <p:nvPr/>
        </p:nvSpPr>
        <p:spPr>
          <a:xfrm flipH="1">
            <a:off x="10039351" y="3803610"/>
            <a:ext cx="271161" cy="369332"/>
          </a:xfrm>
          <a:prstGeom prst="rect">
            <a:avLst/>
          </a:prstGeom>
          <a:noFill/>
        </p:spPr>
        <p:txBody>
          <a:bodyPr wrap="square" rtlCol="0">
            <a:spAutoFit/>
          </a:bodyPr>
          <a:lstStyle/>
          <a:p>
            <a:r>
              <a:rPr lang="en-US" dirty="0"/>
              <a:t>4</a:t>
            </a:r>
          </a:p>
        </p:txBody>
      </p:sp>
      <p:sp>
        <p:nvSpPr>
          <p:cNvPr id="154" name="TextBox 153"/>
          <p:cNvSpPr txBox="1"/>
          <p:nvPr/>
        </p:nvSpPr>
        <p:spPr>
          <a:xfrm flipH="1">
            <a:off x="8106667" y="3803610"/>
            <a:ext cx="271161" cy="369332"/>
          </a:xfrm>
          <a:prstGeom prst="rect">
            <a:avLst/>
          </a:prstGeom>
          <a:noFill/>
        </p:spPr>
        <p:txBody>
          <a:bodyPr wrap="square" rtlCol="0">
            <a:spAutoFit/>
          </a:bodyPr>
          <a:lstStyle/>
          <a:p>
            <a:r>
              <a:rPr lang="en-US" dirty="0"/>
              <a:t>2</a:t>
            </a:r>
          </a:p>
        </p:txBody>
      </p:sp>
      <p:sp>
        <p:nvSpPr>
          <p:cNvPr id="155" name="TextBox 154"/>
          <p:cNvSpPr txBox="1"/>
          <p:nvPr/>
        </p:nvSpPr>
        <p:spPr>
          <a:xfrm>
            <a:off x="8420100" y="2846596"/>
            <a:ext cx="317716" cy="369332"/>
          </a:xfrm>
          <a:prstGeom prst="rect">
            <a:avLst/>
          </a:prstGeom>
          <a:noFill/>
        </p:spPr>
        <p:txBody>
          <a:bodyPr wrap="none" rtlCol="0">
            <a:spAutoFit/>
          </a:bodyPr>
          <a:lstStyle/>
          <a:p>
            <a:r>
              <a:rPr lang="en-US" dirty="0"/>
              <a:t>A</a:t>
            </a:r>
          </a:p>
        </p:txBody>
      </p:sp>
      <p:sp>
        <p:nvSpPr>
          <p:cNvPr id="156" name="TextBox 155"/>
          <p:cNvSpPr txBox="1"/>
          <p:nvPr/>
        </p:nvSpPr>
        <p:spPr>
          <a:xfrm>
            <a:off x="8600818" y="2843608"/>
            <a:ext cx="317716" cy="369332"/>
          </a:xfrm>
          <a:prstGeom prst="rect">
            <a:avLst/>
          </a:prstGeom>
          <a:noFill/>
        </p:spPr>
        <p:txBody>
          <a:bodyPr wrap="none" rtlCol="0">
            <a:spAutoFit/>
          </a:bodyPr>
          <a:lstStyle/>
          <a:p>
            <a:r>
              <a:rPr lang="en-US" dirty="0"/>
              <a:t>B</a:t>
            </a:r>
          </a:p>
        </p:txBody>
      </p:sp>
      <p:sp>
        <p:nvSpPr>
          <p:cNvPr id="157" name="TextBox 156"/>
          <p:cNvSpPr txBox="1"/>
          <p:nvPr/>
        </p:nvSpPr>
        <p:spPr>
          <a:xfrm>
            <a:off x="8766351" y="2847044"/>
            <a:ext cx="317716" cy="369332"/>
          </a:xfrm>
          <a:prstGeom prst="rect">
            <a:avLst/>
          </a:prstGeom>
          <a:noFill/>
        </p:spPr>
        <p:txBody>
          <a:bodyPr wrap="none" rtlCol="0">
            <a:spAutoFit/>
          </a:bodyPr>
          <a:lstStyle/>
          <a:p>
            <a:r>
              <a:rPr lang="en-US" dirty="0"/>
              <a:t>A</a:t>
            </a:r>
          </a:p>
        </p:txBody>
      </p:sp>
      <p:sp>
        <p:nvSpPr>
          <p:cNvPr id="158" name="TextBox 157"/>
          <p:cNvSpPr txBox="1"/>
          <p:nvPr/>
        </p:nvSpPr>
        <p:spPr>
          <a:xfrm>
            <a:off x="8956909" y="2846439"/>
            <a:ext cx="317716" cy="369332"/>
          </a:xfrm>
          <a:prstGeom prst="rect">
            <a:avLst/>
          </a:prstGeom>
          <a:noFill/>
        </p:spPr>
        <p:txBody>
          <a:bodyPr wrap="none" rtlCol="0">
            <a:spAutoFit/>
          </a:bodyPr>
          <a:lstStyle/>
          <a:p>
            <a:r>
              <a:rPr lang="en-US" dirty="0"/>
              <a:t>B</a:t>
            </a:r>
          </a:p>
        </p:txBody>
      </p:sp>
      <p:sp>
        <p:nvSpPr>
          <p:cNvPr id="159" name="TextBox 158"/>
          <p:cNvSpPr txBox="1"/>
          <p:nvPr/>
        </p:nvSpPr>
        <p:spPr>
          <a:xfrm>
            <a:off x="9131084" y="2845345"/>
            <a:ext cx="317716" cy="369332"/>
          </a:xfrm>
          <a:prstGeom prst="rect">
            <a:avLst/>
          </a:prstGeom>
          <a:noFill/>
        </p:spPr>
        <p:txBody>
          <a:bodyPr wrap="none" rtlCol="0">
            <a:spAutoFit/>
          </a:bodyPr>
          <a:lstStyle/>
          <a:p>
            <a:r>
              <a:rPr lang="en-US" dirty="0"/>
              <a:t>A</a:t>
            </a:r>
          </a:p>
        </p:txBody>
      </p:sp>
      <p:sp>
        <p:nvSpPr>
          <p:cNvPr id="160" name="TextBox 159"/>
          <p:cNvSpPr txBox="1"/>
          <p:nvPr/>
        </p:nvSpPr>
        <p:spPr>
          <a:xfrm>
            <a:off x="6650536" y="1740856"/>
            <a:ext cx="3198311" cy="553998"/>
          </a:xfrm>
          <a:prstGeom prst="rect">
            <a:avLst/>
          </a:prstGeom>
          <a:noFill/>
        </p:spPr>
        <p:txBody>
          <a:bodyPr wrap="none" rtlCol="0">
            <a:spAutoFit/>
          </a:bodyPr>
          <a:lstStyle/>
          <a:p>
            <a:r>
              <a:rPr lang="en-US" sz="3000" dirty="0">
                <a:latin typeface="Gadugi" panose="020B0502040204020203" pitchFamily="34" charset="0"/>
              </a:rPr>
              <a:t>Composing PIFOs</a:t>
            </a:r>
          </a:p>
        </p:txBody>
      </p:sp>
    </p:spTree>
    <p:extLst>
      <p:ext uri="{BB962C8B-B14F-4D97-AF65-F5344CB8AC3E}">
        <p14:creationId xmlns:p14="http://schemas.microsoft.com/office/powerpoint/2010/main" val="25038052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1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27"/>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3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3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3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3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3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38"/>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40"/>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41"/>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42"/>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43"/>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44"/>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45"/>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49"/>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50"/>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51"/>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154"/>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55"/>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156"/>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157"/>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158"/>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 grpId="0" animBg="1"/>
      <p:bldP spid="89" grpId="0" animBg="1"/>
      <p:bldP spid="90" grpId="0" animBg="1"/>
      <p:bldP spid="123" grpId="0" animBg="1"/>
      <p:bldP spid="127" grpId="0" animBg="1"/>
      <p:bldP spid="134" grpId="0" animBg="1"/>
      <p:bldP spid="135" grpId="0" animBg="1"/>
      <p:bldP spid="136" grpId="0" animBg="1"/>
      <p:bldP spid="137" grpId="0" animBg="1"/>
      <p:bldP spid="138" grpId="0" animBg="1"/>
      <p:bldP spid="142" grpId="0"/>
      <p:bldP spid="143" grpId="0"/>
      <p:bldP spid="144" grpId="0"/>
      <p:bldP spid="145" grpId="0"/>
      <p:bldP spid="149" grpId="0"/>
      <p:bldP spid="150" grpId="0"/>
      <p:bldP spid="151" grpId="0"/>
      <p:bldP spid="154" grpId="0"/>
      <p:bldP spid="155" grpId="0"/>
      <p:bldP spid="156" grpId="0"/>
      <p:bldP spid="157" grpId="0"/>
      <p:bldP spid="158" grpId="0"/>
      <p:bldP spid="159" grpId="0"/>
      <p:bldP spid="160"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Traffic Shaping</a:t>
            </a:r>
            <a:endParaRPr lang="en-US" dirty="0">
              <a:latin typeface="Gadugi" panose="020B0502040204020203" pitchFamily="34" charset="0"/>
            </a:endParaRPr>
          </a:p>
        </p:txBody>
      </p:sp>
      <p:sp>
        <p:nvSpPr>
          <p:cNvPr id="3" name="Content Placeholder 2"/>
          <p:cNvSpPr>
            <a:spLocks noGrp="1"/>
          </p:cNvSpPr>
          <p:nvPr>
            <p:ph idx="1"/>
          </p:nvPr>
        </p:nvSpPr>
        <p:spPr>
          <a:ln>
            <a:noFill/>
          </a:ln>
        </p:spPr>
        <p:txBody>
          <a:bodyPr wrap="square"/>
          <a:lstStyle/>
          <a:p>
            <a:endParaRPr lang="en-US" dirty="0"/>
          </a:p>
        </p:txBody>
      </p:sp>
      <p:sp>
        <p:nvSpPr>
          <p:cNvPr id="5" name="Rectangle 4"/>
          <p:cNvSpPr/>
          <p:nvPr/>
        </p:nvSpPr>
        <p:spPr>
          <a:xfrm>
            <a:off x="3939118" y="3589257"/>
            <a:ext cx="3257691" cy="1121637"/>
          </a:xfrm>
          <a:prstGeom prst="rect">
            <a:avLst/>
          </a:prstGeom>
          <a:noFill/>
          <a:ln w="12700" cap="flat" cmpd="sng" algn="ctr">
            <a:noFill/>
            <a:prstDash val="solid"/>
          </a:ln>
          <a:effectLst/>
        </p:spPr>
        <p:txBody>
          <a:bodyPr wrap="square" rtlCol="0" anchor="ctr"/>
          <a:lstStyle/>
          <a:p>
            <a:pPr defTabSz="457200">
              <a:defRPr/>
            </a:pPr>
            <a:r>
              <a:rPr lang="en-US" sz="1500" b="1" kern="0" dirty="0">
                <a:solidFill>
                  <a:prstClr val="black"/>
                </a:solidFill>
                <a:latin typeface="Gadugi" panose="020B0502040204020203" pitchFamily="34" charset="0"/>
              </a:rPr>
              <a:t>1. update tokens</a:t>
            </a:r>
          </a:p>
          <a:p>
            <a:pPr defTabSz="457200">
              <a:defRPr/>
            </a:pPr>
            <a:r>
              <a:rPr lang="en-US" sz="1500" b="1" kern="0" dirty="0">
                <a:solidFill>
                  <a:prstClr val="black"/>
                </a:solidFill>
                <a:latin typeface="Gadugi" panose="020B0502040204020203" pitchFamily="34" charset="0"/>
              </a:rPr>
              <a:t>2. </a:t>
            </a:r>
            <a:r>
              <a:rPr lang="en-US" sz="1500" b="1" kern="0" dirty="0" err="1">
                <a:solidFill>
                  <a:prstClr val="black"/>
                </a:solidFill>
                <a:latin typeface="Gadugi" panose="020B0502040204020203" pitchFamily="34" charset="0"/>
              </a:rPr>
              <a:t>p.send</a:t>
            </a:r>
            <a:r>
              <a:rPr lang="en-US" sz="1500" b="1" kern="0" dirty="0">
                <a:solidFill>
                  <a:prstClr val="black"/>
                </a:solidFill>
                <a:latin typeface="Gadugi" panose="020B0502040204020203" pitchFamily="34" charset="0"/>
              </a:rPr>
              <a:t> = now +</a:t>
            </a:r>
          </a:p>
          <a:p>
            <a:pPr defTabSz="457200">
              <a:defRPr/>
            </a:pPr>
            <a:r>
              <a:rPr lang="en-US" sz="1500" b="1" kern="0" dirty="0">
                <a:solidFill>
                  <a:prstClr val="black"/>
                </a:solidFill>
                <a:latin typeface="Gadugi" panose="020B0502040204020203" pitchFamily="34" charset="0"/>
              </a:rPr>
              <a:t>                     (</a:t>
            </a:r>
            <a:r>
              <a:rPr lang="en-US" sz="1500" b="1" kern="0" dirty="0" err="1">
                <a:solidFill>
                  <a:prstClr val="black"/>
                </a:solidFill>
                <a:latin typeface="Gadugi" panose="020B0502040204020203" pitchFamily="34" charset="0"/>
              </a:rPr>
              <a:t>p.len</a:t>
            </a:r>
            <a:r>
              <a:rPr lang="en-US" sz="1500" b="1" kern="0" dirty="0">
                <a:solidFill>
                  <a:prstClr val="black"/>
                </a:solidFill>
                <a:latin typeface="Gadugi" panose="020B0502040204020203" pitchFamily="34" charset="0"/>
              </a:rPr>
              <a:t> - tokens) / rate;</a:t>
            </a:r>
          </a:p>
          <a:p>
            <a:pPr defTabSz="457200">
              <a:defRPr/>
            </a:pPr>
            <a:r>
              <a:rPr lang="en-US" sz="1500" b="1" kern="0" dirty="0">
                <a:solidFill>
                  <a:prstClr val="black"/>
                </a:solidFill>
                <a:latin typeface="Gadugi" panose="020B0502040204020203" pitchFamily="34" charset="0"/>
              </a:rPr>
              <a:t>3. </a:t>
            </a:r>
            <a:r>
              <a:rPr lang="en-US" sz="1500" b="1" kern="0" dirty="0" err="1">
                <a:solidFill>
                  <a:prstClr val="black"/>
                </a:solidFill>
                <a:latin typeface="Gadugi" panose="020B0502040204020203" pitchFamily="34" charset="0"/>
              </a:rPr>
              <a:t>p.prio</a:t>
            </a:r>
            <a:r>
              <a:rPr lang="en-US" sz="1500" b="1" kern="0" dirty="0">
                <a:solidFill>
                  <a:prstClr val="black"/>
                </a:solidFill>
                <a:latin typeface="Gadugi" panose="020B0502040204020203" pitchFamily="34" charset="0"/>
              </a:rPr>
              <a:t> =</a:t>
            </a:r>
            <a:r>
              <a:rPr lang="en-US" sz="1500" b="1" kern="0" dirty="0" err="1">
                <a:solidFill>
                  <a:prstClr val="black"/>
                </a:solidFill>
                <a:latin typeface="Gadugi" panose="020B0502040204020203" pitchFamily="34" charset="0"/>
              </a:rPr>
              <a:t>p.send</a:t>
            </a:r>
            <a:endParaRPr lang="en-US" sz="1500" b="1" kern="0" dirty="0">
              <a:solidFill>
                <a:prstClr val="black"/>
              </a:solidFill>
              <a:latin typeface="Gadugi" panose="020B0502040204020203" pitchFamily="34" charset="0"/>
            </a:endParaRPr>
          </a:p>
        </p:txBody>
      </p:sp>
      <p:cxnSp>
        <p:nvCxnSpPr>
          <p:cNvPr id="35" name="Straight Arrow Connector 34"/>
          <p:cNvCxnSpPr/>
          <p:nvPr/>
        </p:nvCxnSpPr>
        <p:spPr>
          <a:xfrm>
            <a:off x="7248304" y="4097534"/>
            <a:ext cx="291142" cy="0"/>
          </a:xfrm>
          <a:prstGeom prst="straightConnector1">
            <a:avLst/>
          </a:prstGeom>
          <a:noFill/>
          <a:ln w="25400" cap="flat" cmpd="sng" algn="ctr">
            <a:solidFill>
              <a:srgbClr val="1F497D">
                <a:lumMod val="60000"/>
                <a:lumOff val="40000"/>
              </a:srgbClr>
            </a:solidFill>
            <a:prstDash val="solid"/>
            <a:tailEnd type="none"/>
          </a:ln>
          <a:effectLst/>
        </p:spPr>
      </p:cxnSp>
      <p:cxnSp>
        <p:nvCxnSpPr>
          <p:cNvPr id="37" name="Straight Arrow Connector 36"/>
          <p:cNvCxnSpPr/>
          <p:nvPr/>
        </p:nvCxnSpPr>
        <p:spPr>
          <a:xfrm>
            <a:off x="9370360" y="4097534"/>
            <a:ext cx="249875" cy="0"/>
          </a:xfrm>
          <a:prstGeom prst="straightConnector1">
            <a:avLst/>
          </a:prstGeom>
          <a:noFill/>
          <a:ln w="25400" cap="flat" cmpd="sng" algn="ctr">
            <a:solidFill>
              <a:srgbClr val="1F497D">
                <a:lumMod val="60000"/>
                <a:lumOff val="40000"/>
              </a:srgbClr>
            </a:solidFill>
            <a:prstDash val="solid"/>
            <a:tailEnd type="arrow"/>
          </a:ln>
          <a:effectLst/>
        </p:spPr>
      </p:cxnSp>
      <p:grpSp>
        <p:nvGrpSpPr>
          <p:cNvPr id="38" name="Group 37"/>
          <p:cNvGrpSpPr/>
          <p:nvPr/>
        </p:nvGrpSpPr>
        <p:grpSpPr>
          <a:xfrm>
            <a:off x="7641125" y="3939392"/>
            <a:ext cx="1717776" cy="316285"/>
            <a:chOff x="931333" y="903111"/>
            <a:chExt cx="1495778" cy="313268"/>
          </a:xfrm>
        </p:grpSpPr>
        <p:cxnSp>
          <p:nvCxnSpPr>
            <p:cNvPr id="39" name="Straight Connector 38"/>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40" name="Straight Connector 39"/>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41" name="Straight Connector 40"/>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42" name="Rectangle 41"/>
          <p:cNvSpPr/>
          <p:nvPr/>
        </p:nvSpPr>
        <p:spPr>
          <a:xfrm>
            <a:off x="9177088" y="3952283"/>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43" name="Rectangle 42"/>
          <p:cNvSpPr/>
          <p:nvPr/>
        </p:nvSpPr>
        <p:spPr>
          <a:xfrm>
            <a:off x="9003287" y="3953377"/>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44" name="Rectangle 43"/>
          <p:cNvSpPr/>
          <p:nvPr/>
        </p:nvSpPr>
        <p:spPr>
          <a:xfrm>
            <a:off x="8541428" y="3954903"/>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45" name="Rectangle 44"/>
          <p:cNvSpPr/>
          <p:nvPr/>
        </p:nvSpPr>
        <p:spPr>
          <a:xfrm>
            <a:off x="8827164" y="3953161"/>
            <a:ext cx="163401" cy="288746"/>
          </a:xfrm>
          <a:prstGeom prst="rect">
            <a:avLst/>
          </a:prstGeom>
          <a:solidFill>
            <a:sysClr val="window" lastClr="FFFFFF">
              <a:lumMod val="65000"/>
            </a:sys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46" name="Rectangle 45"/>
          <p:cNvSpPr/>
          <p:nvPr/>
        </p:nvSpPr>
        <p:spPr>
          <a:xfrm>
            <a:off x="8362397" y="3954903"/>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47" name="Rectangle 46"/>
          <p:cNvSpPr/>
          <p:nvPr/>
        </p:nvSpPr>
        <p:spPr>
          <a:xfrm>
            <a:off x="8185150" y="3953808"/>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48" name="Rectangle 47"/>
          <p:cNvSpPr/>
          <p:nvPr/>
        </p:nvSpPr>
        <p:spPr>
          <a:xfrm>
            <a:off x="8006152" y="3953808"/>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cxnSp>
        <p:nvCxnSpPr>
          <p:cNvPr id="49" name="Straight Arrow Connector 48"/>
          <p:cNvCxnSpPr/>
          <p:nvPr/>
        </p:nvCxnSpPr>
        <p:spPr>
          <a:xfrm flipV="1">
            <a:off x="7535815" y="3694308"/>
            <a:ext cx="0" cy="410216"/>
          </a:xfrm>
          <a:prstGeom prst="straightConnector1">
            <a:avLst/>
          </a:prstGeom>
          <a:noFill/>
          <a:ln w="25400" cap="flat" cmpd="sng" algn="ctr">
            <a:solidFill>
              <a:srgbClr val="1F497D">
                <a:lumMod val="60000"/>
                <a:lumOff val="40000"/>
              </a:srgbClr>
            </a:solidFill>
            <a:prstDash val="solid"/>
            <a:tailEnd type="none"/>
          </a:ln>
          <a:effectLst/>
        </p:spPr>
      </p:cxnSp>
      <p:cxnSp>
        <p:nvCxnSpPr>
          <p:cNvPr id="50" name="Straight Arrow Connector 49"/>
          <p:cNvCxnSpPr/>
          <p:nvPr/>
        </p:nvCxnSpPr>
        <p:spPr>
          <a:xfrm flipH="1">
            <a:off x="7528554" y="3699549"/>
            <a:ext cx="1237195" cy="0"/>
          </a:xfrm>
          <a:prstGeom prst="straightConnector1">
            <a:avLst/>
          </a:prstGeom>
          <a:noFill/>
          <a:ln w="25400" cap="flat" cmpd="sng" algn="ctr">
            <a:solidFill>
              <a:srgbClr val="1F497D">
                <a:lumMod val="60000"/>
                <a:lumOff val="40000"/>
              </a:srgbClr>
            </a:solidFill>
            <a:prstDash val="solid"/>
            <a:tailEnd type="none"/>
          </a:ln>
          <a:effectLst/>
        </p:spPr>
      </p:cxnSp>
      <p:cxnSp>
        <p:nvCxnSpPr>
          <p:cNvPr id="51" name="Straight Arrow Connector 50"/>
          <p:cNvCxnSpPr/>
          <p:nvPr/>
        </p:nvCxnSpPr>
        <p:spPr>
          <a:xfrm flipV="1">
            <a:off x="8760872" y="3691688"/>
            <a:ext cx="0" cy="367179"/>
          </a:xfrm>
          <a:prstGeom prst="straightConnector1">
            <a:avLst/>
          </a:prstGeom>
          <a:noFill/>
          <a:ln w="25400" cap="flat" cmpd="sng" algn="ctr">
            <a:solidFill>
              <a:srgbClr val="1F497D">
                <a:lumMod val="60000"/>
                <a:lumOff val="40000"/>
              </a:srgbClr>
            </a:solidFill>
            <a:prstDash val="solid"/>
            <a:headEnd type="arrow"/>
            <a:tailEnd type="none"/>
          </a:ln>
          <a:effectLst/>
        </p:spPr>
      </p:cxnSp>
      <p:sp>
        <p:nvSpPr>
          <p:cNvPr id="52" name="TextBox 51"/>
          <p:cNvSpPr txBox="1"/>
          <p:nvPr/>
        </p:nvSpPr>
        <p:spPr>
          <a:xfrm>
            <a:off x="7423823" y="4311143"/>
            <a:ext cx="2240912" cy="646331"/>
          </a:xfrm>
          <a:prstGeom prst="rect">
            <a:avLst/>
          </a:prstGeom>
          <a:noFill/>
        </p:spPr>
        <p:txBody>
          <a:bodyPr wrap="square" rtlCol="0">
            <a:spAutoFit/>
          </a:bodyPr>
          <a:lstStyle/>
          <a:p>
            <a:pPr algn="ctr" defTabSz="457200">
              <a:defRPr/>
            </a:pPr>
            <a:r>
              <a:rPr lang="en-US" kern="0" dirty="0">
                <a:solidFill>
                  <a:prstClr val="black"/>
                </a:solidFill>
                <a:latin typeface="Gadugi" panose="020B0502040204020203" pitchFamily="34" charset="0"/>
              </a:rPr>
              <a:t>Push-In-First-Out (PIFO) Queue</a:t>
            </a:r>
          </a:p>
        </p:txBody>
      </p:sp>
      <p:sp>
        <p:nvSpPr>
          <p:cNvPr id="53" name="Rectangle 52"/>
          <p:cNvSpPr/>
          <p:nvPr/>
        </p:nvSpPr>
        <p:spPr>
          <a:xfrm>
            <a:off x="8458011" y="3553866"/>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54" name="Rounded Rectangle 53"/>
          <p:cNvSpPr/>
          <p:nvPr/>
        </p:nvSpPr>
        <p:spPr>
          <a:xfrm>
            <a:off x="7482814" y="3317964"/>
            <a:ext cx="2181922" cy="1635038"/>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extBox 54"/>
          <p:cNvSpPr txBox="1"/>
          <p:nvPr/>
        </p:nvSpPr>
        <p:spPr>
          <a:xfrm>
            <a:off x="8142078" y="3009900"/>
            <a:ext cx="1188146" cy="369332"/>
          </a:xfrm>
          <a:prstGeom prst="rect">
            <a:avLst/>
          </a:prstGeom>
          <a:noFill/>
        </p:spPr>
        <p:txBody>
          <a:bodyPr wrap="none" rtlCol="0">
            <a:spAutoFit/>
          </a:bodyPr>
          <a:lstStyle/>
          <a:p>
            <a:r>
              <a:rPr lang="en-US" dirty="0">
                <a:latin typeface="Gadugi" panose="020B0502040204020203" pitchFamily="34" charset="0"/>
              </a:rPr>
              <a:t>Scheduler</a:t>
            </a:r>
          </a:p>
        </p:txBody>
      </p:sp>
      <p:sp>
        <p:nvSpPr>
          <p:cNvPr id="56" name="Rounded Rectangle 55"/>
          <p:cNvSpPr/>
          <p:nvPr/>
        </p:nvSpPr>
        <p:spPr>
          <a:xfrm>
            <a:off x="3886201" y="3316637"/>
            <a:ext cx="3449476" cy="1636364"/>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TextBox 56"/>
          <p:cNvSpPr txBox="1"/>
          <p:nvPr/>
        </p:nvSpPr>
        <p:spPr>
          <a:xfrm>
            <a:off x="4816456" y="3009900"/>
            <a:ext cx="1774845" cy="369332"/>
          </a:xfrm>
          <a:prstGeom prst="rect">
            <a:avLst/>
          </a:prstGeom>
          <a:noFill/>
        </p:spPr>
        <p:txBody>
          <a:bodyPr wrap="none" rtlCol="0">
            <a:spAutoFit/>
          </a:bodyPr>
          <a:lstStyle/>
          <a:p>
            <a:r>
              <a:rPr lang="en-US" dirty="0">
                <a:latin typeface="Gadugi" panose="020B0502040204020203" pitchFamily="34" charset="0"/>
              </a:rPr>
              <a:t>Ingress Pipeline</a:t>
            </a:r>
          </a:p>
        </p:txBody>
      </p:sp>
      <p:sp>
        <p:nvSpPr>
          <p:cNvPr id="58" name="Rounded Rectangle 57"/>
          <p:cNvSpPr/>
          <p:nvPr/>
        </p:nvSpPr>
        <p:spPr>
          <a:xfrm>
            <a:off x="3467100" y="3034880"/>
            <a:ext cx="6324601" cy="2078368"/>
          </a:xfrm>
          <a:prstGeom prst="roundRect">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9" name="Picture 5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20135" y="5105308"/>
            <a:ext cx="1104992" cy="1104992"/>
          </a:xfrm>
          <a:prstGeom prst="rect">
            <a:avLst/>
          </a:prstGeom>
        </p:spPr>
      </p:pic>
      <p:pic>
        <p:nvPicPr>
          <p:cNvPr id="61" name="Picture 6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29226" y="5113248"/>
            <a:ext cx="1371516" cy="859483"/>
          </a:xfrm>
          <a:prstGeom prst="rect">
            <a:avLst/>
          </a:prstGeom>
        </p:spPr>
      </p:pic>
      <p:cxnSp>
        <p:nvCxnSpPr>
          <p:cNvPr id="62" name="Straight Connector 61"/>
          <p:cNvCxnSpPr/>
          <p:nvPr/>
        </p:nvCxnSpPr>
        <p:spPr>
          <a:xfrm>
            <a:off x="2925127" y="5410200"/>
            <a:ext cx="697494"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2925128" y="5410200"/>
            <a:ext cx="4804099" cy="0"/>
          </a:xfrm>
          <a:prstGeom prst="line">
            <a:avLst/>
          </a:prstGeom>
          <a:ln w="571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037631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quest for programmable routers</a:t>
            </a:r>
            <a:endParaRPr lang="en-US" dirty="0">
              <a:latin typeface="Gadugi" panose="020B0502040204020203" pitchFamily="34" charset="0"/>
            </a:endParaRPr>
          </a:p>
        </p:txBody>
      </p:sp>
      <p:graphicFrame>
        <p:nvGraphicFramePr>
          <p:cNvPr id="9" name="Chart 8"/>
          <p:cNvGraphicFramePr/>
          <p:nvPr>
            <p:extLst>
              <p:ext uri="{D42A27DB-BD31-4B8C-83A1-F6EECF244321}">
                <p14:modId xmlns:p14="http://schemas.microsoft.com/office/powerpoint/2010/main" val="4238571487"/>
              </p:ext>
            </p:extLst>
          </p:nvPr>
        </p:nvGraphicFramePr>
        <p:xfrm>
          <a:off x="838200" y="1328857"/>
          <a:ext cx="10782300" cy="4686300"/>
        </p:xfrm>
        <a:graphic>
          <a:graphicData uri="http://schemas.openxmlformats.org/drawingml/2006/chart">
            <c:chart xmlns:c="http://schemas.openxmlformats.org/drawingml/2006/chart" xmlns:r="http://schemas.openxmlformats.org/officeDocument/2006/relationships" r:id="rId3"/>
          </a:graphicData>
        </a:graphic>
      </p:graphicFrame>
      <p:sp>
        <p:nvSpPr>
          <p:cNvPr id="6" name="Rounded Rectangle 5"/>
          <p:cNvSpPr/>
          <p:nvPr/>
        </p:nvSpPr>
        <p:spPr>
          <a:xfrm>
            <a:off x="95250" y="5867401"/>
            <a:ext cx="120015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Software routers (CPUs, NPUs, GPUs, FPGAs) are 10—100x slower</a:t>
            </a:r>
            <a:endParaRPr lang="en-US" sz="3200" dirty="0"/>
          </a:p>
        </p:txBody>
      </p:sp>
    </p:spTree>
    <p:extLst>
      <p:ext uri="{BB962C8B-B14F-4D97-AF65-F5344CB8AC3E}">
        <p14:creationId xmlns:p14="http://schemas.microsoft.com/office/powerpoint/2010/main" val="2953721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graphicEl>
                                              <a:chart seriesIdx="-3" categoryIdx="-3" bldStep="gridLegend"/>
                                            </p:graphicEl>
                                          </p:spTgt>
                                        </p:tgtEl>
                                        <p:attrNameLst>
                                          <p:attrName>style.visibility</p:attrName>
                                        </p:attrNameLst>
                                      </p:cBhvr>
                                      <p:to>
                                        <p:strVal val="visible"/>
                                      </p:to>
                                    </p:set>
                                    <p:animEffect transition="in" filter="wipe(left)">
                                      <p:cBhvr>
                                        <p:cTn id="7" dur="500"/>
                                        <p:tgtEl>
                                          <p:spTgt spid="9">
                                            <p:graphicEl>
                                              <a:chart seriesIdx="-3" categoryIdx="-3" bldStep="gridLegend"/>
                                            </p:graphic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9">
                                            <p:graphicEl>
                                              <a:chart seriesIdx="0" categoryIdx="-4" bldStep="series"/>
                                            </p:graphicEl>
                                          </p:spTgt>
                                        </p:tgtEl>
                                        <p:attrNameLst>
                                          <p:attrName>style.visibility</p:attrName>
                                        </p:attrNameLst>
                                      </p:cBhvr>
                                      <p:to>
                                        <p:strVal val="visible"/>
                                      </p:to>
                                    </p:set>
                                    <p:animEffect transition="in" filter="wipe(left)">
                                      <p:cBhvr>
                                        <p:cTn id="10" dur="500"/>
                                        <p:tgtEl>
                                          <p:spTgt spid="9">
                                            <p:graphicEl>
                                              <a:chart seriesIdx="0" categoryIdx="-4" bldStep="series"/>
                                            </p:graphic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9">
                                            <p:graphicEl>
                                              <a:chart seriesIdx="1" categoryIdx="-4" bldStep="series"/>
                                            </p:graphicEl>
                                          </p:spTgt>
                                        </p:tgtEl>
                                        <p:attrNameLst>
                                          <p:attrName>style.visibility</p:attrName>
                                        </p:attrNameLst>
                                      </p:cBhvr>
                                      <p:to>
                                        <p:strVal val="visible"/>
                                      </p:to>
                                    </p:set>
                                    <p:animEffect transition="in" filter="wipe(left)">
                                      <p:cBhvr>
                                        <p:cTn id="13" dur="500"/>
                                        <p:tgtEl>
                                          <p:spTgt spid="9">
                                            <p:graphicEl>
                                              <a:chart seriesIdx="1" categoryIdx="-4" bldStep="series"/>
                                            </p:graphicEl>
                                          </p:spTgt>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uiExpand="1">
        <p:bldSub>
          <a:bldChart bld="series"/>
        </p:bldSub>
      </p:bldGraphic>
      <p:bldP spid="6"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Title 114"/>
          <p:cNvSpPr>
            <a:spLocks noGrp="1"/>
          </p:cNvSpPr>
          <p:nvPr>
            <p:ph type="title"/>
          </p:nvPr>
        </p:nvSpPr>
        <p:spPr/>
        <p:txBody>
          <a:bodyPr/>
          <a:lstStyle/>
          <a:p>
            <a:r>
              <a:rPr lang="en-US" dirty="0" smtClean="0">
                <a:latin typeface="Gadugi" panose="020B0502040204020203" pitchFamily="34" charset="0"/>
              </a:rPr>
              <a:t>LSTF</a:t>
            </a:r>
            <a:endParaRPr lang="en-US" dirty="0">
              <a:latin typeface="Gadugi" panose="020B0502040204020203" pitchFamily="34" charset="0"/>
            </a:endParaRPr>
          </a:p>
        </p:txBody>
      </p:sp>
      <p:cxnSp>
        <p:nvCxnSpPr>
          <p:cNvPr id="116" name="Straight Arrow Connector 115"/>
          <p:cNvCxnSpPr/>
          <p:nvPr/>
        </p:nvCxnSpPr>
        <p:spPr>
          <a:xfrm>
            <a:off x="7248304" y="4097534"/>
            <a:ext cx="291142" cy="0"/>
          </a:xfrm>
          <a:prstGeom prst="straightConnector1">
            <a:avLst/>
          </a:prstGeom>
          <a:noFill/>
          <a:ln w="25400" cap="flat" cmpd="sng" algn="ctr">
            <a:solidFill>
              <a:srgbClr val="1F497D">
                <a:lumMod val="60000"/>
                <a:lumOff val="40000"/>
              </a:srgbClr>
            </a:solidFill>
            <a:prstDash val="solid"/>
            <a:tailEnd type="none"/>
          </a:ln>
          <a:effectLst/>
        </p:spPr>
      </p:cxnSp>
      <p:sp>
        <p:nvSpPr>
          <p:cNvPr id="117" name="Rectangle 116"/>
          <p:cNvSpPr/>
          <p:nvPr/>
        </p:nvSpPr>
        <p:spPr>
          <a:xfrm>
            <a:off x="5468281" y="3543301"/>
            <a:ext cx="1758180" cy="1092505"/>
          </a:xfrm>
          <a:prstGeom prst="rect">
            <a:avLst/>
          </a:prstGeom>
          <a:noFill/>
          <a:ln w="12700" cap="flat" cmpd="sng" algn="ctr">
            <a:solidFill>
              <a:sysClr val="windowText" lastClr="000000"/>
            </a:solidFill>
            <a:prstDash val="solid"/>
          </a:ln>
          <a:effectLst/>
        </p:spPr>
        <p:txBody>
          <a:bodyPr rtlCol="0" anchor="ctr"/>
          <a:lstStyle/>
          <a:p>
            <a:pPr algn="ctr" defTabSz="457200">
              <a:defRPr/>
            </a:pPr>
            <a:r>
              <a:rPr lang="en-US" kern="0" dirty="0">
                <a:solidFill>
                  <a:prstClr val="black"/>
                </a:solidFill>
                <a:latin typeface="Gadugi" panose="020B0502040204020203" pitchFamily="34" charset="0"/>
              </a:rPr>
              <a:t>Add transmission delay to slack</a:t>
            </a:r>
          </a:p>
        </p:txBody>
      </p:sp>
      <p:cxnSp>
        <p:nvCxnSpPr>
          <p:cNvPr id="118" name="Straight Arrow Connector 117"/>
          <p:cNvCxnSpPr/>
          <p:nvPr/>
        </p:nvCxnSpPr>
        <p:spPr>
          <a:xfrm>
            <a:off x="9370360" y="4097534"/>
            <a:ext cx="249875" cy="0"/>
          </a:xfrm>
          <a:prstGeom prst="straightConnector1">
            <a:avLst/>
          </a:prstGeom>
          <a:noFill/>
          <a:ln w="25400" cap="flat" cmpd="sng" algn="ctr">
            <a:solidFill>
              <a:srgbClr val="1F497D">
                <a:lumMod val="60000"/>
                <a:lumOff val="40000"/>
              </a:srgbClr>
            </a:solidFill>
            <a:prstDash val="solid"/>
            <a:tailEnd type="arrow"/>
          </a:ln>
          <a:effectLst/>
        </p:spPr>
      </p:cxnSp>
      <p:grpSp>
        <p:nvGrpSpPr>
          <p:cNvPr id="119" name="Group 118"/>
          <p:cNvGrpSpPr/>
          <p:nvPr/>
        </p:nvGrpSpPr>
        <p:grpSpPr>
          <a:xfrm>
            <a:off x="7641125" y="3939392"/>
            <a:ext cx="1717776" cy="316285"/>
            <a:chOff x="931333" y="903111"/>
            <a:chExt cx="1495778" cy="313268"/>
          </a:xfrm>
        </p:grpSpPr>
        <p:cxnSp>
          <p:nvCxnSpPr>
            <p:cNvPr id="120" name="Straight Connector 119"/>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121" name="Straight Connector 120"/>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122" name="Straight Connector 121"/>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123" name="Rectangle 122"/>
          <p:cNvSpPr/>
          <p:nvPr/>
        </p:nvSpPr>
        <p:spPr>
          <a:xfrm>
            <a:off x="9177088" y="3952283"/>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24" name="Rectangle 123"/>
          <p:cNvSpPr/>
          <p:nvPr/>
        </p:nvSpPr>
        <p:spPr>
          <a:xfrm>
            <a:off x="9003287" y="3953377"/>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25" name="Rectangle 124"/>
          <p:cNvSpPr/>
          <p:nvPr/>
        </p:nvSpPr>
        <p:spPr>
          <a:xfrm>
            <a:off x="8541428" y="3954903"/>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26" name="Rectangle 125"/>
          <p:cNvSpPr/>
          <p:nvPr/>
        </p:nvSpPr>
        <p:spPr>
          <a:xfrm>
            <a:off x="8827164" y="3953161"/>
            <a:ext cx="163401" cy="288746"/>
          </a:xfrm>
          <a:prstGeom prst="rect">
            <a:avLst/>
          </a:prstGeom>
          <a:solidFill>
            <a:sysClr val="window" lastClr="FFFFFF">
              <a:lumMod val="65000"/>
            </a:sys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27" name="Rectangle 126"/>
          <p:cNvSpPr/>
          <p:nvPr/>
        </p:nvSpPr>
        <p:spPr>
          <a:xfrm>
            <a:off x="8362397" y="3954903"/>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28" name="Rectangle 127"/>
          <p:cNvSpPr/>
          <p:nvPr/>
        </p:nvSpPr>
        <p:spPr>
          <a:xfrm>
            <a:off x="8185150" y="3953808"/>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29" name="Rectangle 128"/>
          <p:cNvSpPr/>
          <p:nvPr/>
        </p:nvSpPr>
        <p:spPr>
          <a:xfrm>
            <a:off x="8006152" y="3953808"/>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cxnSp>
        <p:nvCxnSpPr>
          <p:cNvPr id="130" name="Straight Arrow Connector 129"/>
          <p:cNvCxnSpPr/>
          <p:nvPr/>
        </p:nvCxnSpPr>
        <p:spPr>
          <a:xfrm flipV="1">
            <a:off x="7535815" y="3694308"/>
            <a:ext cx="0" cy="410216"/>
          </a:xfrm>
          <a:prstGeom prst="straightConnector1">
            <a:avLst/>
          </a:prstGeom>
          <a:noFill/>
          <a:ln w="25400" cap="flat" cmpd="sng" algn="ctr">
            <a:solidFill>
              <a:srgbClr val="1F497D">
                <a:lumMod val="60000"/>
                <a:lumOff val="40000"/>
              </a:srgbClr>
            </a:solidFill>
            <a:prstDash val="solid"/>
            <a:tailEnd type="none"/>
          </a:ln>
          <a:effectLst/>
        </p:spPr>
      </p:cxnSp>
      <p:cxnSp>
        <p:nvCxnSpPr>
          <p:cNvPr id="131" name="Straight Arrow Connector 130"/>
          <p:cNvCxnSpPr/>
          <p:nvPr/>
        </p:nvCxnSpPr>
        <p:spPr>
          <a:xfrm flipH="1">
            <a:off x="7528554" y="3699549"/>
            <a:ext cx="1237195" cy="0"/>
          </a:xfrm>
          <a:prstGeom prst="straightConnector1">
            <a:avLst/>
          </a:prstGeom>
          <a:noFill/>
          <a:ln w="25400" cap="flat" cmpd="sng" algn="ctr">
            <a:solidFill>
              <a:srgbClr val="1F497D">
                <a:lumMod val="60000"/>
                <a:lumOff val="40000"/>
              </a:srgbClr>
            </a:solidFill>
            <a:prstDash val="solid"/>
            <a:tailEnd type="none"/>
          </a:ln>
          <a:effectLst/>
        </p:spPr>
      </p:cxnSp>
      <p:cxnSp>
        <p:nvCxnSpPr>
          <p:cNvPr id="132" name="Straight Arrow Connector 131"/>
          <p:cNvCxnSpPr/>
          <p:nvPr/>
        </p:nvCxnSpPr>
        <p:spPr>
          <a:xfrm flipV="1">
            <a:off x="8760872" y="3691688"/>
            <a:ext cx="0" cy="367179"/>
          </a:xfrm>
          <a:prstGeom prst="straightConnector1">
            <a:avLst/>
          </a:prstGeom>
          <a:noFill/>
          <a:ln w="25400" cap="flat" cmpd="sng" algn="ctr">
            <a:solidFill>
              <a:srgbClr val="1F497D">
                <a:lumMod val="60000"/>
                <a:lumOff val="40000"/>
              </a:srgbClr>
            </a:solidFill>
            <a:prstDash val="solid"/>
            <a:headEnd type="arrow"/>
            <a:tailEnd type="none"/>
          </a:ln>
          <a:effectLst/>
        </p:spPr>
      </p:cxnSp>
      <p:sp>
        <p:nvSpPr>
          <p:cNvPr id="133" name="TextBox 132"/>
          <p:cNvSpPr txBox="1"/>
          <p:nvPr/>
        </p:nvSpPr>
        <p:spPr>
          <a:xfrm>
            <a:off x="7423823" y="4311143"/>
            <a:ext cx="2240912" cy="646331"/>
          </a:xfrm>
          <a:prstGeom prst="rect">
            <a:avLst/>
          </a:prstGeom>
          <a:noFill/>
        </p:spPr>
        <p:txBody>
          <a:bodyPr wrap="square" rtlCol="0">
            <a:spAutoFit/>
          </a:bodyPr>
          <a:lstStyle/>
          <a:p>
            <a:pPr algn="ctr" defTabSz="457200">
              <a:defRPr/>
            </a:pPr>
            <a:r>
              <a:rPr lang="en-US" kern="0" dirty="0">
                <a:solidFill>
                  <a:prstClr val="black"/>
                </a:solidFill>
                <a:latin typeface="Gadugi" panose="020B0502040204020203" pitchFamily="34" charset="0"/>
              </a:rPr>
              <a:t>Push-In-First-Out (PIFO) Queue</a:t>
            </a:r>
          </a:p>
        </p:txBody>
      </p:sp>
      <p:sp>
        <p:nvSpPr>
          <p:cNvPr id="134" name="Rectangle 133"/>
          <p:cNvSpPr/>
          <p:nvPr/>
        </p:nvSpPr>
        <p:spPr>
          <a:xfrm>
            <a:off x="8458011" y="3553866"/>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35" name="Rounded Rectangle 134"/>
          <p:cNvSpPr/>
          <p:nvPr/>
        </p:nvSpPr>
        <p:spPr>
          <a:xfrm>
            <a:off x="7482814" y="3317964"/>
            <a:ext cx="2181922" cy="1635038"/>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TextBox 135"/>
          <p:cNvSpPr txBox="1"/>
          <p:nvPr/>
        </p:nvSpPr>
        <p:spPr>
          <a:xfrm>
            <a:off x="8142078" y="3009900"/>
            <a:ext cx="1188146" cy="369332"/>
          </a:xfrm>
          <a:prstGeom prst="rect">
            <a:avLst/>
          </a:prstGeom>
          <a:noFill/>
        </p:spPr>
        <p:txBody>
          <a:bodyPr wrap="none" rtlCol="0">
            <a:spAutoFit/>
          </a:bodyPr>
          <a:lstStyle/>
          <a:p>
            <a:r>
              <a:rPr lang="en-US" dirty="0">
                <a:latin typeface="Gadugi" panose="020B0502040204020203" pitchFamily="34" charset="0"/>
              </a:rPr>
              <a:t>Scheduler</a:t>
            </a:r>
          </a:p>
        </p:txBody>
      </p:sp>
      <p:sp>
        <p:nvSpPr>
          <p:cNvPr id="137" name="Rounded Rectangle 136"/>
          <p:cNvSpPr/>
          <p:nvPr/>
        </p:nvSpPr>
        <p:spPr>
          <a:xfrm>
            <a:off x="5334000" y="3316637"/>
            <a:ext cx="2001676" cy="1636364"/>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TextBox 137"/>
          <p:cNvSpPr txBox="1"/>
          <p:nvPr/>
        </p:nvSpPr>
        <p:spPr>
          <a:xfrm>
            <a:off x="5627170" y="3009900"/>
            <a:ext cx="1774845" cy="369332"/>
          </a:xfrm>
          <a:prstGeom prst="rect">
            <a:avLst/>
          </a:prstGeom>
          <a:noFill/>
        </p:spPr>
        <p:txBody>
          <a:bodyPr wrap="none" rtlCol="0">
            <a:spAutoFit/>
          </a:bodyPr>
          <a:lstStyle/>
          <a:p>
            <a:r>
              <a:rPr lang="en-US" dirty="0">
                <a:latin typeface="Gadugi" panose="020B0502040204020203" pitchFamily="34" charset="0"/>
              </a:rPr>
              <a:t>Ingress Pipeline</a:t>
            </a:r>
          </a:p>
        </p:txBody>
      </p:sp>
      <p:sp>
        <p:nvSpPr>
          <p:cNvPr id="139" name="Rounded Rectangle 138"/>
          <p:cNvSpPr/>
          <p:nvPr/>
        </p:nvSpPr>
        <p:spPr>
          <a:xfrm>
            <a:off x="5235309" y="3034880"/>
            <a:ext cx="4518292" cy="2078368"/>
          </a:xfrm>
          <a:prstGeom prst="roundRect">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Rectangle 139"/>
          <p:cNvSpPr/>
          <p:nvPr/>
        </p:nvSpPr>
        <p:spPr>
          <a:xfrm>
            <a:off x="3347220" y="3581401"/>
            <a:ext cx="1758180" cy="1092505"/>
          </a:xfrm>
          <a:prstGeom prst="rect">
            <a:avLst/>
          </a:prstGeom>
          <a:noFill/>
          <a:ln w="12700" cap="flat" cmpd="sng" algn="ctr">
            <a:solidFill>
              <a:sysClr val="windowText" lastClr="000000"/>
            </a:solidFill>
            <a:prstDash val="solid"/>
          </a:ln>
          <a:effectLst/>
        </p:spPr>
        <p:txBody>
          <a:bodyPr rtlCol="0" anchor="ctr"/>
          <a:lstStyle/>
          <a:p>
            <a:pPr algn="ctr" defTabSz="457200">
              <a:defRPr/>
            </a:pPr>
            <a:r>
              <a:rPr lang="en-US" kern="0" dirty="0">
                <a:solidFill>
                  <a:prstClr val="black"/>
                </a:solidFill>
                <a:latin typeface="Gadugi" panose="020B0502040204020203" pitchFamily="34" charset="0"/>
              </a:rPr>
              <a:t>Decrement wait time in queue from slack</a:t>
            </a:r>
          </a:p>
        </p:txBody>
      </p:sp>
      <p:sp>
        <p:nvSpPr>
          <p:cNvPr id="141" name="Rectangle 140"/>
          <p:cNvSpPr/>
          <p:nvPr/>
        </p:nvSpPr>
        <p:spPr>
          <a:xfrm>
            <a:off x="1589524" y="3581401"/>
            <a:ext cx="1687077" cy="1092505"/>
          </a:xfrm>
          <a:prstGeom prst="rect">
            <a:avLst/>
          </a:prstGeom>
          <a:noFill/>
          <a:ln w="12700" cap="flat" cmpd="sng" algn="ctr">
            <a:solidFill>
              <a:sysClr val="windowText" lastClr="000000"/>
            </a:solidFill>
            <a:prstDash val="solid"/>
          </a:ln>
          <a:effectLst/>
        </p:spPr>
        <p:txBody>
          <a:bodyPr rtlCol="0" anchor="ctr"/>
          <a:lstStyle/>
          <a:p>
            <a:pPr algn="ctr" defTabSz="457200">
              <a:defRPr/>
            </a:pPr>
            <a:r>
              <a:rPr lang="en-US" kern="0" dirty="0">
                <a:solidFill>
                  <a:prstClr val="black"/>
                </a:solidFill>
                <a:latin typeface="Gadugi" panose="020B0502040204020203" pitchFamily="34" charset="0"/>
              </a:rPr>
              <a:t>Initialize slack</a:t>
            </a:r>
          </a:p>
          <a:p>
            <a:pPr algn="ctr" defTabSz="457200">
              <a:defRPr/>
            </a:pPr>
            <a:r>
              <a:rPr lang="en-US" kern="0" dirty="0">
                <a:solidFill>
                  <a:prstClr val="black"/>
                </a:solidFill>
                <a:latin typeface="Gadugi" panose="020B0502040204020203" pitchFamily="34" charset="0"/>
              </a:rPr>
              <a:t>values</a:t>
            </a:r>
          </a:p>
        </p:txBody>
      </p:sp>
      <p:pic>
        <p:nvPicPr>
          <p:cNvPr id="142" name="Picture 14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20135" y="5105308"/>
            <a:ext cx="1104992" cy="1104992"/>
          </a:xfrm>
          <a:prstGeom prst="rect">
            <a:avLst/>
          </a:prstGeom>
        </p:spPr>
      </p:pic>
      <p:pic>
        <p:nvPicPr>
          <p:cNvPr id="143" name="Picture 14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22621" y="5114972"/>
            <a:ext cx="1371516" cy="859483"/>
          </a:xfrm>
          <a:prstGeom prst="rect">
            <a:avLst/>
          </a:prstGeom>
        </p:spPr>
      </p:pic>
      <p:pic>
        <p:nvPicPr>
          <p:cNvPr id="144" name="Picture 14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29226" y="5113248"/>
            <a:ext cx="1371516" cy="859483"/>
          </a:xfrm>
          <a:prstGeom prst="rect">
            <a:avLst/>
          </a:prstGeom>
        </p:spPr>
      </p:pic>
      <p:cxnSp>
        <p:nvCxnSpPr>
          <p:cNvPr id="145" name="Straight Connector 144"/>
          <p:cNvCxnSpPr/>
          <p:nvPr/>
        </p:nvCxnSpPr>
        <p:spPr>
          <a:xfrm>
            <a:off x="2925127" y="5410200"/>
            <a:ext cx="697494"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p:nvCxnSpPr>
        <p:spPr>
          <a:xfrm>
            <a:off x="4762500" y="5410200"/>
            <a:ext cx="2983494" cy="0"/>
          </a:xfrm>
          <a:prstGeom prst="line">
            <a:avLst/>
          </a:prstGeom>
          <a:ln w="571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32449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Packet transactions: conclusion</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latin typeface="Gadugi" panose="020B0502040204020203" pitchFamily="34" charset="0"/>
              </a:rPr>
              <a:t>More familiar abstraction</a:t>
            </a:r>
          </a:p>
          <a:p>
            <a:r>
              <a:rPr lang="en-US" dirty="0" smtClean="0">
                <a:latin typeface="Gadugi" panose="020B0502040204020203" pitchFamily="34" charset="0"/>
              </a:rPr>
              <a:t>Programming line-rate switches need not be hard</a:t>
            </a:r>
          </a:p>
          <a:p>
            <a:r>
              <a:rPr lang="en-US" dirty="0" smtClean="0">
                <a:latin typeface="Gadugi" panose="020B0502040204020203" pitchFamily="34" charset="0"/>
              </a:rPr>
              <a:t>Simple user interface: code that compiles runs at line rate</a:t>
            </a:r>
          </a:p>
          <a:p>
            <a:endParaRPr lang="en-US" dirty="0" smtClean="0">
              <a:latin typeface="Gadugi" panose="020B0502040204020203" pitchFamily="34" charset="0"/>
            </a:endParaRPr>
          </a:p>
        </p:txBody>
      </p:sp>
    </p:spTree>
    <p:extLst>
      <p:ext uri="{BB962C8B-B14F-4D97-AF65-F5344CB8AC3E}">
        <p14:creationId xmlns:p14="http://schemas.microsoft.com/office/powerpoint/2010/main" val="875325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a:t>
            </a:r>
            <a:r>
              <a:rPr lang="en-US" smtClean="0">
                <a:latin typeface="Gadugi" panose="020B0502040204020203" pitchFamily="34" charset="0"/>
              </a:rPr>
              <a:t>PIFO abstraction in one slide</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r>
              <a:rPr lang="en-US" dirty="0" smtClean="0">
                <a:latin typeface="Gadugi" panose="020B0502040204020203" pitchFamily="34" charset="0"/>
              </a:rPr>
              <a:t>PIFO: A sorted array that let us insert an entry (packet or PIFO pointer) into a PIFO based on a programmable priority</a:t>
            </a:r>
          </a:p>
          <a:p>
            <a:r>
              <a:rPr lang="en-US" dirty="0" smtClean="0">
                <a:latin typeface="Gadugi" panose="020B0502040204020203" pitchFamily="34" charset="0"/>
              </a:rPr>
              <a:t>Entries are always </a:t>
            </a:r>
            <a:r>
              <a:rPr lang="en-US" dirty="0" err="1" smtClean="0">
                <a:latin typeface="Gadugi" panose="020B0502040204020203" pitchFamily="34" charset="0"/>
              </a:rPr>
              <a:t>dequeued</a:t>
            </a:r>
            <a:r>
              <a:rPr lang="en-US" dirty="0" smtClean="0">
                <a:latin typeface="Gadugi" panose="020B0502040204020203" pitchFamily="34" charset="0"/>
              </a:rPr>
              <a:t> from the head</a:t>
            </a:r>
          </a:p>
          <a:p>
            <a:r>
              <a:rPr lang="en-US" dirty="0" smtClean="0">
                <a:latin typeface="Gadugi" panose="020B0502040204020203" pitchFamily="34" charset="0"/>
              </a:rPr>
              <a:t>If an entry is a packet, </a:t>
            </a:r>
            <a:r>
              <a:rPr lang="en-US" dirty="0" err="1" smtClean="0">
                <a:latin typeface="Gadugi" panose="020B0502040204020203" pitchFamily="34" charset="0"/>
              </a:rPr>
              <a:t>dequeue</a:t>
            </a:r>
            <a:r>
              <a:rPr lang="en-US" dirty="0" smtClean="0">
                <a:latin typeface="Gadugi" panose="020B0502040204020203" pitchFamily="34" charset="0"/>
              </a:rPr>
              <a:t> and transmit it</a:t>
            </a:r>
          </a:p>
          <a:p>
            <a:r>
              <a:rPr lang="en-US" dirty="0" smtClean="0">
                <a:latin typeface="Gadugi" panose="020B0502040204020203" pitchFamily="34" charset="0"/>
              </a:rPr>
              <a:t>If an entry is a PIFO, </a:t>
            </a:r>
            <a:r>
              <a:rPr lang="en-US" dirty="0" err="1" smtClean="0">
                <a:latin typeface="Gadugi" panose="020B0502040204020203" pitchFamily="34" charset="0"/>
              </a:rPr>
              <a:t>dequeue</a:t>
            </a:r>
            <a:r>
              <a:rPr lang="en-US" dirty="0" smtClean="0">
                <a:latin typeface="Gadugi" panose="020B0502040204020203" pitchFamily="34" charset="0"/>
              </a:rPr>
              <a:t> it, and continue recursively</a:t>
            </a:r>
          </a:p>
        </p:txBody>
      </p:sp>
    </p:spTree>
    <p:extLst>
      <p:ext uri="{BB962C8B-B14F-4D97-AF65-F5344CB8AC3E}">
        <p14:creationId xmlns:p14="http://schemas.microsoft.com/office/powerpoint/2010/main" val="2076639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Gadugi" panose="020B0502040204020203" pitchFamily="34" charset="0"/>
              </a:rPr>
              <a:t>Motivating packet transactions</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lnSpcReduction="10000"/>
          </a:bodyPr>
          <a:lstStyle/>
          <a:p>
            <a:r>
              <a:rPr lang="en-US" smtClean="0">
                <a:latin typeface="Gadugi" panose="020B0502040204020203" pitchFamily="34" charset="0"/>
              </a:rPr>
              <a:t>Example: count number of packets</a:t>
            </a:r>
          </a:p>
          <a:p>
            <a:r>
              <a:rPr lang="en-US" smtClean="0">
                <a:latin typeface="Gadugi" panose="020B0502040204020203" pitchFamily="34" charset="0"/>
              </a:rPr>
              <a:t>On enqueue:</a:t>
            </a:r>
          </a:p>
          <a:p>
            <a:r>
              <a:rPr lang="en-US" smtClean="0">
                <a:latin typeface="Gadugi" panose="020B0502040204020203" pitchFamily="34" charset="0"/>
              </a:rPr>
              <a:t>    Calculate average queue size</a:t>
            </a:r>
          </a:p>
          <a:p>
            <a:r>
              <a:rPr lang="en-US" smtClean="0">
                <a:latin typeface="Gadugi" panose="020B0502040204020203" pitchFamily="34" charset="0"/>
              </a:rPr>
              <a:t>     if min &lt; avg &lt; max </a:t>
            </a:r>
          </a:p>
          <a:p>
            <a:r>
              <a:rPr lang="en-US" smtClean="0">
                <a:latin typeface="Gadugi" panose="020B0502040204020203" pitchFamily="34" charset="0"/>
              </a:rPr>
              <a:t>        calculate probability p</a:t>
            </a:r>
          </a:p>
          <a:p>
            <a:r>
              <a:rPr lang="en-US" smtClean="0">
                <a:latin typeface="Gadugi" panose="020B0502040204020203" pitchFamily="34" charset="0"/>
              </a:rPr>
              <a:t>         mark packet with probability p</a:t>
            </a:r>
          </a:p>
          <a:p>
            <a:r>
              <a:rPr lang="en-US" smtClean="0">
                <a:latin typeface="Gadugi" panose="020B0502040204020203" pitchFamily="34" charset="0"/>
              </a:rPr>
              <a:t>     else if avg &gt; max:</a:t>
            </a:r>
          </a:p>
          <a:p>
            <a:r>
              <a:rPr lang="en-US" smtClean="0">
                <a:latin typeface="Gadugi" panose="020B0502040204020203" pitchFamily="34" charset="0"/>
              </a:rPr>
              <a:t>          mark packet</a:t>
            </a:r>
          </a:p>
          <a:p>
            <a:r>
              <a:rPr lang="en-US" smtClean="0">
                <a:latin typeface="Gadugi" panose="020B0502040204020203" pitchFamily="34" charset="0"/>
              </a:rPr>
              <a:t>Runs to completion, process one packet at a time</a:t>
            </a:r>
          </a:p>
          <a:p>
            <a:endParaRPr lang="en-US" smtClean="0">
              <a:latin typeface="Gadugi" panose="020B0502040204020203" pitchFamily="34" charset="0"/>
            </a:endParaRPr>
          </a:p>
          <a:p>
            <a:endParaRPr lang="en-US" dirty="0" smtClean="0">
              <a:latin typeface="Gadugi" panose="020B0502040204020203" pitchFamily="34" charset="0"/>
            </a:endParaRPr>
          </a:p>
        </p:txBody>
      </p:sp>
    </p:spTree>
    <p:extLst>
      <p:ext uri="{BB962C8B-B14F-4D97-AF65-F5344CB8AC3E}">
        <p14:creationId xmlns:p14="http://schemas.microsoft.com/office/powerpoint/2010/main" val="23737616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Language constraints on </a:t>
            </a:r>
            <a:r>
              <a:rPr lang="en-US" dirty="0">
                <a:latin typeface="Gadugi" panose="020B0502040204020203" pitchFamily="34" charset="0"/>
              </a:rPr>
              <a:t>D</a:t>
            </a:r>
            <a:r>
              <a:rPr lang="en-US" dirty="0" smtClean="0">
                <a:latin typeface="Gadugi" panose="020B0502040204020203" pitchFamily="34" charset="0"/>
              </a:rPr>
              <a:t>omino</a:t>
            </a:r>
            <a:endParaRPr lang="en-US" dirty="0">
              <a:latin typeface="Gadugi" panose="020B0502040204020203" pitchFamily="34" charset="0"/>
            </a:endParaRPr>
          </a:p>
        </p:txBody>
      </p:sp>
      <p:sp>
        <p:nvSpPr>
          <p:cNvPr id="7" name="Content Placeholder 6"/>
          <p:cNvSpPr>
            <a:spLocks noGrp="1"/>
          </p:cNvSpPr>
          <p:nvPr>
            <p:ph idx="1"/>
          </p:nvPr>
        </p:nvSpPr>
        <p:spPr/>
        <p:txBody>
          <a:bodyPr/>
          <a:lstStyle/>
          <a:p>
            <a:r>
              <a:rPr lang="en-US" dirty="0" smtClean="0">
                <a:latin typeface="Gadugi" panose="020B0502040204020203" pitchFamily="34" charset="0"/>
              </a:rPr>
              <a:t>No loops (for, while, do-while)</a:t>
            </a:r>
          </a:p>
          <a:p>
            <a:r>
              <a:rPr lang="en-US" dirty="0" smtClean="0">
                <a:latin typeface="Gadugi" panose="020B0502040204020203" pitchFamily="34" charset="0"/>
              </a:rPr>
              <a:t>No unstructured control flow (break, continue, </a:t>
            </a:r>
            <a:r>
              <a:rPr lang="en-US" dirty="0" err="1" smtClean="0">
                <a:latin typeface="Gadugi" panose="020B0502040204020203" pitchFamily="34" charset="0"/>
              </a:rPr>
              <a:t>goto</a:t>
            </a:r>
            <a:r>
              <a:rPr lang="en-US" dirty="0" smtClean="0">
                <a:latin typeface="Gadugi" panose="020B0502040204020203" pitchFamily="34" charset="0"/>
              </a:rPr>
              <a:t>)</a:t>
            </a:r>
          </a:p>
          <a:p>
            <a:r>
              <a:rPr lang="en-US" dirty="0" smtClean="0">
                <a:latin typeface="Gadugi" panose="020B0502040204020203" pitchFamily="34" charset="0"/>
              </a:rPr>
              <a:t>No pointers, heaps</a:t>
            </a:r>
          </a:p>
          <a:p>
            <a:endParaRPr lang="en-US" dirty="0">
              <a:latin typeface="Gadugi" panose="020B0502040204020203" pitchFamily="34" charset="0"/>
            </a:endParaRPr>
          </a:p>
        </p:txBody>
      </p:sp>
    </p:spTree>
    <p:extLst>
      <p:ext uri="{BB962C8B-B14F-4D97-AF65-F5344CB8AC3E}">
        <p14:creationId xmlns:p14="http://schemas.microsoft.com/office/powerpoint/2010/main" val="37990441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Static Single-Assignment</a:t>
            </a:r>
            <a:endParaRPr lang="en-US" dirty="0">
              <a:latin typeface="Gadugi" panose="020B0502040204020203" pitchFamily="34" charset="0"/>
            </a:endParaRPr>
          </a:p>
        </p:txBody>
      </p:sp>
      <p:sp>
        <p:nvSpPr>
          <p:cNvPr id="4" name="TextBox 3"/>
          <p:cNvSpPr txBox="1"/>
          <p:nvPr/>
        </p:nvSpPr>
        <p:spPr>
          <a:xfrm>
            <a:off x="1905000" y="1295400"/>
            <a:ext cx="8020144" cy="2015936"/>
          </a:xfrm>
          <a:prstGeom prst="rect">
            <a:avLst/>
          </a:prstGeom>
          <a:noFill/>
        </p:spPr>
        <p:txBody>
          <a:bodyPr wrap="none" rtlCol="0">
            <a:spAutoFit/>
          </a:bodyPr>
          <a:lstStyle/>
          <a:p>
            <a:r>
              <a:rPr lang="en-US" sz="2500" dirty="0">
                <a:solidFill>
                  <a:srgbClr val="0070C0"/>
                </a:solidFill>
                <a:latin typeface="Gadugi" panose="020B0502040204020203" pitchFamily="34" charset="0"/>
              </a:rPr>
              <a:t>pkt.id</a:t>
            </a:r>
            <a:r>
              <a:rPr lang="en-US" sz="2500" dirty="0">
                <a:latin typeface="Gadugi" panose="020B0502040204020203" pitchFamily="34" charset="0"/>
              </a:rPr>
              <a:t>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 </a:t>
            </a:r>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a:t>
            </a:r>
            <a:r>
              <a:rPr lang="en-US" sz="2500" dirty="0">
                <a:latin typeface="Gadugi" panose="020B0502040204020203" pitchFamily="34" charset="0"/>
              </a:rPr>
              <a:t>];</a:t>
            </a:r>
          </a:p>
          <a:p>
            <a:r>
              <a:rPr lang="en-US" sz="2500" dirty="0">
                <a:latin typeface="Gadugi" panose="020B0502040204020203" pitchFamily="34" charset="0"/>
              </a:rPr>
              <a:t>...</a:t>
            </a:r>
          </a:p>
          <a:p>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 </a:t>
            </a:r>
            <a:r>
              <a:rPr lang="en-US" sz="2500" dirty="0" err="1">
                <a:latin typeface="Gadugi" panose="020B0502040204020203" pitchFamily="34" charset="0"/>
              </a:rPr>
              <a:t>pkt.arrival</a:t>
            </a:r>
            <a:r>
              <a:rPr lang="en-US" sz="2500" dirty="0"/>
              <a:t>;</a:t>
            </a:r>
            <a:endParaRPr lang="en-US" sz="2500" dirty="0">
              <a:latin typeface="Gadugi" panose="020B0502040204020203" pitchFamily="34" charset="0"/>
            </a:endParaRPr>
          </a:p>
          <a:p>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a:t>
            </a:r>
            <a:r>
              <a:rPr lang="en-US" sz="2500" dirty="0">
                <a:latin typeface="Gadugi" panose="020B0502040204020203" pitchFamily="34" charset="0"/>
              </a:rPr>
              <a:t>] = </a:t>
            </a:r>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a:t>
            </a:r>
          </a:p>
        </p:txBody>
      </p:sp>
      <p:sp>
        <p:nvSpPr>
          <p:cNvPr id="5" name="TextBox 4"/>
          <p:cNvSpPr txBox="1"/>
          <p:nvPr/>
        </p:nvSpPr>
        <p:spPr>
          <a:xfrm>
            <a:off x="1905001" y="4357698"/>
            <a:ext cx="8193269" cy="2400657"/>
          </a:xfrm>
          <a:prstGeom prst="rect">
            <a:avLst/>
          </a:prstGeom>
          <a:noFill/>
        </p:spPr>
        <p:txBody>
          <a:bodyPr wrap="none" rtlCol="0">
            <a:spAutoFit/>
          </a:bodyPr>
          <a:lstStyle/>
          <a:p>
            <a:r>
              <a:rPr lang="en-US" sz="2500" dirty="0">
                <a:solidFill>
                  <a:srgbClr val="0070C0"/>
                </a:solidFill>
                <a:latin typeface="Gadugi" panose="020B0502040204020203" pitchFamily="34" charset="0"/>
              </a:rPr>
              <a:t>pkt.id0</a:t>
            </a:r>
            <a:r>
              <a:rPr lang="en-US" sz="2500" dirty="0">
                <a:latin typeface="Gadugi" panose="020B0502040204020203" pitchFamily="34" charset="0"/>
              </a:rPr>
              <a:t>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a:solidFill>
                  <a:srgbClr val="0070C0"/>
                </a:solidFill>
                <a:latin typeface="Gadugi" panose="020B0502040204020203" pitchFamily="34" charset="0"/>
              </a:rPr>
              <a:t>pkt.last_time0</a:t>
            </a:r>
            <a:r>
              <a:rPr lang="en-US" sz="2500" dirty="0">
                <a:latin typeface="Gadugi" panose="020B0502040204020203" pitchFamily="34" charset="0"/>
              </a:rPr>
              <a:t> = </a:t>
            </a:r>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pkt.id0</a:t>
            </a:r>
            <a:r>
              <a:rPr lang="en-US" sz="2500" dirty="0">
                <a:latin typeface="Gadugi" panose="020B0502040204020203" pitchFamily="34" charset="0"/>
              </a:rPr>
              <a:t>];</a:t>
            </a:r>
          </a:p>
          <a:p>
            <a:r>
              <a:rPr lang="en-US" sz="2500" dirty="0">
                <a:latin typeface="Gadugi" panose="020B0502040204020203" pitchFamily="34" charset="0"/>
              </a:rPr>
              <a:t>...</a:t>
            </a:r>
          </a:p>
          <a:p>
            <a:r>
              <a:rPr lang="en-US" sz="2500" dirty="0">
                <a:solidFill>
                  <a:srgbClr val="0070C0"/>
                </a:solidFill>
                <a:latin typeface="Gadugi" panose="020B0502040204020203" pitchFamily="34" charset="0"/>
              </a:rPr>
              <a:t>pkt.last_time1</a:t>
            </a:r>
            <a:r>
              <a:rPr lang="en-US" sz="2500" dirty="0">
                <a:latin typeface="Gadugi" panose="020B0502040204020203" pitchFamily="34" charset="0"/>
              </a:rPr>
              <a:t> = </a:t>
            </a:r>
            <a:r>
              <a:rPr lang="en-US" sz="2500" dirty="0" err="1">
                <a:latin typeface="Gadugi" panose="020B0502040204020203" pitchFamily="34" charset="0"/>
              </a:rPr>
              <a:t>pkt.arrival</a:t>
            </a:r>
            <a:r>
              <a:rPr lang="en-US" sz="2500" dirty="0"/>
              <a:t>;</a:t>
            </a:r>
          </a:p>
          <a:p>
            <a:r>
              <a:rPr lang="en-US" sz="2500" dirty="0">
                <a:latin typeface="Gadugi" panose="020B0502040204020203" pitchFamily="34" charset="0"/>
              </a:rPr>
              <a:t>…</a:t>
            </a:r>
          </a:p>
          <a:p>
            <a:r>
              <a:rPr lang="en-US" sz="2500" dirty="0" err="1">
                <a:latin typeface="Gadugi" panose="020B0502040204020203" pitchFamily="34" charset="0"/>
              </a:rPr>
              <a:t>last_time</a:t>
            </a:r>
            <a:r>
              <a:rPr lang="en-US" sz="2500" dirty="0">
                <a:latin typeface="Gadugi" panose="020B0502040204020203" pitchFamily="34" charset="0"/>
              </a:rPr>
              <a:t> [</a:t>
            </a:r>
            <a:r>
              <a:rPr lang="en-US" sz="2500" dirty="0">
                <a:solidFill>
                  <a:srgbClr val="0070C0"/>
                </a:solidFill>
                <a:latin typeface="Gadugi" panose="020B0502040204020203" pitchFamily="34" charset="0"/>
              </a:rPr>
              <a:t>pkt.id0</a:t>
            </a:r>
            <a:r>
              <a:rPr lang="en-US" sz="2500" dirty="0">
                <a:latin typeface="Gadugi" panose="020B0502040204020203" pitchFamily="34" charset="0"/>
              </a:rPr>
              <a:t>] = </a:t>
            </a:r>
            <a:r>
              <a:rPr lang="en-US" sz="2500" dirty="0">
                <a:solidFill>
                  <a:srgbClr val="0070C0"/>
                </a:solidFill>
                <a:latin typeface="Gadugi" panose="020B0502040204020203" pitchFamily="34" charset="0"/>
              </a:rPr>
              <a:t>pkt.last_time1</a:t>
            </a:r>
            <a:r>
              <a:rPr lang="en-US" sz="2500" dirty="0">
                <a:latin typeface="Gadugi" panose="020B0502040204020203" pitchFamily="34" charset="0"/>
              </a:rPr>
              <a:t> ;</a:t>
            </a:r>
          </a:p>
        </p:txBody>
      </p:sp>
      <p:sp>
        <p:nvSpPr>
          <p:cNvPr id="7" name="Down Arrow 6"/>
          <p:cNvSpPr/>
          <p:nvPr/>
        </p:nvSpPr>
        <p:spPr>
          <a:xfrm>
            <a:off x="5600700" y="3429000"/>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8" name="Right Arrow 7"/>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0" name="Right Arrow 9"/>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2" name="TextBox 11"/>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3" name="Rounded Rectangle 12"/>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4" name="TextBox 13"/>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7764982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Expression Flattening</a:t>
            </a:r>
            <a:endParaRPr lang="en-US" dirty="0">
              <a:latin typeface="Gadugi" panose="020B0502040204020203" pitchFamily="34" charset="0"/>
            </a:endParaRPr>
          </a:p>
        </p:txBody>
      </p:sp>
      <p:sp>
        <p:nvSpPr>
          <p:cNvPr id="8" name="TextBox 7"/>
          <p:cNvSpPr txBox="1"/>
          <p:nvPr/>
        </p:nvSpPr>
        <p:spPr>
          <a:xfrm>
            <a:off x="2158512" y="1829903"/>
            <a:ext cx="7861788" cy="2015936"/>
          </a:xfrm>
          <a:prstGeom prst="rect">
            <a:avLst/>
          </a:prstGeom>
          <a:noFill/>
        </p:spPr>
        <p:txBody>
          <a:bodyPr wrap="square" rtlCol="0">
            <a:spAutoFit/>
          </a:bodyPr>
          <a:lstStyle/>
          <a:p>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pkt.arrival</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last_time</a:t>
            </a:r>
            <a:r>
              <a:rPr lang="en-US" sz="2500" dirty="0" smtClean="0">
                <a:solidFill>
                  <a:schemeClr val="accent1">
                    <a:lumMod val="75000"/>
                  </a:schemeClr>
                </a:solidFill>
                <a:latin typeface="Gadugi" panose="020B0502040204020203" pitchFamily="34" charset="0"/>
              </a:rPr>
              <a:t>[pkt.id] &gt; THRESHOLD;</a:t>
            </a:r>
          </a:p>
          <a:p>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 = </a:t>
            </a:r>
            <a:r>
              <a:rPr lang="en-US" sz="2500" dirty="0" err="1" smtClean="0">
                <a:solidFill>
                  <a:schemeClr val="accent1">
                    <a:lumMod val="75000"/>
                  </a:schemeClr>
                </a:solidFill>
                <a:latin typeface="Gadugi" panose="020B0502040204020203" pitchFamily="34" charset="0"/>
              </a:rPr>
              <a:t>pkt.tmp</a:t>
            </a:r>
            <a:endParaRPr lang="en-US" sz="2500" dirty="0" smtClean="0">
              <a:solidFill>
                <a:schemeClr val="accent1">
                  <a:lumMod val="75000"/>
                </a:schemeClr>
              </a:solidFill>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a:t>
            </a:r>
            <a:r>
              <a:rPr lang="en-US" sz="2500" dirty="0" err="1" smtClean="0">
                <a:latin typeface="Gadugi" panose="020B0502040204020203" pitchFamily="34" charset="0"/>
              </a:rPr>
              <a:t>new_hop</a:t>
            </a:r>
            <a:endParaRPr lang="en-US" sz="2500" dirty="0" smtClean="0">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a:t>
            </a:r>
          </a:p>
          <a:p>
            <a:endParaRPr lang="en-US" sz="2500" dirty="0">
              <a:latin typeface="Gadugi" panose="020B0502040204020203" pitchFamily="34" charset="0"/>
            </a:endParaRPr>
          </a:p>
        </p:txBody>
      </p:sp>
      <p:sp>
        <p:nvSpPr>
          <p:cNvPr id="9" name="Down Arrow 8"/>
          <p:cNvSpPr/>
          <p:nvPr/>
        </p:nvSpPr>
        <p:spPr>
          <a:xfrm>
            <a:off x="5960165" y="3461119"/>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2168451" y="4689664"/>
            <a:ext cx="7861788" cy="2400657"/>
          </a:xfrm>
          <a:prstGeom prst="rect">
            <a:avLst/>
          </a:prstGeom>
          <a:noFill/>
        </p:spPr>
        <p:txBody>
          <a:bodyPr wrap="square" rtlCol="0">
            <a:spAutoFit/>
          </a:bodyPr>
          <a:lstStyle/>
          <a:p>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pkt.arrival</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last_time</a:t>
            </a:r>
            <a:r>
              <a:rPr lang="en-US" sz="2500" dirty="0" smtClean="0">
                <a:solidFill>
                  <a:schemeClr val="accent1">
                    <a:lumMod val="75000"/>
                  </a:schemeClr>
                </a:solidFill>
                <a:latin typeface="Gadugi" panose="020B0502040204020203" pitchFamily="34" charset="0"/>
              </a:rPr>
              <a:t>[pkt.id];</a:t>
            </a:r>
          </a:p>
          <a:p>
            <a:r>
              <a:rPr lang="en-US" sz="2500" dirty="0" smtClean="0">
                <a:solidFill>
                  <a:schemeClr val="accent1">
                    <a:lumMod val="75000"/>
                  </a:schemeClr>
                </a:solidFill>
                <a:latin typeface="Gadugi" panose="020B0502040204020203" pitchFamily="34" charset="0"/>
              </a:rPr>
              <a:t>pkt.tmp2 = </a:t>
            </a:r>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&gt; THRESHOLD;</a:t>
            </a:r>
          </a:p>
          <a:p>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 = </a:t>
            </a:r>
            <a:r>
              <a:rPr lang="en-US" sz="2500" dirty="0" smtClean="0">
                <a:solidFill>
                  <a:schemeClr val="accent1">
                    <a:lumMod val="75000"/>
                  </a:schemeClr>
                </a:solidFill>
                <a:latin typeface="Gadugi" panose="020B0502040204020203" pitchFamily="34" charset="0"/>
              </a:rPr>
              <a:t>pkt.tmp2</a:t>
            </a:r>
          </a:p>
          <a:p>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a:t>
            </a:r>
            <a:r>
              <a:rPr lang="en-US" sz="2500" dirty="0" err="1" smtClean="0">
                <a:latin typeface="Gadugi" panose="020B0502040204020203" pitchFamily="34" charset="0"/>
              </a:rPr>
              <a:t>new_hop</a:t>
            </a:r>
            <a:endParaRPr lang="en-US" sz="2500" dirty="0" smtClean="0">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a:t>
            </a:r>
          </a:p>
          <a:p>
            <a:endParaRPr lang="en-US" sz="2500" dirty="0">
              <a:latin typeface="Gadugi" panose="020B0502040204020203" pitchFamily="34" charset="0"/>
            </a:endParaRPr>
          </a:p>
        </p:txBody>
      </p:sp>
      <p:sp>
        <p:nvSpPr>
          <p:cNvPr id="6" name="Rounded Rectangle 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ight Arrow 6"/>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2" name="Right Arrow 11"/>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4" name="TextBox 1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5" name="Rounded Rectangle 14"/>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6" name="TextBox 1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4086404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P spid="10" grpId="0"/>
    </p:bldLst>
  </p:timing>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Instruction mapping: results</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lnSpcReduction="10000"/>
          </a:bodyPr>
          <a:lstStyle/>
          <a:p>
            <a:r>
              <a:rPr lang="en-US" dirty="0" smtClean="0">
                <a:latin typeface="Gadugi" panose="020B0502040204020203" pitchFamily="34" charset="0"/>
              </a:rPr>
              <a:t>Generic method to handle fairly complex templates</a:t>
            </a:r>
          </a:p>
          <a:p>
            <a:endParaRPr lang="en-US" dirty="0">
              <a:latin typeface="Gadugi" panose="020B0502040204020203" pitchFamily="34" charset="0"/>
            </a:endParaRPr>
          </a:p>
          <a:p>
            <a:r>
              <a:rPr lang="en-US" dirty="0" smtClean="0">
                <a:latin typeface="Gadugi" panose="020B0502040204020203" pitchFamily="34" charset="0"/>
              </a:rPr>
              <a:t>Templates determine if a Domino program can run at line rate.</a:t>
            </a:r>
          </a:p>
          <a:p>
            <a:endParaRPr lang="en-US" dirty="0">
              <a:latin typeface="Gadugi" panose="020B0502040204020203" pitchFamily="34" charset="0"/>
            </a:endParaRPr>
          </a:p>
          <a:p>
            <a:r>
              <a:rPr lang="en-US" dirty="0" smtClean="0">
                <a:latin typeface="Gadugi" panose="020B0502040204020203" pitchFamily="34" charset="0"/>
              </a:rPr>
              <a:t>Example results:</a:t>
            </a:r>
          </a:p>
          <a:p>
            <a:pPr lvl="1"/>
            <a:r>
              <a:rPr lang="en-US" dirty="0" err="1" smtClean="0">
                <a:latin typeface="Gadugi" panose="020B0502040204020203" pitchFamily="34" charset="0"/>
              </a:rPr>
              <a:t>Flowlet</a:t>
            </a:r>
            <a:r>
              <a:rPr lang="en-US" dirty="0" smtClean="0">
                <a:latin typeface="Gadugi" panose="020B0502040204020203" pitchFamily="34" charset="0"/>
              </a:rPr>
              <a:t> switching needs conditional execution to save next hop information:</a:t>
            </a:r>
          </a:p>
          <a:p>
            <a:pPr marL="457200" lvl="1"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saved_hop</a:t>
            </a:r>
            <a:r>
              <a:rPr lang="en-US" dirty="0" smtClean="0">
                <a:latin typeface="Gadugi" panose="020B0502040204020203" pitchFamily="34" charset="0"/>
              </a:rPr>
              <a:t>[pkt.id] = pkt.tmp2 ? </a:t>
            </a:r>
            <a:r>
              <a:rPr lang="en-US" dirty="0" err="1" smtClean="0">
                <a:latin typeface="Gadugi" panose="020B0502040204020203" pitchFamily="34" charset="0"/>
              </a:rPr>
              <a:t>pkt.new_hop</a:t>
            </a:r>
            <a:r>
              <a:rPr lang="en-US" dirty="0" smtClean="0">
                <a:latin typeface="Gadugi" panose="020B0502040204020203" pitchFamily="34" charset="0"/>
              </a:rPr>
              <a:t> : </a:t>
            </a:r>
            <a:r>
              <a:rPr lang="en-US" dirty="0" err="1" smtClean="0">
                <a:latin typeface="Gadugi" panose="020B0502040204020203" pitchFamily="34" charset="0"/>
              </a:rPr>
              <a:t>saved_hop</a:t>
            </a:r>
            <a:r>
              <a:rPr lang="en-US" dirty="0" smtClean="0">
                <a:latin typeface="Gadugi" panose="020B0502040204020203" pitchFamily="34" charset="0"/>
              </a:rPr>
              <a:t>[pkt.id]</a:t>
            </a:r>
          </a:p>
          <a:p>
            <a:pPr lvl="1"/>
            <a:r>
              <a:rPr lang="en-US" dirty="0" smtClean="0">
                <a:latin typeface="Gadugi" panose="020B0502040204020203" pitchFamily="34" charset="0"/>
              </a:rPr>
              <a:t>Simple increment suffices for heavy-hitter detection</a:t>
            </a:r>
          </a:p>
          <a:p>
            <a:pPr marL="457200" lvl="1"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count_min_sketch</a:t>
            </a:r>
            <a:r>
              <a:rPr lang="en-US" dirty="0" smtClean="0">
                <a:latin typeface="Gadugi" panose="020B0502040204020203" pitchFamily="34" charset="0"/>
              </a:rPr>
              <a:t>[hash] = </a:t>
            </a:r>
            <a:r>
              <a:rPr lang="en-US" dirty="0" err="1" smtClean="0">
                <a:latin typeface="Gadugi" panose="020B0502040204020203" pitchFamily="34" charset="0"/>
              </a:rPr>
              <a:t>count_min_sketch</a:t>
            </a:r>
            <a:r>
              <a:rPr lang="en-US" dirty="0" smtClean="0">
                <a:latin typeface="Gadugi" panose="020B0502040204020203" pitchFamily="34" charset="0"/>
              </a:rPr>
              <a:t>[hash] + 1</a:t>
            </a:r>
            <a:endParaRPr lang="en-US" dirty="0">
              <a:latin typeface="Gadugi" panose="020B0502040204020203" pitchFamily="34"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14800" y="2476500"/>
            <a:ext cx="2552700" cy="3450604"/>
          </a:xfrm>
          <a:prstGeom prst="rect">
            <a:avLst/>
          </a:prstGeom>
        </p:spPr>
      </p:pic>
      <p:sp>
        <p:nvSpPr>
          <p:cNvPr id="5" name="Rounded Rectangle 4"/>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 name="Right Arrow 5"/>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8" name="Right Arrow 7"/>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0" name="TextBox 9"/>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1" name="Rounded Rectangle 10"/>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2" name="TextBox 11"/>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51832569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4"/>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Generating P4 code</a:t>
            </a:r>
            <a:endParaRPr lang="en-US" dirty="0">
              <a:latin typeface="Gadugi" panose="020B0502040204020203" pitchFamily="34" charset="0"/>
            </a:endParaRPr>
          </a:p>
        </p:txBody>
      </p:sp>
      <p:sp>
        <p:nvSpPr>
          <p:cNvPr id="3" name="Content Placeholder 2"/>
          <p:cNvSpPr>
            <a:spLocks noGrp="1"/>
          </p:cNvSpPr>
          <p:nvPr>
            <p:ph idx="1"/>
          </p:nvPr>
        </p:nvSpPr>
        <p:spPr>
          <a:ln>
            <a:noFill/>
          </a:ln>
        </p:spPr>
        <p:txBody>
          <a:bodyPr wrap="square"/>
          <a:lstStyle/>
          <a:p>
            <a:r>
              <a:rPr lang="en-US" dirty="0" smtClean="0">
                <a:latin typeface="Gadugi" panose="020B0502040204020203" pitchFamily="34" charset="0"/>
              </a:rPr>
              <a:t>Required changes to P4</a:t>
            </a:r>
          </a:p>
          <a:p>
            <a:pPr lvl="1"/>
            <a:r>
              <a:rPr lang="en-US" dirty="0" smtClean="0">
                <a:latin typeface="Gadugi" panose="020B0502040204020203" pitchFamily="34" charset="0"/>
              </a:rPr>
              <a:t>Sequential execution semantics (required for read from, modify, and write back to state)</a:t>
            </a:r>
          </a:p>
          <a:p>
            <a:pPr lvl="1"/>
            <a:r>
              <a:rPr lang="en-US" dirty="0" smtClean="0">
                <a:latin typeface="Gadugi" panose="020B0502040204020203" pitchFamily="34" charset="0"/>
              </a:rPr>
              <a:t>Expression support</a:t>
            </a:r>
            <a:endParaRPr lang="en-US" dirty="0">
              <a:latin typeface="Gadugi" panose="020B0502040204020203" pitchFamily="34" charset="0"/>
            </a:endParaRPr>
          </a:p>
          <a:p>
            <a:pPr lvl="1"/>
            <a:r>
              <a:rPr lang="en-US" dirty="0" smtClean="0">
                <a:latin typeface="Gadugi" panose="020B0502040204020203" pitchFamily="34" charset="0"/>
              </a:rPr>
              <a:t>Both available in v1.1</a:t>
            </a:r>
          </a:p>
          <a:p>
            <a:r>
              <a:rPr lang="en-US" dirty="0" smtClean="0">
                <a:latin typeface="Gadugi" panose="020B0502040204020203" pitchFamily="34" charset="0"/>
              </a:rPr>
              <a:t>Encapsulate </a:t>
            </a:r>
            <a:r>
              <a:rPr lang="en-US" dirty="0">
                <a:latin typeface="Gadugi" panose="020B0502040204020203" pitchFamily="34" charset="0"/>
              </a:rPr>
              <a:t>every </a:t>
            </a:r>
            <a:r>
              <a:rPr lang="en-US" dirty="0" err="1" smtClean="0">
                <a:latin typeface="Gadugi" panose="020B0502040204020203" pitchFamily="34" charset="0"/>
              </a:rPr>
              <a:t>codelet</a:t>
            </a:r>
            <a:r>
              <a:rPr lang="en-US" dirty="0" smtClean="0">
                <a:latin typeface="Gadugi" panose="020B0502040204020203" pitchFamily="34" charset="0"/>
              </a:rPr>
              <a:t> </a:t>
            </a:r>
            <a:r>
              <a:rPr lang="en-US" dirty="0">
                <a:latin typeface="Gadugi" panose="020B0502040204020203" pitchFamily="34" charset="0"/>
              </a:rPr>
              <a:t>in a </a:t>
            </a:r>
            <a:r>
              <a:rPr lang="en-US" dirty="0" smtClean="0">
                <a:latin typeface="Gadugi" panose="020B0502040204020203" pitchFamily="34" charset="0"/>
              </a:rPr>
              <a:t>table’s default action</a:t>
            </a:r>
          </a:p>
          <a:p>
            <a:r>
              <a:rPr lang="en-US" dirty="0" smtClean="0">
                <a:latin typeface="Gadugi" panose="020B0502040204020203" pitchFamily="34" charset="0"/>
              </a:rPr>
              <a:t>Chain together tables as P4 control program</a:t>
            </a:r>
          </a:p>
        </p:txBody>
      </p:sp>
    </p:spTree>
    <p:extLst>
      <p:ext uri="{BB962C8B-B14F-4D97-AF65-F5344CB8AC3E}">
        <p14:creationId xmlns:p14="http://schemas.microsoft.com/office/powerpoint/2010/main" val="14869875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Gadugi" panose="020B0502040204020203" pitchFamily="34" charset="0"/>
              </a:rPr>
              <a:t>Relationship to prior compiler techniques</a:t>
            </a:r>
            <a:endParaRPr lang="en-US" dirty="0">
              <a:latin typeface="Gadugi" panose="020B0502040204020203" pitchFamily="34" charset="0"/>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339189187"/>
              </p:ext>
            </p:extLst>
          </p:nvPr>
        </p:nvGraphicFramePr>
        <p:xfrm>
          <a:off x="838200" y="1825625"/>
          <a:ext cx="10515600" cy="2763520"/>
        </p:xfrm>
        <a:graphic>
          <a:graphicData uri="http://schemas.openxmlformats.org/drawingml/2006/table">
            <a:tbl>
              <a:tblPr firstRow="1" bandRow="1">
                <a:tableStyleId>{5C22544A-7EE6-4342-B048-85BDC9FD1C3A}</a:tableStyleId>
              </a:tblPr>
              <a:tblGrid>
                <a:gridCol w="3505200"/>
                <a:gridCol w="2628900"/>
                <a:gridCol w="4381500"/>
              </a:tblGrid>
              <a:tr h="370840">
                <a:tc>
                  <a:txBody>
                    <a:bodyPr/>
                    <a:lstStyle/>
                    <a:p>
                      <a:r>
                        <a:rPr lang="en-US" dirty="0" smtClean="0"/>
                        <a:t>Technique</a:t>
                      </a:r>
                      <a:endParaRPr lang="en-US" dirty="0"/>
                    </a:p>
                  </a:txBody>
                  <a:tcPr/>
                </a:tc>
                <a:tc>
                  <a:txBody>
                    <a:bodyPr/>
                    <a:lstStyle/>
                    <a:p>
                      <a:r>
                        <a:rPr lang="en-US" dirty="0" smtClean="0"/>
                        <a:t>Prior work</a:t>
                      </a:r>
                      <a:endParaRPr lang="en-US" dirty="0"/>
                    </a:p>
                  </a:txBody>
                  <a:tcPr/>
                </a:tc>
                <a:tc>
                  <a:txBody>
                    <a:bodyPr/>
                    <a:lstStyle/>
                    <a:p>
                      <a:r>
                        <a:rPr lang="en-US" dirty="0" smtClean="0"/>
                        <a:t>Differences</a:t>
                      </a:r>
                      <a:endParaRPr lang="en-US" dirty="0"/>
                    </a:p>
                  </a:txBody>
                  <a:tcPr/>
                </a:tc>
              </a:tr>
              <a:tr h="370840">
                <a:tc>
                  <a:txBody>
                    <a:bodyPr/>
                    <a:lstStyle/>
                    <a:p>
                      <a:r>
                        <a:rPr lang="en-US" dirty="0" smtClean="0"/>
                        <a:t>If Conversion</a:t>
                      </a:r>
                      <a:endParaRPr lang="en-US" dirty="0"/>
                    </a:p>
                  </a:txBody>
                  <a:tcPr/>
                </a:tc>
                <a:tc>
                  <a:txBody>
                    <a:bodyPr/>
                    <a:lstStyle/>
                    <a:p>
                      <a:r>
                        <a:rPr lang="en-US" dirty="0" smtClean="0"/>
                        <a:t>Kennedy et</a:t>
                      </a:r>
                      <a:r>
                        <a:rPr lang="en-US" baseline="0" dirty="0" smtClean="0"/>
                        <a:t> a</a:t>
                      </a:r>
                      <a:r>
                        <a:rPr lang="en-US" dirty="0" smtClean="0"/>
                        <a:t>l. 1983</a:t>
                      </a:r>
                      <a:endParaRPr lang="en-US" dirty="0"/>
                    </a:p>
                  </a:txBody>
                  <a:tcPr/>
                </a:tc>
                <a:tc>
                  <a:txBody>
                    <a:bodyPr/>
                    <a:lstStyle/>
                    <a:p>
                      <a:r>
                        <a:rPr lang="en-US" dirty="0" smtClean="0"/>
                        <a:t>No breaks, continue, </a:t>
                      </a:r>
                      <a:r>
                        <a:rPr lang="en-US" dirty="0" err="1" smtClean="0"/>
                        <a:t>gotos</a:t>
                      </a:r>
                      <a:r>
                        <a:rPr lang="en-US" dirty="0" smtClean="0"/>
                        <a:t>, loops</a:t>
                      </a:r>
                      <a:endParaRPr lang="en-US" dirty="0"/>
                    </a:p>
                  </a:txBody>
                  <a:tcPr/>
                </a:tc>
              </a:tr>
              <a:tr h="370840">
                <a:tc>
                  <a:txBody>
                    <a:bodyPr/>
                    <a:lstStyle/>
                    <a:p>
                      <a:r>
                        <a:rPr lang="en-US" dirty="0" smtClean="0"/>
                        <a:t>Static Single-Assignment</a:t>
                      </a:r>
                      <a:endParaRPr lang="en-US" dirty="0"/>
                    </a:p>
                  </a:txBody>
                  <a:tcPr/>
                </a:tc>
                <a:tc>
                  <a:txBody>
                    <a:bodyPr/>
                    <a:lstStyle/>
                    <a:p>
                      <a:r>
                        <a:rPr lang="en-US" dirty="0" smtClean="0"/>
                        <a:t>Ferrante et al. 1988</a:t>
                      </a:r>
                      <a:endParaRPr lang="en-US" dirty="0"/>
                    </a:p>
                  </a:txBody>
                  <a:tcPr/>
                </a:tc>
                <a:tc>
                  <a:txBody>
                    <a:bodyPr/>
                    <a:lstStyle/>
                    <a:p>
                      <a:r>
                        <a:rPr lang="en-US" dirty="0" smtClean="0"/>
                        <a:t>No branches</a:t>
                      </a:r>
                      <a:endParaRPr lang="en-US" dirty="0"/>
                    </a:p>
                  </a:txBody>
                  <a:tcPr/>
                </a:tc>
              </a:tr>
              <a:tr h="370840">
                <a:tc>
                  <a:txBody>
                    <a:bodyPr/>
                    <a:lstStyle/>
                    <a:p>
                      <a:r>
                        <a:rPr lang="en-US" dirty="0" smtClean="0"/>
                        <a:t>Strongly Connected Components</a:t>
                      </a:r>
                      <a:endParaRPr lang="en-US" dirty="0"/>
                    </a:p>
                  </a:txBody>
                  <a:tcPr/>
                </a:tc>
                <a:tc>
                  <a:txBody>
                    <a:bodyPr/>
                    <a:lstStyle/>
                    <a:p>
                      <a:r>
                        <a:rPr lang="en-US" dirty="0" smtClean="0"/>
                        <a:t>Lam et al. 1989 (Software Pipelining)</a:t>
                      </a:r>
                      <a:endParaRPr lang="en-US" dirty="0"/>
                    </a:p>
                  </a:txBody>
                  <a:tcPr/>
                </a:tc>
                <a:tc>
                  <a:txBody>
                    <a:bodyPr/>
                    <a:lstStyle/>
                    <a:p>
                      <a:r>
                        <a:rPr lang="en-US" dirty="0" smtClean="0"/>
                        <a:t>Scheduling in space instead of time</a:t>
                      </a:r>
                      <a:endParaRPr lang="en-US" dirty="0"/>
                    </a:p>
                  </a:txBody>
                  <a:tcPr/>
                </a:tc>
              </a:tr>
              <a:tr h="370840">
                <a:tc>
                  <a:txBody>
                    <a:bodyPr/>
                    <a:lstStyle/>
                    <a:p>
                      <a:r>
                        <a:rPr lang="en-US" dirty="0" smtClean="0"/>
                        <a:t>Synthesis</a:t>
                      </a:r>
                      <a:r>
                        <a:rPr lang="en-US" baseline="0" dirty="0" smtClean="0"/>
                        <a:t> for instruction mapping</a:t>
                      </a:r>
                      <a:endParaRPr lang="en-US" dirty="0"/>
                    </a:p>
                  </a:txBody>
                  <a:tcPr/>
                </a:tc>
                <a:tc>
                  <a:txBody>
                    <a:bodyPr/>
                    <a:lstStyle/>
                    <a:p>
                      <a:r>
                        <a:rPr lang="en-US" dirty="0" smtClean="0"/>
                        <a:t>Technology mapping</a:t>
                      </a:r>
                      <a:endParaRPr lang="en-US" dirty="0"/>
                    </a:p>
                  </a:txBody>
                  <a:tcPr/>
                </a:tc>
                <a:tc>
                  <a:txBody>
                    <a:bodyPr/>
                    <a:lstStyle/>
                    <a:p>
                      <a:r>
                        <a:rPr lang="en-US" dirty="0" smtClean="0"/>
                        <a:t>Map to</a:t>
                      </a:r>
                      <a:r>
                        <a:rPr lang="en-US" baseline="0" dirty="0" smtClean="0"/>
                        <a:t> 1 hardware primitive, not multiple</a:t>
                      </a:r>
                      <a:endParaRPr lang="en-US" dirty="0"/>
                    </a:p>
                  </a:txBody>
                  <a:tcPr/>
                </a:tc>
              </a:tr>
              <a:tr h="370840">
                <a:tc>
                  <a:txBody>
                    <a:bodyPr/>
                    <a:lstStyle/>
                    <a:p>
                      <a:endParaRPr lang="en-US" dirty="0"/>
                    </a:p>
                  </a:txBody>
                  <a:tcPr/>
                </a:tc>
                <a:tc>
                  <a:txBody>
                    <a:bodyPr/>
                    <a:lstStyle/>
                    <a:p>
                      <a:r>
                        <a:rPr lang="en-US" dirty="0" err="1" smtClean="0"/>
                        <a:t>Superoptimization</a:t>
                      </a:r>
                      <a:endParaRPr lang="en-US" dirty="0"/>
                    </a:p>
                  </a:txBody>
                  <a:tcPr/>
                </a:tc>
                <a:tc>
                  <a:txBody>
                    <a:bodyPr/>
                    <a:lstStyle/>
                    <a:p>
                      <a:r>
                        <a:rPr lang="en-US" dirty="0" smtClean="0"/>
                        <a:t>Counter-example-guided</a:t>
                      </a:r>
                      <a:r>
                        <a:rPr lang="en-US" baseline="0" dirty="0" smtClean="0"/>
                        <a:t>, not brute force</a:t>
                      </a:r>
                      <a:endParaRPr lang="en-US" dirty="0"/>
                    </a:p>
                  </a:txBody>
                  <a:tcPr/>
                </a:tc>
              </a:tr>
            </a:tbl>
          </a:graphicData>
        </a:graphic>
      </p:graphicFrame>
    </p:spTree>
    <p:extLst>
      <p:ext uri="{BB962C8B-B14F-4D97-AF65-F5344CB8AC3E}">
        <p14:creationId xmlns:p14="http://schemas.microsoft.com/office/powerpoint/2010/main" val="26854254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vision: programmability at line rate</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92500" lnSpcReduction="10000"/>
          </a:bodyPr>
          <a:lstStyle/>
          <a:p>
            <a:r>
              <a:rPr lang="en-US" dirty="0" smtClean="0">
                <a:latin typeface="Gadugi" panose="020B0502040204020203" pitchFamily="34" charset="0"/>
              </a:rPr>
              <a:t>Performance of hardware, line-rate routers (&gt; 1 </a:t>
            </a:r>
            <a:r>
              <a:rPr lang="en-US" dirty="0" err="1" smtClean="0">
                <a:latin typeface="Gadugi" panose="020B0502040204020203" pitchFamily="34" charset="0"/>
              </a:rPr>
              <a:t>Tbit</a:t>
            </a:r>
            <a:r>
              <a:rPr lang="en-US" dirty="0" smtClean="0">
                <a:latin typeface="Gadugi" panose="020B0502040204020203" pitchFamily="34" charset="0"/>
              </a:rPr>
              <a:t>/s)</a:t>
            </a:r>
          </a:p>
          <a:p>
            <a:endParaRPr lang="en-US" dirty="0">
              <a:latin typeface="Gadugi" panose="020B0502040204020203" pitchFamily="34" charset="0"/>
            </a:endParaRPr>
          </a:p>
          <a:p>
            <a:endParaRPr lang="en-US" dirty="0" smtClean="0">
              <a:latin typeface="Gadugi" panose="020B0502040204020203" pitchFamily="34" charset="0"/>
            </a:endParaRPr>
          </a:p>
          <a:p>
            <a:r>
              <a:rPr lang="en-US" dirty="0" smtClean="0">
                <a:latin typeface="Gadugi" panose="020B0502040204020203" pitchFamily="34" charset="0"/>
              </a:rPr>
              <a:t>More programmable than fixed-function routers</a:t>
            </a:r>
          </a:p>
          <a:p>
            <a:pPr lvl="1"/>
            <a:r>
              <a:rPr lang="en-US" dirty="0" smtClean="0">
                <a:latin typeface="Gadugi" panose="020B0502040204020203" pitchFamily="34" charset="0"/>
              </a:rPr>
              <a:t>Much more than </a:t>
            </a:r>
            <a:r>
              <a:rPr lang="en-US" dirty="0" err="1" smtClean="0">
                <a:latin typeface="Gadugi" panose="020B0502040204020203" pitchFamily="34" charset="0"/>
              </a:rPr>
              <a:t>OpenFlow</a:t>
            </a:r>
            <a:r>
              <a:rPr lang="en-US" dirty="0" smtClean="0">
                <a:latin typeface="Gadugi" panose="020B0502040204020203" pitchFamily="34" charset="0"/>
              </a:rPr>
              <a:t>/SDN, which only programs routing/control plane.</a:t>
            </a:r>
          </a:p>
          <a:p>
            <a:pPr lvl="1"/>
            <a:r>
              <a:rPr lang="en-US" dirty="0" smtClean="0">
                <a:latin typeface="Gadugi" panose="020B0502040204020203" pitchFamily="34" charset="0"/>
              </a:rPr>
              <a:t>…, but less than software routers</a:t>
            </a:r>
          </a:p>
          <a:p>
            <a:endParaRPr lang="en-US" dirty="0">
              <a:latin typeface="Gadugi" panose="020B0502040204020203" pitchFamily="34" charset="0"/>
            </a:endParaRPr>
          </a:p>
          <a:p>
            <a:endParaRPr lang="en-US" dirty="0" smtClean="0">
              <a:latin typeface="Gadugi" panose="020B0502040204020203" pitchFamily="34" charset="0"/>
            </a:endParaRPr>
          </a:p>
          <a:p>
            <a:r>
              <a:rPr lang="en-US" dirty="0" smtClean="0"/>
              <a:t>Programmable router chips</a:t>
            </a:r>
            <a:r>
              <a:rPr lang="en-US" dirty="0" smtClean="0">
                <a:latin typeface="Gadugi" panose="020B0502040204020203" pitchFamily="34" charset="0"/>
              </a:rPr>
              <a:t> are emerging: </a:t>
            </a:r>
            <a:r>
              <a:rPr lang="en-US" dirty="0" smtClean="0"/>
              <a:t>Tofino</a:t>
            </a:r>
            <a:r>
              <a:rPr lang="en-US" dirty="0" smtClean="0">
                <a:latin typeface="Gadugi" panose="020B0502040204020203" pitchFamily="34" charset="0"/>
              </a:rPr>
              <a:t>, </a:t>
            </a:r>
            <a:r>
              <a:rPr lang="en-US" dirty="0" err="1" smtClean="0">
                <a:latin typeface="Gadugi" panose="020B0502040204020203" pitchFamily="34" charset="0"/>
              </a:rPr>
              <a:t>FlexPipe</a:t>
            </a:r>
            <a:r>
              <a:rPr lang="en-US" dirty="0" smtClean="0">
                <a:latin typeface="Gadugi" panose="020B0502040204020203" pitchFamily="34" charset="0"/>
              </a:rPr>
              <a:t>, </a:t>
            </a:r>
            <a:r>
              <a:rPr lang="en-US" dirty="0" err="1" smtClean="0">
                <a:latin typeface="Gadugi" panose="020B0502040204020203" pitchFamily="34" charset="0"/>
              </a:rPr>
              <a:t>Xpliant</a:t>
            </a:r>
            <a:endParaRPr lang="en-US" dirty="0" smtClean="0">
              <a:latin typeface="Gadugi" panose="020B0502040204020203" pitchFamily="34" charset="0"/>
            </a:endParaRPr>
          </a:p>
          <a:p>
            <a:pPr lvl="1"/>
            <a:r>
              <a:rPr lang="en-US" dirty="0" smtClean="0">
                <a:latin typeface="Gadugi" panose="020B0502040204020203" pitchFamily="34" charset="0"/>
              </a:rPr>
              <a:t>Languages such as P4 are emerging to program these chips</a:t>
            </a:r>
          </a:p>
        </p:txBody>
      </p:sp>
    </p:spTree>
    <p:extLst>
      <p:ext uri="{BB962C8B-B14F-4D97-AF65-F5344CB8AC3E}">
        <p14:creationId xmlns:p14="http://schemas.microsoft.com/office/powerpoint/2010/main" val="2478100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PIFO in hardware: </a:t>
            </a:r>
            <a:r>
              <a:rPr lang="en-US" dirty="0" err="1" smtClean="0">
                <a:latin typeface="Gadugi" panose="020B0502040204020203" pitchFamily="34" charset="0"/>
              </a:rPr>
              <a:t>HotNets</a:t>
            </a:r>
            <a:r>
              <a:rPr lang="en-US" dirty="0" smtClean="0">
                <a:latin typeface="Gadugi" panose="020B0502040204020203" pitchFamily="34" charset="0"/>
              </a:rPr>
              <a:t> version</a:t>
            </a:r>
            <a:endParaRPr lang="en-US" dirty="0">
              <a:latin typeface="Gadugi" panose="020B0502040204020203" pitchFamily="34" charset="0"/>
            </a:endParaRPr>
          </a:p>
        </p:txBody>
      </p:sp>
      <p:sp>
        <p:nvSpPr>
          <p:cNvPr id="129" name="Content Placeholder 128"/>
          <p:cNvSpPr>
            <a:spLocks noGrp="1"/>
          </p:cNvSpPr>
          <p:nvPr>
            <p:ph idx="1"/>
          </p:nvPr>
        </p:nvSpPr>
        <p:spPr/>
        <p:txBody>
          <a:bodyPr>
            <a:normAutofit fontScale="70000" lnSpcReduction="20000"/>
          </a:bodyPr>
          <a:lstStyle/>
          <a:p>
            <a:endParaRPr lang="en-US" dirty="0" smtClean="0">
              <a:latin typeface="Gadugi" panose="020B0502040204020203" pitchFamily="34" charset="0"/>
            </a:endParaRPr>
          </a:p>
          <a:p>
            <a:endParaRPr lang="en-US" dirty="0">
              <a:latin typeface="Gadugi" panose="020B0502040204020203" pitchFamily="34" charset="0"/>
            </a:endParaRPr>
          </a:p>
          <a:p>
            <a:endParaRPr lang="en-US" dirty="0" smtClean="0">
              <a:latin typeface="Gadugi" panose="020B0502040204020203" pitchFamily="34" charset="0"/>
            </a:endParaRPr>
          </a:p>
          <a:p>
            <a:endParaRPr lang="en-US" dirty="0">
              <a:latin typeface="Gadugi" panose="020B0502040204020203" pitchFamily="34" charset="0"/>
            </a:endParaRPr>
          </a:p>
          <a:p>
            <a:endParaRPr lang="en-US" dirty="0" smtClean="0">
              <a:latin typeface="Gadugi" panose="020B0502040204020203" pitchFamily="34" charset="0"/>
            </a:endParaRPr>
          </a:p>
          <a:p>
            <a:endParaRPr lang="en-US" dirty="0">
              <a:latin typeface="Gadugi" panose="020B0502040204020203" pitchFamily="34" charset="0"/>
            </a:endParaRPr>
          </a:p>
          <a:p>
            <a:endParaRPr lang="en-US" dirty="0" smtClean="0">
              <a:latin typeface="Gadugi" panose="020B0502040204020203" pitchFamily="34" charset="0"/>
            </a:endParaRPr>
          </a:p>
          <a:p>
            <a:endParaRPr lang="en-US" sz="3900" dirty="0">
              <a:latin typeface="Gadugi" panose="020B0502040204020203" pitchFamily="34" charset="0"/>
            </a:endParaRPr>
          </a:p>
          <a:p>
            <a:r>
              <a:rPr lang="en-US" sz="4800" dirty="0">
                <a:latin typeface="Gadugi" panose="020B0502040204020203" pitchFamily="34" charset="0"/>
              </a:rPr>
              <a:t>Meets timing at 1 GHz on a 16 nm node</a:t>
            </a:r>
          </a:p>
          <a:p>
            <a:r>
              <a:rPr lang="en-US" sz="4800" dirty="0">
                <a:latin typeface="Gadugi" panose="020B0502040204020203" pitchFamily="34" charset="0"/>
              </a:rPr>
              <a:t>5 % area overhead for 3-level hierarchy</a:t>
            </a:r>
          </a:p>
          <a:p>
            <a:r>
              <a:rPr lang="en-US" sz="4800" dirty="0">
                <a:latin typeface="Gadugi" panose="020B0502040204020203" pitchFamily="34" charset="0"/>
              </a:rPr>
              <a:t>Challenges wisdom that sorting is hard</a:t>
            </a:r>
          </a:p>
          <a:p>
            <a:endParaRPr lang="en-US" dirty="0">
              <a:latin typeface="Gadugi" panose="020B0502040204020203" pitchFamily="34" charset="0"/>
            </a:endParaRPr>
          </a:p>
        </p:txBody>
      </p:sp>
      <p:sp>
        <p:nvSpPr>
          <p:cNvPr id="5" name="Rounded Rectangle 4"/>
          <p:cNvSpPr/>
          <p:nvPr/>
        </p:nvSpPr>
        <p:spPr>
          <a:xfrm>
            <a:off x="3561009" y="1612409"/>
            <a:ext cx="2254232" cy="1538781"/>
          </a:xfrm>
          <a:prstGeom prst="roundRect">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 name="Straight Connector 8"/>
          <p:cNvCxnSpPr/>
          <p:nvPr/>
        </p:nvCxnSpPr>
        <p:spPr>
          <a:xfrm flipH="1">
            <a:off x="4161168" y="1612408"/>
            <a:ext cx="1" cy="1549892"/>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4817617" y="1600200"/>
            <a:ext cx="0" cy="156210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629711" y="1612408"/>
            <a:ext cx="618304" cy="369332"/>
          </a:xfrm>
          <a:prstGeom prst="rect">
            <a:avLst/>
          </a:prstGeom>
          <a:noFill/>
        </p:spPr>
        <p:txBody>
          <a:bodyPr wrap="square" rtlCol="0">
            <a:spAutoFit/>
          </a:bodyPr>
          <a:lstStyle/>
          <a:p>
            <a:r>
              <a:rPr lang="en-US" dirty="0">
                <a:latin typeface="Gadugi" panose="020B0502040204020203" pitchFamily="34" charset="0"/>
              </a:rPr>
              <a:t>Min</a:t>
            </a:r>
          </a:p>
        </p:txBody>
      </p:sp>
      <p:sp>
        <p:nvSpPr>
          <p:cNvPr id="16" name="TextBox 15"/>
          <p:cNvSpPr txBox="1"/>
          <p:nvPr/>
        </p:nvSpPr>
        <p:spPr>
          <a:xfrm>
            <a:off x="4199313" y="1612408"/>
            <a:ext cx="618304" cy="369332"/>
          </a:xfrm>
          <a:prstGeom prst="rect">
            <a:avLst/>
          </a:prstGeom>
          <a:noFill/>
        </p:spPr>
        <p:txBody>
          <a:bodyPr wrap="square" rtlCol="0">
            <a:spAutoFit/>
          </a:bodyPr>
          <a:lstStyle/>
          <a:p>
            <a:r>
              <a:rPr lang="en-US" dirty="0">
                <a:latin typeface="Gadugi" panose="020B0502040204020203" pitchFamily="34" charset="0"/>
              </a:rPr>
              <a:t>Max</a:t>
            </a:r>
          </a:p>
        </p:txBody>
      </p:sp>
      <p:sp>
        <p:nvSpPr>
          <p:cNvPr id="17" name="TextBox 16"/>
          <p:cNvSpPr txBox="1"/>
          <p:nvPr/>
        </p:nvSpPr>
        <p:spPr>
          <a:xfrm>
            <a:off x="3657600" y="1295400"/>
            <a:ext cx="3352800" cy="369332"/>
          </a:xfrm>
          <a:prstGeom prst="rect">
            <a:avLst/>
          </a:prstGeom>
          <a:noFill/>
        </p:spPr>
        <p:txBody>
          <a:bodyPr wrap="square" rtlCol="0">
            <a:spAutoFit/>
          </a:bodyPr>
          <a:lstStyle/>
          <a:p>
            <a:r>
              <a:rPr lang="en-US" dirty="0">
                <a:latin typeface="Gadugi" panose="020B0502040204020203" pitchFamily="34" charset="0"/>
              </a:rPr>
              <a:t>Range search CAM</a:t>
            </a:r>
          </a:p>
        </p:txBody>
      </p:sp>
      <p:cxnSp>
        <p:nvCxnSpPr>
          <p:cNvPr id="12" name="Straight Connector 11"/>
          <p:cNvCxnSpPr/>
          <p:nvPr/>
        </p:nvCxnSpPr>
        <p:spPr>
          <a:xfrm>
            <a:off x="3561010" y="1927894"/>
            <a:ext cx="226711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3561010" y="2132577"/>
            <a:ext cx="226711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3561010" y="2337261"/>
            <a:ext cx="226711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3561010" y="2541944"/>
            <a:ext cx="226711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3561010" y="2743200"/>
            <a:ext cx="226711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3561010" y="2917198"/>
            <a:ext cx="2267113"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4743092" y="1600200"/>
            <a:ext cx="1116615" cy="369332"/>
          </a:xfrm>
          <a:prstGeom prst="rect">
            <a:avLst/>
          </a:prstGeom>
          <a:noFill/>
        </p:spPr>
        <p:txBody>
          <a:bodyPr wrap="square" rtlCol="0">
            <a:spAutoFit/>
          </a:bodyPr>
          <a:lstStyle/>
          <a:p>
            <a:r>
              <a:rPr lang="en-US" dirty="0" err="1">
                <a:latin typeface="Gadugi" panose="020B0502040204020203" pitchFamily="34" charset="0"/>
              </a:rPr>
              <a:t>MiniPIFO</a:t>
            </a:r>
            <a:endParaRPr lang="en-US" dirty="0">
              <a:latin typeface="Gadugi" panose="020B0502040204020203" pitchFamily="34" charset="0"/>
            </a:endParaRPr>
          </a:p>
        </p:txBody>
      </p:sp>
      <p:cxnSp>
        <p:nvCxnSpPr>
          <p:cNvPr id="32" name="Straight Connector 31"/>
          <p:cNvCxnSpPr/>
          <p:nvPr/>
        </p:nvCxnSpPr>
        <p:spPr>
          <a:xfrm>
            <a:off x="7167783" y="1927894"/>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7167783" y="2132578"/>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7167783" y="2337261"/>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7167783" y="2541945"/>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7167783" y="2712514"/>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7167783" y="2917198"/>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7167783" y="3087767"/>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grpSp>
        <p:nvGrpSpPr>
          <p:cNvPr id="59" name="Group 58"/>
          <p:cNvGrpSpPr/>
          <p:nvPr/>
        </p:nvGrpSpPr>
        <p:grpSpPr>
          <a:xfrm>
            <a:off x="7167783" y="1927895"/>
            <a:ext cx="1889262" cy="1170557"/>
            <a:chOff x="5643783" y="1927894"/>
            <a:chExt cx="1889262" cy="2237830"/>
          </a:xfrm>
        </p:grpSpPr>
        <p:cxnSp>
          <p:nvCxnSpPr>
            <p:cNvPr id="47" name="Straight Connector 46"/>
            <p:cNvCxnSpPr/>
            <p:nvPr/>
          </p:nvCxnSpPr>
          <p:spPr>
            <a:xfrm>
              <a:off x="7533045" y="1927894"/>
              <a:ext cx="0" cy="221740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7048500" y="1927894"/>
              <a:ext cx="0" cy="221740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6667500" y="1927894"/>
              <a:ext cx="0" cy="221740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6477000" y="1927894"/>
              <a:ext cx="0" cy="221740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6286500" y="1948319"/>
              <a:ext cx="0" cy="221740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6096000" y="1927894"/>
              <a:ext cx="0" cy="221740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5643783" y="1927894"/>
              <a:ext cx="0" cy="2217405"/>
            </a:xfrm>
            <a:prstGeom prst="line">
              <a:avLst/>
            </a:prstGeom>
            <a:ln w="38100"/>
          </p:spPr>
          <p:style>
            <a:lnRef idx="1">
              <a:schemeClr val="accent1"/>
            </a:lnRef>
            <a:fillRef idx="0">
              <a:schemeClr val="accent1"/>
            </a:fillRef>
            <a:effectRef idx="0">
              <a:schemeClr val="accent1"/>
            </a:effectRef>
            <a:fontRef idx="minor">
              <a:schemeClr val="tx1"/>
            </a:fontRef>
          </p:style>
        </p:cxnSp>
      </p:grpSp>
      <p:sp>
        <p:nvSpPr>
          <p:cNvPr id="79" name="TextBox 78"/>
          <p:cNvSpPr txBox="1"/>
          <p:nvPr/>
        </p:nvSpPr>
        <p:spPr>
          <a:xfrm>
            <a:off x="7208046" y="1295400"/>
            <a:ext cx="2267114" cy="369332"/>
          </a:xfrm>
          <a:prstGeom prst="rect">
            <a:avLst/>
          </a:prstGeom>
          <a:noFill/>
        </p:spPr>
        <p:txBody>
          <a:bodyPr wrap="square" rtlCol="0">
            <a:spAutoFit/>
          </a:bodyPr>
          <a:lstStyle/>
          <a:p>
            <a:r>
              <a:rPr lang="en-US" dirty="0">
                <a:latin typeface="Gadugi" panose="020B0502040204020203" pitchFamily="34" charset="0"/>
              </a:rPr>
              <a:t>Mini-PIFO bank</a:t>
            </a:r>
          </a:p>
        </p:txBody>
      </p:sp>
      <p:cxnSp>
        <p:nvCxnSpPr>
          <p:cNvPr id="85" name="Straight Arrow Connector 84"/>
          <p:cNvCxnSpPr/>
          <p:nvPr/>
        </p:nvCxnSpPr>
        <p:spPr>
          <a:xfrm flipV="1">
            <a:off x="5209821" y="2030237"/>
            <a:ext cx="1957963" cy="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p:nvPr/>
        </p:nvCxnSpPr>
        <p:spPr>
          <a:xfrm flipV="1">
            <a:off x="5209821" y="2234919"/>
            <a:ext cx="1957963" cy="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p:nvPr/>
        </p:nvCxnSpPr>
        <p:spPr>
          <a:xfrm flipV="1">
            <a:off x="5209821" y="2439604"/>
            <a:ext cx="1957963" cy="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p:cNvCxnSpPr/>
          <p:nvPr/>
        </p:nvCxnSpPr>
        <p:spPr>
          <a:xfrm flipV="1">
            <a:off x="5209821" y="2644286"/>
            <a:ext cx="1957963" cy="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94"/>
          <p:cNvCxnSpPr/>
          <p:nvPr/>
        </p:nvCxnSpPr>
        <p:spPr>
          <a:xfrm flipV="1">
            <a:off x="5209821" y="2814857"/>
            <a:ext cx="1957963" cy="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p:nvPr/>
        </p:nvCxnSpPr>
        <p:spPr>
          <a:xfrm flipV="1">
            <a:off x="5209821" y="3019540"/>
            <a:ext cx="1957963" cy="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3754100" y="1866901"/>
            <a:ext cx="280435" cy="307777"/>
          </a:xfrm>
          <a:prstGeom prst="rect">
            <a:avLst/>
          </a:prstGeom>
          <a:noFill/>
        </p:spPr>
        <p:txBody>
          <a:bodyPr wrap="square" rtlCol="0">
            <a:spAutoFit/>
          </a:bodyPr>
          <a:lstStyle/>
          <a:p>
            <a:r>
              <a:rPr lang="en-US" sz="1400" dirty="0">
                <a:latin typeface="Gadugi" panose="020B0502040204020203" pitchFamily="34" charset="0"/>
              </a:rPr>
              <a:t>1</a:t>
            </a:r>
          </a:p>
        </p:txBody>
      </p:sp>
      <p:sp>
        <p:nvSpPr>
          <p:cNvPr id="66" name="TextBox 65"/>
          <p:cNvSpPr txBox="1"/>
          <p:nvPr/>
        </p:nvSpPr>
        <p:spPr>
          <a:xfrm>
            <a:off x="4220834" y="1870426"/>
            <a:ext cx="503567" cy="307777"/>
          </a:xfrm>
          <a:prstGeom prst="rect">
            <a:avLst/>
          </a:prstGeom>
          <a:noFill/>
        </p:spPr>
        <p:txBody>
          <a:bodyPr wrap="square" rtlCol="0">
            <a:spAutoFit/>
          </a:bodyPr>
          <a:lstStyle/>
          <a:p>
            <a:r>
              <a:rPr lang="en-US" sz="1400" dirty="0">
                <a:latin typeface="Gadugi" panose="020B0502040204020203" pitchFamily="34" charset="0"/>
              </a:rPr>
              <a:t>10</a:t>
            </a:r>
          </a:p>
        </p:txBody>
      </p:sp>
      <p:sp>
        <p:nvSpPr>
          <p:cNvPr id="67" name="TextBox 66"/>
          <p:cNvSpPr txBox="1"/>
          <p:nvPr/>
        </p:nvSpPr>
        <p:spPr>
          <a:xfrm>
            <a:off x="3687080" y="2075009"/>
            <a:ext cx="503567" cy="307777"/>
          </a:xfrm>
          <a:prstGeom prst="rect">
            <a:avLst/>
          </a:prstGeom>
          <a:noFill/>
        </p:spPr>
        <p:txBody>
          <a:bodyPr wrap="square" rtlCol="0">
            <a:spAutoFit/>
          </a:bodyPr>
          <a:lstStyle/>
          <a:p>
            <a:r>
              <a:rPr lang="en-US" sz="1400" dirty="0">
                <a:latin typeface="Gadugi" panose="020B0502040204020203" pitchFamily="34" charset="0"/>
              </a:rPr>
              <a:t>10</a:t>
            </a:r>
          </a:p>
        </p:txBody>
      </p:sp>
      <p:sp>
        <p:nvSpPr>
          <p:cNvPr id="68" name="TextBox 67"/>
          <p:cNvSpPr txBox="1"/>
          <p:nvPr/>
        </p:nvSpPr>
        <p:spPr>
          <a:xfrm>
            <a:off x="4191001" y="2081783"/>
            <a:ext cx="503567" cy="307777"/>
          </a:xfrm>
          <a:prstGeom prst="rect">
            <a:avLst/>
          </a:prstGeom>
          <a:noFill/>
        </p:spPr>
        <p:txBody>
          <a:bodyPr wrap="square" rtlCol="0">
            <a:spAutoFit/>
          </a:bodyPr>
          <a:lstStyle/>
          <a:p>
            <a:r>
              <a:rPr lang="en-US" sz="1400" dirty="0">
                <a:latin typeface="Gadugi" panose="020B0502040204020203" pitchFamily="34" charset="0"/>
              </a:rPr>
              <a:t>100</a:t>
            </a:r>
          </a:p>
        </p:txBody>
      </p:sp>
      <p:sp>
        <p:nvSpPr>
          <p:cNvPr id="69" name="TextBox 68"/>
          <p:cNvSpPr txBox="1"/>
          <p:nvPr/>
        </p:nvSpPr>
        <p:spPr>
          <a:xfrm>
            <a:off x="3657601" y="2283024"/>
            <a:ext cx="503567" cy="307777"/>
          </a:xfrm>
          <a:prstGeom prst="rect">
            <a:avLst/>
          </a:prstGeom>
          <a:noFill/>
        </p:spPr>
        <p:txBody>
          <a:bodyPr wrap="square" rtlCol="0">
            <a:spAutoFit/>
          </a:bodyPr>
          <a:lstStyle/>
          <a:p>
            <a:r>
              <a:rPr lang="en-US" sz="1400" dirty="0">
                <a:latin typeface="Gadugi" panose="020B0502040204020203" pitchFamily="34" charset="0"/>
              </a:rPr>
              <a:t>100</a:t>
            </a:r>
          </a:p>
        </p:txBody>
      </p:sp>
      <p:sp>
        <p:nvSpPr>
          <p:cNvPr id="70" name="TextBox 69"/>
          <p:cNvSpPr txBox="1"/>
          <p:nvPr/>
        </p:nvSpPr>
        <p:spPr>
          <a:xfrm>
            <a:off x="4191001" y="2286001"/>
            <a:ext cx="503567" cy="307777"/>
          </a:xfrm>
          <a:prstGeom prst="rect">
            <a:avLst/>
          </a:prstGeom>
          <a:noFill/>
        </p:spPr>
        <p:txBody>
          <a:bodyPr wrap="square" rtlCol="0">
            <a:spAutoFit/>
          </a:bodyPr>
          <a:lstStyle/>
          <a:p>
            <a:r>
              <a:rPr lang="en-US" sz="1400" dirty="0">
                <a:latin typeface="Gadugi" panose="020B0502040204020203" pitchFamily="34" charset="0"/>
              </a:rPr>
              <a:t>300</a:t>
            </a:r>
          </a:p>
        </p:txBody>
      </p:sp>
      <p:sp>
        <p:nvSpPr>
          <p:cNvPr id="71" name="TextBox 70"/>
          <p:cNvSpPr txBox="1"/>
          <p:nvPr/>
        </p:nvSpPr>
        <p:spPr>
          <a:xfrm>
            <a:off x="3649334" y="2473524"/>
            <a:ext cx="503567" cy="307777"/>
          </a:xfrm>
          <a:prstGeom prst="rect">
            <a:avLst/>
          </a:prstGeom>
          <a:noFill/>
        </p:spPr>
        <p:txBody>
          <a:bodyPr wrap="square" rtlCol="0">
            <a:spAutoFit/>
          </a:bodyPr>
          <a:lstStyle/>
          <a:p>
            <a:r>
              <a:rPr lang="en-US" sz="1400" dirty="0">
                <a:latin typeface="Gadugi" panose="020B0502040204020203" pitchFamily="34" charset="0"/>
              </a:rPr>
              <a:t>300</a:t>
            </a:r>
          </a:p>
        </p:txBody>
      </p:sp>
      <p:sp>
        <p:nvSpPr>
          <p:cNvPr id="72" name="TextBox 71"/>
          <p:cNvSpPr txBox="1"/>
          <p:nvPr/>
        </p:nvSpPr>
        <p:spPr>
          <a:xfrm>
            <a:off x="4191000" y="2473524"/>
            <a:ext cx="503567" cy="307777"/>
          </a:xfrm>
          <a:prstGeom prst="rect">
            <a:avLst/>
          </a:prstGeom>
          <a:noFill/>
        </p:spPr>
        <p:txBody>
          <a:bodyPr wrap="square" rtlCol="0">
            <a:spAutoFit/>
          </a:bodyPr>
          <a:lstStyle/>
          <a:p>
            <a:r>
              <a:rPr lang="en-US" sz="1400" dirty="0">
                <a:latin typeface="Gadugi" panose="020B0502040204020203" pitchFamily="34" charset="0"/>
              </a:rPr>
              <a:t>500</a:t>
            </a:r>
          </a:p>
        </p:txBody>
      </p:sp>
      <p:sp>
        <p:nvSpPr>
          <p:cNvPr id="73" name="TextBox 72"/>
          <p:cNvSpPr txBox="1"/>
          <p:nvPr/>
        </p:nvSpPr>
        <p:spPr>
          <a:xfrm>
            <a:off x="3649334" y="2664024"/>
            <a:ext cx="503567" cy="307777"/>
          </a:xfrm>
          <a:prstGeom prst="rect">
            <a:avLst/>
          </a:prstGeom>
          <a:noFill/>
        </p:spPr>
        <p:txBody>
          <a:bodyPr wrap="square" rtlCol="0">
            <a:spAutoFit/>
          </a:bodyPr>
          <a:lstStyle/>
          <a:p>
            <a:r>
              <a:rPr lang="en-US" sz="1400" dirty="0">
                <a:latin typeface="Gadugi" panose="020B0502040204020203" pitchFamily="34" charset="0"/>
              </a:rPr>
              <a:t>500</a:t>
            </a:r>
          </a:p>
        </p:txBody>
      </p:sp>
      <p:sp>
        <p:nvSpPr>
          <p:cNvPr id="74" name="TextBox 73"/>
          <p:cNvSpPr txBox="1"/>
          <p:nvPr/>
        </p:nvSpPr>
        <p:spPr>
          <a:xfrm>
            <a:off x="4182733" y="2664024"/>
            <a:ext cx="589540" cy="307777"/>
          </a:xfrm>
          <a:prstGeom prst="rect">
            <a:avLst/>
          </a:prstGeom>
          <a:noFill/>
        </p:spPr>
        <p:txBody>
          <a:bodyPr wrap="square" rtlCol="0">
            <a:spAutoFit/>
          </a:bodyPr>
          <a:lstStyle/>
          <a:p>
            <a:r>
              <a:rPr lang="en-US" sz="1400" dirty="0">
                <a:latin typeface="Gadugi" panose="020B0502040204020203" pitchFamily="34" charset="0"/>
              </a:rPr>
              <a:t>1000</a:t>
            </a:r>
          </a:p>
        </p:txBody>
      </p:sp>
      <p:sp>
        <p:nvSpPr>
          <p:cNvPr id="75" name="TextBox 74"/>
          <p:cNvSpPr txBox="1"/>
          <p:nvPr/>
        </p:nvSpPr>
        <p:spPr>
          <a:xfrm>
            <a:off x="3563360" y="2857501"/>
            <a:ext cx="589540" cy="307777"/>
          </a:xfrm>
          <a:prstGeom prst="rect">
            <a:avLst/>
          </a:prstGeom>
          <a:noFill/>
        </p:spPr>
        <p:txBody>
          <a:bodyPr wrap="square" rtlCol="0">
            <a:spAutoFit/>
          </a:bodyPr>
          <a:lstStyle/>
          <a:p>
            <a:r>
              <a:rPr lang="en-US" sz="1400" dirty="0">
                <a:latin typeface="Gadugi" panose="020B0502040204020203" pitchFamily="34" charset="0"/>
              </a:rPr>
              <a:t>1000</a:t>
            </a:r>
          </a:p>
        </p:txBody>
      </p:sp>
      <p:sp>
        <p:nvSpPr>
          <p:cNvPr id="76" name="TextBox 75"/>
          <p:cNvSpPr txBox="1"/>
          <p:nvPr/>
        </p:nvSpPr>
        <p:spPr>
          <a:xfrm>
            <a:off x="4191000" y="2857501"/>
            <a:ext cx="589540" cy="307777"/>
          </a:xfrm>
          <a:prstGeom prst="rect">
            <a:avLst/>
          </a:prstGeom>
          <a:noFill/>
        </p:spPr>
        <p:txBody>
          <a:bodyPr wrap="square" rtlCol="0">
            <a:spAutoFit/>
          </a:bodyPr>
          <a:lstStyle/>
          <a:p>
            <a:r>
              <a:rPr lang="en-US" sz="1400" dirty="0">
                <a:latin typeface="Gadugi" panose="020B0502040204020203" pitchFamily="34" charset="0"/>
              </a:rPr>
              <a:t>2000</a:t>
            </a:r>
          </a:p>
        </p:txBody>
      </p:sp>
      <p:sp>
        <p:nvSpPr>
          <p:cNvPr id="61" name="TextBox 60"/>
          <p:cNvSpPr txBox="1"/>
          <p:nvPr/>
        </p:nvSpPr>
        <p:spPr>
          <a:xfrm>
            <a:off x="7149066" y="1866901"/>
            <a:ext cx="280435" cy="307777"/>
          </a:xfrm>
          <a:prstGeom prst="rect">
            <a:avLst/>
          </a:prstGeom>
          <a:noFill/>
        </p:spPr>
        <p:txBody>
          <a:bodyPr wrap="square" rtlCol="0">
            <a:spAutoFit/>
          </a:bodyPr>
          <a:lstStyle/>
          <a:p>
            <a:r>
              <a:rPr lang="en-US" sz="1400" dirty="0">
                <a:latin typeface="Gadugi" panose="020B0502040204020203" pitchFamily="34" charset="0"/>
              </a:rPr>
              <a:t>1</a:t>
            </a:r>
          </a:p>
        </p:txBody>
      </p:sp>
      <p:sp>
        <p:nvSpPr>
          <p:cNvPr id="62" name="TextBox 61"/>
          <p:cNvSpPr txBox="1"/>
          <p:nvPr/>
        </p:nvSpPr>
        <p:spPr>
          <a:xfrm>
            <a:off x="8724901" y="1866901"/>
            <a:ext cx="503567" cy="307777"/>
          </a:xfrm>
          <a:prstGeom prst="rect">
            <a:avLst/>
          </a:prstGeom>
          <a:noFill/>
        </p:spPr>
        <p:txBody>
          <a:bodyPr wrap="square" rtlCol="0">
            <a:spAutoFit/>
          </a:bodyPr>
          <a:lstStyle/>
          <a:p>
            <a:r>
              <a:rPr lang="en-US" sz="1400" dirty="0">
                <a:latin typeface="Gadugi" panose="020B0502040204020203" pitchFamily="34" charset="0"/>
              </a:rPr>
              <a:t>10</a:t>
            </a:r>
          </a:p>
        </p:txBody>
      </p:sp>
      <p:sp>
        <p:nvSpPr>
          <p:cNvPr id="63" name="TextBox 62"/>
          <p:cNvSpPr txBox="1"/>
          <p:nvPr/>
        </p:nvSpPr>
        <p:spPr>
          <a:xfrm>
            <a:off x="7124701" y="2054424"/>
            <a:ext cx="503567" cy="307777"/>
          </a:xfrm>
          <a:prstGeom prst="rect">
            <a:avLst/>
          </a:prstGeom>
          <a:noFill/>
        </p:spPr>
        <p:txBody>
          <a:bodyPr wrap="square" rtlCol="0">
            <a:spAutoFit/>
          </a:bodyPr>
          <a:lstStyle/>
          <a:p>
            <a:r>
              <a:rPr lang="en-US" sz="1400" dirty="0">
                <a:latin typeface="Gadugi" panose="020B0502040204020203" pitchFamily="34" charset="0"/>
              </a:rPr>
              <a:t>10</a:t>
            </a:r>
          </a:p>
        </p:txBody>
      </p:sp>
      <p:sp>
        <p:nvSpPr>
          <p:cNvPr id="64" name="TextBox 63"/>
          <p:cNvSpPr txBox="1"/>
          <p:nvPr/>
        </p:nvSpPr>
        <p:spPr>
          <a:xfrm>
            <a:off x="8648701" y="2057401"/>
            <a:ext cx="503567" cy="307777"/>
          </a:xfrm>
          <a:prstGeom prst="rect">
            <a:avLst/>
          </a:prstGeom>
          <a:noFill/>
        </p:spPr>
        <p:txBody>
          <a:bodyPr wrap="square" rtlCol="0">
            <a:spAutoFit/>
          </a:bodyPr>
          <a:lstStyle/>
          <a:p>
            <a:r>
              <a:rPr lang="en-US" sz="1400" dirty="0">
                <a:latin typeface="Gadugi" panose="020B0502040204020203" pitchFamily="34" charset="0"/>
              </a:rPr>
              <a:t>100</a:t>
            </a:r>
          </a:p>
        </p:txBody>
      </p:sp>
      <p:sp>
        <p:nvSpPr>
          <p:cNvPr id="77" name="TextBox 76"/>
          <p:cNvSpPr txBox="1"/>
          <p:nvPr/>
        </p:nvSpPr>
        <p:spPr>
          <a:xfrm>
            <a:off x="7116434" y="2286001"/>
            <a:ext cx="503567" cy="307777"/>
          </a:xfrm>
          <a:prstGeom prst="rect">
            <a:avLst/>
          </a:prstGeom>
          <a:noFill/>
        </p:spPr>
        <p:txBody>
          <a:bodyPr wrap="square" rtlCol="0">
            <a:spAutoFit/>
          </a:bodyPr>
          <a:lstStyle/>
          <a:p>
            <a:r>
              <a:rPr lang="en-US" sz="1400" dirty="0">
                <a:latin typeface="Gadugi" panose="020B0502040204020203" pitchFamily="34" charset="0"/>
              </a:rPr>
              <a:t>100</a:t>
            </a:r>
          </a:p>
        </p:txBody>
      </p:sp>
      <p:sp>
        <p:nvSpPr>
          <p:cNvPr id="78" name="TextBox 77"/>
          <p:cNvSpPr txBox="1"/>
          <p:nvPr/>
        </p:nvSpPr>
        <p:spPr>
          <a:xfrm>
            <a:off x="8648701" y="2286001"/>
            <a:ext cx="503567" cy="307777"/>
          </a:xfrm>
          <a:prstGeom prst="rect">
            <a:avLst/>
          </a:prstGeom>
          <a:noFill/>
        </p:spPr>
        <p:txBody>
          <a:bodyPr wrap="square" rtlCol="0">
            <a:spAutoFit/>
          </a:bodyPr>
          <a:lstStyle/>
          <a:p>
            <a:r>
              <a:rPr lang="en-US" sz="1400" dirty="0">
                <a:latin typeface="Gadugi" panose="020B0502040204020203" pitchFamily="34" charset="0"/>
              </a:rPr>
              <a:t>300</a:t>
            </a:r>
          </a:p>
        </p:txBody>
      </p:sp>
      <p:sp>
        <p:nvSpPr>
          <p:cNvPr id="80" name="TextBox 79"/>
          <p:cNvSpPr txBox="1"/>
          <p:nvPr/>
        </p:nvSpPr>
        <p:spPr>
          <a:xfrm>
            <a:off x="7124701" y="2470547"/>
            <a:ext cx="503567" cy="307777"/>
          </a:xfrm>
          <a:prstGeom prst="rect">
            <a:avLst/>
          </a:prstGeom>
          <a:noFill/>
        </p:spPr>
        <p:txBody>
          <a:bodyPr wrap="square" rtlCol="0">
            <a:spAutoFit/>
          </a:bodyPr>
          <a:lstStyle/>
          <a:p>
            <a:r>
              <a:rPr lang="en-US" sz="1400" dirty="0">
                <a:latin typeface="Gadugi" panose="020B0502040204020203" pitchFamily="34" charset="0"/>
              </a:rPr>
              <a:t>300</a:t>
            </a:r>
          </a:p>
        </p:txBody>
      </p:sp>
      <p:sp>
        <p:nvSpPr>
          <p:cNvPr id="81" name="TextBox 80"/>
          <p:cNvSpPr txBox="1"/>
          <p:nvPr/>
        </p:nvSpPr>
        <p:spPr>
          <a:xfrm>
            <a:off x="7124701" y="2661047"/>
            <a:ext cx="503567" cy="307777"/>
          </a:xfrm>
          <a:prstGeom prst="rect">
            <a:avLst/>
          </a:prstGeom>
          <a:noFill/>
        </p:spPr>
        <p:txBody>
          <a:bodyPr wrap="square" rtlCol="0">
            <a:spAutoFit/>
          </a:bodyPr>
          <a:lstStyle/>
          <a:p>
            <a:r>
              <a:rPr lang="en-US" sz="1400" dirty="0">
                <a:latin typeface="Gadugi" panose="020B0502040204020203" pitchFamily="34" charset="0"/>
              </a:rPr>
              <a:t>500</a:t>
            </a:r>
          </a:p>
        </p:txBody>
      </p:sp>
      <p:sp>
        <p:nvSpPr>
          <p:cNvPr id="82" name="TextBox 81"/>
          <p:cNvSpPr txBox="1"/>
          <p:nvPr/>
        </p:nvSpPr>
        <p:spPr>
          <a:xfrm>
            <a:off x="7106660" y="2854524"/>
            <a:ext cx="589540" cy="307777"/>
          </a:xfrm>
          <a:prstGeom prst="rect">
            <a:avLst/>
          </a:prstGeom>
          <a:noFill/>
        </p:spPr>
        <p:txBody>
          <a:bodyPr wrap="square" rtlCol="0">
            <a:spAutoFit/>
          </a:bodyPr>
          <a:lstStyle/>
          <a:p>
            <a:r>
              <a:rPr lang="en-US" sz="1400" dirty="0">
                <a:latin typeface="Gadugi" panose="020B0502040204020203" pitchFamily="34" charset="0"/>
              </a:rPr>
              <a:t>1000</a:t>
            </a:r>
          </a:p>
        </p:txBody>
      </p:sp>
      <p:cxnSp>
        <p:nvCxnSpPr>
          <p:cNvPr id="83" name="Straight Connector 82"/>
          <p:cNvCxnSpPr/>
          <p:nvPr/>
        </p:nvCxnSpPr>
        <p:spPr>
          <a:xfrm>
            <a:off x="8382000" y="1926228"/>
            <a:ext cx="0" cy="1159873"/>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4" name="TextBox 83"/>
          <p:cNvSpPr txBox="1"/>
          <p:nvPr/>
        </p:nvSpPr>
        <p:spPr>
          <a:xfrm>
            <a:off x="8648701" y="2476501"/>
            <a:ext cx="503567" cy="307777"/>
          </a:xfrm>
          <a:prstGeom prst="rect">
            <a:avLst/>
          </a:prstGeom>
          <a:noFill/>
        </p:spPr>
        <p:txBody>
          <a:bodyPr wrap="square" rtlCol="0">
            <a:spAutoFit/>
          </a:bodyPr>
          <a:lstStyle/>
          <a:p>
            <a:r>
              <a:rPr lang="en-US" sz="1400" dirty="0">
                <a:latin typeface="Gadugi" panose="020B0502040204020203" pitchFamily="34" charset="0"/>
              </a:rPr>
              <a:t>500</a:t>
            </a:r>
          </a:p>
        </p:txBody>
      </p:sp>
      <p:sp>
        <p:nvSpPr>
          <p:cNvPr id="86" name="TextBox 85"/>
          <p:cNvSpPr txBox="1"/>
          <p:nvPr/>
        </p:nvSpPr>
        <p:spPr>
          <a:xfrm>
            <a:off x="8572500" y="2667001"/>
            <a:ext cx="589540" cy="307777"/>
          </a:xfrm>
          <a:prstGeom prst="rect">
            <a:avLst/>
          </a:prstGeom>
          <a:noFill/>
        </p:spPr>
        <p:txBody>
          <a:bodyPr wrap="square" rtlCol="0">
            <a:spAutoFit/>
          </a:bodyPr>
          <a:lstStyle/>
          <a:p>
            <a:r>
              <a:rPr lang="en-US" sz="1400" dirty="0">
                <a:latin typeface="Gadugi" panose="020B0502040204020203" pitchFamily="34" charset="0"/>
              </a:rPr>
              <a:t>1000</a:t>
            </a:r>
          </a:p>
        </p:txBody>
      </p:sp>
      <p:sp>
        <p:nvSpPr>
          <p:cNvPr id="87" name="TextBox 86"/>
          <p:cNvSpPr txBox="1"/>
          <p:nvPr/>
        </p:nvSpPr>
        <p:spPr>
          <a:xfrm>
            <a:off x="8572500" y="2860478"/>
            <a:ext cx="589540" cy="307777"/>
          </a:xfrm>
          <a:prstGeom prst="rect">
            <a:avLst/>
          </a:prstGeom>
          <a:noFill/>
        </p:spPr>
        <p:txBody>
          <a:bodyPr wrap="square" rtlCol="0">
            <a:spAutoFit/>
          </a:bodyPr>
          <a:lstStyle/>
          <a:p>
            <a:r>
              <a:rPr lang="en-US" sz="1400" dirty="0">
                <a:latin typeface="Gadugi" panose="020B0502040204020203" pitchFamily="34" charset="0"/>
              </a:rPr>
              <a:t>2000</a:t>
            </a:r>
          </a:p>
        </p:txBody>
      </p:sp>
      <p:cxnSp>
        <p:nvCxnSpPr>
          <p:cNvPr id="4" name="Straight Arrow Connector 3"/>
          <p:cNvCxnSpPr/>
          <p:nvPr/>
        </p:nvCxnSpPr>
        <p:spPr>
          <a:xfrm>
            <a:off x="7208047" y="1833174"/>
            <a:ext cx="1848999" cy="0"/>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7353299" y="1535133"/>
            <a:ext cx="1544012" cy="369332"/>
          </a:xfrm>
          <a:prstGeom prst="rect">
            <a:avLst/>
          </a:prstGeom>
          <a:noFill/>
        </p:spPr>
        <p:txBody>
          <a:bodyPr wrap="none" rtlCol="0">
            <a:spAutoFit/>
          </a:bodyPr>
          <a:lstStyle/>
          <a:p>
            <a:r>
              <a:rPr lang="en-US" dirty="0">
                <a:latin typeface="Gadugi" panose="020B0502040204020203" pitchFamily="34" charset="0"/>
              </a:rPr>
              <a:t>128 elements</a:t>
            </a:r>
          </a:p>
        </p:txBody>
      </p:sp>
      <p:cxnSp>
        <p:nvCxnSpPr>
          <p:cNvPr id="88" name="Straight Arrow Connector 87"/>
          <p:cNvCxnSpPr/>
          <p:nvPr/>
        </p:nvCxnSpPr>
        <p:spPr>
          <a:xfrm>
            <a:off x="3390901" y="1664733"/>
            <a:ext cx="8267" cy="1486457"/>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sp>
        <p:nvSpPr>
          <p:cNvPr id="89" name="TextBox 88"/>
          <p:cNvSpPr txBox="1"/>
          <p:nvPr/>
        </p:nvSpPr>
        <p:spPr>
          <a:xfrm>
            <a:off x="1587606" y="2259568"/>
            <a:ext cx="1856598" cy="369332"/>
          </a:xfrm>
          <a:prstGeom prst="rect">
            <a:avLst/>
          </a:prstGeom>
          <a:noFill/>
        </p:spPr>
        <p:txBody>
          <a:bodyPr wrap="none" rtlCol="0">
            <a:spAutoFit/>
          </a:bodyPr>
          <a:lstStyle/>
          <a:p>
            <a:r>
              <a:rPr lang="en-US" dirty="0">
                <a:latin typeface="Gadugi" panose="020B0502040204020203" pitchFamily="34" charset="0"/>
              </a:rPr>
              <a:t>1000 mini-PIFOs</a:t>
            </a:r>
          </a:p>
        </p:txBody>
      </p:sp>
    </p:spTree>
    <p:extLst>
      <p:ext uri="{BB962C8B-B14F-4D97-AF65-F5344CB8AC3E}">
        <p14:creationId xmlns:p14="http://schemas.microsoft.com/office/powerpoint/2010/main" val="21978760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87"/>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83"/>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2"/>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3"/>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4"/>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5"/>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6"/>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7"/>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8"/>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5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79"/>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5"/>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9"/>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1"/>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5"/>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6"/>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2"/>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20"/>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21"/>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22"/>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23"/>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24"/>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31"/>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65"/>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66"/>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67"/>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68"/>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69"/>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70"/>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71"/>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72"/>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73"/>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74"/>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75"/>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76"/>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17"/>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85"/>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92"/>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93"/>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94"/>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95"/>
                                        </p:tgtEl>
                                        <p:attrNameLst>
                                          <p:attrName>style.visibility</p:attrName>
                                        </p:attrNameLst>
                                      </p:cBhvr>
                                      <p:to>
                                        <p:strVal val="visible"/>
                                      </p:to>
                                    </p:set>
                                  </p:childTnLst>
                                </p:cTn>
                              </p:par>
                              <p:par>
                                <p:cTn id="109" presetID="1" presetClass="entr" presetSubtype="0" fill="hold" nodeType="withEffect">
                                  <p:stCondLst>
                                    <p:cond delay="0"/>
                                  </p:stCondLst>
                                  <p:childTnLst>
                                    <p:set>
                                      <p:cBhvr>
                                        <p:cTn id="110" dur="1" fill="hold">
                                          <p:stCondLst>
                                            <p:cond delay="0"/>
                                          </p:stCondLst>
                                        </p:cTn>
                                        <p:tgtEl>
                                          <p:spTgt spid="96"/>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7"/>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89"/>
                                        </p:tgtEl>
                                        <p:attrNameLst>
                                          <p:attrName>style.visibility</p:attrName>
                                        </p:attrNameLst>
                                      </p:cBhvr>
                                      <p:to>
                                        <p:strVal val="visible"/>
                                      </p:to>
                                    </p:set>
                                  </p:childTnLst>
                                </p:cTn>
                              </p:par>
                              <p:par>
                                <p:cTn id="115" presetID="1" presetClass="entr" presetSubtype="0" fill="hold" nodeType="withEffect">
                                  <p:stCondLst>
                                    <p:cond delay="0"/>
                                  </p:stCondLst>
                                  <p:childTnLst>
                                    <p:set>
                                      <p:cBhvr>
                                        <p:cTn id="116" dur="1" fill="hold">
                                          <p:stCondLst>
                                            <p:cond delay="0"/>
                                          </p:stCondLst>
                                        </p:cTn>
                                        <p:tgtEl>
                                          <p:spTgt spid="4"/>
                                        </p:tgtEl>
                                        <p:attrNameLst>
                                          <p:attrName>style.visibility</p:attrName>
                                        </p:attrNameLst>
                                      </p:cBhvr>
                                      <p:to>
                                        <p:strVal val="visible"/>
                                      </p:to>
                                    </p:set>
                                  </p:childTnLst>
                                </p:cTn>
                              </p:par>
                              <p:par>
                                <p:cTn id="117" presetID="1" presetClass="entr" presetSubtype="0" fill="hold" nodeType="withEffect">
                                  <p:stCondLst>
                                    <p:cond delay="0"/>
                                  </p:stCondLst>
                                  <p:childTnLst>
                                    <p:set>
                                      <p:cBhvr>
                                        <p:cTn id="118" dur="1" fill="hold">
                                          <p:stCondLst>
                                            <p:cond delay="0"/>
                                          </p:stCondLst>
                                        </p:cTn>
                                        <p:tgtEl>
                                          <p:spTgt spid="88"/>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nodeType="clickEffect">
                                  <p:stCondLst>
                                    <p:cond delay="0"/>
                                  </p:stCondLst>
                                  <p:childTnLst>
                                    <p:set>
                                      <p:cBhvr>
                                        <p:cTn id="122" dur="1" fill="hold">
                                          <p:stCondLst>
                                            <p:cond delay="0"/>
                                          </p:stCondLst>
                                        </p:cTn>
                                        <p:tgtEl>
                                          <p:spTgt spid="129">
                                            <p:txEl>
                                              <p:pRg st="8" end="8"/>
                                            </p:txEl>
                                          </p:spTgt>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1" presetClass="entr" presetSubtype="0" fill="hold" nodeType="clickEffect">
                                  <p:stCondLst>
                                    <p:cond delay="0"/>
                                  </p:stCondLst>
                                  <p:childTnLst>
                                    <p:set>
                                      <p:cBhvr>
                                        <p:cTn id="126" dur="1" fill="hold">
                                          <p:stCondLst>
                                            <p:cond delay="0"/>
                                          </p:stCondLst>
                                        </p:cTn>
                                        <p:tgtEl>
                                          <p:spTgt spid="129">
                                            <p:txEl>
                                              <p:pRg st="9" end="9"/>
                                            </p:txEl>
                                          </p:spTgt>
                                        </p:tgtEl>
                                        <p:attrNameLst>
                                          <p:attrName>style.visibility</p:attrName>
                                        </p:attrNameLst>
                                      </p:cBhvr>
                                      <p:to>
                                        <p:strVal val="visible"/>
                                      </p:to>
                                    </p:set>
                                  </p:childTnLst>
                                </p:cTn>
                              </p:par>
                            </p:childTnLst>
                          </p:cTn>
                        </p:par>
                      </p:childTnLst>
                    </p:cTn>
                  </p:par>
                  <p:par>
                    <p:cTn id="127" fill="hold">
                      <p:stCondLst>
                        <p:cond delay="indefinite"/>
                      </p:stCondLst>
                      <p:childTnLst>
                        <p:par>
                          <p:cTn id="128" fill="hold">
                            <p:stCondLst>
                              <p:cond delay="0"/>
                            </p:stCondLst>
                            <p:childTnLst>
                              <p:par>
                                <p:cTn id="129" presetID="1" presetClass="entr" presetSubtype="0" fill="hold" nodeType="clickEffect">
                                  <p:stCondLst>
                                    <p:cond delay="0"/>
                                  </p:stCondLst>
                                  <p:childTnLst>
                                    <p:set>
                                      <p:cBhvr>
                                        <p:cTn id="130" dur="1" fill="hold">
                                          <p:stCondLst>
                                            <p:cond delay="0"/>
                                          </p:stCondLst>
                                        </p:cTn>
                                        <p:tgtEl>
                                          <p:spTgt spid="12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5" grpId="0"/>
      <p:bldP spid="16" grpId="0"/>
      <p:bldP spid="17" grpId="0"/>
      <p:bldP spid="31" grpId="0"/>
      <p:bldP spid="79" grpId="0"/>
      <p:bldP spid="65" grpId="0"/>
      <p:bldP spid="66" grpId="0"/>
      <p:bldP spid="67" grpId="0"/>
      <p:bldP spid="68" grpId="0"/>
      <p:bldP spid="69" grpId="0"/>
      <p:bldP spid="70" grpId="0"/>
      <p:bldP spid="71" grpId="0"/>
      <p:bldP spid="72" grpId="0"/>
      <p:bldP spid="73" grpId="0"/>
      <p:bldP spid="74" grpId="0"/>
      <p:bldP spid="75" grpId="0"/>
      <p:bldP spid="76" grpId="0"/>
      <p:bldP spid="61" grpId="0"/>
      <p:bldP spid="62" grpId="0"/>
      <p:bldP spid="63" grpId="0"/>
      <p:bldP spid="64" grpId="0"/>
      <p:bldP spid="77" grpId="0"/>
      <p:bldP spid="78" grpId="0"/>
      <p:bldP spid="80" grpId="0"/>
      <p:bldP spid="81" grpId="0"/>
      <p:bldP spid="82" grpId="0"/>
      <p:bldP spid="84" grpId="0"/>
      <p:bldP spid="86" grpId="0"/>
      <p:bldP spid="87" grpId="0"/>
      <p:bldP spid="7" grpId="0"/>
      <p:bldP spid="89"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Gadugi" panose="020B0502040204020203" pitchFamily="34" charset="0"/>
              </a:rPr>
              <a:t>Branch Removal</a:t>
            </a:r>
            <a:endParaRPr lang="en-US" dirty="0">
              <a:latin typeface="Gadugi" panose="020B0502040204020203" pitchFamily="34" charset="0"/>
            </a:endParaRPr>
          </a:p>
        </p:txBody>
      </p:sp>
      <p:sp>
        <p:nvSpPr>
          <p:cNvPr id="9" name="TextBox 8"/>
          <p:cNvSpPr txBox="1"/>
          <p:nvPr/>
        </p:nvSpPr>
        <p:spPr>
          <a:xfrm>
            <a:off x="2152651" y="4724400"/>
            <a:ext cx="7832593" cy="1631216"/>
          </a:xfrm>
          <a:prstGeom prst="rect">
            <a:avLst/>
          </a:prstGeom>
          <a:noFill/>
        </p:spPr>
        <p:txBody>
          <a:bodyPr wrap="none" rtlCol="0">
            <a:spAutoFit/>
          </a:bodyPr>
          <a:lstStyle/>
          <a:p>
            <a:r>
              <a:rPr lang="en-US" sz="2500" dirty="0" err="1">
                <a:solidFill>
                  <a:schemeClr val="accent1">
                    <a:lumMod val="75000"/>
                  </a:schemeClr>
                </a:solidFill>
                <a:latin typeface="Gadugi" panose="020B0502040204020203" pitchFamily="34" charset="0"/>
              </a:rPr>
              <a:t>pkt.tmp</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p>
          <a:p>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solidFill>
                  <a:schemeClr val="accent1">
                    <a:lumMod val="75000"/>
                  </a:schemeClr>
                </a:solidFill>
                <a:latin typeface="Gadugi" panose="020B0502040204020203" pitchFamily="34" charset="0"/>
              </a:rPr>
              <a:t>pkt.tmp</a:t>
            </a:r>
            <a:endParaRPr lang="en-US" sz="2500" dirty="0">
              <a:solidFill>
                <a:schemeClr val="accent1">
                  <a:lumMod val="75000"/>
                </a:schemeClr>
              </a:solidFill>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endParaRPr lang="en-US" sz="2500" dirty="0">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a:t>
            </a:r>
          </a:p>
        </p:txBody>
      </p:sp>
      <p:sp>
        <p:nvSpPr>
          <p:cNvPr id="11" name="TextBox 10"/>
          <p:cNvSpPr txBox="1"/>
          <p:nvPr/>
        </p:nvSpPr>
        <p:spPr>
          <a:xfrm>
            <a:off x="2158512" y="1829903"/>
            <a:ext cx="6910866" cy="1631216"/>
          </a:xfrm>
          <a:prstGeom prst="rect">
            <a:avLst/>
          </a:prstGeom>
          <a:noFill/>
        </p:spPr>
        <p:txBody>
          <a:bodyPr wrap="none" rtlCol="0">
            <a:spAutoFit/>
          </a:bodyPr>
          <a:lstStyle/>
          <a:p>
            <a:r>
              <a:rPr lang="en-US" sz="2500" dirty="0">
                <a:latin typeface="Gadugi" panose="020B0502040204020203" pitchFamily="34" charset="0"/>
              </a:rPr>
              <a:t>if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r>
              <a:rPr lang="en-US" sz="2500" dirty="0">
                <a:latin typeface="Gadugi" panose="020B0502040204020203" pitchFamily="34" charset="0"/>
              </a:rPr>
              <a:t>) {</a:t>
            </a:r>
          </a:p>
          <a:p>
            <a:r>
              <a:rPr lang="en-US" sz="2500" dirty="0">
                <a:latin typeface="Gadugi" panose="020B0502040204020203" pitchFamily="34" charset="0"/>
              </a:rPr>
              <a:t>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r>
              <a:rPr lang="en-US" sz="2500" dirty="0">
                <a:latin typeface="Gadugi" panose="020B0502040204020203" pitchFamily="34" charset="0"/>
              </a:rPr>
              <a:t> ;</a:t>
            </a:r>
          </a:p>
          <a:p>
            <a:r>
              <a:rPr lang="en-US" sz="2500" dirty="0">
                <a:latin typeface="Gadugi" panose="020B0502040204020203" pitchFamily="34" charset="0"/>
              </a:rPr>
              <a:t> }</a:t>
            </a:r>
          </a:p>
          <a:p>
            <a:endParaRPr lang="en-US" sz="2500" dirty="0">
              <a:latin typeface="Gadugi" panose="020B0502040204020203" pitchFamily="34" charset="0"/>
            </a:endParaRPr>
          </a:p>
        </p:txBody>
      </p:sp>
      <p:sp>
        <p:nvSpPr>
          <p:cNvPr id="6" name="Down Arrow 5"/>
          <p:cNvSpPr/>
          <p:nvPr/>
        </p:nvSpPr>
        <p:spPr>
          <a:xfrm>
            <a:off x="5960165" y="3461119"/>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Right Arrow 19"/>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20"/>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2" name="Right Arrow 21"/>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4" name="TextBox 2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25" name="Rounded Rectangle 24"/>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6" name="TextBox 2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0955732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6"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Handling State Variables</a:t>
            </a:r>
            <a:endParaRPr lang="en-US" dirty="0">
              <a:latin typeface="Gadugi" panose="020B0502040204020203" pitchFamily="34" charset="0"/>
            </a:endParaRPr>
          </a:p>
        </p:txBody>
      </p:sp>
      <p:sp>
        <p:nvSpPr>
          <p:cNvPr id="4" name="TextBox 3"/>
          <p:cNvSpPr txBox="1"/>
          <p:nvPr/>
        </p:nvSpPr>
        <p:spPr>
          <a:xfrm>
            <a:off x="1765102" y="1690689"/>
            <a:ext cx="9239250" cy="1631216"/>
          </a:xfrm>
          <a:prstGeom prst="rect">
            <a:avLst/>
          </a:prstGeom>
          <a:noFill/>
        </p:spPr>
        <p:txBody>
          <a:bodyPr wrap="square" rtlCol="0">
            <a:spAutoFit/>
          </a:bodyPr>
          <a:lstStyle/>
          <a:p>
            <a:r>
              <a:rPr lang="en-US" sz="2500" dirty="0">
                <a:latin typeface="Gadugi" panose="020B0502040204020203" pitchFamily="34" charset="0"/>
              </a:rPr>
              <a:t>pkt.id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a:latin typeface="Gadugi" panose="020B0502040204020203" pitchFamily="34" charset="0"/>
              </a:rPr>
              <a:t>...</a:t>
            </a:r>
          </a:p>
          <a:p>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a:t>
            </a:r>
          </a:p>
          <a:p>
            <a:r>
              <a:rPr lang="en-US" sz="2500" dirty="0">
                <a:latin typeface="Gadugi" panose="020B0502040204020203" pitchFamily="34" charset="0"/>
              </a:rPr>
              <a:t>…</a:t>
            </a:r>
          </a:p>
        </p:txBody>
      </p:sp>
      <p:sp>
        <p:nvSpPr>
          <p:cNvPr id="6" name="TextBox 5"/>
          <p:cNvSpPr txBox="1"/>
          <p:nvPr/>
        </p:nvSpPr>
        <p:spPr>
          <a:xfrm>
            <a:off x="1765102" y="4199793"/>
            <a:ext cx="7951216" cy="2400657"/>
          </a:xfrm>
          <a:prstGeom prst="rect">
            <a:avLst/>
          </a:prstGeom>
          <a:noFill/>
        </p:spPr>
        <p:txBody>
          <a:bodyPr wrap="none" rtlCol="0">
            <a:spAutoFit/>
          </a:bodyPr>
          <a:lstStyle/>
          <a:p>
            <a:r>
              <a:rPr lang="en-US" sz="2500" dirty="0">
                <a:latin typeface="Gadugi" panose="020B0502040204020203" pitchFamily="34" charset="0"/>
              </a:rPr>
              <a:t>pkt.id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err="1">
                <a:solidFill>
                  <a:srgbClr val="FF0000"/>
                </a:solidFill>
                <a:latin typeface="Gadugi" panose="020B0502040204020203" pitchFamily="34" charset="0"/>
              </a:rPr>
              <a:t>pkt.last_time</a:t>
            </a:r>
            <a:r>
              <a:rPr lang="en-US" sz="2500" dirty="0">
                <a:solidFill>
                  <a:srgbClr val="FF0000"/>
                </a:solidFill>
                <a:latin typeface="Gadugi" panose="020B0502040204020203" pitchFamily="34" charset="0"/>
              </a:rPr>
              <a:t> = </a:t>
            </a:r>
            <a:r>
              <a:rPr lang="en-US" sz="2500" dirty="0" err="1">
                <a:solidFill>
                  <a:srgbClr val="FF0000"/>
                </a:solidFill>
                <a:latin typeface="Gadugi" panose="020B0502040204020203" pitchFamily="34" charset="0"/>
              </a:rPr>
              <a:t>last_time</a:t>
            </a:r>
            <a:r>
              <a:rPr lang="en-US" sz="2500" dirty="0">
                <a:solidFill>
                  <a:srgbClr val="FF0000"/>
                </a:solidFill>
                <a:latin typeface="Gadugi" panose="020B0502040204020203" pitchFamily="34" charset="0"/>
              </a:rPr>
              <a:t>[pkt.id]; // Read flank</a:t>
            </a:r>
          </a:p>
          <a:p>
            <a:r>
              <a:rPr lang="en-US" sz="2500" dirty="0">
                <a:latin typeface="Gadugi" panose="020B0502040204020203" pitchFamily="34" charset="0"/>
              </a:rPr>
              <a:t>...</a:t>
            </a:r>
          </a:p>
          <a:p>
            <a:r>
              <a:rPr lang="en-US" sz="2500" dirty="0" err="1">
                <a:solidFill>
                  <a:schemeClr val="accent1">
                    <a:lumMod val="75000"/>
                  </a:schemeClr>
                </a:solidFill>
                <a:latin typeface="Gadugi" panose="020B0502040204020203" pitchFamily="34" charset="0"/>
              </a:rPr>
              <a:t>pkt.last_time</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rPr>
              <a:t>;</a:t>
            </a:r>
          </a:p>
          <a:p>
            <a:r>
              <a:rPr lang="en-US" sz="2500" dirty="0">
                <a:latin typeface="Gadugi" panose="020B0502040204020203" pitchFamily="34" charset="0"/>
              </a:rPr>
              <a:t>…</a:t>
            </a:r>
          </a:p>
          <a:p>
            <a:r>
              <a:rPr lang="en-US" sz="2500" dirty="0" err="1">
                <a:solidFill>
                  <a:srgbClr val="FF0000"/>
                </a:solidFill>
                <a:latin typeface="Gadugi" panose="020B0502040204020203" pitchFamily="34" charset="0"/>
              </a:rPr>
              <a:t>last_time</a:t>
            </a:r>
            <a:r>
              <a:rPr lang="en-US" sz="2500" dirty="0">
                <a:solidFill>
                  <a:srgbClr val="FF0000"/>
                </a:solidFill>
                <a:latin typeface="Gadugi" panose="020B0502040204020203" pitchFamily="34" charset="0"/>
              </a:rPr>
              <a:t>[pkt.id] = </a:t>
            </a:r>
            <a:r>
              <a:rPr lang="en-US" sz="2500" dirty="0" err="1">
                <a:solidFill>
                  <a:srgbClr val="FF0000"/>
                </a:solidFill>
                <a:latin typeface="Gadugi" panose="020B0502040204020203" pitchFamily="34" charset="0"/>
              </a:rPr>
              <a:t>pkt.last_time</a:t>
            </a:r>
            <a:r>
              <a:rPr lang="en-US" sz="2500" dirty="0">
                <a:solidFill>
                  <a:srgbClr val="FF0000"/>
                </a:solidFill>
                <a:latin typeface="Gadugi" panose="020B0502040204020203" pitchFamily="34" charset="0"/>
              </a:rPr>
              <a:t>; // Write flank</a:t>
            </a:r>
            <a:endParaRPr lang="en-US" sz="2500" dirty="0">
              <a:latin typeface="Gadugi" panose="020B0502040204020203" pitchFamily="34" charset="0"/>
            </a:endParaRPr>
          </a:p>
        </p:txBody>
      </p:sp>
      <p:sp>
        <p:nvSpPr>
          <p:cNvPr id="7" name="Down Arrow 6"/>
          <p:cNvSpPr/>
          <p:nvPr/>
        </p:nvSpPr>
        <p:spPr>
          <a:xfrm>
            <a:off x="5600700" y="3276601"/>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5" name="Right Arrow 2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7" name="Right Arrow 2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9" name="TextBox 28"/>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0" name="Rounded Rectangle 29"/>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1" name="TextBox 30"/>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4110691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1353800" cy="1325563"/>
          </a:xfrm>
        </p:spPr>
        <p:txBody>
          <a:bodyPr/>
          <a:lstStyle/>
          <a:p>
            <a:r>
              <a:rPr lang="en-US" dirty="0" smtClean="0">
                <a:latin typeface="Gadugi" panose="020B0502040204020203" pitchFamily="34" charset="0"/>
              </a:rPr>
              <a:t>Instruction mapping: the SKETCH algorithm</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latin typeface="Gadugi" panose="020B0502040204020203" pitchFamily="34" charset="0"/>
              </a:rPr>
              <a:t>Map each </a:t>
            </a:r>
            <a:r>
              <a:rPr lang="en-US" dirty="0" err="1" smtClean="0">
                <a:latin typeface="Gadugi" panose="020B0502040204020203" pitchFamily="34" charset="0"/>
              </a:rPr>
              <a:t>codelet</a:t>
            </a:r>
            <a:r>
              <a:rPr lang="en-US" dirty="0" smtClean="0">
                <a:latin typeface="Gadugi" panose="020B0502040204020203" pitchFamily="34" charset="0"/>
              </a:rPr>
              <a:t> to an atom template</a:t>
            </a:r>
          </a:p>
          <a:p>
            <a:r>
              <a:rPr lang="en-US" dirty="0" smtClean="0">
                <a:latin typeface="Gadugi" panose="020B0502040204020203" pitchFamily="34" charset="0"/>
              </a:rPr>
              <a:t>Convert </a:t>
            </a:r>
            <a:r>
              <a:rPr lang="en-US" dirty="0" err="1" smtClean="0">
                <a:latin typeface="Gadugi" panose="020B0502040204020203" pitchFamily="34" charset="0"/>
              </a:rPr>
              <a:t>codelet</a:t>
            </a:r>
            <a:r>
              <a:rPr lang="en-US" dirty="0" smtClean="0">
                <a:latin typeface="Gadugi" panose="020B0502040204020203" pitchFamily="34" charset="0"/>
              </a:rPr>
              <a:t> and template both to functions of bit vectors</a:t>
            </a:r>
          </a:p>
          <a:p>
            <a:r>
              <a:rPr lang="en-US" dirty="0" smtClean="0">
                <a:latin typeface="Gadugi" panose="020B0502040204020203" pitchFamily="34" charset="0"/>
              </a:rPr>
              <a:t>Q: Does there exist a template </a:t>
            </a:r>
            <a:r>
              <a:rPr lang="en-US" dirty="0" err="1" smtClean="0">
                <a:latin typeface="Gadugi" panose="020B0502040204020203" pitchFamily="34" charset="0"/>
              </a:rPr>
              <a:t>config</a:t>
            </a:r>
            <a:r>
              <a:rPr lang="en-US" dirty="0">
                <a:latin typeface="Gadugi" panose="020B0502040204020203" pitchFamily="34" charset="0"/>
              </a:rPr>
              <a:t> </a:t>
            </a:r>
            <a:r>
              <a:rPr lang="en-US" dirty="0" err="1" smtClean="0">
                <a:latin typeface="Gadugi" panose="020B0502040204020203" pitchFamily="34" charset="0"/>
              </a:rPr>
              <a:t>s.t.</a:t>
            </a:r>
            <a:endParaRPr lang="en-US" dirty="0" smtClean="0">
              <a:latin typeface="Gadugi" panose="020B0502040204020203" pitchFamily="34" charset="0"/>
            </a:endParaRPr>
          </a:p>
          <a:p>
            <a:pPr marL="0" indent="0">
              <a:buNone/>
            </a:pPr>
            <a:r>
              <a:rPr lang="en-US" dirty="0">
                <a:latin typeface="Gadugi" panose="020B0502040204020203" pitchFamily="34" charset="0"/>
              </a:rPr>
              <a:t> </a:t>
            </a:r>
            <a:r>
              <a:rPr lang="en-US" dirty="0" smtClean="0">
                <a:latin typeface="Gadugi" panose="020B0502040204020203" pitchFamily="34" charset="0"/>
              </a:rPr>
              <a:t>                for all inputs,</a:t>
            </a:r>
          </a:p>
          <a:p>
            <a:pPr marL="0"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codelet</a:t>
            </a:r>
            <a:r>
              <a:rPr lang="en-US" dirty="0" smtClean="0">
                <a:latin typeface="Gadugi" panose="020B0502040204020203" pitchFamily="34" charset="0"/>
              </a:rPr>
              <a:t> and template functions agree?</a:t>
            </a:r>
          </a:p>
          <a:p>
            <a:r>
              <a:rPr lang="en-US" dirty="0" smtClean="0">
                <a:latin typeface="Gadugi" panose="020B0502040204020203" pitchFamily="34" charset="0"/>
              </a:rPr>
              <a:t>Quantified </a:t>
            </a:r>
            <a:r>
              <a:rPr lang="en-US" dirty="0" err="1" smtClean="0">
                <a:latin typeface="Gadugi" panose="020B0502040204020203" pitchFamily="34" charset="0"/>
              </a:rPr>
              <a:t>boolean</a:t>
            </a:r>
            <a:r>
              <a:rPr lang="en-US" dirty="0" smtClean="0">
                <a:latin typeface="Gadugi" panose="020B0502040204020203" pitchFamily="34" charset="0"/>
              </a:rPr>
              <a:t> satisfiability (QBF) problem</a:t>
            </a:r>
          </a:p>
          <a:p>
            <a:r>
              <a:rPr lang="en-US" dirty="0" smtClean="0">
                <a:latin typeface="Gadugi" panose="020B0502040204020203" pitchFamily="34" charset="0"/>
              </a:rPr>
              <a:t>Use the SKETCH program synthesis tool to automate it</a:t>
            </a:r>
          </a:p>
        </p:txBody>
      </p:sp>
      <p:sp>
        <p:nvSpPr>
          <p:cNvPr id="4" name="Rounded Rectangle 3"/>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 name="Right Arrow 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ight Arrow 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9" name="TextBox 8"/>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0" name="Rounded Rectangle 9"/>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1" name="TextBox 10"/>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7558618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FAQ</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77500" lnSpcReduction="20000"/>
          </a:bodyPr>
          <a:lstStyle/>
          <a:p>
            <a:r>
              <a:rPr lang="en-US" dirty="0" smtClean="0">
                <a:latin typeface="Gadugi" panose="020B0502040204020203" pitchFamily="34" charset="0"/>
              </a:rPr>
              <a:t>Does predication require you to do twice the amount of work (for both the if and the else branch)?</a:t>
            </a:r>
          </a:p>
          <a:p>
            <a:pPr lvl="1"/>
            <a:r>
              <a:rPr lang="en-US" dirty="0" smtClean="0">
                <a:latin typeface="Gadugi" panose="020B0502040204020203" pitchFamily="34" charset="0"/>
              </a:rPr>
              <a:t>Yes, but it’s done in parallel, so it doesn’t affect timing.</a:t>
            </a:r>
          </a:p>
          <a:p>
            <a:pPr lvl="1"/>
            <a:r>
              <a:rPr lang="en-US" dirty="0" smtClean="0">
                <a:latin typeface="Gadugi" panose="020B0502040204020203" pitchFamily="34" charset="0"/>
              </a:rPr>
              <a:t>The additional area overhead is negligible.</a:t>
            </a:r>
            <a:endParaRPr lang="en-US" dirty="0">
              <a:latin typeface="Gadugi" panose="020B0502040204020203" pitchFamily="34" charset="0"/>
            </a:endParaRPr>
          </a:p>
          <a:p>
            <a:r>
              <a:rPr lang="en-US" dirty="0" smtClean="0">
                <a:latin typeface="Gadugi" panose="020B0502040204020203" pitchFamily="34" charset="0"/>
              </a:rPr>
              <a:t>What do you do when code doesn’t map?</a:t>
            </a:r>
          </a:p>
          <a:p>
            <a:pPr lvl="1"/>
            <a:r>
              <a:rPr lang="en-US" dirty="0" smtClean="0">
                <a:latin typeface="Gadugi" panose="020B0502040204020203" pitchFamily="34" charset="0"/>
              </a:rPr>
              <a:t>We reject it and the programmer retries</a:t>
            </a:r>
            <a:endParaRPr lang="en-US" dirty="0">
              <a:latin typeface="Gadugi" panose="020B0502040204020203" pitchFamily="34" charset="0"/>
            </a:endParaRPr>
          </a:p>
          <a:p>
            <a:r>
              <a:rPr lang="en-US" dirty="0" smtClean="0">
                <a:latin typeface="Gadugi" panose="020B0502040204020203" pitchFamily="34" charset="0"/>
              </a:rPr>
              <a:t>Why can’t you give better diagnostics?</a:t>
            </a:r>
          </a:p>
          <a:p>
            <a:pPr lvl="1"/>
            <a:r>
              <a:rPr lang="en-US" dirty="0" smtClean="0">
                <a:latin typeface="Gadugi" panose="020B0502040204020203" pitchFamily="34" charset="0"/>
              </a:rPr>
              <a:t>It’s hard to say why a SAT solver says </a:t>
            </a:r>
            <a:r>
              <a:rPr lang="en-US" dirty="0" err="1" smtClean="0">
                <a:latin typeface="Gadugi" panose="020B0502040204020203" pitchFamily="34" charset="0"/>
              </a:rPr>
              <a:t>unsatisfiable</a:t>
            </a:r>
            <a:r>
              <a:rPr lang="en-US" dirty="0" smtClean="0">
                <a:latin typeface="Gadugi" panose="020B0502040204020203" pitchFamily="34" charset="0"/>
              </a:rPr>
              <a:t>, which is at the heart of these issues.</a:t>
            </a:r>
            <a:endParaRPr lang="en-US" dirty="0">
              <a:latin typeface="Gadugi" panose="020B0502040204020203" pitchFamily="34" charset="0"/>
            </a:endParaRPr>
          </a:p>
          <a:p>
            <a:r>
              <a:rPr lang="en-US" dirty="0" smtClean="0">
                <a:latin typeface="Gadugi" panose="020B0502040204020203" pitchFamily="34" charset="0"/>
              </a:rPr>
              <a:t>Approximating square root.</a:t>
            </a:r>
          </a:p>
          <a:p>
            <a:pPr lvl="1"/>
            <a:r>
              <a:rPr lang="en-US" dirty="0" smtClean="0">
                <a:latin typeface="Gadugi" panose="020B0502040204020203" pitchFamily="34" charset="0"/>
              </a:rPr>
              <a:t>Approximation is a good next step, especially for algorithms that are ok with sampling.</a:t>
            </a:r>
            <a:endParaRPr lang="en-US" dirty="0">
              <a:latin typeface="Gadugi" panose="020B0502040204020203" pitchFamily="34" charset="0"/>
            </a:endParaRPr>
          </a:p>
          <a:p>
            <a:r>
              <a:rPr lang="en-US" dirty="0" smtClean="0">
                <a:latin typeface="Gadugi" panose="020B0502040204020203" pitchFamily="34" charset="0"/>
              </a:rPr>
              <a:t>How do you handle wrap arounds in the PIFO?</a:t>
            </a:r>
          </a:p>
          <a:p>
            <a:pPr lvl="1"/>
            <a:r>
              <a:rPr lang="en-US" dirty="0" smtClean="0">
                <a:latin typeface="Gadugi" panose="020B0502040204020203" pitchFamily="34" charset="0"/>
              </a:rPr>
              <a:t>We don’t right now.</a:t>
            </a:r>
          </a:p>
          <a:p>
            <a:r>
              <a:rPr lang="en-US" dirty="0" smtClean="0">
                <a:latin typeface="Gadugi" panose="020B0502040204020203" pitchFamily="34" charset="0"/>
              </a:rPr>
              <a:t>Is the compiler optimal?</a:t>
            </a:r>
          </a:p>
          <a:p>
            <a:pPr lvl="1"/>
            <a:r>
              <a:rPr lang="en-US" dirty="0" smtClean="0">
                <a:latin typeface="Gadugi" panose="020B0502040204020203" pitchFamily="34" charset="0"/>
              </a:rPr>
              <a:t>No, it’s only correct.</a:t>
            </a:r>
            <a:endParaRPr lang="en-US" dirty="0">
              <a:latin typeface="Gadugi" panose="020B0502040204020203" pitchFamily="34" charset="0"/>
            </a:endParaRPr>
          </a:p>
        </p:txBody>
      </p:sp>
    </p:spTree>
    <p:extLst>
      <p:ext uri="{BB962C8B-B14F-4D97-AF65-F5344CB8AC3E}">
        <p14:creationId xmlns:p14="http://schemas.microsoft.com/office/powerpoint/2010/main" val="3188665290"/>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grpSp>
        <p:nvGrpSpPr>
          <p:cNvPr id="30" name="Group 29"/>
          <p:cNvGrpSpPr/>
          <p:nvPr/>
        </p:nvGrpSpPr>
        <p:grpSpPr>
          <a:xfrm>
            <a:off x="2156661" y="1690689"/>
            <a:ext cx="3693126" cy="4237016"/>
            <a:chOff x="188151" y="1431976"/>
            <a:chExt cx="6186125" cy="4888865"/>
          </a:xfrm>
        </p:grpSpPr>
        <p:sp>
          <p:nvSpPr>
            <p:cNvPr id="32" name="Rounded Rectangle 31"/>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33" name="Rounded Rectangle 32"/>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35" name="Rounded Rectangle 34"/>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37" name="Rounded Rectangle 36"/>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38" name="Rounded Rectangle 37"/>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39" name="Rounded Rectangle 38"/>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40" name="Rounded Rectangle 39"/>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1" name="Rounded Rectangle 40"/>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2" name="Rounded Rectangle 41"/>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43" name="Straight Arrow Connector 42"/>
          <p:cNvCxnSpPr>
            <a:stCxn id="32" idx="2"/>
            <a:endCxn id="33"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4" name="Straight Arrow Connector 43"/>
          <p:cNvCxnSpPr>
            <a:endCxn id="35"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5" name="Straight Arrow Connector 44"/>
          <p:cNvCxnSpPr>
            <a:endCxn id="38"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6" name="Straight Arrow Connector 45"/>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7" name="Straight Arrow Connector 46"/>
          <p:cNvCxnSpPr>
            <a:stCxn id="42" idx="3"/>
            <a:endCxn id="41"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8" name="Straight Arrow Connector 47"/>
          <p:cNvCxnSpPr>
            <a:stCxn id="39" idx="2"/>
            <a:endCxn id="40"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49" name="Freeform 48"/>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49"/>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eform 50"/>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51"/>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63"/>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ounded Rectangle 64"/>
          <p:cNvSpPr/>
          <p:nvPr/>
        </p:nvSpPr>
        <p:spPr>
          <a:xfrm>
            <a:off x="6701646" y="3269566"/>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TextBox 66"/>
          <p:cNvSpPr txBox="1"/>
          <p:nvPr/>
        </p:nvSpPr>
        <p:spPr>
          <a:xfrm>
            <a:off x="6815946" y="3383979"/>
            <a:ext cx="1894237" cy="646331"/>
          </a:xfrm>
          <a:prstGeom prst="rect">
            <a:avLst/>
          </a:prstGeom>
          <a:noFill/>
        </p:spPr>
        <p:txBody>
          <a:bodyPr wrap="none" rtlCol="0">
            <a:spAutoFit/>
          </a:bodyPr>
          <a:lstStyle/>
          <a:p>
            <a:r>
              <a:rPr lang="en-US" dirty="0" smtClean="0"/>
              <a:t>Pair up read/write</a:t>
            </a:r>
          </a:p>
          <a:p>
            <a:r>
              <a:rPr lang="en-US" dirty="0" smtClean="0"/>
              <a:t>flanks</a:t>
            </a:r>
          </a:p>
        </p:txBody>
      </p:sp>
      <p:cxnSp>
        <p:nvCxnSpPr>
          <p:cNvPr id="70" name="Straight Arrow Connector 69"/>
          <p:cNvCxnSpPr/>
          <p:nvPr/>
        </p:nvCxnSpPr>
        <p:spPr>
          <a:xfrm flipH="1" flipV="1">
            <a:off x="4430093" y="3012861"/>
            <a:ext cx="298241" cy="356801"/>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2" name="Straight Arrow Connector 71"/>
          <p:cNvCxnSpPr>
            <a:endCxn id="37" idx="0"/>
          </p:cNvCxnSpPr>
          <p:nvPr/>
        </p:nvCxnSpPr>
        <p:spPr>
          <a:xfrm>
            <a:off x="4718761" y="3012861"/>
            <a:ext cx="277289" cy="3383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4" name="Straight Arrow Connector 73"/>
          <p:cNvCxnSpPr/>
          <p:nvPr/>
        </p:nvCxnSpPr>
        <p:spPr>
          <a:xfrm flipH="1">
            <a:off x="5295900" y="4644072"/>
            <a:ext cx="1575" cy="64308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5" name="Straight Arrow Connector 74"/>
          <p:cNvCxnSpPr/>
          <p:nvPr/>
        </p:nvCxnSpPr>
        <p:spPr>
          <a:xfrm flipV="1">
            <a:off x="5523354" y="4644073"/>
            <a:ext cx="0" cy="605708"/>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1" name="Rounded Rectangle 30"/>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4" name="Right Arrow 3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ounded Rectangle 35"/>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3" name="Right Arrow 52"/>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55" name="TextBox 54"/>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56" name="Rounded Rectangle 55"/>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7" name="TextBox 56"/>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4841270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P spid="67" grpId="0"/>
    </p:bldLst>
  </p:timing>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sp>
        <p:nvSpPr>
          <p:cNvPr id="37" name="Oval 36"/>
          <p:cNvSpPr/>
          <p:nvPr/>
        </p:nvSpPr>
        <p:spPr>
          <a:xfrm rot="1476570">
            <a:off x="3025256" y="2603493"/>
            <a:ext cx="2910554" cy="1117614"/>
          </a:xfrm>
          <a:prstGeom prst="ellipse">
            <a:avLst/>
          </a:prstGeom>
          <a:solidFill>
            <a:schemeClr val="accent1">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rot="5400000">
            <a:off x="4032913" y="3998014"/>
            <a:ext cx="2057401" cy="2183737"/>
          </a:xfrm>
          <a:prstGeom prst="ellipse">
            <a:avLst/>
          </a:prstGeom>
          <a:solidFill>
            <a:schemeClr val="accent1">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p:cNvGrpSpPr/>
          <p:nvPr/>
        </p:nvGrpSpPr>
        <p:grpSpPr>
          <a:xfrm>
            <a:off x="2156661" y="1690689"/>
            <a:ext cx="3693126" cy="4237016"/>
            <a:chOff x="188151" y="1431976"/>
            <a:chExt cx="6186125" cy="4888865"/>
          </a:xfrm>
        </p:grpSpPr>
        <p:sp>
          <p:nvSpPr>
            <p:cNvPr id="39" name="Rounded Rectangle 38"/>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40" name="Rounded Rectangle 39"/>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41" name="Rounded Rectangle 40"/>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42" name="Rounded Rectangle 41"/>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43" name="Rounded Rectangle 42"/>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44" name="Rounded Rectangle 43"/>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45" name="Rounded Rectangle 44"/>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6" name="Rounded Rectangle 45"/>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7" name="Rounded Rectangle 46"/>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48" name="Straight Arrow Connector 47"/>
          <p:cNvCxnSpPr>
            <a:stCxn id="39" idx="2"/>
            <a:endCxn id="40"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9" name="Straight Arrow Connector 48"/>
          <p:cNvCxnSpPr>
            <a:endCxn id="41"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0" name="Straight Arrow Connector 49"/>
          <p:cNvCxnSpPr>
            <a:endCxn id="43"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1" name="Straight Arrow Connector 50"/>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2" name="Straight Arrow Connector 51"/>
          <p:cNvCxnSpPr>
            <a:stCxn id="47" idx="3"/>
            <a:endCxn id="46"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4" name="Straight Arrow Connector 63"/>
          <p:cNvCxnSpPr>
            <a:stCxn id="44" idx="2"/>
            <a:endCxn id="45"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65" name="Freeform 64"/>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66"/>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Freeform 71"/>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ounded Rectangle 73"/>
          <p:cNvSpPr/>
          <p:nvPr/>
        </p:nvSpPr>
        <p:spPr>
          <a:xfrm>
            <a:off x="6701646" y="3269566"/>
            <a:ext cx="2419666"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TextBox 74"/>
          <p:cNvSpPr txBox="1"/>
          <p:nvPr/>
        </p:nvSpPr>
        <p:spPr>
          <a:xfrm>
            <a:off x="6728156" y="3310863"/>
            <a:ext cx="2393156" cy="923330"/>
          </a:xfrm>
          <a:prstGeom prst="rect">
            <a:avLst/>
          </a:prstGeom>
          <a:noFill/>
        </p:spPr>
        <p:txBody>
          <a:bodyPr wrap="none" rtlCol="0">
            <a:spAutoFit/>
          </a:bodyPr>
          <a:lstStyle/>
          <a:p>
            <a:r>
              <a:rPr lang="en-US" dirty="0" smtClean="0"/>
              <a:t>Condense strongly</a:t>
            </a:r>
          </a:p>
          <a:p>
            <a:r>
              <a:rPr lang="en-US" dirty="0"/>
              <a:t>c</a:t>
            </a:r>
            <a:r>
              <a:rPr lang="en-US" dirty="0" smtClean="0"/>
              <a:t>onnected components</a:t>
            </a:r>
          </a:p>
          <a:p>
            <a:r>
              <a:rPr lang="en-US" dirty="0"/>
              <a:t>i</a:t>
            </a:r>
            <a:r>
              <a:rPr lang="en-US" dirty="0" smtClean="0"/>
              <a:t>nto </a:t>
            </a:r>
            <a:r>
              <a:rPr lang="en-US" dirty="0" err="1" smtClean="0"/>
              <a:t>codelets</a:t>
            </a:r>
            <a:endParaRPr lang="en-US" dirty="0" smtClean="0"/>
          </a:p>
        </p:txBody>
      </p:sp>
      <p:cxnSp>
        <p:nvCxnSpPr>
          <p:cNvPr id="77" name="Straight Arrow Connector 76"/>
          <p:cNvCxnSpPr/>
          <p:nvPr/>
        </p:nvCxnSpPr>
        <p:spPr>
          <a:xfrm flipH="1" flipV="1">
            <a:off x="4430093" y="3012861"/>
            <a:ext cx="298241" cy="356801"/>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8" name="Straight Arrow Connector 77"/>
          <p:cNvCxnSpPr>
            <a:endCxn id="42" idx="0"/>
          </p:cNvCxnSpPr>
          <p:nvPr/>
        </p:nvCxnSpPr>
        <p:spPr>
          <a:xfrm>
            <a:off x="4718761" y="3012861"/>
            <a:ext cx="277289" cy="3383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9" name="Straight Arrow Connector 78"/>
          <p:cNvCxnSpPr/>
          <p:nvPr/>
        </p:nvCxnSpPr>
        <p:spPr>
          <a:xfrm flipH="1">
            <a:off x="5295900" y="4644072"/>
            <a:ext cx="1575" cy="64308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80" name="Straight Arrow Connector 79"/>
          <p:cNvCxnSpPr/>
          <p:nvPr/>
        </p:nvCxnSpPr>
        <p:spPr>
          <a:xfrm flipV="1">
            <a:off x="5523354" y="4644073"/>
            <a:ext cx="0" cy="605708"/>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3" name="Rounded Rectangle 32"/>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4" name="Right Arrow 3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ounded Rectangle 34"/>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6" name="Right Arrow 35"/>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54" name="TextBox 5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55" name="Rounded Rectangle 54"/>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6" name="TextBox 5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50053633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8" grpId="0" animBg="1"/>
      <p:bldP spid="74" grpId="0" animBg="1"/>
      <p:bldP spid="75" grpId="0"/>
    </p:bldLst>
  </p:timing>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grpSp>
        <p:nvGrpSpPr>
          <p:cNvPr id="53" name="Group 52"/>
          <p:cNvGrpSpPr/>
          <p:nvPr/>
        </p:nvGrpSpPr>
        <p:grpSpPr>
          <a:xfrm>
            <a:off x="2156661" y="1690689"/>
            <a:ext cx="3693126" cy="4237016"/>
            <a:chOff x="188151" y="1431976"/>
            <a:chExt cx="6186125" cy="4888865"/>
          </a:xfrm>
        </p:grpSpPr>
        <p:sp>
          <p:nvSpPr>
            <p:cNvPr id="54" name="Rounded Rectangle 53"/>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55" name="Rounded Rectangle 54"/>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56" name="Rounded Rectangle 55"/>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57" name="Rounded Rectangle 56"/>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58" name="Rounded Rectangle 57"/>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59" name="Rounded Rectangle 58"/>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60" name="Rounded Rectangle 59"/>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61" name="Rounded Rectangle 60"/>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62" name="Rounded Rectangle 61"/>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63" name="Straight Arrow Connector 62"/>
          <p:cNvCxnSpPr>
            <a:stCxn id="54" idx="2"/>
            <a:endCxn id="55"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6" name="Straight Arrow Connector 65"/>
          <p:cNvCxnSpPr>
            <a:endCxn id="56"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8" name="Straight Arrow Connector 67"/>
          <p:cNvCxnSpPr>
            <a:endCxn id="58"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1" name="Straight Arrow Connector 70"/>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3" name="Straight Arrow Connector 72"/>
          <p:cNvCxnSpPr>
            <a:stCxn id="62" idx="3"/>
            <a:endCxn id="61"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6" name="Straight Arrow Connector 75"/>
          <p:cNvCxnSpPr>
            <a:stCxn id="59" idx="2"/>
            <a:endCxn id="60"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85" name="Freeform 84"/>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Freeform 86"/>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Freeform 87"/>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Freeform 88"/>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Freeform 89"/>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6701646" y="3269566"/>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6815946" y="3383979"/>
            <a:ext cx="1716496" cy="646331"/>
          </a:xfrm>
          <a:prstGeom prst="rect">
            <a:avLst/>
          </a:prstGeom>
          <a:noFill/>
        </p:spPr>
        <p:txBody>
          <a:bodyPr wrap="none" rtlCol="0">
            <a:spAutoFit/>
          </a:bodyPr>
          <a:lstStyle/>
          <a:p>
            <a:r>
              <a:rPr lang="en-US" dirty="0" smtClean="0"/>
              <a:t>Add packet-field</a:t>
            </a:r>
          </a:p>
          <a:p>
            <a:r>
              <a:rPr lang="en-US" dirty="0" smtClean="0"/>
              <a:t>dependencies</a:t>
            </a:r>
            <a:endParaRPr lang="en-US" dirty="0"/>
          </a:p>
        </p:txBody>
      </p:sp>
      <p:sp>
        <p:nvSpPr>
          <p:cNvPr id="26" name="Rounded Rectangle 2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7" name="Right Arrow 26"/>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ounded Rectangle 29"/>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1" name="Right Arrow 30"/>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33" name="TextBox 32"/>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4" name="Rounded Rectangle 33"/>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5" name="TextBox 34"/>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77554169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p:bldLst>
  </p:timing>
</p:sld>
</file>

<file path=ppt/slides/slide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Gadugi" panose="020B0502040204020203" pitchFamily="34" charset="0"/>
              </a:rPr>
              <a:t>Programming with Packet Transactions</a:t>
            </a:r>
          </a:p>
        </p:txBody>
      </p:sp>
      <p:sp>
        <p:nvSpPr>
          <p:cNvPr id="5" name="TextBox 4"/>
          <p:cNvSpPr txBox="1"/>
          <p:nvPr/>
        </p:nvSpPr>
        <p:spPr>
          <a:xfrm>
            <a:off x="1066800" y="1647885"/>
            <a:ext cx="5051383" cy="5329601"/>
          </a:xfrm>
          <a:prstGeom prst="rect">
            <a:avLst/>
          </a:prstGeom>
          <a:noFill/>
        </p:spPr>
        <p:txBody>
          <a:bodyPr wrap="none" rtlCol="0">
            <a:spAutoFit/>
          </a:bodyPr>
          <a:lstStyle/>
          <a:p>
            <a:pPr>
              <a:lnSpc>
                <a:spcPct val="120000"/>
              </a:lnSpc>
            </a:pPr>
            <a:r>
              <a:rPr lang="en-US" sz="1500" dirty="0">
                <a:solidFill>
                  <a:schemeClr val="accent2">
                    <a:lumMod val="75000"/>
                  </a:schemeClr>
                </a:solidFill>
                <a:latin typeface="Gadugi" panose="020B0502040204020203" pitchFamily="34" charset="0"/>
              </a:rPr>
              <a:t>#define</a:t>
            </a:r>
            <a:r>
              <a:rPr lang="en-US" sz="1500" dirty="0">
                <a:latin typeface="Gadugi" panose="020B0502040204020203" pitchFamily="34" charset="0"/>
              </a:rPr>
              <a:t> NUM_FLOWLETS 8000</a:t>
            </a:r>
          </a:p>
          <a:p>
            <a:pPr>
              <a:lnSpc>
                <a:spcPct val="120000"/>
              </a:lnSpc>
            </a:pPr>
            <a:r>
              <a:rPr lang="en-US" sz="1500" dirty="0">
                <a:solidFill>
                  <a:schemeClr val="accent2">
                    <a:lumMod val="75000"/>
                  </a:schemeClr>
                </a:solidFill>
                <a:latin typeface="Gadugi" panose="020B0502040204020203" pitchFamily="34" charset="0"/>
              </a:rPr>
              <a:t>#define </a:t>
            </a:r>
            <a:r>
              <a:rPr lang="en-US" sz="1500" dirty="0">
                <a:latin typeface="Gadugi" panose="020B0502040204020203" pitchFamily="34" charset="0"/>
              </a:rPr>
              <a:t>THRESHOLD    5</a:t>
            </a:r>
          </a:p>
          <a:p>
            <a:pPr>
              <a:lnSpc>
                <a:spcPct val="120000"/>
              </a:lnSpc>
            </a:pPr>
            <a:r>
              <a:rPr lang="en-US" sz="1500" dirty="0">
                <a:solidFill>
                  <a:schemeClr val="accent2">
                    <a:lumMod val="75000"/>
                  </a:schemeClr>
                </a:solidFill>
                <a:latin typeface="Gadugi" panose="020B0502040204020203" pitchFamily="34" charset="0"/>
              </a:rPr>
              <a:t>#define </a:t>
            </a:r>
            <a:r>
              <a:rPr lang="en-US" sz="1500" dirty="0">
                <a:latin typeface="Gadugi" panose="020B0502040204020203" pitchFamily="34" charset="0"/>
              </a:rPr>
              <a:t>NUM_HOPS     10</a:t>
            </a:r>
          </a:p>
          <a:p>
            <a:pPr>
              <a:lnSpc>
                <a:spcPct val="120000"/>
              </a:lnSpc>
            </a:pPr>
            <a:endParaRPr lang="en-US" sz="1500" dirty="0">
              <a:latin typeface="Gadugi" panose="020B0502040204020203" pitchFamily="34" charset="0"/>
            </a:endParaRPr>
          </a:p>
          <a:p>
            <a:pPr>
              <a:lnSpc>
                <a:spcPct val="120000"/>
              </a:lnSpc>
            </a:pPr>
            <a:r>
              <a:rPr lang="en-US" sz="1500" dirty="0" err="1">
                <a:solidFill>
                  <a:srgbClr val="0070C0"/>
                </a:solidFill>
                <a:latin typeface="Gadugi" panose="020B0502040204020203" pitchFamily="34" charset="0"/>
              </a:rPr>
              <a:t>struct</a:t>
            </a:r>
            <a:r>
              <a:rPr lang="en-US" sz="1500" dirty="0">
                <a:latin typeface="Gadugi" panose="020B0502040204020203" pitchFamily="34" charset="0"/>
              </a:rPr>
              <a:t> Packet { </a:t>
            </a:r>
            <a:r>
              <a:rPr lang="en-US" sz="1500" dirty="0" err="1">
                <a:solidFill>
                  <a:srgbClr val="0070C0"/>
                </a:solidFill>
                <a:latin typeface="Gadugi" panose="020B0502040204020203" pitchFamily="34" charset="0"/>
              </a:rPr>
              <a:t>int</a:t>
            </a:r>
            <a:r>
              <a:rPr lang="en-US" sz="1500" dirty="0">
                <a:solidFill>
                  <a:srgbClr val="0070C0"/>
                </a:solidFill>
                <a:latin typeface="Gadugi" panose="020B0502040204020203" pitchFamily="34" charset="0"/>
              </a:rPr>
              <a:t> </a:t>
            </a:r>
            <a:r>
              <a:rPr lang="en-US" sz="1500" dirty="0">
                <a:latin typeface="Gadugi" panose="020B0502040204020203" pitchFamily="34" charset="0"/>
              </a:rPr>
              <a:t>sport; </a:t>
            </a: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dport</a:t>
            </a:r>
            <a:r>
              <a:rPr lang="en-US" sz="1500" dirty="0">
                <a:latin typeface="Gadugi" panose="020B0502040204020203" pitchFamily="34" charset="0"/>
              </a:rPr>
              <a:t>; …};</a:t>
            </a:r>
          </a:p>
          <a:p>
            <a:pPr>
              <a:lnSpc>
                <a:spcPct val="120000"/>
              </a:lnSpc>
            </a:pPr>
            <a:endParaRPr lang="en-US" sz="1500" dirty="0">
              <a:latin typeface="Gadugi" panose="020B0502040204020203" pitchFamily="34" charset="0"/>
            </a:endParaRPr>
          </a:p>
          <a:p>
            <a:pPr>
              <a:lnSpc>
                <a:spcPct val="120000"/>
              </a:lnSpc>
            </a:pP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last_time</a:t>
            </a:r>
            <a:r>
              <a:rPr lang="en-US" sz="1500" dirty="0">
                <a:latin typeface="Gadugi" panose="020B0502040204020203" pitchFamily="34" charset="0"/>
              </a:rPr>
              <a:t> [NUM_FLOWLETS] = {0};</a:t>
            </a:r>
          </a:p>
          <a:p>
            <a:pPr>
              <a:lnSpc>
                <a:spcPct val="120000"/>
              </a:lnSpc>
            </a:pP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saved_hop</a:t>
            </a:r>
            <a:r>
              <a:rPr lang="en-US" sz="1500" dirty="0">
                <a:latin typeface="Gadugi" panose="020B0502040204020203" pitchFamily="34" charset="0"/>
              </a:rPr>
              <a:t> [NUM_FLOWLETS] = {0};</a:t>
            </a:r>
          </a:p>
          <a:p>
            <a:pPr>
              <a:lnSpc>
                <a:spcPct val="120000"/>
              </a:lnSpc>
            </a:pPr>
            <a:endParaRPr lang="en-US" sz="1500" dirty="0">
              <a:latin typeface="Gadugi" panose="020B0502040204020203" pitchFamily="34" charset="0"/>
            </a:endParaRPr>
          </a:p>
          <a:p>
            <a:pPr>
              <a:lnSpc>
                <a:spcPct val="120000"/>
              </a:lnSpc>
            </a:pPr>
            <a:r>
              <a:rPr lang="en-US" sz="1500" dirty="0">
                <a:solidFill>
                  <a:srgbClr val="0070C0"/>
                </a:solidFill>
                <a:latin typeface="Gadugi" panose="020B0502040204020203" pitchFamily="34" charset="0"/>
              </a:rPr>
              <a:t>void</a:t>
            </a:r>
            <a:r>
              <a:rPr lang="en-US" sz="1500" dirty="0">
                <a:latin typeface="Gadugi" panose="020B0502040204020203" pitchFamily="34" charset="0"/>
              </a:rPr>
              <a:t> </a:t>
            </a:r>
            <a:r>
              <a:rPr lang="en-US" sz="1500" dirty="0" err="1">
                <a:latin typeface="Gadugi" panose="020B0502040204020203" pitchFamily="34" charset="0"/>
              </a:rPr>
              <a:t>flowlet</a:t>
            </a:r>
            <a:r>
              <a:rPr lang="en-US" sz="1500" dirty="0">
                <a:latin typeface="Gadugi" panose="020B0502040204020203" pitchFamily="34" charset="0"/>
              </a:rPr>
              <a:t>(</a:t>
            </a:r>
            <a:r>
              <a:rPr lang="en-US" sz="1500" dirty="0" err="1">
                <a:solidFill>
                  <a:srgbClr val="0070C0"/>
                </a:solidFill>
                <a:latin typeface="Gadugi" panose="020B0502040204020203" pitchFamily="34" charset="0"/>
              </a:rPr>
              <a:t>struct</a:t>
            </a:r>
            <a:r>
              <a:rPr lang="en-US" sz="1500" dirty="0">
                <a:latin typeface="Gadugi" panose="020B0502040204020203" pitchFamily="34" charset="0"/>
              </a:rPr>
              <a:t> Packet </a:t>
            </a:r>
            <a:r>
              <a:rPr lang="en-US" sz="1500" dirty="0" err="1">
                <a:latin typeface="Gadugi" panose="020B0502040204020203" pitchFamily="34" charset="0"/>
              </a:rPr>
              <a:t>pkt</a:t>
            </a:r>
            <a:r>
              <a:rPr lang="en-US" sz="1500" dirty="0">
                <a:latin typeface="Gadugi" panose="020B0502040204020203" pitchFamily="34" charset="0"/>
              </a:rPr>
              <a:t>)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pkt.new_hop</a:t>
            </a:r>
            <a:r>
              <a:rPr lang="en-US" sz="1500" dirty="0">
                <a:latin typeface="Gadugi" panose="020B0502040204020203" pitchFamily="34" charset="0"/>
              </a:rPr>
              <a:t> = hash3(</a:t>
            </a:r>
            <a:r>
              <a:rPr lang="en-US" sz="1500" dirty="0" err="1">
                <a:latin typeface="Gadugi" panose="020B0502040204020203" pitchFamily="34" charset="0"/>
              </a:rPr>
              <a:t>pkt.sport</a:t>
            </a:r>
            <a:r>
              <a:rPr lang="en-US" sz="1500" dirty="0">
                <a:latin typeface="Gadugi" panose="020B0502040204020203" pitchFamily="34" charset="0"/>
              </a:rPr>
              <a:t>, </a:t>
            </a:r>
            <a:r>
              <a:rPr lang="en-US" sz="1500" dirty="0" err="1">
                <a:latin typeface="Gadugi" panose="020B0502040204020203" pitchFamily="34" charset="0"/>
              </a:rPr>
              <a:t>pkt.dport</a:t>
            </a:r>
            <a:r>
              <a:rPr lang="en-US" sz="1500" dirty="0">
                <a:latin typeface="Gadugi" panose="020B0502040204020203" pitchFamily="34" charset="0"/>
              </a:rPr>
              <a:t>, </a:t>
            </a:r>
            <a:r>
              <a:rPr lang="en-US" sz="1500" dirty="0" err="1">
                <a:latin typeface="Gadugi" panose="020B0502040204020203" pitchFamily="34" charset="0"/>
              </a:rPr>
              <a:t>pkt.arrival</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 NUM_HOPS;</a:t>
            </a:r>
          </a:p>
          <a:p>
            <a:pPr>
              <a:lnSpc>
                <a:spcPct val="120000"/>
              </a:lnSpc>
            </a:pPr>
            <a:r>
              <a:rPr lang="en-US" sz="1500" dirty="0">
                <a:latin typeface="Gadugi" panose="020B0502040204020203" pitchFamily="34" charset="0"/>
              </a:rPr>
              <a:t>  pkt.id  = hash2(</a:t>
            </a:r>
            <a:r>
              <a:rPr lang="en-US" sz="1500" dirty="0" err="1">
                <a:latin typeface="Gadugi" panose="020B0502040204020203" pitchFamily="34" charset="0"/>
              </a:rPr>
              <a:t>pkt.sport</a:t>
            </a:r>
            <a:r>
              <a:rPr lang="en-US" sz="1500" dirty="0">
                <a:latin typeface="Gadugi" panose="020B0502040204020203" pitchFamily="34" charset="0"/>
              </a:rPr>
              <a:t>, </a:t>
            </a:r>
            <a:r>
              <a:rPr lang="en-US" sz="1500" dirty="0" err="1">
                <a:latin typeface="Gadugi" panose="020B0502040204020203" pitchFamily="34" charset="0"/>
              </a:rPr>
              <a:t>pkt.dport</a:t>
            </a:r>
            <a:r>
              <a:rPr lang="en-US" sz="1500" dirty="0">
                <a:latin typeface="Gadugi" panose="020B0502040204020203" pitchFamily="34" charset="0"/>
              </a:rPr>
              <a:t>) % NUM_FLOWLETS;</a:t>
            </a:r>
          </a:p>
          <a:p>
            <a:pPr>
              <a:lnSpc>
                <a:spcPct val="120000"/>
              </a:lnSpc>
            </a:pPr>
            <a:r>
              <a:rPr lang="en-US" sz="1500" dirty="0">
                <a:latin typeface="Gadugi" panose="020B0502040204020203" pitchFamily="34" charset="0"/>
              </a:rPr>
              <a:t>  </a:t>
            </a:r>
            <a:r>
              <a:rPr lang="en-US" sz="1500" dirty="0">
                <a:solidFill>
                  <a:srgbClr val="00B050"/>
                </a:solidFill>
                <a:latin typeface="Gadugi" panose="020B0502040204020203" pitchFamily="34" charset="0"/>
              </a:rPr>
              <a:t>if</a:t>
            </a:r>
            <a:r>
              <a:rPr lang="en-US" sz="1500" dirty="0">
                <a:latin typeface="Gadugi" panose="020B0502040204020203" pitchFamily="34" charset="0"/>
              </a:rPr>
              <a:t> (</a:t>
            </a:r>
            <a:r>
              <a:rPr lang="en-US" sz="1500" dirty="0" err="1">
                <a:latin typeface="Gadugi" panose="020B0502040204020203" pitchFamily="34" charset="0"/>
              </a:rPr>
              <a:t>pkt.arrival</a:t>
            </a:r>
            <a:r>
              <a:rPr lang="en-US" sz="1500" dirty="0">
                <a:latin typeface="Gadugi" panose="020B0502040204020203" pitchFamily="34" charset="0"/>
              </a:rPr>
              <a:t> - </a:t>
            </a:r>
            <a:r>
              <a:rPr lang="en-US" sz="1500" dirty="0" err="1">
                <a:latin typeface="Gadugi" panose="020B0502040204020203" pitchFamily="34" charset="0"/>
              </a:rPr>
              <a:t>last_time</a:t>
            </a:r>
            <a:r>
              <a:rPr lang="en-US" sz="1500" dirty="0">
                <a:latin typeface="Gadugi" panose="020B0502040204020203" pitchFamily="34" charset="0"/>
              </a:rPr>
              <a:t>[pkt.id] &gt; THRESHOLD)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saved_hop</a:t>
            </a:r>
            <a:r>
              <a:rPr lang="en-US" sz="1500" dirty="0">
                <a:latin typeface="Gadugi" panose="020B0502040204020203" pitchFamily="34" charset="0"/>
              </a:rPr>
              <a:t>[pkt.id] = </a:t>
            </a:r>
            <a:r>
              <a:rPr lang="en-US" sz="1500" dirty="0" err="1">
                <a:latin typeface="Gadugi" panose="020B0502040204020203" pitchFamily="34" charset="0"/>
              </a:rPr>
              <a:t>pkt.new_hop</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last_time</a:t>
            </a:r>
            <a:r>
              <a:rPr lang="en-US" sz="1500" dirty="0">
                <a:latin typeface="Gadugi" panose="020B0502040204020203" pitchFamily="34" charset="0"/>
              </a:rPr>
              <a:t>[pkt.id] = </a:t>
            </a:r>
            <a:r>
              <a:rPr lang="en-US" sz="1500" dirty="0" err="1">
                <a:latin typeface="Gadugi" panose="020B0502040204020203" pitchFamily="34" charset="0"/>
              </a:rPr>
              <a:t>pkt.arrival</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pkt.next_hop</a:t>
            </a:r>
            <a:r>
              <a:rPr lang="en-US" sz="1500" dirty="0">
                <a:latin typeface="Gadugi" panose="020B0502040204020203" pitchFamily="34" charset="0"/>
              </a:rPr>
              <a:t> = </a:t>
            </a:r>
            <a:r>
              <a:rPr lang="en-US" sz="1500" dirty="0" err="1">
                <a:latin typeface="Gadugi" panose="020B0502040204020203" pitchFamily="34" charset="0"/>
              </a:rPr>
              <a:t>saved_hop</a:t>
            </a:r>
            <a:r>
              <a:rPr lang="en-US" sz="1500" dirty="0">
                <a:latin typeface="Gadugi" panose="020B0502040204020203" pitchFamily="34" charset="0"/>
              </a:rPr>
              <a:t>[pkt.id];</a:t>
            </a:r>
          </a:p>
          <a:p>
            <a:pPr>
              <a:lnSpc>
                <a:spcPct val="120000"/>
              </a:lnSpc>
            </a:pPr>
            <a:r>
              <a:rPr lang="en-US" sz="1500" dirty="0">
                <a:latin typeface="Gadugi" panose="020B0502040204020203" pitchFamily="34" charset="0"/>
              </a:rPr>
              <a:t>}</a:t>
            </a:r>
          </a:p>
        </p:txBody>
      </p:sp>
      <p:sp>
        <p:nvSpPr>
          <p:cNvPr id="20" name="Right Arrow 19"/>
          <p:cNvSpPr/>
          <p:nvPr/>
        </p:nvSpPr>
        <p:spPr>
          <a:xfrm>
            <a:off x="6134100" y="3821112"/>
            <a:ext cx="914400" cy="6746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 Placeholder 7"/>
          <p:cNvSpPr txBox="1">
            <a:spLocks/>
          </p:cNvSpPr>
          <p:nvPr/>
        </p:nvSpPr>
        <p:spPr>
          <a:xfrm>
            <a:off x="6693735" y="1028701"/>
            <a:ext cx="3369072" cy="714057"/>
          </a:xfrm>
          <a:prstGeom prst="rect">
            <a:avLst/>
          </a:prstGeom>
        </p:spPr>
        <p:txBody>
          <a:bodyPr vert="horz" lIns="79248" tIns="39624" rIns="79248" bIns="39624" rtlCol="0" anchor="b">
            <a:norm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endParaRPr lang="en-US" sz="3813" dirty="0">
              <a:solidFill>
                <a:srgbClr val="C00000"/>
              </a:solidFill>
              <a:latin typeface="Gadugi"/>
              <a:ea typeface="+mj-ea"/>
              <a:cs typeface="+mj-cs"/>
            </a:endParaRPr>
          </a:p>
        </p:txBody>
      </p:sp>
      <p:sp>
        <p:nvSpPr>
          <p:cNvPr id="10" name="TextBox 9"/>
          <p:cNvSpPr txBox="1"/>
          <p:nvPr/>
        </p:nvSpPr>
        <p:spPr>
          <a:xfrm>
            <a:off x="7108982" y="1277028"/>
            <a:ext cx="1055097" cy="369332"/>
          </a:xfrm>
          <a:prstGeom prst="rect">
            <a:avLst/>
          </a:prstGeom>
          <a:noFill/>
        </p:spPr>
        <p:txBody>
          <a:bodyPr wrap="none" rtlCol="0">
            <a:spAutoFit/>
          </a:bodyPr>
          <a:lstStyle/>
          <a:p>
            <a:r>
              <a:rPr lang="en-US" b="1" dirty="0" smtClean="0">
                <a:latin typeface="Gadugi" panose="020B0502040204020203" pitchFamily="34" charset="0"/>
              </a:rPr>
              <a:t>Pipeline</a:t>
            </a:r>
            <a:endParaRPr lang="en-US" b="1" dirty="0">
              <a:latin typeface="Gadugi" panose="020B0502040204020203" pitchFamily="34" charset="0"/>
            </a:endParaRPr>
          </a:p>
        </p:txBody>
      </p:sp>
      <p:sp>
        <p:nvSpPr>
          <p:cNvPr id="11" name="TextBox 10"/>
          <p:cNvSpPr txBox="1"/>
          <p:nvPr/>
        </p:nvSpPr>
        <p:spPr>
          <a:xfrm>
            <a:off x="332430" y="1277028"/>
            <a:ext cx="1053494" cy="369332"/>
          </a:xfrm>
          <a:prstGeom prst="rect">
            <a:avLst/>
          </a:prstGeom>
          <a:noFill/>
        </p:spPr>
        <p:txBody>
          <a:bodyPr wrap="none" rtlCol="0">
            <a:spAutoFit/>
          </a:bodyPr>
          <a:lstStyle/>
          <a:p>
            <a:r>
              <a:rPr lang="en-US" b="1" dirty="0" smtClean="0">
                <a:latin typeface="Gadugi" panose="020B0502040204020203" pitchFamily="34" charset="0"/>
              </a:rPr>
              <a:t>Domino</a:t>
            </a:r>
            <a:endParaRPr lang="en-US" b="1" dirty="0">
              <a:latin typeface="Gadugi" panose="020B0502040204020203" pitchFamily="34" charset="0"/>
            </a:endParaRPr>
          </a:p>
        </p:txBody>
      </p:sp>
      <p:grpSp>
        <p:nvGrpSpPr>
          <p:cNvPr id="45" name="Group 44"/>
          <p:cNvGrpSpPr/>
          <p:nvPr/>
        </p:nvGrpSpPr>
        <p:grpSpPr>
          <a:xfrm>
            <a:off x="8381642" y="1633660"/>
            <a:ext cx="2898628" cy="4769260"/>
            <a:chOff x="563894" y="965242"/>
            <a:chExt cx="3344567" cy="5502988"/>
          </a:xfrm>
        </p:grpSpPr>
        <p:sp>
          <p:nvSpPr>
            <p:cNvPr id="46" name="Freeform 45"/>
            <p:cNvSpPr/>
            <p:nvPr/>
          </p:nvSpPr>
          <p:spPr>
            <a:xfrm>
              <a:off x="563894" y="965242"/>
              <a:ext cx="1575561" cy="1270205"/>
            </a:xfrm>
            <a:custGeom>
              <a:avLst/>
              <a:gdLst>
                <a:gd name="connsiteX0" fmla="*/ 0 w 2895603"/>
                <a:gd name="connsiteY0" fmla="*/ 92703 h 927028"/>
                <a:gd name="connsiteX1" fmla="*/ 92703 w 2895603"/>
                <a:gd name="connsiteY1" fmla="*/ 0 h 927028"/>
                <a:gd name="connsiteX2" fmla="*/ 2802900 w 2895603"/>
                <a:gd name="connsiteY2" fmla="*/ 0 h 927028"/>
                <a:gd name="connsiteX3" fmla="*/ 2895603 w 2895603"/>
                <a:gd name="connsiteY3" fmla="*/ 92703 h 927028"/>
                <a:gd name="connsiteX4" fmla="*/ 2895603 w 2895603"/>
                <a:gd name="connsiteY4" fmla="*/ 834325 h 927028"/>
                <a:gd name="connsiteX5" fmla="*/ 2802900 w 2895603"/>
                <a:gd name="connsiteY5" fmla="*/ 927028 h 927028"/>
                <a:gd name="connsiteX6" fmla="*/ 92703 w 2895603"/>
                <a:gd name="connsiteY6" fmla="*/ 927028 h 927028"/>
                <a:gd name="connsiteX7" fmla="*/ 0 w 2895603"/>
                <a:gd name="connsiteY7" fmla="*/ 834325 h 927028"/>
                <a:gd name="connsiteX8" fmla="*/ 0 w 2895603"/>
                <a:gd name="connsiteY8" fmla="*/ 92703 h 9270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95603" h="927028">
                  <a:moveTo>
                    <a:pt x="0" y="92703"/>
                  </a:moveTo>
                  <a:cubicBezTo>
                    <a:pt x="0" y="41505"/>
                    <a:pt x="41505" y="0"/>
                    <a:pt x="92703" y="0"/>
                  </a:cubicBezTo>
                  <a:lnTo>
                    <a:pt x="2802900" y="0"/>
                  </a:lnTo>
                  <a:cubicBezTo>
                    <a:pt x="2854098" y="0"/>
                    <a:pt x="2895603" y="41505"/>
                    <a:pt x="2895603" y="92703"/>
                  </a:cubicBezTo>
                  <a:lnTo>
                    <a:pt x="2895603" y="834325"/>
                  </a:lnTo>
                  <a:cubicBezTo>
                    <a:pt x="2895603" y="885523"/>
                    <a:pt x="2854098" y="927028"/>
                    <a:pt x="2802900" y="927028"/>
                  </a:cubicBezTo>
                  <a:lnTo>
                    <a:pt x="92703" y="927028"/>
                  </a:lnTo>
                  <a:cubicBezTo>
                    <a:pt x="41505" y="927028"/>
                    <a:pt x="0" y="885523"/>
                    <a:pt x="0" y="834325"/>
                  </a:cubicBezTo>
                  <a:lnTo>
                    <a:pt x="0" y="92703"/>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9760" tIns="69760" rIns="69760" bIns="6976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pkt.new_hop</a:t>
              </a:r>
              <a:r>
                <a:rPr lang="en-US" sz="1213" kern="0" dirty="0">
                  <a:solidFill>
                    <a:prstClr val="white"/>
                  </a:solidFill>
                  <a:latin typeface="Gadugi"/>
                </a:rPr>
                <a:t> </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hash3(</a:t>
              </a:r>
              <a:r>
                <a:rPr lang="en-US" sz="1213" kern="0" dirty="0" err="1" smtClean="0">
                  <a:solidFill>
                    <a:prstClr val="white"/>
                  </a:solidFill>
                  <a:latin typeface="Gadugi"/>
                </a:rPr>
                <a:t>pkt.sport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pkt.dport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pkt.arrival</a:t>
              </a:r>
              <a:r>
                <a:rPr lang="en-US" sz="1213" kern="0" dirty="0" smtClean="0">
                  <a:solidFill>
                    <a:prstClr val="white"/>
                  </a:solidFill>
                  <a:latin typeface="Gadugi"/>
                </a:rPr>
                <a:t>)</a:t>
              </a:r>
              <a:endParaRPr lang="en-US" sz="1213" kern="0" dirty="0">
                <a:solidFill>
                  <a:prstClr val="white"/>
                </a:solidFill>
                <a:latin typeface="Gadugi"/>
              </a:endParaRPr>
            </a:p>
            <a:p>
              <a:pPr defTabSz="539347">
                <a:lnSpc>
                  <a:spcPct val="90000"/>
                </a:lnSpc>
                <a:spcBef>
                  <a:spcPct val="0"/>
                </a:spcBef>
                <a:spcAft>
                  <a:spcPct val="35000"/>
                </a:spcAft>
                <a:defRPr/>
              </a:pPr>
              <a:r>
                <a:rPr lang="en-US" sz="1213" kern="0" dirty="0" smtClean="0">
                  <a:solidFill>
                    <a:prstClr val="white"/>
                  </a:solidFill>
                  <a:latin typeface="Gadugi"/>
                </a:rPr>
                <a:t>%NUM_HOPS;</a:t>
              </a:r>
              <a:endParaRPr lang="en-US" sz="1213" kern="0" dirty="0">
                <a:solidFill>
                  <a:prstClr val="white"/>
                </a:solidFill>
                <a:latin typeface="Gadugi"/>
              </a:endParaRPr>
            </a:p>
          </p:txBody>
        </p:sp>
        <p:sp>
          <p:nvSpPr>
            <p:cNvPr id="47" name="Freeform 46"/>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48" name="Freeform 47"/>
            <p:cNvSpPr/>
            <p:nvPr/>
          </p:nvSpPr>
          <p:spPr>
            <a:xfrm>
              <a:off x="2227381" y="965242"/>
              <a:ext cx="1681080" cy="1268315"/>
            </a:xfrm>
            <a:custGeom>
              <a:avLst/>
              <a:gdLst>
                <a:gd name="connsiteX0" fmla="*/ 0 w 2971792"/>
                <a:gd name="connsiteY0" fmla="*/ 54812 h 548119"/>
                <a:gd name="connsiteX1" fmla="*/ 54812 w 2971792"/>
                <a:gd name="connsiteY1" fmla="*/ 0 h 548119"/>
                <a:gd name="connsiteX2" fmla="*/ 2916980 w 2971792"/>
                <a:gd name="connsiteY2" fmla="*/ 0 h 548119"/>
                <a:gd name="connsiteX3" fmla="*/ 2971792 w 2971792"/>
                <a:gd name="connsiteY3" fmla="*/ 54812 h 548119"/>
                <a:gd name="connsiteX4" fmla="*/ 2971792 w 2971792"/>
                <a:gd name="connsiteY4" fmla="*/ 493307 h 548119"/>
                <a:gd name="connsiteX5" fmla="*/ 2916980 w 2971792"/>
                <a:gd name="connsiteY5" fmla="*/ 548119 h 548119"/>
                <a:gd name="connsiteX6" fmla="*/ 54812 w 2971792"/>
                <a:gd name="connsiteY6" fmla="*/ 548119 h 548119"/>
                <a:gd name="connsiteX7" fmla="*/ 0 w 2971792"/>
                <a:gd name="connsiteY7" fmla="*/ 493307 h 548119"/>
                <a:gd name="connsiteX8" fmla="*/ 0 w 2971792"/>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71792" h="548119">
                  <a:moveTo>
                    <a:pt x="0" y="54812"/>
                  </a:moveTo>
                  <a:cubicBezTo>
                    <a:pt x="0" y="24540"/>
                    <a:pt x="24540" y="0"/>
                    <a:pt x="54812" y="0"/>
                  </a:cubicBezTo>
                  <a:lnTo>
                    <a:pt x="2916980" y="0"/>
                  </a:lnTo>
                  <a:cubicBezTo>
                    <a:pt x="2947252" y="0"/>
                    <a:pt x="2971792" y="24540"/>
                    <a:pt x="2971792" y="54812"/>
                  </a:cubicBezTo>
                  <a:lnTo>
                    <a:pt x="2971792" y="493307"/>
                  </a:lnTo>
                  <a:cubicBezTo>
                    <a:pt x="2971792" y="523579"/>
                    <a:pt x="2947252" y="548119"/>
                    <a:pt x="2916980"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a:solidFill>
                    <a:prstClr val="white"/>
                  </a:solidFill>
                  <a:latin typeface="Gadugi"/>
                </a:rPr>
                <a:t>pkt.id </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hash2(</a:t>
              </a:r>
              <a:r>
                <a:rPr lang="en-US" sz="1213" kern="0" dirty="0" err="1" smtClean="0">
                  <a:solidFill>
                    <a:prstClr val="white"/>
                  </a:solidFill>
                  <a:latin typeface="Gadugi"/>
                </a:rPr>
                <a:t>pkt.sport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pkt.dport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a:solidFill>
                    <a:prstClr val="white"/>
                  </a:solidFill>
                  <a:latin typeface="Gadugi"/>
                </a:rPr>
                <a:t>NUM_FLOWLETS</a:t>
              </a:r>
            </a:p>
          </p:txBody>
        </p:sp>
        <p:sp>
          <p:nvSpPr>
            <p:cNvPr id="49" name="Freeform 48"/>
            <p:cNvSpPr/>
            <p:nvPr/>
          </p:nvSpPr>
          <p:spPr>
            <a:xfrm>
              <a:off x="716865" y="2667785"/>
              <a:ext cx="2971786" cy="548119"/>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pkt.last_time</a:t>
              </a:r>
              <a:r>
                <a:rPr lang="en-US" sz="1213" kern="0" dirty="0">
                  <a:solidFill>
                    <a:prstClr val="white"/>
                  </a:solidFill>
                  <a:latin typeface="Gadugi"/>
                </a:rPr>
                <a:t> = </a:t>
              </a:r>
              <a:r>
                <a:rPr lang="en-US" sz="1213" kern="0" dirty="0" err="1">
                  <a:solidFill>
                    <a:prstClr val="white"/>
                  </a:solidFill>
                  <a:latin typeface="Gadugi"/>
                </a:rPr>
                <a:t>last_time</a:t>
              </a:r>
              <a:r>
                <a:rPr lang="en-US" sz="1213" kern="0" dirty="0">
                  <a:solidFill>
                    <a:prstClr val="white"/>
                  </a:solidFill>
                  <a:latin typeface="Gadugi"/>
                </a:rPr>
                <a:t>[pkt.id];</a:t>
              </a:r>
            </a:p>
            <a:p>
              <a:pPr defTabSz="539347">
                <a:lnSpc>
                  <a:spcPct val="90000"/>
                </a:lnSpc>
                <a:spcBef>
                  <a:spcPct val="0"/>
                </a:spcBef>
                <a:spcAft>
                  <a:spcPct val="35000"/>
                </a:spcAft>
                <a:defRPr/>
              </a:pPr>
              <a:r>
                <a:rPr lang="en-US" sz="1213" kern="0" dirty="0" err="1">
                  <a:solidFill>
                    <a:prstClr val="white"/>
                  </a:solidFill>
                  <a:latin typeface="Gadugi"/>
                </a:rPr>
                <a:t>last_time</a:t>
              </a:r>
              <a:r>
                <a:rPr lang="en-US" sz="1213" kern="0" dirty="0">
                  <a:solidFill>
                    <a:prstClr val="white"/>
                  </a:solidFill>
                  <a:latin typeface="Gadugi"/>
                </a:rPr>
                <a:t>[pkt.id] = </a:t>
              </a:r>
              <a:r>
                <a:rPr lang="en-US" sz="1213" kern="0" dirty="0" err="1">
                  <a:solidFill>
                    <a:prstClr val="white"/>
                  </a:solidFill>
                  <a:latin typeface="Gadugi"/>
                </a:rPr>
                <a:t>pkt.arrival</a:t>
              </a:r>
              <a:r>
                <a:rPr lang="en-US" sz="1213" kern="0" dirty="0">
                  <a:solidFill>
                    <a:prstClr val="white"/>
                  </a:solidFill>
                  <a:latin typeface="Gadugi"/>
                </a:rPr>
                <a:t>;</a:t>
              </a:r>
            </a:p>
          </p:txBody>
        </p:sp>
        <p:sp>
          <p:nvSpPr>
            <p:cNvPr id="50" name="Freeform 49"/>
            <p:cNvSpPr/>
            <p:nvPr/>
          </p:nvSpPr>
          <p:spPr>
            <a:xfrm>
              <a:off x="2079431" y="3225142"/>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1" name="Freeform 50"/>
            <p:cNvSpPr/>
            <p:nvPr/>
          </p:nvSpPr>
          <p:spPr>
            <a:xfrm>
              <a:off x="716865" y="3421800"/>
              <a:ext cx="2971787" cy="426298"/>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pkt.tmp</a:t>
              </a:r>
              <a:r>
                <a:rPr lang="en-US" sz="1213" kern="0" dirty="0">
                  <a:solidFill>
                    <a:prstClr val="white"/>
                  </a:solidFill>
                  <a:latin typeface="Gadugi"/>
                </a:rPr>
                <a:t> = </a:t>
              </a:r>
              <a:r>
                <a:rPr lang="en-US" sz="1213" kern="0" dirty="0" err="1">
                  <a:solidFill>
                    <a:prstClr val="white"/>
                  </a:solidFill>
                  <a:latin typeface="Gadugi"/>
                </a:rPr>
                <a:t>pkt.arrival</a:t>
              </a:r>
              <a:r>
                <a:rPr lang="en-US" sz="1213" kern="0" dirty="0">
                  <a:solidFill>
                    <a:prstClr val="white"/>
                  </a:solidFill>
                  <a:latin typeface="Gadugi"/>
                </a:rPr>
                <a:t> – </a:t>
              </a:r>
              <a:r>
                <a:rPr lang="en-US" sz="1213" kern="0" dirty="0" err="1">
                  <a:solidFill>
                    <a:prstClr val="white"/>
                  </a:solidFill>
                  <a:latin typeface="Gadugi"/>
                </a:rPr>
                <a:t>pkt.last_time</a:t>
              </a:r>
              <a:r>
                <a:rPr lang="en-US" sz="1213" kern="0" dirty="0">
                  <a:solidFill>
                    <a:prstClr val="white"/>
                  </a:solidFill>
                  <a:latin typeface="Gadugi"/>
                </a:rPr>
                <a:t>;</a:t>
              </a:r>
            </a:p>
          </p:txBody>
        </p:sp>
        <p:sp>
          <p:nvSpPr>
            <p:cNvPr id="52" name="Freeform 51"/>
            <p:cNvSpPr/>
            <p:nvPr/>
          </p:nvSpPr>
          <p:spPr>
            <a:xfrm>
              <a:off x="2079431" y="3847002"/>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3" name="Freeform 52"/>
            <p:cNvSpPr/>
            <p:nvPr/>
          </p:nvSpPr>
          <p:spPr>
            <a:xfrm>
              <a:off x="716865" y="4052547"/>
              <a:ext cx="2971786" cy="238771"/>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a:solidFill>
                    <a:prstClr val="white"/>
                  </a:solidFill>
                  <a:latin typeface="Gadugi"/>
                </a:rPr>
                <a:t>pkt.tmp2 = </a:t>
              </a:r>
              <a:r>
                <a:rPr lang="en-US" sz="1213" kern="0" dirty="0" err="1">
                  <a:solidFill>
                    <a:prstClr val="white"/>
                  </a:solidFill>
                  <a:latin typeface="Gadugi"/>
                </a:rPr>
                <a:t>pkt.tmp</a:t>
              </a:r>
              <a:r>
                <a:rPr lang="en-US" sz="1213" kern="0" dirty="0">
                  <a:solidFill>
                    <a:prstClr val="white"/>
                  </a:solidFill>
                  <a:latin typeface="Gadugi"/>
                </a:rPr>
                <a:t> &gt; 5;</a:t>
              </a:r>
            </a:p>
          </p:txBody>
        </p:sp>
        <p:sp>
          <p:nvSpPr>
            <p:cNvPr id="54" name="Freeform 53"/>
            <p:cNvSpPr/>
            <p:nvPr/>
          </p:nvSpPr>
          <p:spPr>
            <a:xfrm>
              <a:off x="2079431" y="4291318"/>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5" name="Freeform 54"/>
            <p:cNvSpPr/>
            <p:nvPr/>
          </p:nvSpPr>
          <p:spPr>
            <a:xfrm>
              <a:off x="716866" y="4470774"/>
              <a:ext cx="2971785" cy="1038796"/>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pkt.saved_hop</a:t>
              </a:r>
              <a:r>
                <a:rPr lang="en-US" sz="1213" kern="0" dirty="0">
                  <a:solidFill>
                    <a:prstClr val="white"/>
                  </a:solidFill>
                  <a:latin typeface="Gadugi"/>
                </a:rPr>
                <a:t> = </a:t>
              </a:r>
              <a:r>
                <a:rPr lang="en-US" sz="1213" kern="0" dirty="0" err="1">
                  <a:solidFill>
                    <a:prstClr val="white"/>
                  </a:solidFill>
                  <a:latin typeface="Gadugi"/>
                </a:rPr>
                <a:t>saved_hop</a:t>
              </a:r>
              <a:r>
                <a:rPr lang="en-US" sz="1213" kern="0" dirty="0">
                  <a:solidFill>
                    <a:prstClr val="white"/>
                  </a:solidFill>
                  <a:latin typeface="Gadugi"/>
                </a:rPr>
                <a:t>[pkt.id];</a:t>
              </a:r>
            </a:p>
            <a:p>
              <a:pPr defTabSz="539347">
                <a:lnSpc>
                  <a:spcPct val="90000"/>
                </a:lnSpc>
                <a:spcBef>
                  <a:spcPct val="0"/>
                </a:spcBef>
                <a:spcAft>
                  <a:spcPct val="35000"/>
                </a:spcAft>
                <a:defRPr/>
              </a:pPr>
              <a:r>
                <a:rPr lang="en-US" sz="1213" kern="0" dirty="0" err="1">
                  <a:solidFill>
                    <a:prstClr val="white"/>
                  </a:solidFill>
                  <a:latin typeface="Gadugi"/>
                </a:rPr>
                <a:t>saved_hop</a:t>
              </a:r>
              <a:r>
                <a:rPr lang="en-US" sz="1213" kern="0" dirty="0">
                  <a:solidFill>
                    <a:prstClr val="white"/>
                  </a:solidFill>
                  <a:latin typeface="Gadugi"/>
                </a:rPr>
                <a:t>[pkt.id] = pkt.tmp2 ?</a:t>
              </a:r>
            </a:p>
            <a:p>
              <a:pPr marL="0" lvl="1"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pkt.new_hop</a:t>
              </a:r>
              <a:r>
                <a:rPr lang="en-US" sz="1213" kern="0" dirty="0">
                  <a:solidFill>
                    <a:prstClr val="white"/>
                  </a:solidFill>
                  <a:latin typeface="Gadugi"/>
                </a:rPr>
                <a:t> :</a:t>
              </a:r>
            </a:p>
            <a:p>
              <a:pPr marL="99064" lvl="2"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pkt.saved_hop</a:t>
              </a:r>
              <a:r>
                <a:rPr lang="en-US" sz="1213" kern="0" dirty="0">
                  <a:solidFill>
                    <a:prstClr val="white"/>
                  </a:solidFill>
                  <a:latin typeface="Gadugi"/>
                </a:rPr>
                <a:t>;</a:t>
              </a:r>
            </a:p>
          </p:txBody>
        </p:sp>
        <p:sp>
          <p:nvSpPr>
            <p:cNvPr id="56" name="Freeform 55"/>
            <p:cNvSpPr/>
            <p:nvPr/>
          </p:nvSpPr>
          <p:spPr>
            <a:xfrm>
              <a:off x="2079431" y="5509570"/>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7" name="Freeform 56"/>
            <p:cNvSpPr/>
            <p:nvPr/>
          </p:nvSpPr>
          <p:spPr>
            <a:xfrm>
              <a:off x="716865" y="5701469"/>
              <a:ext cx="2971787" cy="766761"/>
            </a:xfrm>
            <a:custGeom>
              <a:avLst/>
              <a:gdLst>
                <a:gd name="connsiteX0" fmla="*/ 0 w 2705296"/>
                <a:gd name="connsiteY0" fmla="*/ 54812 h 548119"/>
                <a:gd name="connsiteX1" fmla="*/ 54812 w 2705296"/>
                <a:gd name="connsiteY1" fmla="*/ 0 h 548119"/>
                <a:gd name="connsiteX2" fmla="*/ 2650484 w 2705296"/>
                <a:gd name="connsiteY2" fmla="*/ 0 h 548119"/>
                <a:gd name="connsiteX3" fmla="*/ 2705296 w 2705296"/>
                <a:gd name="connsiteY3" fmla="*/ 54812 h 548119"/>
                <a:gd name="connsiteX4" fmla="*/ 2705296 w 2705296"/>
                <a:gd name="connsiteY4" fmla="*/ 493307 h 548119"/>
                <a:gd name="connsiteX5" fmla="*/ 2650484 w 2705296"/>
                <a:gd name="connsiteY5" fmla="*/ 548119 h 548119"/>
                <a:gd name="connsiteX6" fmla="*/ 54812 w 2705296"/>
                <a:gd name="connsiteY6" fmla="*/ 548119 h 548119"/>
                <a:gd name="connsiteX7" fmla="*/ 0 w 2705296"/>
                <a:gd name="connsiteY7" fmla="*/ 493307 h 548119"/>
                <a:gd name="connsiteX8" fmla="*/ 0 w 2705296"/>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05296" h="548119">
                  <a:moveTo>
                    <a:pt x="0" y="54812"/>
                  </a:moveTo>
                  <a:cubicBezTo>
                    <a:pt x="0" y="24540"/>
                    <a:pt x="24540" y="0"/>
                    <a:pt x="54812" y="0"/>
                  </a:cubicBezTo>
                  <a:lnTo>
                    <a:pt x="2650484" y="0"/>
                  </a:lnTo>
                  <a:cubicBezTo>
                    <a:pt x="2680756" y="0"/>
                    <a:pt x="2705296" y="24540"/>
                    <a:pt x="2705296" y="54812"/>
                  </a:cubicBezTo>
                  <a:lnTo>
                    <a:pt x="2705296" y="493307"/>
                  </a:lnTo>
                  <a:cubicBezTo>
                    <a:pt x="2705296" y="523579"/>
                    <a:pt x="2680756" y="548119"/>
                    <a:pt x="2650484"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pkt.next_hop</a:t>
              </a:r>
              <a:r>
                <a:rPr lang="en-US" sz="1213" kern="0" dirty="0">
                  <a:solidFill>
                    <a:prstClr val="white"/>
                  </a:solidFill>
                  <a:latin typeface="Gadugi"/>
                </a:rPr>
                <a:t> = pkt.tmp2 ?</a:t>
              </a:r>
            </a:p>
            <a:p>
              <a:pPr marL="0" lvl="1"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pkt.new_hop</a:t>
              </a:r>
              <a:r>
                <a:rPr lang="en-US" sz="1213" kern="0" dirty="0">
                  <a:solidFill>
                    <a:prstClr val="white"/>
                  </a:solidFill>
                  <a:latin typeface="Gadugi"/>
                </a:rPr>
                <a:t> :</a:t>
              </a:r>
            </a:p>
            <a:p>
              <a:pPr marL="99064" lvl="2"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pkt.saved_hop</a:t>
              </a:r>
              <a:r>
                <a:rPr lang="en-US" sz="1213" kern="0" dirty="0">
                  <a:solidFill>
                    <a:prstClr val="white"/>
                  </a:solidFill>
                  <a:latin typeface="Gadugi"/>
                </a:rPr>
                <a:t> ;</a:t>
              </a:r>
            </a:p>
          </p:txBody>
        </p:sp>
        <p:sp>
          <p:nvSpPr>
            <p:cNvPr id="58" name="Freeform 57"/>
            <p:cNvSpPr/>
            <p:nvPr/>
          </p:nvSpPr>
          <p:spPr>
            <a:xfrm>
              <a:off x="2062077" y="2279964"/>
              <a:ext cx="246654" cy="42365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grpSp>
      <p:sp>
        <p:nvSpPr>
          <p:cNvPr id="59" name="TextBox 404"/>
          <p:cNvSpPr txBox="1"/>
          <p:nvPr/>
        </p:nvSpPr>
        <p:spPr>
          <a:xfrm>
            <a:off x="7451049" y="1932663"/>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1</a:t>
            </a:r>
          </a:p>
        </p:txBody>
      </p:sp>
      <p:sp>
        <p:nvSpPr>
          <p:cNvPr id="60" name="TextBox 405"/>
          <p:cNvSpPr txBox="1"/>
          <p:nvPr/>
        </p:nvSpPr>
        <p:spPr>
          <a:xfrm>
            <a:off x="7460905" y="3168707"/>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2</a:t>
            </a:r>
          </a:p>
        </p:txBody>
      </p:sp>
      <p:sp>
        <p:nvSpPr>
          <p:cNvPr id="61" name="TextBox 406"/>
          <p:cNvSpPr txBox="1"/>
          <p:nvPr/>
        </p:nvSpPr>
        <p:spPr>
          <a:xfrm>
            <a:off x="7451049" y="3860210"/>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3</a:t>
            </a:r>
          </a:p>
        </p:txBody>
      </p:sp>
      <p:sp>
        <p:nvSpPr>
          <p:cNvPr id="62" name="TextBox 407"/>
          <p:cNvSpPr txBox="1"/>
          <p:nvPr/>
        </p:nvSpPr>
        <p:spPr>
          <a:xfrm>
            <a:off x="7451049" y="4325594"/>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4</a:t>
            </a:r>
          </a:p>
        </p:txBody>
      </p:sp>
      <p:sp>
        <p:nvSpPr>
          <p:cNvPr id="63" name="TextBox 408"/>
          <p:cNvSpPr txBox="1"/>
          <p:nvPr/>
        </p:nvSpPr>
        <p:spPr>
          <a:xfrm>
            <a:off x="7451047" y="5797902"/>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6</a:t>
            </a:r>
          </a:p>
        </p:txBody>
      </p:sp>
      <p:sp>
        <p:nvSpPr>
          <p:cNvPr id="64" name="TextBox 409"/>
          <p:cNvSpPr txBox="1"/>
          <p:nvPr/>
        </p:nvSpPr>
        <p:spPr>
          <a:xfrm>
            <a:off x="7451048" y="4753026"/>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5</a:t>
            </a:r>
          </a:p>
        </p:txBody>
      </p:sp>
    </p:spTree>
    <p:extLst>
      <p:ext uri="{BB962C8B-B14F-4D97-AF65-F5344CB8AC3E}">
        <p14:creationId xmlns:p14="http://schemas.microsoft.com/office/powerpoint/2010/main" val="428101223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0" end="1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11" end="1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12" end="1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13" end="1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14" end="1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15" end="1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16" end="1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17" end="1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18" end="1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4" end="4"/>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0" end="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1" end="1"/>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2" end="2"/>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6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63"/>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0" grpId="0" animBg="1"/>
      <p:bldP spid="59" grpId="0"/>
      <p:bldP spid="60" grpId="0"/>
      <p:bldP spid="61" grpId="0"/>
      <p:bldP spid="62" grpId="0"/>
      <p:bldP spid="63" grpId="0"/>
      <p:bldP spid="64" grpId="0"/>
    </p:bldLst>
  </p:timing>
</p:sld>
</file>

<file path=ppt/slides/slide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Domino compiler</a:t>
            </a:r>
            <a:endParaRPr lang="en-US" dirty="0">
              <a:latin typeface="Gadugi" panose="020B0502040204020203" pitchFamily="34" charset="0"/>
            </a:endParaRPr>
          </a:p>
        </p:txBody>
      </p:sp>
      <p:sp>
        <p:nvSpPr>
          <p:cNvPr id="5" name="Rounded Rectangle 4"/>
          <p:cNvSpPr/>
          <p:nvPr/>
        </p:nvSpPr>
        <p:spPr>
          <a:xfrm>
            <a:off x="647700" y="2333733"/>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Branch Removal</a:t>
            </a:r>
            <a:endParaRPr lang="en-US" dirty="0">
              <a:latin typeface="Gadugi" panose="020B0502040204020203" pitchFamily="34" charset="0"/>
            </a:endParaRPr>
          </a:p>
        </p:txBody>
      </p:sp>
      <p:sp>
        <p:nvSpPr>
          <p:cNvPr id="6" name="TextBox 5"/>
          <p:cNvSpPr txBox="1"/>
          <p:nvPr/>
        </p:nvSpPr>
        <p:spPr>
          <a:xfrm>
            <a:off x="1543050" y="1514367"/>
            <a:ext cx="2000250" cy="369332"/>
          </a:xfrm>
          <a:prstGeom prst="rect">
            <a:avLst/>
          </a:prstGeom>
          <a:noFill/>
        </p:spPr>
        <p:txBody>
          <a:bodyPr wrap="square" rtlCol="0">
            <a:spAutoFit/>
          </a:bodyPr>
          <a:lstStyle/>
          <a:p>
            <a:r>
              <a:rPr lang="en-US" dirty="0" smtClean="0">
                <a:latin typeface="Gadugi" panose="020B0502040204020203" pitchFamily="34" charset="0"/>
              </a:rPr>
              <a:t>Domino</a:t>
            </a:r>
            <a:endParaRPr lang="en-US" dirty="0">
              <a:latin typeface="Gadugi" panose="020B0502040204020203" pitchFamily="34" charset="0"/>
            </a:endParaRPr>
          </a:p>
        </p:txBody>
      </p:sp>
      <p:sp>
        <p:nvSpPr>
          <p:cNvPr id="7" name="Down Arrow 6"/>
          <p:cNvSpPr/>
          <p:nvPr/>
        </p:nvSpPr>
        <p:spPr>
          <a:xfrm>
            <a:off x="1866900" y="1851433"/>
            <a:ext cx="342900" cy="28216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647700" y="3280508"/>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Handle state variables</a:t>
            </a:r>
            <a:endParaRPr lang="en-US" dirty="0">
              <a:latin typeface="Gadugi" panose="020B0502040204020203" pitchFamily="34" charset="0"/>
            </a:endParaRPr>
          </a:p>
        </p:txBody>
      </p:sp>
      <p:sp>
        <p:nvSpPr>
          <p:cNvPr id="15" name="Right Arrow 14"/>
          <p:cNvSpPr/>
          <p:nvPr/>
        </p:nvSpPr>
        <p:spPr>
          <a:xfrm>
            <a:off x="3924300" y="3541067"/>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p:cNvSpPr/>
          <p:nvPr/>
        </p:nvSpPr>
        <p:spPr>
          <a:xfrm>
            <a:off x="5105400" y="3476733"/>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Code Pipelining</a:t>
            </a:r>
            <a:endParaRPr lang="en-US" dirty="0">
              <a:latin typeface="Gadugi" panose="020B0502040204020203" pitchFamily="34" charset="0"/>
            </a:endParaRPr>
          </a:p>
        </p:txBody>
      </p:sp>
      <p:sp>
        <p:nvSpPr>
          <p:cNvPr id="17" name="Right Arrow 16"/>
          <p:cNvSpPr/>
          <p:nvPr/>
        </p:nvSpPr>
        <p:spPr>
          <a:xfrm>
            <a:off x="8267700" y="3541066"/>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p:cNvSpPr/>
          <p:nvPr/>
        </p:nvSpPr>
        <p:spPr>
          <a:xfrm>
            <a:off x="9258300" y="3482124"/>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Instruction Mapping</a:t>
            </a:r>
            <a:endParaRPr lang="en-US" dirty="0">
              <a:latin typeface="Gadugi" panose="020B0502040204020203" pitchFamily="34" charset="0"/>
            </a:endParaRPr>
          </a:p>
        </p:txBody>
      </p:sp>
      <p:sp>
        <p:nvSpPr>
          <p:cNvPr id="19" name="Up Arrow 18"/>
          <p:cNvSpPr/>
          <p:nvPr/>
        </p:nvSpPr>
        <p:spPr>
          <a:xfrm>
            <a:off x="10363200" y="2829033"/>
            <a:ext cx="381000" cy="40488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9944100" y="2248454"/>
            <a:ext cx="2000250" cy="646331"/>
          </a:xfrm>
          <a:prstGeom prst="rect">
            <a:avLst/>
          </a:prstGeom>
          <a:noFill/>
        </p:spPr>
        <p:txBody>
          <a:bodyPr wrap="square" rtlCol="0">
            <a:spAutoFit/>
          </a:bodyPr>
          <a:lstStyle/>
          <a:p>
            <a:r>
              <a:rPr lang="en-US" dirty="0" smtClean="0">
                <a:latin typeface="Gadugi" panose="020B0502040204020203" pitchFamily="34" charset="0"/>
              </a:rPr>
              <a:t>Processing Pipeline</a:t>
            </a:r>
            <a:endParaRPr lang="en-US" dirty="0">
              <a:latin typeface="Gadugi" panose="020B0502040204020203" pitchFamily="34" charset="0"/>
            </a:endParaRPr>
          </a:p>
        </p:txBody>
      </p:sp>
      <p:sp>
        <p:nvSpPr>
          <p:cNvPr id="21" name="Rounded Rectangle 20"/>
          <p:cNvSpPr/>
          <p:nvPr/>
        </p:nvSpPr>
        <p:spPr>
          <a:xfrm>
            <a:off x="419100" y="2183159"/>
            <a:ext cx="3238500" cy="1979374"/>
          </a:xfrm>
          <a:prstGeom prst="round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1023459" y="4268279"/>
            <a:ext cx="1986441" cy="646331"/>
          </a:xfrm>
          <a:prstGeom prst="rect">
            <a:avLst/>
          </a:prstGeom>
          <a:noFill/>
        </p:spPr>
        <p:txBody>
          <a:bodyPr wrap="none" rtlCol="0">
            <a:spAutoFit/>
          </a:bodyPr>
          <a:lstStyle/>
          <a:p>
            <a:r>
              <a:rPr lang="en-US" dirty="0" smtClean="0">
                <a:latin typeface="Gadugi" panose="020B0502040204020203" pitchFamily="34" charset="0"/>
              </a:rPr>
              <a:t>Canonicalization</a:t>
            </a:r>
          </a:p>
          <a:p>
            <a:r>
              <a:rPr lang="en-US" dirty="0" smtClean="0">
                <a:latin typeface="Gadugi" panose="020B0502040204020203" pitchFamily="34" charset="0"/>
              </a:rPr>
              <a:t>(Sequential Code)</a:t>
            </a:r>
            <a:endParaRPr lang="en-US" dirty="0">
              <a:latin typeface="Gadugi" panose="020B0502040204020203" pitchFamily="34" charset="0"/>
            </a:endParaRPr>
          </a:p>
        </p:txBody>
      </p:sp>
      <p:sp>
        <p:nvSpPr>
          <p:cNvPr id="23" name="TextBox 22"/>
          <p:cNvSpPr txBox="1"/>
          <p:nvPr/>
        </p:nvSpPr>
        <p:spPr>
          <a:xfrm>
            <a:off x="5709759" y="4262687"/>
            <a:ext cx="1527982" cy="646331"/>
          </a:xfrm>
          <a:prstGeom prst="rect">
            <a:avLst/>
          </a:prstGeom>
          <a:noFill/>
        </p:spPr>
        <p:txBody>
          <a:bodyPr wrap="none" rtlCol="0">
            <a:spAutoFit/>
          </a:bodyPr>
          <a:lstStyle/>
          <a:p>
            <a:r>
              <a:rPr lang="en-US" dirty="0" smtClean="0">
                <a:latin typeface="Gadugi" panose="020B0502040204020203" pitchFamily="34" charset="0"/>
              </a:rPr>
              <a:t>Sequential to</a:t>
            </a:r>
          </a:p>
          <a:p>
            <a:r>
              <a:rPr lang="en-US" dirty="0">
                <a:latin typeface="Gadugi" panose="020B0502040204020203" pitchFamily="34" charset="0"/>
              </a:rPr>
              <a:t>p</a:t>
            </a:r>
            <a:r>
              <a:rPr lang="en-US" dirty="0" smtClean="0">
                <a:latin typeface="Gadugi" panose="020B0502040204020203" pitchFamily="34" charset="0"/>
              </a:rPr>
              <a:t>arallel code</a:t>
            </a:r>
            <a:endParaRPr lang="en-US" dirty="0">
              <a:latin typeface="Gadugi" panose="020B0502040204020203" pitchFamily="34" charset="0"/>
            </a:endParaRPr>
          </a:p>
        </p:txBody>
      </p:sp>
      <p:sp>
        <p:nvSpPr>
          <p:cNvPr id="24" name="TextBox 23"/>
          <p:cNvSpPr txBox="1"/>
          <p:nvPr/>
        </p:nvSpPr>
        <p:spPr>
          <a:xfrm>
            <a:off x="9525000" y="4262687"/>
            <a:ext cx="2315057" cy="646331"/>
          </a:xfrm>
          <a:prstGeom prst="rect">
            <a:avLst/>
          </a:prstGeom>
          <a:noFill/>
        </p:spPr>
        <p:txBody>
          <a:bodyPr wrap="none" rtlCol="0">
            <a:spAutoFit/>
          </a:bodyPr>
          <a:lstStyle/>
          <a:p>
            <a:r>
              <a:rPr lang="en-US" dirty="0" smtClean="0">
                <a:latin typeface="Gadugi" panose="020B0502040204020203" pitchFamily="34" charset="0"/>
              </a:rPr>
              <a:t>Respecting hardware</a:t>
            </a:r>
          </a:p>
          <a:p>
            <a:r>
              <a:rPr lang="en-US" dirty="0" smtClean="0">
                <a:latin typeface="Gadugi" panose="020B0502040204020203" pitchFamily="34" charset="0"/>
              </a:rPr>
              <a:t>constraints</a:t>
            </a:r>
            <a:endParaRPr lang="en-US" dirty="0">
              <a:latin typeface="Gadugi" panose="020B0502040204020203" pitchFamily="34" charset="0"/>
            </a:endParaRPr>
          </a:p>
        </p:txBody>
      </p:sp>
      <p:sp>
        <p:nvSpPr>
          <p:cNvPr id="25" name="Down Arrow 24"/>
          <p:cNvSpPr/>
          <p:nvPr/>
        </p:nvSpPr>
        <p:spPr>
          <a:xfrm>
            <a:off x="1866900" y="2937608"/>
            <a:ext cx="342900" cy="18953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1786476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19100" y="76200"/>
            <a:ext cx="10820400" cy="1325563"/>
          </a:xfrm>
        </p:spPr>
        <p:txBody>
          <a:bodyPr>
            <a:noAutofit/>
          </a:bodyPr>
          <a:lstStyle/>
          <a:p>
            <a:r>
              <a:rPr lang="en-US" dirty="0" smtClean="0">
                <a:solidFill>
                  <a:schemeClr val="bg1"/>
                </a:solidFill>
                <a:latin typeface="Gadugi" panose="020B0502040204020203" pitchFamily="34" charset="0"/>
              </a:rPr>
              <a:t>This Talk</a:t>
            </a:r>
            <a:endParaRPr lang="en-US" dirty="0">
              <a:solidFill>
                <a:schemeClr val="bg1"/>
              </a:solidFill>
              <a:latin typeface="Gadugi" panose="020B0502040204020203" pitchFamily="34" charset="0"/>
            </a:endParaRPr>
          </a:p>
        </p:txBody>
      </p:sp>
      <p:sp>
        <p:nvSpPr>
          <p:cNvPr id="671" name="Content Placeholder 2"/>
          <p:cNvSpPr>
            <a:spLocks noGrp="1"/>
          </p:cNvSpPr>
          <p:nvPr>
            <p:ph idx="1"/>
          </p:nvPr>
        </p:nvSpPr>
        <p:spPr>
          <a:xfrm>
            <a:off x="228600" y="5143500"/>
            <a:ext cx="12458700" cy="1085850"/>
          </a:xfrm>
        </p:spPr>
        <p:txBody>
          <a:bodyPr>
            <a:normAutofit fontScale="25000" lnSpcReduction="20000"/>
          </a:bodyPr>
          <a:lstStyle/>
          <a:p>
            <a:pPr lvl="1"/>
            <a:r>
              <a:rPr lang="en-US" sz="9600" dirty="0">
                <a:latin typeface="Gadugi" panose="020B0502040204020203" pitchFamily="34" charset="0"/>
              </a:rPr>
              <a:t>The machine model</a:t>
            </a:r>
            <a:r>
              <a:rPr lang="en-US" sz="9600" dirty="0" smtClean="0">
                <a:latin typeface="Gadugi" panose="020B0502040204020203" pitchFamily="34" charset="0"/>
              </a:rPr>
              <a:t>: Formalizing the computational capabilities of </a:t>
            </a:r>
            <a:r>
              <a:rPr lang="en-US" sz="9600" dirty="0">
                <a:latin typeface="Gadugi" panose="020B0502040204020203" pitchFamily="34" charset="0"/>
              </a:rPr>
              <a:t>line-rate routers</a:t>
            </a:r>
          </a:p>
          <a:p>
            <a:pPr lvl="1"/>
            <a:endParaRPr lang="en-US" sz="9600" dirty="0">
              <a:latin typeface="Gadugi" panose="020B0502040204020203" pitchFamily="34" charset="0"/>
            </a:endParaRPr>
          </a:p>
          <a:p>
            <a:pPr lvl="1"/>
            <a:r>
              <a:rPr lang="en-US" sz="9600" dirty="0">
                <a:latin typeface="Gadugi" panose="020B0502040204020203" pitchFamily="34" charset="0"/>
              </a:rPr>
              <a:t>Packet transactions: High-level programming for the router pipeline</a:t>
            </a:r>
          </a:p>
          <a:p>
            <a:pPr marL="457200" lvl="1" indent="0">
              <a:buNone/>
            </a:pPr>
            <a:endParaRPr lang="en-US" sz="9600" dirty="0">
              <a:latin typeface="Gadugi" panose="020B0502040204020203" pitchFamily="34" charset="0"/>
            </a:endParaRPr>
          </a:p>
          <a:p>
            <a:pPr lvl="1"/>
            <a:r>
              <a:rPr lang="en-US" sz="9600" dirty="0">
                <a:latin typeface="Gadugi" panose="020B0502040204020203" pitchFamily="34" charset="0"/>
              </a:rPr>
              <a:t>Push-In First-Out Queues: Programming the scheduler</a:t>
            </a:r>
          </a:p>
          <a:p>
            <a:endParaRPr lang="en-US" sz="2800" dirty="0">
              <a:latin typeface="Gadugi" panose="020B0502040204020203" pitchFamily="34" charset="0"/>
            </a:endParaRPr>
          </a:p>
        </p:txBody>
      </p:sp>
      <p:sp>
        <p:nvSpPr>
          <p:cNvPr id="26" name="Right Arrow 25"/>
          <p:cNvSpPr/>
          <p:nvPr/>
        </p:nvSpPr>
        <p:spPr>
          <a:xfrm>
            <a:off x="114300" y="5105400"/>
            <a:ext cx="609600" cy="304800"/>
          </a:xfrm>
          <a:prstGeom prst="rightArrow">
            <a:avLst/>
          </a:prstGeom>
          <a:solidFill>
            <a:srgbClr val="FF6666"/>
          </a:solidFill>
          <a:ln>
            <a:solidFill>
              <a:srgbClr val="99162D"/>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10" name="Group 42"/>
          <p:cNvGrpSpPr/>
          <p:nvPr/>
        </p:nvGrpSpPr>
        <p:grpSpPr>
          <a:xfrm>
            <a:off x="1665657" y="2593259"/>
            <a:ext cx="4875732" cy="1192610"/>
            <a:chOff x="1707458" y="1778000"/>
            <a:chExt cx="4254836" cy="1181787"/>
          </a:xfrm>
        </p:grpSpPr>
        <p:cxnSp>
          <p:nvCxnSpPr>
            <p:cNvPr id="498" name="Straight Arrow Connector 49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99" name="Straight Arrow Connector 49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0" name="Straight Arrow Connector 49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1" name="Straight Arrow Connector 50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2" name="Straight Arrow Connector 50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3" name="Straight Arrow Connector 50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4" name="Straight Arrow Connector 50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5" name="Straight Arrow Connector 50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6" name="Straight Arrow Connector 50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7" name="Straight Arrow Connector 50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11" name="Right Arrow 310"/>
          <p:cNvSpPr/>
          <p:nvPr/>
        </p:nvSpPr>
        <p:spPr>
          <a:xfrm>
            <a:off x="223589" y="2998558"/>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312" name="TextBox 311"/>
          <p:cNvSpPr txBox="1"/>
          <p:nvPr/>
        </p:nvSpPr>
        <p:spPr>
          <a:xfrm>
            <a:off x="152400" y="2670781"/>
            <a:ext cx="471021" cy="410071"/>
          </a:xfrm>
          <a:prstGeom prst="rect">
            <a:avLst/>
          </a:prstGeom>
          <a:noFill/>
        </p:spPr>
        <p:txBody>
          <a:bodyPr wrap="none" lIns="130622" tIns="65311" rIns="130622" bIns="65311" rtlCol="0">
            <a:spAutoFit/>
          </a:bodyPr>
          <a:lstStyle/>
          <a:p>
            <a:r>
              <a:rPr lang="en-US" dirty="0" smtClean="0">
                <a:latin typeface="Seravek"/>
                <a:cs typeface="Seravek"/>
              </a:rPr>
              <a:t>In</a:t>
            </a:r>
            <a:endParaRPr lang="en-US" dirty="0">
              <a:latin typeface="Seravek"/>
              <a:cs typeface="Seravek"/>
            </a:endParaRPr>
          </a:p>
        </p:txBody>
      </p:sp>
      <p:sp>
        <p:nvSpPr>
          <p:cNvPr id="319" name="TextBox 318"/>
          <p:cNvSpPr txBox="1"/>
          <p:nvPr/>
        </p:nvSpPr>
        <p:spPr>
          <a:xfrm>
            <a:off x="6580240" y="876300"/>
            <a:ext cx="1297858" cy="685895"/>
          </a:xfrm>
          <a:prstGeom prst="rect">
            <a:avLst/>
          </a:prstGeom>
          <a:noFill/>
        </p:spPr>
        <p:txBody>
          <a:bodyPr wrap="square" lIns="130622" tIns="65311" rIns="130622" bIns="65311" rtlCol="0">
            <a:spAutoFit/>
          </a:bodyPr>
          <a:lstStyle/>
          <a:p>
            <a:pPr algn="ctr"/>
            <a:r>
              <a:rPr lang="en-US" dirty="0" smtClean="0">
                <a:latin typeface="Seravek"/>
                <a:cs typeface="Seravek"/>
              </a:rPr>
              <a:t>Queues/</a:t>
            </a:r>
          </a:p>
          <a:p>
            <a:pPr algn="ctr"/>
            <a:r>
              <a:rPr lang="en-US" dirty="0" smtClean="0">
                <a:latin typeface="Seravek"/>
                <a:cs typeface="Seravek"/>
              </a:rPr>
              <a:t>Scheduler</a:t>
            </a:r>
            <a:endParaRPr lang="en-US" dirty="0">
              <a:latin typeface="Seravek"/>
              <a:cs typeface="Seravek"/>
            </a:endParaRPr>
          </a:p>
        </p:txBody>
      </p:sp>
      <p:sp>
        <p:nvSpPr>
          <p:cNvPr id="320" name="Right Arrow 319"/>
          <p:cNvSpPr/>
          <p:nvPr/>
        </p:nvSpPr>
        <p:spPr>
          <a:xfrm>
            <a:off x="11632726" y="3081951"/>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321" name="TextBox 320"/>
          <p:cNvSpPr txBox="1"/>
          <p:nvPr/>
        </p:nvSpPr>
        <p:spPr>
          <a:xfrm>
            <a:off x="11514659" y="2735850"/>
            <a:ext cx="677341" cy="410071"/>
          </a:xfrm>
          <a:prstGeom prst="rect">
            <a:avLst/>
          </a:prstGeom>
          <a:noFill/>
        </p:spPr>
        <p:txBody>
          <a:bodyPr wrap="none" lIns="130622" tIns="65311" rIns="130622" bIns="65311" rtlCol="0">
            <a:spAutoFit/>
          </a:bodyPr>
          <a:lstStyle/>
          <a:p>
            <a:r>
              <a:rPr lang="en-US" dirty="0" smtClean="0">
                <a:latin typeface="Seravek"/>
                <a:cs typeface="Seravek"/>
              </a:rPr>
              <a:t>Out</a:t>
            </a:r>
            <a:endParaRPr lang="en-US" dirty="0">
              <a:latin typeface="Seravek"/>
              <a:cs typeface="Seravek"/>
            </a:endParaRPr>
          </a:p>
        </p:txBody>
      </p:sp>
      <p:sp>
        <p:nvSpPr>
          <p:cNvPr id="323" name="Rectangle 322"/>
          <p:cNvSpPr/>
          <p:nvPr/>
        </p:nvSpPr>
        <p:spPr>
          <a:xfrm>
            <a:off x="3324046" y="1794786"/>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339" name="Rectangle 338"/>
          <p:cNvSpPr/>
          <p:nvPr/>
        </p:nvSpPr>
        <p:spPr>
          <a:xfrm>
            <a:off x="1895201" y="1787727"/>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375" name="Rectangle 374"/>
          <p:cNvSpPr/>
          <p:nvPr/>
        </p:nvSpPr>
        <p:spPr>
          <a:xfrm>
            <a:off x="667247" y="1577427"/>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376" name="TextBox 375"/>
          <p:cNvSpPr txBox="1"/>
          <p:nvPr/>
        </p:nvSpPr>
        <p:spPr>
          <a:xfrm>
            <a:off x="723900" y="1182085"/>
            <a:ext cx="916049" cy="410071"/>
          </a:xfrm>
          <a:prstGeom prst="rect">
            <a:avLst/>
          </a:prstGeom>
          <a:noFill/>
        </p:spPr>
        <p:txBody>
          <a:bodyPr wrap="none" lIns="130622" tIns="65311" rIns="130622" bIns="65311" rtlCol="0">
            <a:spAutoFit/>
          </a:bodyPr>
          <a:lstStyle/>
          <a:p>
            <a:r>
              <a:rPr lang="en-US" dirty="0" smtClean="0">
                <a:latin typeface="Seravek"/>
                <a:cs typeface="Seravek"/>
              </a:rPr>
              <a:t>Parser</a:t>
            </a:r>
            <a:endParaRPr lang="en-US" dirty="0">
              <a:latin typeface="Seravek"/>
              <a:cs typeface="Seravek"/>
            </a:endParaRPr>
          </a:p>
        </p:txBody>
      </p:sp>
      <p:cxnSp>
        <p:nvCxnSpPr>
          <p:cNvPr id="377" name="Straight Connector 376"/>
          <p:cNvCxnSpPr/>
          <p:nvPr/>
        </p:nvCxnSpPr>
        <p:spPr>
          <a:xfrm>
            <a:off x="6115365" y="2267073"/>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78" name="Straight Connector 377"/>
          <p:cNvCxnSpPr/>
          <p:nvPr/>
        </p:nvCxnSpPr>
        <p:spPr>
          <a:xfrm>
            <a:off x="6115365" y="415711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54" name="Straight Connector 453"/>
          <p:cNvCxnSpPr/>
          <p:nvPr/>
        </p:nvCxnSpPr>
        <p:spPr>
          <a:xfrm>
            <a:off x="6115365" y="293928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55" name="Straight Connector 454"/>
          <p:cNvCxnSpPr/>
          <p:nvPr/>
        </p:nvCxnSpPr>
        <p:spPr>
          <a:xfrm>
            <a:off x="6115365" y="3466118"/>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456" name="Rectangle 455"/>
          <p:cNvSpPr/>
          <p:nvPr/>
        </p:nvSpPr>
        <p:spPr>
          <a:xfrm>
            <a:off x="5110103" y="1781898"/>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57" name="Group 456"/>
          <p:cNvGrpSpPr/>
          <p:nvPr/>
        </p:nvGrpSpPr>
        <p:grpSpPr>
          <a:xfrm>
            <a:off x="4556884" y="2093550"/>
            <a:ext cx="515971" cy="2169799"/>
            <a:chOff x="8534400" y="1981200"/>
            <a:chExt cx="595991" cy="2163589"/>
          </a:xfrm>
        </p:grpSpPr>
        <p:cxnSp>
          <p:nvCxnSpPr>
            <p:cNvPr id="495" name="Straight Connector 49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96" name="Straight Connector 49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97" name="Straight Connector 49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458" name="Group 457"/>
          <p:cNvGrpSpPr/>
          <p:nvPr/>
        </p:nvGrpSpPr>
        <p:grpSpPr>
          <a:xfrm>
            <a:off x="6581079" y="1584812"/>
            <a:ext cx="1230395" cy="3209586"/>
            <a:chOff x="6400800" y="2362200"/>
            <a:chExt cx="1181100" cy="3200400"/>
          </a:xfrm>
        </p:grpSpPr>
        <p:sp>
          <p:nvSpPr>
            <p:cNvPr id="478" name="Rectangle 477"/>
            <p:cNvSpPr/>
            <p:nvPr/>
          </p:nvSpPr>
          <p:spPr>
            <a:xfrm>
              <a:off x="6400800" y="2362200"/>
              <a:ext cx="1181100" cy="3200400"/>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479" name="Group 65"/>
            <p:cNvGrpSpPr/>
            <p:nvPr/>
          </p:nvGrpSpPr>
          <p:grpSpPr>
            <a:xfrm>
              <a:off x="6749312" y="3009900"/>
              <a:ext cx="527788" cy="298464"/>
              <a:chOff x="7660968" y="1751777"/>
              <a:chExt cx="1040580" cy="450645"/>
            </a:xfrm>
          </p:grpSpPr>
          <p:sp>
            <p:nvSpPr>
              <p:cNvPr id="492" name="Freeform 49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93" name="Straight Connector 49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4" name="Straight Connector 49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0" name="Group 70"/>
            <p:cNvGrpSpPr/>
            <p:nvPr/>
          </p:nvGrpSpPr>
          <p:grpSpPr>
            <a:xfrm>
              <a:off x="6749312" y="3511536"/>
              <a:ext cx="527788" cy="298464"/>
              <a:chOff x="7660968" y="1751777"/>
              <a:chExt cx="1040580" cy="450645"/>
            </a:xfrm>
          </p:grpSpPr>
          <p:sp>
            <p:nvSpPr>
              <p:cNvPr id="489" name="Freeform 488"/>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90" name="Straight Connector 489"/>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1" name="Straight Connector 490"/>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1" name="Group 65"/>
            <p:cNvGrpSpPr/>
            <p:nvPr/>
          </p:nvGrpSpPr>
          <p:grpSpPr>
            <a:xfrm>
              <a:off x="6749312" y="4006836"/>
              <a:ext cx="527788" cy="298464"/>
              <a:chOff x="7660968" y="1751777"/>
              <a:chExt cx="1040580" cy="450645"/>
            </a:xfrm>
          </p:grpSpPr>
          <p:sp>
            <p:nvSpPr>
              <p:cNvPr id="486" name="Freeform 485"/>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87" name="Straight Connector 486"/>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8" name="Straight Connector 487"/>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2" name="Group 70"/>
            <p:cNvGrpSpPr/>
            <p:nvPr/>
          </p:nvGrpSpPr>
          <p:grpSpPr>
            <a:xfrm>
              <a:off x="6749312" y="4502136"/>
              <a:ext cx="527788" cy="298464"/>
              <a:chOff x="7660968" y="1751777"/>
              <a:chExt cx="1040580" cy="450645"/>
            </a:xfrm>
          </p:grpSpPr>
          <p:sp>
            <p:nvSpPr>
              <p:cNvPr id="483" name="Freeform 482"/>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84" name="Straight Connector 483"/>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5" name="Straight Connector 484"/>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459" name="Group 42"/>
          <p:cNvGrpSpPr/>
          <p:nvPr/>
        </p:nvGrpSpPr>
        <p:grpSpPr>
          <a:xfrm>
            <a:off x="7817631" y="2616465"/>
            <a:ext cx="3367506" cy="1192610"/>
            <a:chOff x="1707458" y="1778000"/>
            <a:chExt cx="4254836" cy="1181787"/>
          </a:xfrm>
        </p:grpSpPr>
        <p:cxnSp>
          <p:nvCxnSpPr>
            <p:cNvPr id="468" name="Straight Arrow Connector 46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69" name="Straight Arrow Connector 46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0" name="Straight Arrow Connector 46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1" name="Straight Arrow Connector 47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2" name="Straight Arrow Connector 47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3" name="Straight Arrow Connector 47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4" name="Straight Arrow Connector 47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5" name="Straight Arrow Connector 47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6" name="Straight Arrow Connector 47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7" name="Straight Arrow Connector 47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460" name="Rectangle 459"/>
          <p:cNvSpPr/>
          <p:nvPr/>
        </p:nvSpPr>
        <p:spPr>
          <a:xfrm>
            <a:off x="11218670" y="1582579"/>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461" name="TextBox 460"/>
          <p:cNvSpPr txBox="1"/>
          <p:nvPr/>
        </p:nvSpPr>
        <p:spPr>
          <a:xfrm>
            <a:off x="10902674" y="1174741"/>
            <a:ext cx="1209953" cy="410071"/>
          </a:xfrm>
          <a:prstGeom prst="rect">
            <a:avLst/>
          </a:prstGeom>
          <a:noFill/>
        </p:spPr>
        <p:txBody>
          <a:bodyPr wrap="none" lIns="130622" tIns="65311" rIns="130622" bIns="65311" rtlCol="0">
            <a:spAutoFit/>
          </a:bodyPr>
          <a:lstStyle/>
          <a:p>
            <a:r>
              <a:rPr lang="en-US" dirty="0" err="1">
                <a:latin typeface="Seravek"/>
                <a:cs typeface="Seravek"/>
              </a:rPr>
              <a:t>D</a:t>
            </a:r>
            <a:r>
              <a:rPr lang="en-US" dirty="0" err="1" smtClean="0">
                <a:latin typeface="Seravek"/>
                <a:cs typeface="Seravek"/>
              </a:rPr>
              <a:t>eparser</a:t>
            </a:r>
            <a:endParaRPr lang="en-US" dirty="0">
              <a:latin typeface="Seravek"/>
              <a:cs typeface="Seravek"/>
            </a:endParaRPr>
          </a:p>
        </p:txBody>
      </p:sp>
      <p:sp>
        <p:nvSpPr>
          <p:cNvPr id="462" name="Rectangle 461"/>
          <p:cNvSpPr/>
          <p:nvPr/>
        </p:nvSpPr>
        <p:spPr>
          <a:xfrm>
            <a:off x="8047174" y="1794786"/>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463" name="Rectangle 462"/>
          <p:cNvSpPr/>
          <p:nvPr/>
        </p:nvSpPr>
        <p:spPr>
          <a:xfrm>
            <a:off x="9833231" y="1781898"/>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64" name="Group 463"/>
          <p:cNvGrpSpPr/>
          <p:nvPr/>
        </p:nvGrpSpPr>
        <p:grpSpPr>
          <a:xfrm>
            <a:off x="9280012" y="2093550"/>
            <a:ext cx="515971" cy="2169799"/>
            <a:chOff x="8534400" y="1981200"/>
            <a:chExt cx="595991" cy="2163589"/>
          </a:xfrm>
        </p:grpSpPr>
        <p:cxnSp>
          <p:nvCxnSpPr>
            <p:cNvPr id="465" name="Straight Connector 46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66" name="Straight Connector 46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67" name="Straight Connector 46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300" name="Group 299"/>
          <p:cNvGrpSpPr/>
          <p:nvPr/>
        </p:nvGrpSpPr>
        <p:grpSpPr>
          <a:xfrm>
            <a:off x="1818261" y="1564176"/>
            <a:ext cx="4484987" cy="191047"/>
            <a:chOff x="1866900" y="2628900"/>
            <a:chExt cx="4419600" cy="190500"/>
          </a:xfrm>
        </p:grpSpPr>
        <p:cxnSp>
          <p:nvCxnSpPr>
            <p:cNvPr id="307" name="Straight Connector 30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8" name="Straight Connector 307"/>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9" name="Straight Connector 308"/>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01" name="TextBox 300"/>
          <p:cNvSpPr txBox="1"/>
          <p:nvPr/>
        </p:nvSpPr>
        <p:spPr>
          <a:xfrm>
            <a:off x="3088346" y="1220293"/>
            <a:ext cx="1859687" cy="410070"/>
          </a:xfrm>
          <a:prstGeom prst="rect">
            <a:avLst/>
          </a:prstGeom>
          <a:noFill/>
        </p:spPr>
        <p:txBody>
          <a:bodyPr wrap="none" lIns="130622" tIns="65311" rIns="130622" bIns="65311" rtlCol="0">
            <a:spAutoFit/>
          </a:bodyPr>
          <a:lstStyle/>
          <a:p>
            <a:r>
              <a:rPr lang="en-US" dirty="0" smtClean="0">
                <a:latin typeface="Seravek"/>
                <a:cs typeface="Seravek"/>
              </a:rPr>
              <a:t>Ingress pipeline</a:t>
            </a:r>
            <a:endParaRPr lang="en-US" dirty="0">
              <a:latin typeface="Seravek"/>
              <a:cs typeface="Seravek"/>
            </a:endParaRPr>
          </a:p>
        </p:txBody>
      </p:sp>
      <p:grpSp>
        <p:nvGrpSpPr>
          <p:cNvPr id="302" name="Group 301"/>
          <p:cNvGrpSpPr/>
          <p:nvPr/>
        </p:nvGrpSpPr>
        <p:grpSpPr>
          <a:xfrm>
            <a:off x="8006741" y="1552472"/>
            <a:ext cx="3016451" cy="191047"/>
            <a:chOff x="1920389" y="2693432"/>
            <a:chExt cx="4419600" cy="190500"/>
          </a:xfrm>
        </p:grpSpPr>
        <p:cxnSp>
          <p:nvCxnSpPr>
            <p:cNvPr id="304" name="Straight Connector 303"/>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5" name="Straight Connector 304"/>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6" name="Straight Connector 305"/>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03" name="TextBox 302"/>
          <p:cNvSpPr txBox="1"/>
          <p:nvPr/>
        </p:nvSpPr>
        <p:spPr>
          <a:xfrm>
            <a:off x="8641784" y="1208591"/>
            <a:ext cx="1786108" cy="410070"/>
          </a:xfrm>
          <a:prstGeom prst="rect">
            <a:avLst/>
          </a:prstGeom>
          <a:noFill/>
        </p:spPr>
        <p:txBody>
          <a:bodyPr wrap="none" lIns="130622" tIns="65311" rIns="130622" bIns="65311" rtlCol="0">
            <a:spAutoFit/>
          </a:bodyPr>
          <a:lstStyle/>
          <a:p>
            <a:r>
              <a:rPr lang="en-US" dirty="0" smtClean="0">
                <a:latin typeface="Seravek"/>
                <a:cs typeface="Seravek"/>
              </a:rPr>
              <a:t>Egress pipeline</a:t>
            </a:r>
            <a:endParaRPr lang="en-US" dirty="0">
              <a:latin typeface="Seravek"/>
              <a:cs typeface="Seravek"/>
            </a:endParaRPr>
          </a:p>
        </p:txBody>
      </p:sp>
      <p:grpSp>
        <p:nvGrpSpPr>
          <p:cNvPr id="508" name="Group 507"/>
          <p:cNvGrpSpPr/>
          <p:nvPr/>
        </p:nvGrpSpPr>
        <p:grpSpPr>
          <a:xfrm>
            <a:off x="668075" y="1562101"/>
            <a:ext cx="1148394" cy="3238500"/>
            <a:chOff x="591875" y="2743200"/>
            <a:chExt cx="1148394" cy="3238500"/>
          </a:xfrm>
        </p:grpSpPr>
        <p:sp>
          <p:nvSpPr>
            <p:cNvPr id="509" name="Rectangle 508"/>
            <p:cNvSpPr/>
            <p:nvPr/>
          </p:nvSpPr>
          <p:spPr>
            <a:xfrm>
              <a:off x="591875" y="2743200"/>
              <a:ext cx="1008325" cy="3238500"/>
            </a:xfrm>
            <a:prstGeom prst="rect">
              <a:avLst/>
            </a:prstGeom>
            <a:solidFill>
              <a:srgbClr val="FFFFFF">
                <a:alpha val="80000"/>
              </a:srgbClr>
            </a:solidFill>
            <a:ln>
              <a:solidFill>
                <a:schemeClr val="accent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tx1"/>
                </a:solidFill>
                <a:latin typeface="Seravek"/>
                <a:cs typeface="Seravek"/>
              </a:endParaRPr>
            </a:p>
          </p:txBody>
        </p:sp>
        <p:grpSp>
          <p:nvGrpSpPr>
            <p:cNvPr id="510" name="Group 509"/>
            <p:cNvGrpSpPr/>
            <p:nvPr/>
          </p:nvGrpSpPr>
          <p:grpSpPr>
            <a:xfrm>
              <a:off x="609600" y="3390900"/>
              <a:ext cx="1130669" cy="1816899"/>
              <a:chOff x="1791929" y="5127627"/>
              <a:chExt cx="1754721" cy="2101858"/>
            </a:xfrm>
          </p:grpSpPr>
          <p:sp>
            <p:nvSpPr>
              <p:cNvPr id="511" name="Connector 88"/>
              <p:cNvSpPr/>
              <p:nvPr/>
            </p:nvSpPr>
            <p:spPr>
              <a:xfrm>
                <a:off x="1862224" y="5127627"/>
                <a:ext cx="563851" cy="548071"/>
              </a:xfrm>
              <a:prstGeom prst="flowChartConnector">
                <a:avLst/>
              </a:prstGeom>
              <a:solidFill>
                <a:schemeClr val="accent4"/>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512" name="Connector 89"/>
              <p:cNvSpPr/>
              <p:nvPr/>
            </p:nvSpPr>
            <p:spPr>
              <a:xfrm>
                <a:off x="2647164" y="5130027"/>
                <a:ext cx="622979" cy="548071"/>
              </a:xfrm>
              <a:prstGeom prst="flowChartConnector">
                <a:avLst/>
              </a:prstGeom>
              <a:solidFill>
                <a:srgbClr val="FFFF00"/>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513" name="Connector 90"/>
              <p:cNvSpPr/>
              <p:nvPr/>
            </p:nvSpPr>
            <p:spPr>
              <a:xfrm>
                <a:off x="1860190" y="5921033"/>
                <a:ext cx="563851" cy="548071"/>
              </a:xfrm>
              <a:prstGeom prst="flowChartConnector">
                <a:avLst/>
              </a:prstGeom>
              <a:solidFill>
                <a:srgbClr val="D92AFF"/>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514" name="Connector 91"/>
              <p:cNvSpPr/>
              <p:nvPr/>
            </p:nvSpPr>
            <p:spPr>
              <a:xfrm>
                <a:off x="2647165" y="5965072"/>
                <a:ext cx="563851" cy="548071"/>
              </a:xfrm>
              <a:prstGeom prst="flowChartConnector">
                <a:avLst/>
              </a:prstGeom>
              <a:solidFill>
                <a:srgbClr val="3366FF"/>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515" name="Connector 92"/>
              <p:cNvSpPr/>
              <p:nvPr/>
            </p:nvSpPr>
            <p:spPr>
              <a:xfrm>
                <a:off x="1877496" y="6681414"/>
                <a:ext cx="563851" cy="548071"/>
              </a:xfrm>
              <a:prstGeom prst="flowChartConnector">
                <a:avLst/>
              </a:prstGeom>
              <a:solidFill>
                <a:srgbClr val="5CFF37"/>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516" name="Connector 93"/>
              <p:cNvSpPr/>
              <p:nvPr/>
            </p:nvSpPr>
            <p:spPr>
              <a:xfrm>
                <a:off x="2647165" y="6681414"/>
                <a:ext cx="563851" cy="548071"/>
              </a:xfrm>
              <a:prstGeom prst="flowChartConnector">
                <a:avLst/>
              </a:prstGeom>
              <a:solidFill>
                <a:srgbClr val="FF0D13"/>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cxnSp>
            <p:nvCxnSpPr>
              <p:cNvPr id="517" name="Straight Arrow Connector 516"/>
              <p:cNvCxnSpPr>
                <a:stCxn id="511" idx="6"/>
                <a:endCxn id="512" idx="2"/>
              </p:cNvCxnSpPr>
              <p:nvPr/>
            </p:nvCxnSpPr>
            <p:spPr>
              <a:xfrm>
                <a:off x="2426075" y="5401663"/>
                <a:ext cx="221090" cy="2400"/>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518" name="Straight Arrow Connector 517"/>
              <p:cNvCxnSpPr>
                <a:stCxn id="512" idx="3"/>
                <a:endCxn id="513" idx="7"/>
              </p:cNvCxnSpPr>
              <p:nvPr/>
            </p:nvCxnSpPr>
            <p:spPr>
              <a:xfrm flipH="1">
                <a:off x="2341468" y="5597835"/>
                <a:ext cx="396930" cy="403462"/>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519" name="Straight Arrow Connector 518"/>
              <p:cNvCxnSpPr>
                <a:stCxn id="511" idx="4"/>
                <a:endCxn id="513" idx="0"/>
              </p:cNvCxnSpPr>
              <p:nvPr/>
            </p:nvCxnSpPr>
            <p:spPr>
              <a:xfrm flipH="1">
                <a:off x="2142116" y="5675698"/>
                <a:ext cx="2034" cy="245335"/>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520" name="Straight Arrow Connector 519"/>
              <p:cNvCxnSpPr>
                <a:stCxn id="511" idx="5"/>
                <a:endCxn id="514" idx="1"/>
              </p:cNvCxnSpPr>
              <p:nvPr/>
            </p:nvCxnSpPr>
            <p:spPr>
              <a:xfrm>
                <a:off x="2343501" y="5595435"/>
                <a:ext cx="386237" cy="449901"/>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521" name="Straight Arrow Connector 520"/>
              <p:cNvCxnSpPr>
                <a:stCxn id="513" idx="4"/>
                <a:endCxn id="515" idx="0"/>
              </p:cNvCxnSpPr>
              <p:nvPr/>
            </p:nvCxnSpPr>
            <p:spPr>
              <a:xfrm>
                <a:off x="2142116" y="6469104"/>
                <a:ext cx="17306" cy="212310"/>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522" name="Straight Arrow Connector 521"/>
              <p:cNvCxnSpPr>
                <a:stCxn id="513" idx="5"/>
                <a:endCxn id="516" idx="1"/>
              </p:cNvCxnSpPr>
              <p:nvPr/>
            </p:nvCxnSpPr>
            <p:spPr>
              <a:xfrm>
                <a:off x="2341467" y="6388840"/>
                <a:ext cx="388272" cy="372837"/>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523" name="Straight Arrow Connector 522"/>
              <p:cNvCxnSpPr>
                <a:stCxn id="514" idx="3"/>
                <a:endCxn id="515" idx="7"/>
              </p:cNvCxnSpPr>
              <p:nvPr/>
            </p:nvCxnSpPr>
            <p:spPr>
              <a:xfrm flipH="1">
                <a:off x="2358774" y="6432880"/>
                <a:ext cx="370964" cy="328798"/>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sp>
            <p:nvSpPr>
              <p:cNvPr id="524" name="TextBox 523"/>
              <p:cNvSpPr txBox="1"/>
              <p:nvPr/>
            </p:nvSpPr>
            <p:spPr>
              <a:xfrm>
                <a:off x="1851058" y="6776143"/>
                <a:ext cx="684628" cy="299631"/>
              </a:xfrm>
              <a:prstGeom prst="rect">
                <a:avLst/>
              </a:prstGeom>
              <a:noFill/>
            </p:spPr>
            <p:txBody>
              <a:bodyPr wrap="none" rtlCol="0">
                <a:spAutoFit/>
              </a:bodyPr>
              <a:lstStyle/>
              <a:p>
                <a:pPr defTabSz="566900"/>
                <a:r>
                  <a:rPr lang="en-US" sz="1200" dirty="0">
                    <a:solidFill>
                      <a:srgbClr val="000000"/>
                    </a:solidFill>
                    <a:latin typeface="Seravek"/>
                    <a:cs typeface="Seravek"/>
                  </a:rPr>
                  <a:t>TCP</a:t>
                </a:r>
              </a:p>
            </p:txBody>
          </p:sp>
          <p:sp>
            <p:nvSpPr>
              <p:cNvPr id="525" name="TextBox 524"/>
              <p:cNvSpPr txBox="1"/>
              <p:nvPr/>
            </p:nvSpPr>
            <p:spPr>
              <a:xfrm>
                <a:off x="2560601" y="6809947"/>
                <a:ext cx="751577" cy="299631"/>
              </a:xfrm>
              <a:prstGeom prst="rect">
                <a:avLst/>
              </a:prstGeom>
              <a:noFill/>
            </p:spPr>
            <p:txBody>
              <a:bodyPr wrap="none" rtlCol="0">
                <a:spAutoFit/>
              </a:bodyPr>
              <a:lstStyle/>
              <a:p>
                <a:pPr defTabSz="566900"/>
                <a:r>
                  <a:rPr lang="en-US" sz="1200" dirty="0">
                    <a:solidFill>
                      <a:srgbClr val="000000"/>
                    </a:solidFill>
                    <a:latin typeface="Seravek"/>
                    <a:cs typeface="Seravek"/>
                  </a:rPr>
                  <a:t>New</a:t>
                </a:r>
              </a:p>
            </p:txBody>
          </p:sp>
          <p:sp>
            <p:nvSpPr>
              <p:cNvPr id="526" name="TextBox 525"/>
              <p:cNvSpPr txBox="1"/>
              <p:nvPr/>
            </p:nvSpPr>
            <p:spPr>
              <a:xfrm>
                <a:off x="1791929" y="6026902"/>
                <a:ext cx="716704" cy="299631"/>
              </a:xfrm>
              <a:prstGeom prst="rect">
                <a:avLst/>
              </a:prstGeom>
              <a:noFill/>
            </p:spPr>
            <p:txBody>
              <a:bodyPr wrap="none" rtlCol="0">
                <a:spAutoFit/>
              </a:bodyPr>
              <a:lstStyle/>
              <a:p>
                <a:pPr defTabSz="566900"/>
                <a:r>
                  <a:rPr lang="en-US" sz="1200" dirty="0">
                    <a:solidFill>
                      <a:srgbClr val="000000"/>
                    </a:solidFill>
                    <a:latin typeface="Seravek"/>
                    <a:cs typeface="Seravek"/>
                  </a:rPr>
                  <a:t>IPv4</a:t>
                </a:r>
              </a:p>
            </p:txBody>
          </p:sp>
          <p:sp>
            <p:nvSpPr>
              <p:cNvPr id="527" name="TextBox 526"/>
              <p:cNvSpPr txBox="1"/>
              <p:nvPr/>
            </p:nvSpPr>
            <p:spPr>
              <a:xfrm>
                <a:off x="2586769" y="6073463"/>
                <a:ext cx="724432" cy="299631"/>
              </a:xfrm>
              <a:prstGeom prst="rect">
                <a:avLst/>
              </a:prstGeom>
              <a:noFill/>
            </p:spPr>
            <p:txBody>
              <a:bodyPr wrap="none" rtlCol="0">
                <a:spAutoFit/>
              </a:bodyPr>
              <a:lstStyle/>
              <a:p>
                <a:pPr defTabSz="566900"/>
                <a:r>
                  <a:rPr lang="en-US" sz="1200" dirty="0">
                    <a:solidFill>
                      <a:srgbClr val="000000"/>
                    </a:solidFill>
                    <a:latin typeface="Seravek"/>
                    <a:cs typeface="Seravek"/>
                  </a:rPr>
                  <a:t>IPv6</a:t>
                </a:r>
              </a:p>
            </p:txBody>
          </p:sp>
          <p:sp>
            <p:nvSpPr>
              <p:cNvPr id="528" name="TextBox 527"/>
              <p:cNvSpPr txBox="1"/>
              <p:nvPr/>
            </p:nvSpPr>
            <p:spPr>
              <a:xfrm>
                <a:off x="2541464" y="5240125"/>
                <a:ext cx="1005186" cy="318358"/>
              </a:xfrm>
              <a:prstGeom prst="rect">
                <a:avLst/>
              </a:prstGeom>
              <a:noFill/>
            </p:spPr>
            <p:txBody>
              <a:bodyPr wrap="square" rtlCol="0">
                <a:spAutoFit/>
              </a:bodyPr>
              <a:lstStyle/>
              <a:p>
                <a:pPr defTabSz="566900"/>
                <a:r>
                  <a:rPr lang="en-US" sz="1200" dirty="0">
                    <a:solidFill>
                      <a:srgbClr val="000000"/>
                    </a:solidFill>
                    <a:latin typeface="Seravek"/>
                    <a:cs typeface="Seravek"/>
                  </a:rPr>
                  <a:t>VLAN</a:t>
                </a:r>
              </a:p>
            </p:txBody>
          </p:sp>
          <p:sp>
            <p:nvSpPr>
              <p:cNvPr id="529" name="TextBox 528"/>
              <p:cNvSpPr txBox="1"/>
              <p:nvPr/>
            </p:nvSpPr>
            <p:spPr>
              <a:xfrm>
                <a:off x="1791929" y="5210053"/>
                <a:ext cx="691427" cy="332923"/>
              </a:xfrm>
              <a:prstGeom prst="rect">
                <a:avLst/>
              </a:prstGeom>
              <a:noFill/>
            </p:spPr>
            <p:txBody>
              <a:bodyPr wrap="none" rtlCol="0">
                <a:spAutoFit/>
              </a:bodyPr>
              <a:lstStyle/>
              <a:p>
                <a:pPr defTabSz="566900"/>
                <a:r>
                  <a:rPr lang="en-US" sz="1400" dirty="0">
                    <a:solidFill>
                      <a:srgbClr val="000000"/>
                    </a:solidFill>
                    <a:latin typeface="Seravek"/>
                    <a:cs typeface="Seravek"/>
                  </a:rPr>
                  <a:t>Eth</a:t>
                </a:r>
                <a:endParaRPr lang="en-US" sz="1200" dirty="0">
                  <a:solidFill>
                    <a:srgbClr val="000000"/>
                  </a:solidFill>
                  <a:latin typeface="Seravek"/>
                  <a:cs typeface="Seravek"/>
                </a:endParaRPr>
              </a:p>
            </p:txBody>
          </p:sp>
        </p:grpSp>
      </p:grpSp>
      <p:grpSp>
        <p:nvGrpSpPr>
          <p:cNvPr id="530" name="Group 529"/>
          <p:cNvGrpSpPr/>
          <p:nvPr/>
        </p:nvGrpSpPr>
        <p:grpSpPr>
          <a:xfrm>
            <a:off x="1818213" y="1790701"/>
            <a:ext cx="1305987" cy="3124200"/>
            <a:chOff x="1742013" y="2971800"/>
            <a:chExt cx="1305987" cy="3124200"/>
          </a:xfrm>
        </p:grpSpPr>
        <p:grpSp>
          <p:nvGrpSpPr>
            <p:cNvPr id="531" name="Group 530"/>
            <p:cNvGrpSpPr/>
            <p:nvPr/>
          </p:nvGrpSpPr>
          <p:grpSpPr>
            <a:xfrm>
              <a:off x="1742013" y="2971800"/>
              <a:ext cx="1305987" cy="2819400"/>
              <a:chOff x="1742013" y="2971800"/>
              <a:chExt cx="1305987" cy="2819400"/>
            </a:xfrm>
          </p:grpSpPr>
          <p:sp>
            <p:nvSpPr>
              <p:cNvPr id="533" name="Rectangle 532"/>
              <p:cNvSpPr/>
              <p:nvPr/>
            </p:nvSpPr>
            <p:spPr>
              <a:xfrm>
                <a:off x="1824947" y="2971800"/>
                <a:ext cx="1109765" cy="28194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34" name="Group 533"/>
              <p:cNvGrpSpPr/>
              <p:nvPr/>
            </p:nvGrpSpPr>
            <p:grpSpPr>
              <a:xfrm>
                <a:off x="1889935" y="3530971"/>
                <a:ext cx="981004" cy="1917329"/>
                <a:chOff x="1905000" y="3378571"/>
                <a:chExt cx="981004" cy="1917329"/>
              </a:xfrm>
            </p:grpSpPr>
            <p:grpSp>
              <p:nvGrpSpPr>
                <p:cNvPr id="536" name="Group 535"/>
                <p:cNvGrpSpPr/>
                <p:nvPr/>
              </p:nvGrpSpPr>
              <p:grpSpPr>
                <a:xfrm>
                  <a:off x="1905000" y="3378571"/>
                  <a:ext cx="981004" cy="234942"/>
                  <a:chOff x="3717645" y="1687844"/>
                  <a:chExt cx="981004" cy="234942"/>
                </a:xfrm>
              </p:grpSpPr>
              <p:sp>
                <p:nvSpPr>
                  <p:cNvPr id="557" name="Rectangle 55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558" name="Trapezoid 5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559" name="Straight Connector 558"/>
                  <p:cNvCxnSpPr>
                    <a:stCxn id="557" idx="3"/>
                    <a:endCxn id="55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7" name="Group 536"/>
                <p:cNvGrpSpPr/>
                <p:nvPr/>
              </p:nvGrpSpPr>
              <p:grpSpPr>
                <a:xfrm>
                  <a:off x="1905000" y="3709142"/>
                  <a:ext cx="981004" cy="234942"/>
                  <a:chOff x="3717645" y="1687844"/>
                  <a:chExt cx="981004" cy="234942"/>
                </a:xfrm>
              </p:grpSpPr>
              <p:sp>
                <p:nvSpPr>
                  <p:cNvPr id="554" name="Rectangle 55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55" name="Trapezoid 55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6" name="Straight Connector 555"/>
                  <p:cNvCxnSpPr>
                    <a:stCxn id="554" idx="3"/>
                    <a:endCxn id="55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8" name="Group 537"/>
                <p:cNvGrpSpPr/>
                <p:nvPr/>
              </p:nvGrpSpPr>
              <p:grpSpPr>
                <a:xfrm>
                  <a:off x="1905000" y="4038600"/>
                  <a:ext cx="981004" cy="234942"/>
                  <a:chOff x="3717645" y="1687844"/>
                  <a:chExt cx="981004" cy="234942"/>
                </a:xfrm>
              </p:grpSpPr>
              <p:sp>
                <p:nvSpPr>
                  <p:cNvPr id="551" name="Rectangle 5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52" name="Trapezoid 5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3" name="Straight Connector 552"/>
                  <p:cNvCxnSpPr>
                    <a:stCxn id="551" idx="3"/>
                    <a:endCxn id="55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9" name="Group 538"/>
                <p:cNvGrpSpPr/>
                <p:nvPr/>
              </p:nvGrpSpPr>
              <p:grpSpPr>
                <a:xfrm>
                  <a:off x="1905000" y="4381500"/>
                  <a:ext cx="981004" cy="234942"/>
                  <a:chOff x="3717645" y="1687844"/>
                  <a:chExt cx="981004" cy="234942"/>
                </a:xfrm>
              </p:grpSpPr>
              <p:sp>
                <p:nvSpPr>
                  <p:cNvPr id="548" name="Rectangle 54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9" name="Trapezoid 54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0" name="Straight Connector 549"/>
                  <p:cNvCxnSpPr>
                    <a:stCxn id="548" idx="3"/>
                    <a:endCxn id="54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40" name="Group 539"/>
                <p:cNvGrpSpPr/>
                <p:nvPr/>
              </p:nvGrpSpPr>
              <p:grpSpPr>
                <a:xfrm>
                  <a:off x="1905000" y="4712071"/>
                  <a:ext cx="981004" cy="234942"/>
                  <a:chOff x="3717645" y="1687844"/>
                  <a:chExt cx="981004" cy="234942"/>
                </a:xfrm>
              </p:grpSpPr>
              <p:sp>
                <p:nvSpPr>
                  <p:cNvPr id="545" name="Rectangle 54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6" name="Trapezoid 5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7" name="Straight Connector 546"/>
                  <p:cNvCxnSpPr>
                    <a:stCxn id="545" idx="3"/>
                    <a:endCxn id="54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41" name="Group 540"/>
                <p:cNvGrpSpPr/>
                <p:nvPr/>
              </p:nvGrpSpPr>
              <p:grpSpPr>
                <a:xfrm>
                  <a:off x="1905000" y="5060958"/>
                  <a:ext cx="981004" cy="234942"/>
                  <a:chOff x="3717645" y="1687844"/>
                  <a:chExt cx="981004" cy="234942"/>
                </a:xfrm>
              </p:grpSpPr>
              <p:sp>
                <p:nvSpPr>
                  <p:cNvPr id="542" name="Rectangle 54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3" name="Trapezoid 54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4" name="Straight Connector 543"/>
                  <p:cNvCxnSpPr>
                    <a:stCxn id="542" idx="3"/>
                    <a:endCxn id="54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35" name="TextBox 53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532" name="TextBox 531"/>
            <p:cNvSpPr txBox="1"/>
            <p:nvPr/>
          </p:nvSpPr>
          <p:spPr>
            <a:xfrm>
              <a:off x="1954802" y="5725608"/>
              <a:ext cx="902699" cy="370392"/>
            </a:xfrm>
            <a:prstGeom prst="rect">
              <a:avLst/>
            </a:prstGeom>
            <a:noFill/>
          </p:spPr>
          <p:txBody>
            <a:bodyPr wrap="none" rtlCol="0">
              <a:spAutoFit/>
            </a:bodyPr>
            <a:lstStyle/>
            <a:p>
              <a:r>
                <a:rPr lang="en-US" dirty="0" smtClean="0">
                  <a:latin typeface="Seravek"/>
                  <a:cs typeface="Seravek"/>
                </a:rPr>
                <a:t>Stage 1</a:t>
              </a:r>
              <a:endParaRPr lang="en-US" dirty="0">
                <a:latin typeface="Seravek"/>
                <a:cs typeface="Seravek"/>
              </a:endParaRPr>
            </a:p>
          </p:txBody>
        </p:sp>
      </p:grpSp>
      <p:grpSp>
        <p:nvGrpSpPr>
          <p:cNvPr id="560" name="Group 559"/>
          <p:cNvGrpSpPr/>
          <p:nvPr/>
        </p:nvGrpSpPr>
        <p:grpSpPr>
          <a:xfrm>
            <a:off x="3238500" y="1790701"/>
            <a:ext cx="1313752" cy="3124200"/>
            <a:chOff x="3162300" y="2971800"/>
            <a:chExt cx="1313752" cy="3124200"/>
          </a:xfrm>
        </p:grpSpPr>
        <p:grpSp>
          <p:nvGrpSpPr>
            <p:cNvPr id="561" name="Group 560"/>
            <p:cNvGrpSpPr/>
            <p:nvPr/>
          </p:nvGrpSpPr>
          <p:grpSpPr>
            <a:xfrm>
              <a:off x="3162300" y="2971800"/>
              <a:ext cx="1313752" cy="2819400"/>
              <a:chOff x="1742013" y="2971800"/>
              <a:chExt cx="1305987" cy="2819400"/>
            </a:xfrm>
          </p:grpSpPr>
          <p:sp>
            <p:nvSpPr>
              <p:cNvPr id="563" name="Rectangle 562"/>
              <p:cNvSpPr/>
              <p:nvPr/>
            </p:nvSpPr>
            <p:spPr>
              <a:xfrm>
                <a:off x="1824947" y="2971800"/>
                <a:ext cx="1109765" cy="28194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64" name="Group 563"/>
              <p:cNvGrpSpPr/>
              <p:nvPr/>
            </p:nvGrpSpPr>
            <p:grpSpPr>
              <a:xfrm>
                <a:off x="1889935" y="3530971"/>
                <a:ext cx="981004" cy="1917329"/>
                <a:chOff x="1905000" y="3378571"/>
                <a:chExt cx="981004" cy="1917329"/>
              </a:xfrm>
            </p:grpSpPr>
            <p:grpSp>
              <p:nvGrpSpPr>
                <p:cNvPr id="566" name="Group 565"/>
                <p:cNvGrpSpPr/>
                <p:nvPr/>
              </p:nvGrpSpPr>
              <p:grpSpPr>
                <a:xfrm>
                  <a:off x="1905000" y="3378571"/>
                  <a:ext cx="981004" cy="234942"/>
                  <a:chOff x="3717645" y="1687844"/>
                  <a:chExt cx="981004" cy="234942"/>
                </a:xfrm>
              </p:grpSpPr>
              <p:sp>
                <p:nvSpPr>
                  <p:cNvPr id="587" name="Rectangle 58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588" name="Trapezoid 58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589" name="Straight Connector 588"/>
                  <p:cNvCxnSpPr>
                    <a:stCxn id="587" idx="3"/>
                    <a:endCxn id="58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7" name="Group 566"/>
                <p:cNvGrpSpPr/>
                <p:nvPr/>
              </p:nvGrpSpPr>
              <p:grpSpPr>
                <a:xfrm>
                  <a:off x="1905000" y="3709142"/>
                  <a:ext cx="981004" cy="234942"/>
                  <a:chOff x="3717645" y="1687844"/>
                  <a:chExt cx="981004" cy="234942"/>
                </a:xfrm>
              </p:grpSpPr>
              <p:sp>
                <p:nvSpPr>
                  <p:cNvPr id="584" name="Rectangle 5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85" name="Trapezoid 5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6" name="Straight Connector 585"/>
                  <p:cNvCxnSpPr>
                    <a:stCxn id="584" idx="3"/>
                    <a:endCxn id="5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8" name="Group 567"/>
                <p:cNvGrpSpPr/>
                <p:nvPr/>
              </p:nvGrpSpPr>
              <p:grpSpPr>
                <a:xfrm>
                  <a:off x="1905000" y="4038600"/>
                  <a:ext cx="981004" cy="234942"/>
                  <a:chOff x="3717645" y="1687844"/>
                  <a:chExt cx="981004" cy="234942"/>
                </a:xfrm>
              </p:grpSpPr>
              <p:sp>
                <p:nvSpPr>
                  <p:cNvPr id="581" name="Rectangle 5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82" name="Trapezoid 5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3" name="Straight Connector 582"/>
                  <p:cNvCxnSpPr>
                    <a:stCxn id="581" idx="3"/>
                    <a:endCxn id="5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9" name="Group 568"/>
                <p:cNvGrpSpPr/>
                <p:nvPr/>
              </p:nvGrpSpPr>
              <p:grpSpPr>
                <a:xfrm>
                  <a:off x="1905000" y="4381500"/>
                  <a:ext cx="981004" cy="234942"/>
                  <a:chOff x="3717645" y="1687844"/>
                  <a:chExt cx="981004" cy="234942"/>
                </a:xfrm>
              </p:grpSpPr>
              <p:sp>
                <p:nvSpPr>
                  <p:cNvPr id="578" name="Rectangle 5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9" name="Trapezoid 5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0" name="Straight Connector 579"/>
                  <p:cNvCxnSpPr>
                    <a:stCxn id="578" idx="3"/>
                    <a:endCxn id="5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0" name="Group 569"/>
                <p:cNvGrpSpPr/>
                <p:nvPr/>
              </p:nvGrpSpPr>
              <p:grpSpPr>
                <a:xfrm>
                  <a:off x="1905000" y="4712071"/>
                  <a:ext cx="981004" cy="234942"/>
                  <a:chOff x="3717645" y="1687844"/>
                  <a:chExt cx="981004" cy="234942"/>
                </a:xfrm>
              </p:grpSpPr>
              <p:sp>
                <p:nvSpPr>
                  <p:cNvPr id="575" name="Rectangle 5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6" name="Trapezoid 5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7" name="Straight Connector 576"/>
                  <p:cNvCxnSpPr>
                    <a:stCxn id="575" idx="3"/>
                    <a:endCxn id="5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1" name="Group 570"/>
                <p:cNvGrpSpPr/>
                <p:nvPr/>
              </p:nvGrpSpPr>
              <p:grpSpPr>
                <a:xfrm>
                  <a:off x="1905000" y="5060958"/>
                  <a:ext cx="981004" cy="234942"/>
                  <a:chOff x="3717645" y="1687844"/>
                  <a:chExt cx="981004" cy="234942"/>
                </a:xfrm>
              </p:grpSpPr>
              <p:sp>
                <p:nvSpPr>
                  <p:cNvPr id="572" name="Rectangle 5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3" name="Trapezoid 5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4" name="Straight Connector 573"/>
                  <p:cNvCxnSpPr>
                    <a:stCxn id="572" idx="3"/>
                    <a:endCxn id="5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5" name="TextBox 56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562" name="TextBox 561"/>
            <p:cNvSpPr txBox="1"/>
            <p:nvPr/>
          </p:nvSpPr>
          <p:spPr>
            <a:xfrm>
              <a:off x="3369357" y="5725608"/>
              <a:ext cx="932514" cy="370392"/>
            </a:xfrm>
            <a:prstGeom prst="rect">
              <a:avLst/>
            </a:prstGeom>
            <a:noFill/>
          </p:spPr>
          <p:txBody>
            <a:bodyPr wrap="none" rtlCol="0">
              <a:spAutoFit/>
            </a:bodyPr>
            <a:lstStyle/>
            <a:p>
              <a:r>
                <a:rPr lang="en-US" dirty="0" smtClean="0">
                  <a:latin typeface="Seravek"/>
                  <a:cs typeface="Seravek"/>
                </a:rPr>
                <a:t>Stage 2</a:t>
              </a:r>
              <a:endParaRPr lang="en-US" dirty="0">
                <a:latin typeface="Seravek"/>
                <a:cs typeface="Seravek"/>
              </a:endParaRPr>
            </a:p>
          </p:txBody>
        </p:sp>
      </p:grpSp>
      <p:grpSp>
        <p:nvGrpSpPr>
          <p:cNvPr id="590" name="Group 589"/>
          <p:cNvGrpSpPr/>
          <p:nvPr/>
        </p:nvGrpSpPr>
        <p:grpSpPr>
          <a:xfrm>
            <a:off x="5018555" y="1782824"/>
            <a:ext cx="1313752" cy="3132077"/>
            <a:chOff x="4942355" y="2963923"/>
            <a:chExt cx="1313752" cy="3132077"/>
          </a:xfrm>
        </p:grpSpPr>
        <p:grpSp>
          <p:nvGrpSpPr>
            <p:cNvPr id="591" name="Group 590"/>
            <p:cNvGrpSpPr/>
            <p:nvPr/>
          </p:nvGrpSpPr>
          <p:grpSpPr>
            <a:xfrm>
              <a:off x="4942355" y="2963923"/>
              <a:ext cx="1313752" cy="2819400"/>
              <a:chOff x="1742013" y="2971800"/>
              <a:chExt cx="1305987" cy="2819400"/>
            </a:xfrm>
          </p:grpSpPr>
          <p:sp>
            <p:nvSpPr>
              <p:cNvPr id="593" name="Rectangle 592"/>
              <p:cNvSpPr/>
              <p:nvPr/>
            </p:nvSpPr>
            <p:spPr>
              <a:xfrm>
                <a:off x="1824947" y="2971800"/>
                <a:ext cx="1109765" cy="28194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94" name="Group 593"/>
              <p:cNvGrpSpPr/>
              <p:nvPr/>
            </p:nvGrpSpPr>
            <p:grpSpPr>
              <a:xfrm>
                <a:off x="1889935" y="3530971"/>
                <a:ext cx="981004" cy="1917329"/>
                <a:chOff x="1905000" y="3378571"/>
                <a:chExt cx="981004" cy="1917329"/>
              </a:xfrm>
            </p:grpSpPr>
            <p:grpSp>
              <p:nvGrpSpPr>
                <p:cNvPr id="596" name="Group 595"/>
                <p:cNvGrpSpPr/>
                <p:nvPr/>
              </p:nvGrpSpPr>
              <p:grpSpPr>
                <a:xfrm>
                  <a:off x="1905000" y="3378571"/>
                  <a:ext cx="981004" cy="234942"/>
                  <a:chOff x="3717645" y="1687844"/>
                  <a:chExt cx="981004" cy="234942"/>
                </a:xfrm>
              </p:grpSpPr>
              <p:sp>
                <p:nvSpPr>
                  <p:cNvPr id="617" name="Rectangle 61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18" name="Trapezoid 61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19" name="Straight Connector 618"/>
                  <p:cNvCxnSpPr>
                    <a:stCxn id="617" idx="3"/>
                    <a:endCxn id="61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7" name="Group 596"/>
                <p:cNvGrpSpPr/>
                <p:nvPr/>
              </p:nvGrpSpPr>
              <p:grpSpPr>
                <a:xfrm>
                  <a:off x="1905000" y="3709142"/>
                  <a:ext cx="981004" cy="234942"/>
                  <a:chOff x="3717645" y="1687844"/>
                  <a:chExt cx="981004" cy="234942"/>
                </a:xfrm>
              </p:grpSpPr>
              <p:sp>
                <p:nvSpPr>
                  <p:cNvPr id="614" name="Rectangle 61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15" name="Trapezoid 61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6" name="Straight Connector 615"/>
                  <p:cNvCxnSpPr>
                    <a:stCxn id="614" idx="3"/>
                    <a:endCxn id="61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8" name="Group 597"/>
                <p:cNvGrpSpPr/>
                <p:nvPr/>
              </p:nvGrpSpPr>
              <p:grpSpPr>
                <a:xfrm>
                  <a:off x="1905000" y="4038600"/>
                  <a:ext cx="981004" cy="234942"/>
                  <a:chOff x="3717645" y="1687844"/>
                  <a:chExt cx="981004" cy="234942"/>
                </a:xfrm>
              </p:grpSpPr>
              <p:sp>
                <p:nvSpPr>
                  <p:cNvPr id="611" name="Rectangle 61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12" name="Trapezoid 61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3" name="Straight Connector 612"/>
                  <p:cNvCxnSpPr>
                    <a:stCxn id="611" idx="3"/>
                    <a:endCxn id="61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9" name="Group 598"/>
                <p:cNvGrpSpPr/>
                <p:nvPr/>
              </p:nvGrpSpPr>
              <p:grpSpPr>
                <a:xfrm>
                  <a:off x="1905000" y="4381500"/>
                  <a:ext cx="981004" cy="234942"/>
                  <a:chOff x="3717645" y="1687844"/>
                  <a:chExt cx="981004" cy="234942"/>
                </a:xfrm>
              </p:grpSpPr>
              <p:sp>
                <p:nvSpPr>
                  <p:cNvPr id="608" name="Rectangle 60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9" name="Trapezoid 60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0" name="Straight Connector 609"/>
                  <p:cNvCxnSpPr>
                    <a:stCxn id="608" idx="3"/>
                    <a:endCxn id="60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0" name="Group 599"/>
                <p:cNvGrpSpPr/>
                <p:nvPr/>
              </p:nvGrpSpPr>
              <p:grpSpPr>
                <a:xfrm>
                  <a:off x="1905000" y="4712071"/>
                  <a:ext cx="981004" cy="234942"/>
                  <a:chOff x="3717645" y="1687844"/>
                  <a:chExt cx="981004" cy="234942"/>
                </a:xfrm>
              </p:grpSpPr>
              <p:sp>
                <p:nvSpPr>
                  <p:cNvPr id="605" name="Rectangle 60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6" name="Trapezoid 60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7" name="Straight Connector 606"/>
                  <p:cNvCxnSpPr>
                    <a:stCxn id="605" idx="3"/>
                    <a:endCxn id="60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1" name="Group 600"/>
                <p:cNvGrpSpPr/>
                <p:nvPr/>
              </p:nvGrpSpPr>
              <p:grpSpPr>
                <a:xfrm>
                  <a:off x="1905000" y="5060958"/>
                  <a:ext cx="981004" cy="234942"/>
                  <a:chOff x="3717645" y="1687844"/>
                  <a:chExt cx="981004" cy="234942"/>
                </a:xfrm>
              </p:grpSpPr>
              <p:sp>
                <p:nvSpPr>
                  <p:cNvPr id="602" name="Rectangle 60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3" name="Trapezoid 60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4" name="Straight Connector 603"/>
                  <p:cNvCxnSpPr>
                    <a:stCxn id="602" idx="3"/>
                    <a:endCxn id="60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95" name="TextBox 59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592" name="TextBox 591"/>
            <p:cNvSpPr txBox="1"/>
            <p:nvPr/>
          </p:nvSpPr>
          <p:spPr>
            <a:xfrm>
              <a:off x="5076034" y="5725608"/>
              <a:ext cx="1029544" cy="370392"/>
            </a:xfrm>
            <a:prstGeom prst="rect">
              <a:avLst/>
            </a:prstGeom>
            <a:noFill/>
          </p:spPr>
          <p:txBody>
            <a:bodyPr wrap="none" rtlCol="0">
              <a:spAutoFit/>
            </a:bodyPr>
            <a:lstStyle/>
            <a:p>
              <a:r>
                <a:rPr lang="en-US" dirty="0" smtClean="0">
                  <a:latin typeface="Seravek"/>
                  <a:cs typeface="Seravek"/>
                </a:rPr>
                <a:t>Stage 16</a:t>
              </a:r>
              <a:endParaRPr lang="en-US" dirty="0">
                <a:latin typeface="Seravek"/>
                <a:cs typeface="Seravek"/>
              </a:endParaRPr>
            </a:p>
          </p:txBody>
        </p:sp>
      </p:grpSp>
      <p:grpSp>
        <p:nvGrpSpPr>
          <p:cNvPr id="620" name="Group 619"/>
          <p:cNvGrpSpPr/>
          <p:nvPr/>
        </p:nvGrpSpPr>
        <p:grpSpPr>
          <a:xfrm>
            <a:off x="7962900" y="1790701"/>
            <a:ext cx="1317109" cy="3124200"/>
            <a:chOff x="7886700" y="2971800"/>
            <a:chExt cx="1317109" cy="3124200"/>
          </a:xfrm>
        </p:grpSpPr>
        <p:grpSp>
          <p:nvGrpSpPr>
            <p:cNvPr id="621" name="Group 620"/>
            <p:cNvGrpSpPr/>
            <p:nvPr/>
          </p:nvGrpSpPr>
          <p:grpSpPr>
            <a:xfrm>
              <a:off x="7886700" y="2971800"/>
              <a:ext cx="1313752" cy="2832100"/>
              <a:chOff x="1742013" y="2971800"/>
              <a:chExt cx="1305987" cy="2832100"/>
            </a:xfrm>
          </p:grpSpPr>
          <p:sp>
            <p:nvSpPr>
              <p:cNvPr id="623" name="Rectangle 622"/>
              <p:cNvSpPr/>
              <p:nvPr/>
            </p:nvSpPr>
            <p:spPr>
              <a:xfrm>
                <a:off x="1824947" y="2971800"/>
                <a:ext cx="1109765" cy="28321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624" name="Group 623"/>
              <p:cNvGrpSpPr/>
              <p:nvPr/>
            </p:nvGrpSpPr>
            <p:grpSpPr>
              <a:xfrm>
                <a:off x="1889935" y="3530971"/>
                <a:ext cx="981004" cy="1917329"/>
                <a:chOff x="1905000" y="3378571"/>
                <a:chExt cx="981004" cy="1917329"/>
              </a:xfrm>
            </p:grpSpPr>
            <p:grpSp>
              <p:nvGrpSpPr>
                <p:cNvPr id="626" name="Group 625"/>
                <p:cNvGrpSpPr/>
                <p:nvPr/>
              </p:nvGrpSpPr>
              <p:grpSpPr>
                <a:xfrm>
                  <a:off x="1905000" y="3378571"/>
                  <a:ext cx="981004" cy="234942"/>
                  <a:chOff x="3717645" y="1687844"/>
                  <a:chExt cx="981004" cy="234942"/>
                </a:xfrm>
              </p:grpSpPr>
              <p:sp>
                <p:nvSpPr>
                  <p:cNvPr id="647" name="Rectangle 64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48" name="Trapezoid 6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49" name="Straight Connector 648"/>
                  <p:cNvCxnSpPr>
                    <a:stCxn id="647" idx="3"/>
                    <a:endCxn id="64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7" name="Group 626"/>
                <p:cNvGrpSpPr/>
                <p:nvPr/>
              </p:nvGrpSpPr>
              <p:grpSpPr>
                <a:xfrm>
                  <a:off x="1905000" y="3709142"/>
                  <a:ext cx="981004" cy="234942"/>
                  <a:chOff x="3717645" y="1687844"/>
                  <a:chExt cx="981004" cy="234942"/>
                </a:xfrm>
              </p:grpSpPr>
              <p:sp>
                <p:nvSpPr>
                  <p:cNvPr id="644" name="Rectangle 64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5" name="Trapezoid 64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6" name="Straight Connector 645"/>
                  <p:cNvCxnSpPr>
                    <a:stCxn id="644" idx="3"/>
                    <a:endCxn id="64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8" name="Group 627"/>
                <p:cNvGrpSpPr/>
                <p:nvPr/>
              </p:nvGrpSpPr>
              <p:grpSpPr>
                <a:xfrm>
                  <a:off x="1905000" y="4038600"/>
                  <a:ext cx="981004" cy="234942"/>
                  <a:chOff x="3717645" y="1687844"/>
                  <a:chExt cx="981004" cy="234942"/>
                </a:xfrm>
              </p:grpSpPr>
              <p:sp>
                <p:nvSpPr>
                  <p:cNvPr id="641" name="Rectangle 64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2" name="Trapezoid 6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3" name="Straight Connector 642"/>
                  <p:cNvCxnSpPr>
                    <a:stCxn id="641" idx="3"/>
                    <a:endCxn id="64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9" name="Group 628"/>
                <p:cNvGrpSpPr/>
                <p:nvPr/>
              </p:nvGrpSpPr>
              <p:grpSpPr>
                <a:xfrm>
                  <a:off x="1905000" y="4381500"/>
                  <a:ext cx="981004" cy="234942"/>
                  <a:chOff x="3717645" y="1687844"/>
                  <a:chExt cx="981004" cy="234942"/>
                </a:xfrm>
              </p:grpSpPr>
              <p:sp>
                <p:nvSpPr>
                  <p:cNvPr id="638" name="Rectangle 63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9" name="Trapezoid 63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0" name="Straight Connector 639"/>
                  <p:cNvCxnSpPr>
                    <a:stCxn id="638" idx="3"/>
                    <a:endCxn id="63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30" name="Group 629"/>
                <p:cNvGrpSpPr/>
                <p:nvPr/>
              </p:nvGrpSpPr>
              <p:grpSpPr>
                <a:xfrm>
                  <a:off x="1905000" y="4712071"/>
                  <a:ext cx="981004" cy="234942"/>
                  <a:chOff x="3717645" y="1687844"/>
                  <a:chExt cx="981004" cy="234942"/>
                </a:xfrm>
              </p:grpSpPr>
              <p:sp>
                <p:nvSpPr>
                  <p:cNvPr id="635" name="Rectangle 63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6" name="Trapezoid 6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7" name="Straight Connector 636"/>
                  <p:cNvCxnSpPr>
                    <a:stCxn id="635" idx="3"/>
                    <a:endCxn id="63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31" name="Group 630"/>
                <p:cNvGrpSpPr/>
                <p:nvPr/>
              </p:nvGrpSpPr>
              <p:grpSpPr>
                <a:xfrm>
                  <a:off x="1905000" y="5060958"/>
                  <a:ext cx="981004" cy="234942"/>
                  <a:chOff x="3717645" y="1687844"/>
                  <a:chExt cx="981004" cy="234942"/>
                </a:xfrm>
              </p:grpSpPr>
              <p:sp>
                <p:nvSpPr>
                  <p:cNvPr id="632" name="Rectangle 63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3" name="Trapezoid 63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4" name="Straight Connector 633"/>
                  <p:cNvCxnSpPr>
                    <a:stCxn id="632" idx="3"/>
                    <a:endCxn id="63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25" name="TextBox 62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622" name="TextBox 621"/>
            <p:cNvSpPr txBox="1"/>
            <p:nvPr/>
          </p:nvSpPr>
          <p:spPr>
            <a:xfrm>
              <a:off x="8092485" y="5725608"/>
              <a:ext cx="1111324" cy="370392"/>
            </a:xfrm>
            <a:prstGeom prst="rect">
              <a:avLst/>
            </a:prstGeom>
            <a:noFill/>
          </p:spPr>
          <p:txBody>
            <a:bodyPr wrap="square" rtlCol="0">
              <a:spAutoFit/>
            </a:bodyPr>
            <a:lstStyle/>
            <a:p>
              <a:r>
                <a:rPr lang="en-US" dirty="0" smtClean="0">
                  <a:latin typeface="Seravek"/>
                  <a:cs typeface="Seravek"/>
                </a:rPr>
                <a:t>Stage 1</a:t>
              </a:r>
              <a:endParaRPr lang="en-US" dirty="0">
                <a:latin typeface="Seravek"/>
                <a:cs typeface="Seravek"/>
              </a:endParaRPr>
            </a:p>
          </p:txBody>
        </p:sp>
      </p:grpSp>
      <p:grpSp>
        <p:nvGrpSpPr>
          <p:cNvPr id="650" name="Group 649"/>
          <p:cNvGrpSpPr/>
          <p:nvPr/>
        </p:nvGrpSpPr>
        <p:grpSpPr>
          <a:xfrm>
            <a:off x="9749736" y="1778000"/>
            <a:ext cx="1313752" cy="3136901"/>
            <a:chOff x="9673536" y="2959099"/>
            <a:chExt cx="1313752" cy="3136901"/>
          </a:xfrm>
        </p:grpSpPr>
        <p:grpSp>
          <p:nvGrpSpPr>
            <p:cNvPr id="651" name="Group 650"/>
            <p:cNvGrpSpPr/>
            <p:nvPr/>
          </p:nvGrpSpPr>
          <p:grpSpPr>
            <a:xfrm>
              <a:off x="9673536" y="2959099"/>
              <a:ext cx="1313752" cy="2827867"/>
              <a:chOff x="1742013" y="2971799"/>
              <a:chExt cx="1305987" cy="2827867"/>
            </a:xfrm>
          </p:grpSpPr>
          <p:sp>
            <p:nvSpPr>
              <p:cNvPr id="653" name="Rectangle 652"/>
              <p:cNvSpPr/>
              <p:nvPr/>
            </p:nvSpPr>
            <p:spPr>
              <a:xfrm>
                <a:off x="1824947" y="2971799"/>
                <a:ext cx="1109765" cy="2827867"/>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654" name="Group 653"/>
              <p:cNvGrpSpPr/>
              <p:nvPr/>
            </p:nvGrpSpPr>
            <p:grpSpPr>
              <a:xfrm>
                <a:off x="1889935" y="3530971"/>
                <a:ext cx="981004" cy="1917329"/>
                <a:chOff x="1905000" y="3378571"/>
                <a:chExt cx="981004" cy="1917329"/>
              </a:xfrm>
            </p:grpSpPr>
            <p:grpSp>
              <p:nvGrpSpPr>
                <p:cNvPr id="656" name="Group 655"/>
                <p:cNvGrpSpPr/>
                <p:nvPr/>
              </p:nvGrpSpPr>
              <p:grpSpPr>
                <a:xfrm>
                  <a:off x="1905000" y="3378571"/>
                  <a:ext cx="981004" cy="234942"/>
                  <a:chOff x="3717645" y="1687844"/>
                  <a:chExt cx="981004" cy="234942"/>
                </a:xfrm>
              </p:grpSpPr>
              <p:sp>
                <p:nvSpPr>
                  <p:cNvPr id="681" name="Rectangle 6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82" name="Trapezoid 6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83" name="Straight Connector 682"/>
                  <p:cNvCxnSpPr>
                    <a:stCxn id="681" idx="3"/>
                    <a:endCxn id="6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7" name="Group 656"/>
                <p:cNvGrpSpPr/>
                <p:nvPr/>
              </p:nvGrpSpPr>
              <p:grpSpPr>
                <a:xfrm>
                  <a:off x="1905000" y="3709142"/>
                  <a:ext cx="981004" cy="234942"/>
                  <a:chOff x="3717645" y="1687844"/>
                  <a:chExt cx="981004" cy="234942"/>
                </a:xfrm>
              </p:grpSpPr>
              <p:sp>
                <p:nvSpPr>
                  <p:cNvPr id="678" name="Rectangle 6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9" name="Trapezoid 6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80" name="Straight Connector 679"/>
                  <p:cNvCxnSpPr>
                    <a:stCxn id="678" idx="3"/>
                    <a:endCxn id="6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8" name="Group 657"/>
                <p:cNvGrpSpPr/>
                <p:nvPr/>
              </p:nvGrpSpPr>
              <p:grpSpPr>
                <a:xfrm>
                  <a:off x="1905000" y="4038600"/>
                  <a:ext cx="981004" cy="234942"/>
                  <a:chOff x="3717645" y="1687844"/>
                  <a:chExt cx="981004" cy="234942"/>
                </a:xfrm>
              </p:grpSpPr>
              <p:sp>
                <p:nvSpPr>
                  <p:cNvPr id="675" name="Rectangle 6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6" name="Trapezoid 6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77" name="Straight Connector 676"/>
                  <p:cNvCxnSpPr>
                    <a:stCxn id="675" idx="3"/>
                    <a:endCxn id="6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9" name="Group 658"/>
                <p:cNvGrpSpPr/>
                <p:nvPr/>
              </p:nvGrpSpPr>
              <p:grpSpPr>
                <a:xfrm>
                  <a:off x="1905000" y="4381500"/>
                  <a:ext cx="981004" cy="234942"/>
                  <a:chOff x="3717645" y="1687844"/>
                  <a:chExt cx="981004" cy="234942"/>
                </a:xfrm>
              </p:grpSpPr>
              <p:sp>
                <p:nvSpPr>
                  <p:cNvPr id="668" name="Rectangle 66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9" name="Trapezoid 66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70" name="Straight Connector 669"/>
                  <p:cNvCxnSpPr>
                    <a:stCxn id="668" idx="3"/>
                    <a:endCxn id="66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60" name="Group 659"/>
                <p:cNvGrpSpPr/>
                <p:nvPr/>
              </p:nvGrpSpPr>
              <p:grpSpPr>
                <a:xfrm>
                  <a:off x="1905000" y="4712071"/>
                  <a:ext cx="981004" cy="234942"/>
                  <a:chOff x="3717645" y="1687844"/>
                  <a:chExt cx="981004" cy="234942"/>
                </a:xfrm>
              </p:grpSpPr>
              <p:sp>
                <p:nvSpPr>
                  <p:cNvPr id="665" name="Rectangle 66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6" name="Trapezoid 6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67" name="Straight Connector 666"/>
                  <p:cNvCxnSpPr>
                    <a:stCxn id="665" idx="3"/>
                    <a:endCxn id="66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61" name="Group 660"/>
                <p:cNvGrpSpPr/>
                <p:nvPr/>
              </p:nvGrpSpPr>
              <p:grpSpPr>
                <a:xfrm>
                  <a:off x="1905000" y="5060958"/>
                  <a:ext cx="981004" cy="234942"/>
                  <a:chOff x="3717645" y="1687844"/>
                  <a:chExt cx="981004" cy="234942"/>
                </a:xfrm>
              </p:grpSpPr>
              <p:sp>
                <p:nvSpPr>
                  <p:cNvPr id="662" name="Rectangle 66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3" name="Trapezoid 66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64" name="Straight Connector 663"/>
                  <p:cNvCxnSpPr>
                    <a:stCxn id="662" idx="3"/>
                    <a:endCxn id="66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55" name="TextBox 65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652" name="TextBox 651"/>
            <p:cNvSpPr txBox="1"/>
            <p:nvPr/>
          </p:nvSpPr>
          <p:spPr>
            <a:xfrm>
              <a:off x="9801562" y="5725608"/>
              <a:ext cx="1029544" cy="370392"/>
            </a:xfrm>
            <a:prstGeom prst="rect">
              <a:avLst/>
            </a:prstGeom>
            <a:noFill/>
          </p:spPr>
          <p:txBody>
            <a:bodyPr wrap="none" rtlCol="0">
              <a:spAutoFit/>
            </a:bodyPr>
            <a:lstStyle/>
            <a:p>
              <a:r>
                <a:rPr lang="en-US" dirty="0" smtClean="0">
                  <a:latin typeface="Seravek"/>
                  <a:cs typeface="Seravek"/>
                </a:rPr>
                <a:t>Stage 16</a:t>
              </a:r>
              <a:endParaRPr lang="en-US" dirty="0">
                <a:latin typeface="Seravek"/>
                <a:cs typeface="Seravek"/>
              </a:endParaRPr>
            </a:p>
          </p:txBody>
        </p:sp>
      </p:grpSp>
      <p:sp>
        <p:nvSpPr>
          <p:cNvPr id="254"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t>This talk</a:t>
            </a:r>
            <a:endParaRPr lang="en-US" dirty="0"/>
          </a:p>
        </p:txBody>
      </p:sp>
    </p:spTree>
    <p:custDataLst>
      <p:tags r:id="rId1"/>
    </p:custDataLst>
    <p:extLst>
      <p:ext uri="{BB962C8B-B14F-4D97-AF65-F5344CB8AC3E}">
        <p14:creationId xmlns:p14="http://schemas.microsoft.com/office/powerpoint/2010/main" val="1776293055"/>
      </p:ext>
    </p:extLst>
  </p:cSld>
  <p:clrMapOvr>
    <a:masterClrMapping/>
  </p:clrMapOvr>
  <mc:AlternateContent xmlns:mc="http://schemas.openxmlformats.org/markup-compatibility/2006" xmlns:p14="http://schemas.microsoft.com/office/powerpoint/2010/main">
    <mc:Choice Requires="p14">
      <p:transition spd="slow" p14:dur="2000" advTm="72919"/>
    </mc:Choice>
    <mc:Fallback xmlns="">
      <p:transition spd="slow" advTm="7291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0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3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6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9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2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5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32" presetClass="emph" presetSubtype="0" fill="hold" nodeType="clickEffect">
                                  <p:stCondLst>
                                    <p:cond delay="0"/>
                                  </p:stCondLst>
                                  <p:childTnLst>
                                    <p:animRot by="120000">
                                      <p:cBhvr>
                                        <p:cTn id="24" dur="100" fill="hold">
                                          <p:stCondLst>
                                            <p:cond delay="0"/>
                                          </p:stCondLst>
                                        </p:cTn>
                                        <p:tgtEl>
                                          <p:spTgt spid="530"/>
                                        </p:tgtEl>
                                        <p:attrNameLst>
                                          <p:attrName>r</p:attrName>
                                        </p:attrNameLst>
                                      </p:cBhvr>
                                    </p:animRot>
                                    <p:animRot by="-240000">
                                      <p:cBhvr>
                                        <p:cTn id="25" dur="200" fill="hold">
                                          <p:stCondLst>
                                            <p:cond delay="200"/>
                                          </p:stCondLst>
                                        </p:cTn>
                                        <p:tgtEl>
                                          <p:spTgt spid="530"/>
                                        </p:tgtEl>
                                        <p:attrNameLst>
                                          <p:attrName>r</p:attrName>
                                        </p:attrNameLst>
                                      </p:cBhvr>
                                    </p:animRot>
                                    <p:animRot by="240000">
                                      <p:cBhvr>
                                        <p:cTn id="26" dur="200" fill="hold">
                                          <p:stCondLst>
                                            <p:cond delay="400"/>
                                          </p:stCondLst>
                                        </p:cTn>
                                        <p:tgtEl>
                                          <p:spTgt spid="530"/>
                                        </p:tgtEl>
                                        <p:attrNameLst>
                                          <p:attrName>r</p:attrName>
                                        </p:attrNameLst>
                                      </p:cBhvr>
                                    </p:animRot>
                                    <p:animRot by="-240000">
                                      <p:cBhvr>
                                        <p:cTn id="27" dur="200" fill="hold">
                                          <p:stCondLst>
                                            <p:cond delay="600"/>
                                          </p:stCondLst>
                                        </p:cTn>
                                        <p:tgtEl>
                                          <p:spTgt spid="530"/>
                                        </p:tgtEl>
                                        <p:attrNameLst>
                                          <p:attrName>r</p:attrName>
                                        </p:attrNameLst>
                                      </p:cBhvr>
                                    </p:animRot>
                                    <p:animRot by="120000">
                                      <p:cBhvr>
                                        <p:cTn id="28" dur="200" fill="hold">
                                          <p:stCondLst>
                                            <p:cond delay="800"/>
                                          </p:stCondLst>
                                        </p:cTn>
                                        <p:tgtEl>
                                          <p:spTgt spid="530"/>
                                        </p:tgtEl>
                                        <p:attrNameLst>
                                          <p:attrName>r</p:attrName>
                                        </p:attrNameLst>
                                      </p:cBhvr>
                                    </p:animRot>
                                  </p:childTnLst>
                                </p:cTn>
                              </p:par>
                              <p:par>
                                <p:cTn id="29" presetID="32" presetClass="emph" presetSubtype="0" fill="hold" nodeType="withEffect">
                                  <p:stCondLst>
                                    <p:cond delay="0"/>
                                  </p:stCondLst>
                                  <p:childTnLst>
                                    <p:animRot by="120000">
                                      <p:cBhvr>
                                        <p:cTn id="30" dur="100" fill="hold">
                                          <p:stCondLst>
                                            <p:cond delay="0"/>
                                          </p:stCondLst>
                                        </p:cTn>
                                        <p:tgtEl>
                                          <p:spTgt spid="560"/>
                                        </p:tgtEl>
                                        <p:attrNameLst>
                                          <p:attrName>r</p:attrName>
                                        </p:attrNameLst>
                                      </p:cBhvr>
                                    </p:animRot>
                                    <p:animRot by="-240000">
                                      <p:cBhvr>
                                        <p:cTn id="31" dur="200" fill="hold">
                                          <p:stCondLst>
                                            <p:cond delay="200"/>
                                          </p:stCondLst>
                                        </p:cTn>
                                        <p:tgtEl>
                                          <p:spTgt spid="560"/>
                                        </p:tgtEl>
                                        <p:attrNameLst>
                                          <p:attrName>r</p:attrName>
                                        </p:attrNameLst>
                                      </p:cBhvr>
                                    </p:animRot>
                                    <p:animRot by="240000">
                                      <p:cBhvr>
                                        <p:cTn id="32" dur="200" fill="hold">
                                          <p:stCondLst>
                                            <p:cond delay="400"/>
                                          </p:stCondLst>
                                        </p:cTn>
                                        <p:tgtEl>
                                          <p:spTgt spid="560"/>
                                        </p:tgtEl>
                                        <p:attrNameLst>
                                          <p:attrName>r</p:attrName>
                                        </p:attrNameLst>
                                      </p:cBhvr>
                                    </p:animRot>
                                    <p:animRot by="-240000">
                                      <p:cBhvr>
                                        <p:cTn id="33" dur="200" fill="hold">
                                          <p:stCondLst>
                                            <p:cond delay="600"/>
                                          </p:stCondLst>
                                        </p:cTn>
                                        <p:tgtEl>
                                          <p:spTgt spid="560"/>
                                        </p:tgtEl>
                                        <p:attrNameLst>
                                          <p:attrName>r</p:attrName>
                                        </p:attrNameLst>
                                      </p:cBhvr>
                                    </p:animRot>
                                    <p:animRot by="120000">
                                      <p:cBhvr>
                                        <p:cTn id="34" dur="200" fill="hold">
                                          <p:stCondLst>
                                            <p:cond delay="800"/>
                                          </p:stCondLst>
                                        </p:cTn>
                                        <p:tgtEl>
                                          <p:spTgt spid="560"/>
                                        </p:tgtEl>
                                        <p:attrNameLst>
                                          <p:attrName>r</p:attrName>
                                        </p:attrNameLst>
                                      </p:cBhvr>
                                    </p:animRot>
                                  </p:childTnLst>
                                </p:cTn>
                              </p:par>
                              <p:par>
                                <p:cTn id="35" presetID="32" presetClass="emph" presetSubtype="0" fill="hold" nodeType="withEffect">
                                  <p:stCondLst>
                                    <p:cond delay="0"/>
                                  </p:stCondLst>
                                  <p:childTnLst>
                                    <p:animRot by="120000">
                                      <p:cBhvr>
                                        <p:cTn id="36" dur="100" fill="hold">
                                          <p:stCondLst>
                                            <p:cond delay="0"/>
                                          </p:stCondLst>
                                        </p:cTn>
                                        <p:tgtEl>
                                          <p:spTgt spid="590"/>
                                        </p:tgtEl>
                                        <p:attrNameLst>
                                          <p:attrName>r</p:attrName>
                                        </p:attrNameLst>
                                      </p:cBhvr>
                                    </p:animRot>
                                    <p:animRot by="-240000">
                                      <p:cBhvr>
                                        <p:cTn id="37" dur="200" fill="hold">
                                          <p:stCondLst>
                                            <p:cond delay="200"/>
                                          </p:stCondLst>
                                        </p:cTn>
                                        <p:tgtEl>
                                          <p:spTgt spid="590"/>
                                        </p:tgtEl>
                                        <p:attrNameLst>
                                          <p:attrName>r</p:attrName>
                                        </p:attrNameLst>
                                      </p:cBhvr>
                                    </p:animRot>
                                    <p:animRot by="240000">
                                      <p:cBhvr>
                                        <p:cTn id="38" dur="200" fill="hold">
                                          <p:stCondLst>
                                            <p:cond delay="400"/>
                                          </p:stCondLst>
                                        </p:cTn>
                                        <p:tgtEl>
                                          <p:spTgt spid="590"/>
                                        </p:tgtEl>
                                        <p:attrNameLst>
                                          <p:attrName>r</p:attrName>
                                        </p:attrNameLst>
                                      </p:cBhvr>
                                    </p:animRot>
                                    <p:animRot by="-240000">
                                      <p:cBhvr>
                                        <p:cTn id="39" dur="200" fill="hold">
                                          <p:stCondLst>
                                            <p:cond delay="600"/>
                                          </p:stCondLst>
                                        </p:cTn>
                                        <p:tgtEl>
                                          <p:spTgt spid="590"/>
                                        </p:tgtEl>
                                        <p:attrNameLst>
                                          <p:attrName>r</p:attrName>
                                        </p:attrNameLst>
                                      </p:cBhvr>
                                    </p:animRot>
                                    <p:animRot by="120000">
                                      <p:cBhvr>
                                        <p:cTn id="40" dur="200" fill="hold">
                                          <p:stCondLst>
                                            <p:cond delay="800"/>
                                          </p:stCondLst>
                                        </p:cTn>
                                        <p:tgtEl>
                                          <p:spTgt spid="590"/>
                                        </p:tgtEl>
                                        <p:attrNameLst>
                                          <p:attrName>r</p:attrName>
                                        </p:attrNameLst>
                                      </p:cBhvr>
                                    </p:animRot>
                                  </p:childTnLst>
                                </p:cTn>
                              </p:par>
                              <p:par>
                                <p:cTn id="41" presetID="32" presetClass="emph" presetSubtype="0" fill="hold" nodeType="withEffect">
                                  <p:stCondLst>
                                    <p:cond delay="0"/>
                                  </p:stCondLst>
                                  <p:childTnLst>
                                    <p:animRot by="120000">
                                      <p:cBhvr>
                                        <p:cTn id="42" dur="100" fill="hold">
                                          <p:stCondLst>
                                            <p:cond delay="0"/>
                                          </p:stCondLst>
                                        </p:cTn>
                                        <p:tgtEl>
                                          <p:spTgt spid="620"/>
                                        </p:tgtEl>
                                        <p:attrNameLst>
                                          <p:attrName>r</p:attrName>
                                        </p:attrNameLst>
                                      </p:cBhvr>
                                    </p:animRot>
                                    <p:animRot by="-240000">
                                      <p:cBhvr>
                                        <p:cTn id="43" dur="200" fill="hold">
                                          <p:stCondLst>
                                            <p:cond delay="200"/>
                                          </p:stCondLst>
                                        </p:cTn>
                                        <p:tgtEl>
                                          <p:spTgt spid="620"/>
                                        </p:tgtEl>
                                        <p:attrNameLst>
                                          <p:attrName>r</p:attrName>
                                        </p:attrNameLst>
                                      </p:cBhvr>
                                    </p:animRot>
                                    <p:animRot by="240000">
                                      <p:cBhvr>
                                        <p:cTn id="44" dur="200" fill="hold">
                                          <p:stCondLst>
                                            <p:cond delay="400"/>
                                          </p:stCondLst>
                                        </p:cTn>
                                        <p:tgtEl>
                                          <p:spTgt spid="620"/>
                                        </p:tgtEl>
                                        <p:attrNameLst>
                                          <p:attrName>r</p:attrName>
                                        </p:attrNameLst>
                                      </p:cBhvr>
                                    </p:animRot>
                                    <p:animRot by="-240000">
                                      <p:cBhvr>
                                        <p:cTn id="45" dur="200" fill="hold">
                                          <p:stCondLst>
                                            <p:cond delay="600"/>
                                          </p:stCondLst>
                                        </p:cTn>
                                        <p:tgtEl>
                                          <p:spTgt spid="620"/>
                                        </p:tgtEl>
                                        <p:attrNameLst>
                                          <p:attrName>r</p:attrName>
                                        </p:attrNameLst>
                                      </p:cBhvr>
                                    </p:animRot>
                                    <p:animRot by="120000">
                                      <p:cBhvr>
                                        <p:cTn id="46" dur="200" fill="hold">
                                          <p:stCondLst>
                                            <p:cond delay="800"/>
                                          </p:stCondLst>
                                        </p:cTn>
                                        <p:tgtEl>
                                          <p:spTgt spid="620"/>
                                        </p:tgtEl>
                                        <p:attrNameLst>
                                          <p:attrName>r</p:attrName>
                                        </p:attrNameLst>
                                      </p:cBhvr>
                                    </p:animRot>
                                  </p:childTnLst>
                                </p:cTn>
                              </p:par>
                              <p:par>
                                <p:cTn id="47" presetID="32" presetClass="emph" presetSubtype="0" fill="hold" nodeType="withEffect">
                                  <p:stCondLst>
                                    <p:cond delay="0"/>
                                  </p:stCondLst>
                                  <p:childTnLst>
                                    <p:animRot by="120000">
                                      <p:cBhvr>
                                        <p:cTn id="48" dur="100" fill="hold">
                                          <p:stCondLst>
                                            <p:cond delay="0"/>
                                          </p:stCondLst>
                                        </p:cTn>
                                        <p:tgtEl>
                                          <p:spTgt spid="650"/>
                                        </p:tgtEl>
                                        <p:attrNameLst>
                                          <p:attrName>r</p:attrName>
                                        </p:attrNameLst>
                                      </p:cBhvr>
                                    </p:animRot>
                                    <p:animRot by="-240000">
                                      <p:cBhvr>
                                        <p:cTn id="49" dur="200" fill="hold">
                                          <p:stCondLst>
                                            <p:cond delay="200"/>
                                          </p:stCondLst>
                                        </p:cTn>
                                        <p:tgtEl>
                                          <p:spTgt spid="650"/>
                                        </p:tgtEl>
                                        <p:attrNameLst>
                                          <p:attrName>r</p:attrName>
                                        </p:attrNameLst>
                                      </p:cBhvr>
                                    </p:animRot>
                                    <p:animRot by="240000">
                                      <p:cBhvr>
                                        <p:cTn id="50" dur="200" fill="hold">
                                          <p:stCondLst>
                                            <p:cond delay="400"/>
                                          </p:stCondLst>
                                        </p:cTn>
                                        <p:tgtEl>
                                          <p:spTgt spid="650"/>
                                        </p:tgtEl>
                                        <p:attrNameLst>
                                          <p:attrName>r</p:attrName>
                                        </p:attrNameLst>
                                      </p:cBhvr>
                                    </p:animRot>
                                    <p:animRot by="-240000">
                                      <p:cBhvr>
                                        <p:cTn id="51" dur="200" fill="hold">
                                          <p:stCondLst>
                                            <p:cond delay="600"/>
                                          </p:stCondLst>
                                        </p:cTn>
                                        <p:tgtEl>
                                          <p:spTgt spid="650"/>
                                        </p:tgtEl>
                                        <p:attrNameLst>
                                          <p:attrName>r</p:attrName>
                                        </p:attrNameLst>
                                      </p:cBhvr>
                                    </p:animRot>
                                    <p:animRot by="120000">
                                      <p:cBhvr>
                                        <p:cTn id="52" dur="200" fill="hold">
                                          <p:stCondLst>
                                            <p:cond delay="800"/>
                                          </p:stCondLst>
                                        </p:cTn>
                                        <p:tgtEl>
                                          <p:spTgt spid="650"/>
                                        </p:tgtEl>
                                        <p:attrNameLst>
                                          <p:attrName>r</p:attrName>
                                        </p:attrNameLst>
                                      </p:cBhvr>
                                    </p:animRot>
                                  </p:childTnLst>
                                </p:cTn>
                              </p:par>
                              <p:par>
                                <p:cTn id="53" presetID="1" presetClass="entr" presetSubtype="0" fill="hold" nodeType="withEffect">
                                  <p:stCondLst>
                                    <p:cond delay="0"/>
                                  </p:stCondLst>
                                  <p:iterate type="lt">
                                    <p:tmAbs val="0"/>
                                  </p:iterate>
                                  <p:childTnLst>
                                    <p:set>
                                      <p:cBhvr>
                                        <p:cTn id="54" dur="1" fill="hold">
                                          <p:stCondLst>
                                            <p:cond delay="0"/>
                                          </p:stCondLst>
                                        </p:cTn>
                                        <p:tgtEl>
                                          <p:spTgt spid="671">
                                            <p:txEl>
                                              <p:pRg st="0" end="0"/>
                                            </p:txEl>
                                          </p:spTgt>
                                        </p:tgtEl>
                                        <p:attrNameLst>
                                          <p:attrName>style.visibility</p:attrName>
                                        </p:attrNameLst>
                                      </p:cBhvr>
                                      <p:to>
                                        <p:strVal val="visible"/>
                                      </p:to>
                                    </p:set>
                                  </p:childTnLst>
                                </p:cTn>
                              </p:par>
                              <p:par>
                                <p:cTn id="55" presetID="1" presetClass="entr" presetSubtype="0" fill="hold" nodeType="withEffect">
                                  <p:stCondLst>
                                    <p:cond delay="0"/>
                                  </p:stCondLst>
                                  <p:iterate type="lt">
                                    <p:tmAbs val="0"/>
                                  </p:iterate>
                                  <p:childTnLst>
                                    <p:set>
                                      <p:cBhvr>
                                        <p:cTn id="56" dur="1" fill="hold">
                                          <p:stCondLst>
                                            <p:cond delay="0"/>
                                          </p:stCondLst>
                                        </p:cTn>
                                        <p:tgtEl>
                                          <p:spTgt spid="671">
                                            <p:txEl>
                                              <p:pRg st="2" end="2"/>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32" presetClass="emph" presetSubtype="0" fill="hold" nodeType="clickEffect">
                                  <p:stCondLst>
                                    <p:cond delay="0"/>
                                  </p:stCondLst>
                                  <p:childTnLst>
                                    <p:animRot by="120000">
                                      <p:cBhvr>
                                        <p:cTn id="60" dur="100" fill="hold">
                                          <p:stCondLst>
                                            <p:cond delay="0"/>
                                          </p:stCondLst>
                                        </p:cTn>
                                        <p:tgtEl>
                                          <p:spTgt spid="458"/>
                                        </p:tgtEl>
                                        <p:attrNameLst>
                                          <p:attrName>r</p:attrName>
                                        </p:attrNameLst>
                                      </p:cBhvr>
                                    </p:animRot>
                                    <p:animRot by="-240000">
                                      <p:cBhvr>
                                        <p:cTn id="61" dur="200" fill="hold">
                                          <p:stCondLst>
                                            <p:cond delay="200"/>
                                          </p:stCondLst>
                                        </p:cTn>
                                        <p:tgtEl>
                                          <p:spTgt spid="458"/>
                                        </p:tgtEl>
                                        <p:attrNameLst>
                                          <p:attrName>r</p:attrName>
                                        </p:attrNameLst>
                                      </p:cBhvr>
                                    </p:animRot>
                                    <p:animRot by="240000">
                                      <p:cBhvr>
                                        <p:cTn id="62" dur="200" fill="hold">
                                          <p:stCondLst>
                                            <p:cond delay="400"/>
                                          </p:stCondLst>
                                        </p:cTn>
                                        <p:tgtEl>
                                          <p:spTgt spid="458"/>
                                        </p:tgtEl>
                                        <p:attrNameLst>
                                          <p:attrName>r</p:attrName>
                                        </p:attrNameLst>
                                      </p:cBhvr>
                                    </p:animRot>
                                    <p:animRot by="-240000">
                                      <p:cBhvr>
                                        <p:cTn id="63" dur="200" fill="hold">
                                          <p:stCondLst>
                                            <p:cond delay="600"/>
                                          </p:stCondLst>
                                        </p:cTn>
                                        <p:tgtEl>
                                          <p:spTgt spid="458"/>
                                        </p:tgtEl>
                                        <p:attrNameLst>
                                          <p:attrName>r</p:attrName>
                                        </p:attrNameLst>
                                      </p:cBhvr>
                                    </p:animRot>
                                    <p:animRot by="120000">
                                      <p:cBhvr>
                                        <p:cTn id="64" dur="200" fill="hold">
                                          <p:stCondLst>
                                            <p:cond delay="800"/>
                                          </p:stCondLst>
                                        </p:cTn>
                                        <p:tgtEl>
                                          <p:spTgt spid="458"/>
                                        </p:tgtEl>
                                        <p:attrNameLst>
                                          <p:attrName>r</p:attrName>
                                        </p:attrNameLst>
                                      </p:cBhvr>
                                    </p:animRot>
                                  </p:childTnLst>
                                </p:cTn>
                              </p:par>
                              <p:par>
                                <p:cTn id="65" presetID="1" presetClass="entr" presetSubtype="0" fill="hold" nodeType="withEffect">
                                  <p:stCondLst>
                                    <p:cond delay="0"/>
                                  </p:stCondLst>
                                  <p:iterate type="lt">
                                    <p:tmAbs val="0"/>
                                  </p:iterate>
                                  <p:childTnLst>
                                    <p:set>
                                      <p:cBhvr>
                                        <p:cTn id="66" dur="1" fill="hold">
                                          <p:stCondLst>
                                            <p:cond delay="0"/>
                                          </p:stCondLst>
                                        </p:cTn>
                                        <p:tgtEl>
                                          <p:spTgt spid="671">
                                            <p:txEl>
                                              <p:pRg st="4" end="4"/>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Lst>
  </p:timing>
</p:sld>
</file>

<file path=ppt/slides/slide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Diagrams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3200400" y="4008502"/>
            <a:ext cx="1752600" cy="834853"/>
          </a:xfrm>
          <a:prstGeom prst="rect">
            <a:avLst/>
          </a:prstGeom>
        </p:spPr>
      </p:pic>
    </p:spTree>
    <p:extLst>
      <p:ext uri="{BB962C8B-B14F-4D97-AF65-F5344CB8AC3E}">
        <p14:creationId xmlns:p14="http://schemas.microsoft.com/office/powerpoint/2010/main" val="17104531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latin typeface="Gadugi" panose="020B0502040204020203" pitchFamily="34" charset="0"/>
            </a:endParaRPr>
          </a:p>
        </p:txBody>
      </p:sp>
      <p:sp>
        <p:nvSpPr>
          <p:cNvPr id="3" name="Content Placeholder 2"/>
          <p:cNvSpPr>
            <a:spLocks noGrp="1"/>
          </p:cNvSpPr>
          <p:nvPr>
            <p:ph idx="1"/>
          </p:nvPr>
        </p:nvSpPr>
        <p:spPr/>
        <p:txBody>
          <a:bodyPr/>
          <a:lstStyle/>
          <a:p>
            <a:endParaRPr lang="en-US" dirty="0"/>
          </a:p>
        </p:txBody>
      </p:sp>
      <p:sp>
        <p:nvSpPr>
          <p:cNvPr id="4" name="Trapezoid 3"/>
          <p:cNvSpPr/>
          <p:nvPr/>
        </p:nvSpPr>
        <p:spPr>
          <a:xfrm rot="10800000">
            <a:off x="4238672" y="3158219"/>
            <a:ext cx="1313602" cy="723703"/>
          </a:xfrm>
          <a:prstGeom prst="trapezoid">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p:cNvSpPr txBox="1"/>
          <p:nvPr/>
        </p:nvSpPr>
        <p:spPr>
          <a:xfrm>
            <a:off x="4413798" y="3181226"/>
            <a:ext cx="1019831" cy="707886"/>
          </a:xfrm>
          <a:prstGeom prst="rect">
            <a:avLst/>
          </a:prstGeom>
          <a:noFill/>
        </p:spPr>
        <p:txBody>
          <a:bodyPr wrap="none" rtlCol="0">
            <a:spAutoFit/>
          </a:bodyPr>
          <a:lstStyle/>
          <a:p>
            <a:r>
              <a:rPr lang="en-US" sz="4000" dirty="0" smtClean="0"/>
              <a:t>Add</a:t>
            </a:r>
            <a:endParaRPr lang="en-US" sz="4000" dirty="0"/>
          </a:p>
        </p:txBody>
      </p:sp>
      <p:sp>
        <p:nvSpPr>
          <p:cNvPr id="6" name="Trapezoid 5"/>
          <p:cNvSpPr/>
          <p:nvPr/>
        </p:nvSpPr>
        <p:spPr>
          <a:xfrm rot="10800000">
            <a:off x="5907201" y="3158219"/>
            <a:ext cx="1313602" cy="723703"/>
          </a:xfrm>
          <a:prstGeom prst="trapezoid">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p:cNvSpPr txBox="1"/>
          <p:nvPr/>
        </p:nvSpPr>
        <p:spPr>
          <a:xfrm>
            <a:off x="6100647" y="3176886"/>
            <a:ext cx="958917" cy="707886"/>
          </a:xfrm>
          <a:prstGeom prst="rect">
            <a:avLst/>
          </a:prstGeom>
          <a:noFill/>
        </p:spPr>
        <p:txBody>
          <a:bodyPr wrap="none" rtlCol="0">
            <a:spAutoFit/>
          </a:bodyPr>
          <a:lstStyle/>
          <a:p>
            <a:r>
              <a:rPr lang="en-US" sz="4000" dirty="0" smtClean="0"/>
              <a:t>Sub</a:t>
            </a:r>
            <a:endParaRPr lang="en-US" sz="4000" dirty="0"/>
          </a:p>
        </p:txBody>
      </p:sp>
      <p:cxnSp>
        <p:nvCxnSpPr>
          <p:cNvPr id="8" name="Straight Arrow Connector 7"/>
          <p:cNvCxnSpPr/>
          <p:nvPr/>
        </p:nvCxnSpPr>
        <p:spPr>
          <a:xfrm flipH="1">
            <a:off x="5190030" y="2697364"/>
            <a:ext cx="961895" cy="392997"/>
          </a:xfrm>
          <a:prstGeom prst="straightConnector1">
            <a:avLst/>
          </a:prstGeom>
          <a:ln w="635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6203248" y="2709407"/>
            <a:ext cx="553236" cy="380954"/>
          </a:xfrm>
          <a:prstGeom prst="straightConnector1">
            <a:avLst/>
          </a:prstGeom>
          <a:ln w="635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4989031" y="2692617"/>
            <a:ext cx="1257538" cy="397744"/>
          </a:xfrm>
          <a:prstGeom prst="straightConnector1">
            <a:avLst/>
          </a:prstGeom>
          <a:ln w="635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4672985" y="2709407"/>
            <a:ext cx="293953" cy="380954"/>
          </a:xfrm>
          <a:prstGeom prst="straightConnector1">
            <a:avLst/>
          </a:prstGeom>
          <a:ln w="635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5616592" y="2135917"/>
            <a:ext cx="1978234" cy="707886"/>
          </a:xfrm>
          <a:prstGeom prst="rect">
            <a:avLst/>
          </a:prstGeom>
          <a:solidFill>
            <a:schemeClr val="accent1"/>
          </a:solidFill>
        </p:spPr>
        <p:txBody>
          <a:bodyPr wrap="none" rtlCol="0">
            <a:spAutoFit/>
          </a:bodyPr>
          <a:lstStyle/>
          <a:p>
            <a:r>
              <a:rPr lang="en-US" sz="4000" dirty="0" smtClean="0"/>
              <a:t>constant</a:t>
            </a:r>
            <a:endParaRPr lang="en-US" sz="4000" dirty="0"/>
          </a:p>
        </p:txBody>
      </p:sp>
      <p:sp>
        <p:nvSpPr>
          <p:cNvPr id="13" name="TextBox 12"/>
          <p:cNvSpPr txBox="1"/>
          <p:nvPr/>
        </p:nvSpPr>
        <p:spPr>
          <a:xfrm>
            <a:off x="4799859" y="2157636"/>
            <a:ext cx="407484" cy="707886"/>
          </a:xfrm>
          <a:prstGeom prst="rect">
            <a:avLst/>
          </a:prstGeom>
          <a:solidFill>
            <a:srgbClr val="FF0000"/>
          </a:solidFill>
        </p:spPr>
        <p:txBody>
          <a:bodyPr wrap="none" rtlCol="0">
            <a:spAutoFit/>
          </a:bodyPr>
          <a:lstStyle/>
          <a:p>
            <a:r>
              <a:rPr lang="en-US" sz="4000" dirty="0" smtClean="0"/>
              <a:t>x</a:t>
            </a:r>
            <a:endParaRPr lang="en-US" sz="4000" dirty="0"/>
          </a:p>
        </p:txBody>
      </p:sp>
      <p:cxnSp>
        <p:nvCxnSpPr>
          <p:cNvPr id="14" name="Straight Arrow Connector 13"/>
          <p:cNvCxnSpPr>
            <a:stCxn id="4" idx="0"/>
          </p:cNvCxnSpPr>
          <p:nvPr/>
        </p:nvCxnSpPr>
        <p:spPr>
          <a:xfrm>
            <a:off x="4895473" y="3881922"/>
            <a:ext cx="311870" cy="405626"/>
          </a:xfrm>
          <a:prstGeom prst="straightConnector1">
            <a:avLst/>
          </a:prstGeom>
          <a:ln w="635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a:off x="6034669" y="3899872"/>
            <a:ext cx="445197" cy="384277"/>
          </a:xfrm>
          <a:prstGeom prst="straightConnector1">
            <a:avLst/>
          </a:prstGeom>
          <a:ln w="635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6" name="Trapezoid 15"/>
          <p:cNvSpPr/>
          <p:nvPr/>
        </p:nvSpPr>
        <p:spPr>
          <a:xfrm rot="10800000">
            <a:off x="4399324" y="4299247"/>
            <a:ext cx="2660239" cy="723703"/>
          </a:xfrm>
          <a:prstGeom prst="trapezoid">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Box 16"/>
          <p:cNvSpPr txBox="1"/>
          <p:nvPr/>
        </p:nvSpPr>
        <p:spPr>
          <a:xfrm>
            <a:off x="4513625" y="4306436"/>
            <a:ext cx="2502416" cy="707886"/>
          </a:xfrm>
          <a:prstGeom prst="rect">
            <a:avLst/>
          </a:prstGeom>
          <a:noFill/>
        </p:spPr>
        <p:txBody>
          <a:bodyPr wrap="none" rtlCol="0">
            <a:spAutoFit/>
          </a:bodyPr>
          <a:lstStyle/>
          <a:p>
            <a:r>
              <a:rPr lang="en-US" sz="4000" dirty="0" smtClean="0"/>
              <a:t>2-to-1 Mux</a:t>
            </a:r>
          </a:p>
        </p:txBody>
      </p:sp>
      <p:cxnSp>
        <p:nvCxnSpPr>
          <p:cNvPr id="18" name="Straight Arrow Connector 17"/>
          <p:cNvCxnSpPr/>
          <p:nvPr/>
        </p:nvCxnSpPr>
        <p:spPr>
          <a:xfrm>
            <a:off x="5661328" y="4985841"/>
            <a:ext cx="5248" cy="608806"/>
          </a:xfrm>
          <a:prstGeom prst="straightConnector1">
            <a:avLst/>
          </a:prstGeom>
          <a:ln w="635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5467235" y="5297326"/>
            <a:ext cx="407484" cy="707886"/>
          </a:xfrm>
          <a:prstGeom prst="rect">
            <a:avLst/>
          </a:prstGeom>
          <a:solidFill>
            <a:srgbClr val="FF0000"/>
          </a:solidFill>
        </p:spPr>
        <p:txBody>
          <a:bodyPr wrap="none" rtlCol="0">
            <a:spAutoFit/>
          </a:bodyPr>
          <a:lstStyle/>
          <a:p>
            <a:r>
              <a:rPr lang="en-US" sz="4000" dirty="0" smtClean="0"/>
              <a:t>x</a:t>
            </a:r>
            <a:endParaRPr lang="en-US" sz="4000" dirty="0"/>
          </a:p>
        </p:txBody>
      </p:sp>
      <p:cxnSp>
        <p:nvCxnSpPr>
          <p:cNvPr id="20" name="Straight Arrow Connector 19"/>
          <p:cNvCxnSpPr>
            <a:endCxn id="16" idx="3"/>
          </p:cNvCxnSpPr>
          <p:nvPr/>
        </p:nvCxnSpPr>
        <p:spPr>
          <a:xfrm>
            <a:off x="4132730" y="4660379"/>
            <a:ext cx="357057" cy="719"/>
          </a:xfrm>
          <a:prstGeom prst="straightConnector1">
            <a:avLst/>
          </a:prstGeom>
          <a:ln w="635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2628900" y="4268811"/>
            <a:ext cx="1529586" cy="707886"/>
          </a:xfrm>
          <a:prstGeom prst="rect">
            <a:avLst/>
          </a:prstGeom>
          <a:solidFill>
            <a:schemeClr val="accent1"/>
          </a:solidFill>
        </p:spPr>
        <p:txBody>
          <a:bodyPr wrap="none" rtlCol="0">
            <a:spAutoFit/>
          </a:bodyPr>
          <a:lstStyle/>
          <a:p>
            <a:r>
              <a:rPr lang="en-US" sz="4000" dirty="0" smtClean="0"/>
              <a:t>choice</a:t>
            </a:r>
            <a:endParaRPr lang="en-US" sz="4000" dirty="0"/>
          </a:p>
        </p:txBody>
      </p:sp>
    </p:spTree>
    <p:extLst>
      <p:ext uri="{BB962C8B-B14F-4D97-AF65-F5344CB8AC3E}">
        <p14:creationId xmlns:p14="http://schemas.microsoft.com/office/powerpoint/2010/main" val="221796872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animBg="1"/>
      <p:bldP spid="7" grpId="0"/>
      <p:bldP spid="12" grpId="0" animBg="1"/>
      <p:bldP spid="13" grpId="0" animBg="1"/>
      <p:bldP spid="16" grpId="0" animBg="1"/>
      <p:bldP spid="17" grpId="0"/>
      <p:bldP spid="19" grpId="0" animBg="1"/>
      <p:bldP spid="21" grpId="0" animBg="1"/>
    </p:bldLst>
  </p:timing>
</p:sld>
</file>

<file path=ppt/slides/slide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quest for programmability</a:t>
            </a:r>
            <a:endParaRPr lang="en-US" dirty="0">
              <a:latin typeface="Gadugi" panose="020B0502040204020203" pitchFamily="34" charset="0"/>
            </a:endParaRPr>
          </a:p>
        </p:txBody>
      </p:sp>
      <p:graphicFrame>
        <p:nvGraphicFramePr>
          <p:cNvPr id="7" name="Content Placeholder 6"/>
          <p:cNvGraphicFramePr>
            <a:graphicFrameLocks noGrp="1"/>
          </p:cNvGraphicFramePr>
          <p:nvPr>
            <p:ph idx="1"/>
            <p:extLst/>
          </p:nvPr>
        </p:nvGraphicFramePr>
        <p:xfrm>
          <a:off x="6731001" y="2333943"/>
          <a:ext cx="4546599" cy="2225040"/>
        </p:xfrm>
        <a:graphic>
          <a:graphicData uri="http://schemas.openxmlformats.org/drawingml/2006/table">
            <a:tbl>
              <a:tblPr firstRow="1" bandRow="1">
                <a:tableStyleId>{5C22544A-7EE6-4342-B048-85BDC9FD1C3A}</a:tableStyleId>
              </a:tblPr>
              <a:tblGrid>
                <a:gridCol w="2489199"/>
                <a:gridCol w="685800"/>
                <a:gridCol w="1371600"/>
              </a:tblGrid>
              <a:tr h="370840">
                <a:tc>
                  <a:txBody>
                    <a:bodyPr/>
                    <a:lstStyle/>
                    <a:p>
                      <a:r>
                        <a:rPr lang="en-US" dirty="0" smtClean="0"/>
                        <a:t>Switch</a:t>
                      </a:r>
                      <a:endParaRPr lang="en-US" dirty="0"/>
                    </a:p>
                  </a:txBody>
                  <a:tcPr/>
                </a:tc>
                <a:tc>
                  <a:txBody>
                    <a:bodyPr/>
                    <a:lstStyle/>
                    <a:p>
                      <a:r>
                        <a:rPr lang="en-US" dirty="0" smtClean="0"/>
                        <a:t>Year</a:t>
                      </a:r>
                      <a:endParaRPr lang="en-US" dirty="0"/>
                    </a:p>
                  </a:txBody>
                  <a:tcPr/>
                </a:tc>
                <a:tc>
                  <a:txBody>
                    <a:bodyPr/>
                    <a:lstStyle/>
                    <a:p>
                      <a:r>
                        <a:rPr lang="en-US" dirty="0" smtClean="0"/>
                        <a:t>Line-rate</a:t>
                      </a:r>
                      <a:endParaRPr lang="en-US" dirty="0"/>
                    </a:p>
                  </a:txBody>
                  <a:tcPr/>
                </a:tc>
              </a:tr>
              <a:tr h="370840">
                <a:tc>
                  <a:txBody>
                    <a:bodyPr/>
                    <a:lstStyle/>
                    <a:p>
                      <a:r>
                        <a:rPr lang="en-US" dirty="0" smtClean="0"/>
                        <a:t>Cisco Catalyst</a:t>
                      </a:r>
                      <a:endParaRPr lang="en-US" dirty="0"/>
                    </a:p>
                  </a:txBody>
                  <a:tcPr/>
                </a:tc>
                <a:tc>
                  <a:txBody>
                    <a:bodyPr/>
                    <a:lstStyle/>
                    <a:p>
                      <a:r>
                        <a:rPr lang="en-US" dirty="0" smtClean="0"/>
                        <a:t>1999</a:t>
                      </a:r>
                      <a:endParaRPr lang="en-US" dirty="0"/>
                    </a:p>
                  </a:txBody>
                  <a:tcPr/>
                </a:tc>
                <a:tc>
                  <a:txBody>
                    <a:bodyPr/>
                    <a:lstStyle/>
                    <a:p>
                      <a:r>
                        <a:rPr lang="en-US" dirty="0" smtClean="0"/>
                        <a:t>32 </a:t>
                      </a:r>
                      <a:r>
                        <a:rPr lang="en-US" dirty="0" err="1" smtClean="0"/>
                        <a:t>Gbit</a:t>
                      </a:r>
                      <a:r>
                        <a:rPr lang="en-US" dirty="0" smtClean="0"/>
                        <a:t>/s</a:t>
                      </a:r>
                      <a:endParaRPr lang="en-US" dirty="0"/>
                    </a:p>
                  </a:txBody>
                  <a:tcPr/>
                </a:tc>
              </a:tr>
              <a:tr h="370840">
                <a:tc>
                  <a:txBody>
                    <a:bodyPr/>
                    <a:lstStyle/>
                    <a:p>
                      <a:r>
                        <a:rPr lang="en-US" dirty="0" smtClean="0"/>
                        <a:t>Broadcom 5670</a:t>
                      </a:r>
                      <a:endParaRPr lang="en-US" dirty="0"/>
                    </a:p>
                  </a:txBody>
                  <a:tcPr/>
                </a:tc>
                <a:tc>
                  <a:txBody>
                    <a:bodyPr/>
                    <a:lstStyle/>
                    <a:p>
                      <a:r>
                        <a:rPr lang="en-US" dirty="0" smtClean="0"/>
                        <a:t>2004</a:t>
                      </a:r>
                      <a:endParaRPr lang="en-US" dirty="0"/>
                    </a:p>
                  </a:txBody>
                  <a:tcPr/>
                </a:tc>
                <a:tc>
                  <a:txBody>
                    <a:bodyPr/>
                    <a:lstStyle/>
                    <a:p>
                      <a:r>
                        <a:rPr lang="en-US" dirty="0" smtClean="0"/>
                        <a:t>80 </a:t>
                      </a:r>
                      <a:r>
                        <a:rPr lang="en-US" dirty="0" err="1" smtClean="0"/>
                        <a:t>Gbit</a:t>
                      </a:r>
                      <a:r>
                        <a:rPr lang="en-US" dirty="0" smtClean="0"/>
                        <a:t>/s</a:t>
                      </a:r>
                      <a:endParaRPr lang="en-US" dirty="0"/>
                    </a:p>
                  </a:txBody>
                  <a:tcPr/>
                </a:tc>
              </a:tr>
              <a:tr h="370840">
                <a:tc>
                  <a:txBody>
                    <a:bodyPr/>
                    <a:lstStyle/>
                    <a:p>
                      <a:r>
                        <a:rPr lang="en-US" dirty="0" smtClean="0"/>
                        <a:t>Broadcom Scorpion</a:t>
                      </a:r>
                      <a:endParaRPr lang="en-US" dirty="0"/>
                    </a:p>
                  </a:txBody>
                  <a:tcPr/>
                </a:tc>
                <a:tc>
                  <a:txBody>
                    <a:bodyPr/>
                    <a:lstStyle/>
                    <a:p>
                      <a:r>
                        <a:rPr lang="en-US" dirty="0" smtClean="0"/>
                        <a:t>2007</a:t>
                      </a:r>
                      <a:endParaRPr lang="en-US" dirty="0"/>
                    </a:p>
                  </a:txBody>
                  <a:tcPr/>
                </a:tc>
                <a:tc>
                  <a:txBody>
                    <a:bodyPr/>
                    <a:lstStyle/>
                    <a:p>
                      <a:r>
                        <a:rPr lang="en-US" dirty="0" smtClean="0"/>
                        <a:t>240 </a:t>
                      </a:r>
                      <a:r>
                        <a:rPr lang="en-US" baseline="0" dirty="0" err="1" smtClean="0"/>
                        <a:t>Gbit</a:t>
                      </a:r>
                      <a:r>
                        <a:rPr lang="en-US" baseline="0" dirty="0" smtClean="0"/>
                        <a:t>/s</a:t>
                      </a:r>
                      <a:endParaRPr lang="en-US" dirty="0"/>
                    </a:p>
                  </a:txBody>
                  <a:tcPr/>
                </a:tc>
              </a:tr>
              <a:tr h="370840">
                <a:tc>
                  <a:txBody>
                    <a:bodyPr/>
                    <a:lstStyle/>
                    <a:p>
                      <a:r>
                        <a:rPr lang="en-US" dirty="0" smtClean="0"/>
                        <a:t>Broadcom Trident</a:t>
                      </a:r>
                      <a:endParaRPr lang="en-US" dirty="0"/>
                    </a:p>
                  </a:txBody>
                  <a:tcPr/>
                </a:tc>
                <a:tc>
                  <a:txBody>
                    <a:bodyPr/>
                    <a:lstStyle/>
                    <a:p>
                      <a:r>
                        <a:rPr lang="en-US" dirty="0" smtClean="0"/>
                        <a:t>2010</a:t>
                      </a:r>
                      <a:endParaRPr lang="en-US" dirty="0"/>
                    </a:p>
                  </a:txBody>
                  <a:tcPr/>
                </a:tc>
                <a:tc>
                  <a:txBody>
                    <a:bodyPr/>
                    <a:lstStyle/>
                    <a:p>
                      <a:r>
                        <a:rPr lang="en-US" dirty="0" smtClean="0"/>
                        <a:t>640</a:t>
                      </a:r>
                      <a:r>
                        <a:rPr lang="en-US" baseline="0" dirty="0" smtClean="0"/>
                        <a:t> </a:t>
                      </a:r>
                      <a:r>
                        <a:rPr lang="en-US" baseline="0" dirty="0" err="1" smtClean="0"/>
                        <a:t>Gbit</a:t>
                      </a:r>
                      <a:r>
                        <a:rPr lang="en-US" baseline="0" dirty="0" smtClean="0"/>
                        <a:t>/s</a:t>
                      </a:r>
                      <a:endParaRPr lang="en-US" dirty="0"/>
                    </a:p>
                  </a:txBody>
                  <a:tcPr/>
                </a:tc>
              </a:tr>
              <a:tr h="370840">
                <a:tc>
                  <a:txBody>
                    <a:bodyPr/>
                    <a:lstStyle/>
                    <a:p>
                      <a:r>
                        <a:rPr lang="en-US" dirty="0" smtClean="0"/>
                        <a:t>Broadcom Tomahawk</a:t>
                      </a:r>
                      <a:endParaRPr lang="en-US" dirty="0"/>
                    </a:p>
                  </a:txBody>
                  <a:tcPr/>
                </a:tc>
                <a:tc>
                  <a:txBody>
                    <a:bodyPr/>
                    <a:lstStyle/>
                    <a:p>
                      <a:r>
                        <a:rPr lang="en-US" dirty="0" smtClean="0"/>
                        <a:t>2014</a:t>
                      </a:r>
                      <a:endParaRPr lang="en-US" dirty="0"/>
                    </a:p>
                  </a:txBody>
                  <a:tcPr/>
                </a:tc>
                <a:tc>
                  <a:txBody>
                    <a:bodyPr/>
                    <a:lstStyle/>
                    <a:p>
                      <a:r>
                        <a:rPr lang="en-US" dirty="0" smtClean="0"/>
                        <a:t>3.2</a:t>
                      </a:r>
                      <a:r>
                        <a:rPr lang="en-US" baseline="0" dirty="0" smtClean="0"/>
                        <a:t> </a:t>
                      </a:r>
                      <a:r>
                        <a:rPr lang="en-US" baseline="0" dirty="0" err="1" smtClean="0"/>
                        <a:t>Tbit</a:t>
                      </a:r>
                      <a:r>
                        <a:rPr lang="en-US" baseline="0" dirty="0" smtClean="0"/>
                        <a:t>/s</a:t>
                      </a:r>
                      <a:endParaRPr lang="en-US" dirty="0"/>
                    </a:p>
                  </a:txBody>
                  <a:tcPr/>
                </a:tc>
              </a:tr>
            </a:tbl>
          </a:graphicData>
        </a:graphic>
      </p:graphicFrame>
      <p:sp>
        <p:nvSpPr>
          <p:cNvPr id="4" name="Rounded Rectangle 3"/>
          <p:cNvSpPr/>
          <p:nvPr/>
        </p:nvSpPr>
        <p:spPr>
          <a:xfrm>
            <a:off x="1104900" y="5067300"/>
            <a:ext cx="99187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Programmability =&gt; 10--100x slower than line rate.</a:t>
            </a:r>
            <a:endParaRPr lang="en-US" sz="3000" dirty="0">
              <a:latin typeface="Gadugi" panose="020B0502040204020203" pitchFamily="34" charset="0"/>
            </a:endParaRPr>
          </a:p>
        </p:txBody>
      </p:sp>
      <p:graphicFrame>
        <p:nvGraphicFramePr>
          <p:cNvPr id="5" name="Table 4"/>
          <p:cNvGraphicFramePr>
            <a:graphicFrameLocks noGrp="1"/>
          </p:cNvGraphicFramePr>
          <p:nvPr>
            <p:extLst/>
          </p:nvPr>
        </p:nvGraphicFramePr>
        <p:xfrm>
          <a:off x="1104900" y="2333943"/>
          <a:ext cx="5067300" cy="3032760"/>
        </p:xfrm>
        <a:graphic>
          <a:graphicData uri="http://schemas.openxmlformats.org/drawingml/2006/table">
            <a:tbl>
              <a:tblPr firstRow="1" bandRow="1">
                <a:tableStyleId>{5C22544A-7EE6-4342-B048-85BDC9FD1C3A}</a:tableStyleId>
              </a:tblPr>
              <a:tblGrid>
                <a:gridCol w="1638300"/>
                <a:gridCol w="762000"/>
                <a:gridCol w="1219200"/>
                <a:gridCol w="1447800"/>
              </a:tblGrid>
              <a:tr h="370840">
                <a:tc>
                  <a:txBody>
                    <a:bodyPr/>
                    <a:lstStyle/>
                    <a:p>
                      <a:r>
                        <a:rPr lang="en-US" dirty="0" smtClean="0"/>
                        <a:t>System</a:t>
                      </a:r>
                      <a:endParaRPr lang="en-US" dirty="0"/>
                    </a:p>
                  </a:txBody>
                  <a:tcPr/>
                </a:tc>
                <a:tc>
                  <a:txBody>
                    <a:bodyPr/>
                    <a:lstStyle/>
                    <a:p>
                      <a:r>
                        <a:rPr lang="en-US" dirty="0" smtClean="0"/>
                        <a:t>Year</a:t>
                      </a:r>
                      <a:endParaRPr lang="en-US" dirty="0"/>
                    </a:p>
                  </a:txBody>
                  <a:tcPr/>
                </a:tc>
                <a:tc>
                  <a:txBody>
                    <a:bodyPr/>
                    <a:lstStyle/>
                    <a:p>
                      <a:r>
                        <a:rPr lang="en-US" dirty="0" smtClean="0"/>
                        <a:t>Substrate</a:t>
                      </a:r>
                      <a:endParaRPr lang="en-US" dirty="0"/>
                    </a:p>
                  </a:txBody>
                  <a:tcPr/>
                </a:tc>
                <a:tc>
                  <a:txBody>
                    <a:bodyPr/>
                    <a:lstStyle/>
                    <a:p>
                      <a:r>
                        <a:rPr lang="en-US" dirty="0" smtClean="0"/>
                        <a:t>Performance</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Click</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2000</a:t>
                      </a:r>
                    </a:p>
                  </a:txBody>
                  <a:tcPr/>
                </a:tc>
                <a:tc>
                  <a:txBody>
                    <a:bodyPr/>
                    <a:lstStyle/>
                    <a:p>
                      <a:r>
                        <a:rPr lang="en-US" dirty="0" smtClean="0"/>
                        <a:t>CPUs</a:t>
                      </a:r>
                      <a:endParaRPr lang="en-US" dirty="0"/>
                    </a:p>
                  </a:txBody>
                  <a:tcPr/>
                </a:tc>
                <a:tc>
                  <a:txBody>
                    <a:bodyPr/>
                    <a:lstStyle/>
                    <a:p>
                      <a:r>
                        <a:rPr lang="en-US" dirty="0" smtClean="0"/>
                        <a:t>170 Mbit/s</a:t>
                      </a:r>
                      <a:endParaRPr lang="en-US" dirty="0"/>
                    </a:p>
                  </a:txBody>
                  <a:tcPr/>
                </a:tc>
              </a:tr>
              <a:tr h="370840">
                <a:tc>
                  <a:txBody>
                    <a:bodyPr/>
                    <a:lstStyle/>
                    <a:p>
                      <a:r>
                        <a:rPr lang="en-US" dirty="0" smtClean="0"/>
                        <a:t>Intel IXP 2400</a:t>
                      </a:r>
                      <a:endParaRPr lang="en-US" dirty="0"/>
                    </a:p>
                  </a:txBody>
                  <a:tcPr/>
                </a:tc>
                <a:tc>
                  <a:txBody>
                    <a:bodyPr/>
                    <a:lstStyle/>
                    <a:p>
                      <a:r>
                        <a:rPr lang="en-US" dirty="0" smtClean="0"/>
                        <a:t>2002</a:t>
                      </a:r>
                      <a:endParaRPr lang="en-US" dirty="0"/>
                    </a:p>
                  </a:txBody>
                  <a:tcPr/>
                </a:tc>
                <a:tc>
                  <a:txBody>
                    <a:bodyPr/>
                    <a:lstStyle/>
                    <a:p>
                      <a:r>
                        <a:rPr lang="en-US" dirty="0" smtClean="0"/>
                        <a:t>NPUs</a:t>
                      </a:r>
                      <a:endParaRPr lang="en-US" dirty="0"/>
                    </a:p>
                  </a:txBody>
                  <a:tcPr/>
                </a:tc>
                <a:tc>
                  <a:txBody>
                    <a:bodyPr/>
                    <a:lstStyle/>
                    <a:p>
                      <a:r>
                        <a:rPr lang="en-US" dirty="0" smtClean="0"/>
                        <a:t>4 </a:t>
                      </a:r>
                      <a:r>
                        <a:rPr lang="en-US" dirty="0" err="1" smtClean="0"/>
                        <a:t>Gbit</a:t>
                      </a:r>
                      <a:r>
                        <a:rPr lang="en-US" dirty="0" smtClean="0"/>
                        <a:t>/s</a:t>
                      </a:r>
                      <a:endParaRPr lang="en-US" dirty="0"/>
                    </a:p>
                  </a:txBody>
                  <a:tcPr/>
                </a:tc>
              </a:tr>
              <a:tr h="370840">
                <a:tc>
                  <a:txBody>
                    <a:bodyPr/>
                    <a:lstStyle/>
                    <a:p>
                      <a:r>
                        <a:rPr lang="en-US" dirty="0" err="1" smtClean="0"/>
                        <a:t>RouteBricks</a:t>
                      </a:r>
                      <a:endParaRPr lang="en-US" dirty="0"/>
                    </a:p>
                  </a:txBody>
                  <a:tcPr/>
                </a:tc>
                <a:tc>
                  <a:txBody>
                    <a:bodyPr/>
                    <a:lstStyle/>
                    <a:p>
                      <a:r>
                        <a:rPr lang="en-US" dirty="0" smtClean="0"/>
                        <a:t>2009</a:t>
                      </a:r>
                      <a:endParaRPr lang="en-US" dirty="0"/>
                    </a:p>
                  </a:txBody>
                  <a:tcPr/>
                </a:tc>
                <a:tc>
                  <a:txBody>
                    <a:bodyPr/>
                    <a:lstStyle/>
                    <a:p>
                      <a:r>
                        <a:rPr lang="en-US" dirty="0" smtClean="0"/>
                        <a:t>Multi-core</a:t>
                      </a:r>
                      <a:endParaRPr lang="en-US" dirty="0"/>
                    </a:p>
                  </a:txBody>
                  <a:tcPr/>
                </a:tc>
                <a:tc>
                  <a:txBody>
                    <a:bodyPr/>
                    <a:lstStyle/>
                    <a:p>
                      <a:r>
                        <a:rPr lang="en-US" dirty="0" smtClean="0"/>
                        <a:t>35 </a:t>
                      </a:r>
                      <a:r>
                        <a:rPr lang="en-US" dirty="0" err="1" smtClean="0"/>
                        <a:t>Gbit</a:t>
                      </a:r>
                      <a:r>
                        <a:rPr lang="en-US" dirty="0" smtClean="0"/>
                        <a:t>/s</a:t>
                      </a:r>
                      <a:endParaRPr lang="en-US" dirty="0"/>
                    </a:p>
                  </a:txBody>
                  <a:tcPr/>
                </a:tc>
              </a:tr>
              <a:tr h="370840">
                <a:tc>
                  <a:txBody>
                    <a:bodyPr/>
                    <a:lstStyle/>
                    <a:p>
                      <a:r>
                        <a:rPr lang="en-US" dirty="0" err="1" smtClean="0"/>
                        <a:t>PacketShader</a:t>
                      </a:r>
                      <a:endParaRPr lang="en-US" dirty="0"/>
                    </a:p>
                  </a:txBody>
                  <a:tcPr/>
                </a:tc>
                <a:tc>
                  <a:txBody>
                    <a:bodyPr/>
                    <a:lstStyle/>
                    <a:p>
                      <a:r>
                        <a:rPr lang="en-US" dirty="0" smtClean="0"/>
                        <a:t>2010</a:t>
                      </a:r>
                      <a:endParaRPr lang="en-US" dirty="0"/>
                    </a:p>
                  </a:txBody>
                  <a:tcPr/>
                </a:tc>
                <a:tc>
                  <a:txBody>
                    <a:bodyPr/>
                    <a:lstStyle/>
                    <a:p>
                      <a:r>
                        <a:rPr lang="en-US" dirty="0" smtClean="0"/>
                        <a:t>GPUs</a:t>
                      </a:r>
                    </a:p>
                  </a:txBody>
                  <a:tcPr/>
                </a:tc>
                <a:tc>
                  <a:txBody>
                    <a:bodyPr/>
                    <a:lstStyle/>
                    <a:p>
                      <a:r>
                        <a:rPr lang="en-US" dirty="0" smtClean="0"/>
                        <a:t>40 </a:t>
                      </a:r>
                      <a:r>
                        <a:rPr lang="en-US" dirty="0" err="1" smtClean="0"/>
                        <a:t>Gbit</a:t>
                      </a:r>
                      <a:r>
                        <a:rPr lang="en-US" dirty="0" smtClean="0"/>
                        <a:t>/s</a:t>
                      </a:r>
                      <a:endParaRPr lang="en-US" dirty="0"/>
                    </a:p>
                  </a:txBody>
                  <a:tcPr/>
                </a:tc>
              </a:tr>
              <a:tr h="370840">
                <a:tc>
                  <a:txBody>
                    <a:bodyPr/>
                    <a:lstStyle/>
                    <a:p>
                      <a:r>
                        <a:rPr lang="en-US" dirty="0" err="1" smtClean="0"/>
                        <a:t>NetFPGA</a:t>
                      </a:r>
                      <a:r>
                        <a:rPr lang="en-US" dirty="0" smtClean="0"/>
                        <a:t> SUME</a:t>
                      </a:r>
                      <a:endParaRPr lang="en-US" dirty="0"/>
                    </a:p>
                  </a:txBody>
                  <a:tcPr/>
                </a:tc>
                <a:tc>
                  <a:txBody>
                    <a:bodyPr/>
                    <a:lstStyle/>
                    <a:p>
                      <a:r>
                        <a:rPr lang="en-US" dirty="0" smtClean="0"/>
                        <a:t>2014</a:t>
                      </a:r>
                      <a:endParaRPr lang="en-US" dirty="0"/>
                    </a:p>
                  </a:txBody>
                  <a:tcPr/>
                </a:tc>
                <a:tc>
                  <a:txBody>
                    <a:bodyPr/>
                    <a:lstStyle/>
                    <a:p>
                      <a:r>
                        <a:rPr lang="en-US" dirty="0" smtClean="0"/>
                        <a:t>FPGA</a:t>
                      </a:r>
                      <a:endParaRPr lang="en-US" dirty="0"/>
                    </a:p>
                  </a:txBody>
                  <a:tcPr/>
                </a:tc>
                <a:tc>
                  <a:txBody>
                    <a:bodyPr/>
                    <a:lstStyle/>
                    <a:p>
                      <a:r>
                        <a:rPr lang="en-US" dirty="0" smtClean="0"/>
                        <a:t>100 </a:t>
                      </a:r>
                      <a:r>
                        <a:rPr lang="en-US" dirty="0" err="1" smtClean="0"/>
                        <a:t>Gbit</a:t>
                      </a:r>
                      <a:r>
                        <a:rPr lang="en-US" dirty="0" smtClean="0"/>
                        <a:t>/s</a:t>
                      </a:r>
                      <a:endParaRPr lang="en-US" dirty="0"/>
                    </a:p>
                  </a:txBody>
                  <a:tcPr/>
                </a:tc>
              </a:tr>
            </a:tbl>
          </a:graphicData>
        </a:graphic>
      </p:graphicFrame>
    </p:spTree>
    <p:extLst>
      <p:ext uri="{BB962C8B-B14F-4D97-AF65-F5344CB8AC3E}">
        <p14:creationId xmlns:p14="http://schemas.microsoft.com/office/powerpoint/2010/main" val="62489714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quest for programmability</a:t>
            </a:r>
            <a:endParaRPr lang="en-US" dirty="0">
              <a:latin typeface="Gadugi" panose="020B0502040204020203" pitchFamily="34" charset="0"/>
            </a:endParaRPr>
          </a:p>
        </p:txBody>
      </p:sp>
      <p:sp>
        <p:nvSpPr>
          <p:cNvPr id="4" name="Rounded Rectangle 3"/>
          <p:cNvSpPr/>
          <p:nvPr/>
        </p:nvSpPr>
        <p:spPr>
          <a:xfrm>
            <a:off x="1136650" y="5791858"/>
            <a:ext cx="99187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Programmability =&gt; 10--100x slower than line rate.</a:t>
            </a:r>
            <a:endParaRPr lang="en-US" sz="3000" dirty="0">
              <a:latin typeface="Gadugi" panose="020B0502040204020203" pitchFamily="34" charset="0"/>
            </a:endParaRPr>
          </a:p>
        </p:txBody>
      </p:sp>
      <p:graphicFrame>
        <p:nvGraphicFramePr>
          <p:cNvPr id="15" name="Chart 14"/>
          <p:cNvGraphicFramePr>
            <a:graphicFrameLocks/>
          </p:cNvGraphicFramePr>
          <p:nvPr>
            <p:extLst/>
          </p:nvPr>
        </p:nvGraphicFramePr>
        <p:xfrm>
          <a:off x="2152650" y="1447800"/>
          <a:ext cx="7810500" cy="410051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3743951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graphicEl>
                                              <a:chart seriesIdx="-3" categoryIdx="-3" bldStep="gridLegend"/>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graphicEl>
                                              <a:chart seriesIdx="0" categoryIdx="-4" bldStep="series"/>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graphicEl>
                                              <a:chart seriesIdx="1" categoryIdx="-4" bldStep="series"/>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Graphic spid="15" grpId="0">
        <p:bldSub>
          <a:bldChart bld="series"/>
        </p:bldSub>
      </p:bldGraphic>
    </p:bldLst>
  </p:timing>
</p:sld>
</file>

<file path=ppt/slides/slide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Compiler targets: diagram</a:t>
            </a:r>
            <a:endParaRPr lang="en-US" dirty="0">
              <a:latin typeface="Gadugi" panose="020B0502040204020203" pitchFamily="34" charset="0"/>
            </a:endParaRPr>
          </a:p>
        </p:txBody>
      </p:sp>
      <p:sp>
        <p:nvSpPr>
          <p:cNvPr id="4" name="Rounded Rectangle 3"/>
          <p:cNvSpPr/>
          <p:nvPr/>
        </p:nvSpPr>
        <p:spPr>
          <a:xfrm>
            <a:off x="1816554" y="3992336"/>
            <a:ext cx="1146051" cy="9018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 name="Rounded Rectangle 4"/>
          <p:cNvSpPr/>
          <p:nvPr/>
        </p:nvSpPr>
        <p:spPr>
          <a:xfrm>
            <a:off x="337222" y="4498261"/>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 name="Rounded Rectangle 5"/>
          <p:cNvSpPr/>
          <p:nvPr/>
        </p:nvSpPr>
        <p:spPr>
          <a:xfrm>
            <a:off x="341814" y="388676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ounded Rectangle 6"/>
          <p:cNvSpPr/>
          <p:nvPr/>
        </p:nvSpPr>
        <p:spPr>
          <a:xfrm>
            <a:off x="3455577" y="4204775"/>
            <a:ext cx="72725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0" name="TextBox 9"/>
          <p:cNvSpPr txBox="1"/>
          <p:nvPr/>
        </p:nvSpPr>
        <p:spPr>
          <a:xfrm>
            <a:off x="1768497" y="3970830"/>
            <a:ext cx="1194109" cy="923330"/>
          </a:xfrm>
          <a:prstGeom prst="rect">
            <a:avLst/>
          </a:prstGeom>
          <a:noFill/>
        </p:spPr>
        <p:txBody>
          <a:bodyPr wrap="none" rtlCol="0">
            <a:spAutoFit/>
          </a:bodyPr>
          <a:lstStyle/>
          <a:p>
            <a:r>
              <a:rPr lang="en-US" dirty="0" smtClean="0"/>
              <a:t>Operation:</a:t>
            </a:r>
          </a:p>
          <a:p>
            <a:r>
              <a:rPr lang="en-US" dirty="0" smtClean="0"/>
              <a:t>  +, -, &gt;, &lt;,</a:t>
            </a:r>
          </a:p>
          <a:p>
            <a:r>
              <a:rPr lang="en-US" dirty="0" smtClean="0"/>
              <a:t>AND, OR</a:t>
            </a:r>
            <a:endParaRPr lang="en-US" dirty="0"/>
          </a:p>
        </p:txBody>
      </p:sp>
      <p:sp>
        <p:nvSpPr>
          <p:cNvPr id="13" name="TextBox 12"/>
          <p:cNvSpPr txBox="1"/>
          <p:nvPr/>
        </p:nvSpPr>
        <p:spPr>
          <a:xfrm>
            <a:off x="341814" y="3830422"/>
            <a:ext cx="992772" cy="646331"/>
          </a:xfrm>
          <a:prstGeom prst="rect">
            <a:avLst/>
          </a:prstGeom>
          <a:noFill/>
        </p:spPr>
        <p:txBody>
          <a:bodyPr wrap="none" rtlCol="0">
            <a:spAutoFit/>
          </a:bodyPr>
          <a:lstStyle/>
          <a:p>
            <a:r>
              <a:rPr lang="en-US" dirty="0" smtClean="0"/>
              <a:t>pkt.f1/</a:t>
            </a:r>
          </a:p>
          <a:p>
            <a:r>
              <a:rPr lang="en-US" dirty="0" smtClean="0"/>
              <a:t>constant</a:t>
            </a:r>
            <a:endParaRPr lang="en-US" dirty="0"/>
          </a:p>
        </p:txBody>
      </p:sp>
      <p:sp>
        <p:nvSpPr>
          <p:cNvPr id="14" name="TextBox 13"/>
          <p:cNvSpPr txBox="1"/>
          <p:nvPr/>
        </p:nvSpPr>
        <p:spPr>
          <a:xfrm>
            <a:off x="341814" y="4476753"/>
            <a:ext cx="992772" cy="646331"/>
          </a:xfrm>
          <a:prstGeom prst="rect">
            <a:avLst/>
          </a:prstGeom>
          <a:noFill/>
        </p:spPr>
        <p:txBody>
          <a:bodyPr wrap="none" rtlCol="0">
            <a:spAutoFit/>
          </a:bodyPr>
          <a:lstStyle/>
          <a:p>
            <a:r>
              <a:rPr lang="en-US" dirty="0" smtClean="0"/>
              <a:t>pkt.f2/</a:t>
            </a:r>
          </a:p>
          <a:p>
            <a:r>
              <a:rPr lang="en-US" dirty="0" smtClean="0"/>
              <a:t>constant</a:t>
            </a:r>
            <a:endParaRPr lang="en-US" dirty="0"/>
          </a:p>
        </p:txBody>
      </p:sp>
      <p:sp>
        <p:nvSpPr>
          <p:cNvPr id="16" name="TextBox 15"/>
          <p:cNvSpPr txBox="1"/>
          <p:nvPr/>
        </p:nvSpPr>
        <p:spPr>
          <a:xfrm>
            <a:off x="3455577" y="4276847"/>
            <a:ext cx="727250" cy="369332"/>
          </a:xfrm>
          <a:prstGeom prst="rect">
            <a:avLst/>
          </a:prstGeom>
          <a:noFill/>
        </p:spPr>
        <p:txBody>
          <a:bodyPr wrap="none" rtlCol="0">
            <a:spAutoFit/>
          </a:bodyPr>
          <a:lstStyle/>
          <a:p>
            <a:r>
              <a:rPr lang="en-US" dirty="0" smtClean="0"/>
              <a:t>pkt.f3</a:t>
            </a:r>
            <a:endParaRPr lang="en-US" dirty="0"/>
          </a:p>
        </p:txBody>
      </p:sp>
      <p:sp>
        <p:nvSpPr>
          <p:cNvPr id="19" name="Rounded Rectangle 18"/>
          <p:cNvSpPr/>
          <p:nvPr/>
        </p:nvSpPr>
        <p:spPr>
          <a:xfrm>
            <a:off x="6853408" y="2035361"/>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Rounded Rectangle 19"/>
          <p:cNvSpPr/>
          <p:nvPr/>
        </p:nvSpPr>
        <p:spPr>
          <a:xfrm>
            <a:off x="6858000" y="142386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1" name="Rounded Rectangle 20"/>
          <p:cNvSpPr/>
          <p:nvPr/>
        </p:nvSpPr>
        <p:spPr>
          <a:xfrm>
            <a:off x="9524844" y="1740761"/>
            <a:ext cx="28405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2" name="Trapezoid 21"/>
          <p:cNvSpPr/>
          <p:nvPr/>
        </p:nvSpPr>
        <p:spPr>
          <a:xfrm rot="5400000">
            <a:off x="8077044" y="1692699"/>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7051082" y="1531828"/>
            <a:ext cx="610232" cy="369332"/>
          </a:xfrm>
          <a:prstGeom prst="rect">
            <a:avLst/>
          </a:prstGeom>
          <a:noFill/>
        </p:spPr>
        <p:txBody>
          <a:bodyPr wrap="none" rtlCol="0">
            <a:spAutoFit/>
          </a:bodyPr>
          <a:lstStyle/>
          <a:p>
            <a:r>
              <a:rPr lang="en-US" dirty="0" err="1" smtClean="0"/>
              <a:t>pkt.f</a:t>
            </a:r>
            <a:endParaRPr lang="en-US" dirty="0" smtClean="0"/>
          </a:p>
        </p:txBody>
      </p:sp>
      <p:sp>
        <p:nvSpPr>
          <p:cNvPr id="28" name="TextBox 27"/>
          <p:cNvSpPr txBox="1"/>
          <p:nvPr/>
        </p:nvSpPr>
        <p:spPr>
          <a:xfrm>
            <a:off x="6893772" y="2121813"/>
            <a:ext cx="992772" cy="369332"/>
          </a:xfrm>
          <a:prstGeom prst="rect">
            <a:avLst/>
          </a:prstGeom>
          <a:noFill/>
        </p:spPr>
        <p:txBody>
          <a:bodyPr wrap="none" rtlCol="0">
            <a:spAutoFit/>
          </a:bodyPr>
          <a:lstStyle/>
          <a:p>
            <a:r>
              <a:rPr lang="en-US" dirty="0" smtClean="0"/>
              <a:t>constant</a:t>
            </a:r>
            <a:endParaRPr lang="en-US" dirty="0"/>
          </a:p>
        </p:txBody>
      </p:sp>
      <p:sp>
        <p:nvSpPr>
          <p:cNvPr id="30" name="TextBox 29"/>
          <p:cNvSpPr txBox="1"/>
          <p:nvPr/>
        </p:nvSpPr>
        <p:spPr>
          <a:xfrm>
            <a:off x="9524844" y="1812833"/>
            <a:ext cx="284052" cy="369332"/>
          </a:xfrm>
          <a:prstGeom prst="rect">
            <a:avLst/>
          </a:prstGeom>
          <a:noFill/>
        </p:spPr>
        <p:txBody>
          <a:bodyPr wrap="none" rtlCol="0">
            <a:spAutoFit/>
          </a:bodyPr>
          <a:lstStyle/>
          <a:p>
            <a:r>
              <a:rPr lang="en-US" dirty="0"/>
              <a:t>x</a:t>
            </a:r>
          </a:p>
        </p:txBody>
      </p:sp>
      <p:sp>
        <p:nvSpPr>
          <p:cNvPr id="31" name="TextBox 30"/>
          <p:cNvSpPr txBox="1"/>
          <p:nvPr/>
        </p:nvSpPr>
        <p:spPr>
          <a:xfrm>
            <a:off x="8270395" y="1712195"/>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34" name="Straight Arrow Connector 33"/>
          <p:cNvCxnSpPr>
            <a:stCxn id="6" idx="3"/>
          </p:cNvCxnSpPr>
          <p:nvPr/>
        </p:nvCxnSpPr>
        <p:spPr>
          <a:xfrm flipV="1">
            <a:off x="1334586" y="4153587"/>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5" idx="3"/>
          </p:cNvCxnSpPr>
          <p:nvPr/>
        </p:nvCxnSpPr>
        <p:spPr>
          <a:xfrm>
            <a:off x="1329994" y="4765080"/>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2962605" y="4461513"/>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flipV="1">
            <a:off x="7854350" y="1670680"/>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7849758" y="2282173"/>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9028491" y="2035361"/>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54" name="Rounded Rectangle 53"/>
          <p:cNvSpPr/>
          <p:nvPr/>
        </p:nvSpPr>
        <p:spPr>
          <a:xfrm>
            <a:off x="6878532" y="368907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5" name="Rounded Rectangle 54"/>
          <p:cNvSpPr/>
          <p:nvPr/>
        </p:nvSpPr>
        <p:spPr>
          <a:xfrm>
            <a:off x="6883124" y="3077587"/>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6" name="Rounded Rectangle 55"/>
          <p:cNvSpPr/>
          <p:nvPr/>
        </p:nvSpPr>
        <p:spPr>
          <a:xfrm>
            <a:off x="10965905" y="4081515"/>
            <a:ext cx="28405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7" name="Trapezoid 56"/>
          <p:cNvSpPr/>
          <p:nvPr/>
        </p:nvSpPr>
        <p:spPr>
          <a:xfrm rot="5400000">
            <a:off x="8102168" y="3346417"/>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p:cNvSpPr txBox="1"/>
          <p:nvPr/>
        </p:nvSpPr>
        <p:spPr>
          <a:xfrm>
            <a:off x="7076206" y="3185546"/>
            <a:ext cx="610232" cy="369332"/>
          </a:xfrm>
          <a:prstGeom prst="rect">
            <a:avLst/>
          </a:prstGeom>
          <a:noFill/>
        </p:spPr>
        <p:txBody>
          <a:bodyPr wrap="none" rtlCol="0">
            <a:spAutoFit/>
          </a:bodyPr>
          <a:lstStyle/>
          <a:p>
            <a:r>
              <a:rPr lang="en-US" dirty="0" err="1" smtClean="0"/>
              <a:t>pkt.f</a:t>
            </a:r>
            <a:endParaRPr lang="en-US" dirty="0" smtClean="0"/>
          </a:p>
        </p:txBody>
      </p:sp>
      <p:sp>
        <p:nvSpPr>
          <p:cNvPr id="59" name="TextBox 58"/>
          <p:cNvSpPr txBox="1"/>
          <p:nvPr/>
        </p:nvSpPr>
        <p:spPr>
          <a:xfrm>
            <a:off x="6918896" y="3775531"/>
            <a:ext cx="992772" cy="369332"/>
          </a:xfrm>
          <a:prstGeom prst="rect">
            <a:avLst/>
          </a:prstGeom>
          <a:noFill/>
        </p:spPr>
        <p:txBody>
          <a:bodyPr wrap="none" rtlCol="0">
            <a:spAutoFit/>
          </a:bodyPr>
          <a:lstStyle/>
          <a:p>
            <a:r>
              <a:rPr lang="en-US" dirty="0" smtClean="0"/>
              <a:t>constant</a:t>
            </a:r>
            <a:endParaRPr lang="en-US" dirty="0"/>
          </a:p>
        </p:txBody>
      </p:sp>
      <p:sp>
        <p:nvSpPr>
          <p:cNvPr id="60" name="TextBox 59"/>
          <p:cNvSpPr txBox="1"/>
          <p:nvPr/>
        </p:nvSpPr>
        <p:spPr>
          <a:xfrm>
            <a:off x="10965905" y="4153587"/>
            <a:ext cx="284052" cy="369332"/>
          </a:xfrm>
          <a:prstGeom prst="rect">
            <a:avLst/>
          </a:prstGeom>
          <a:noFill/>
        </p:spPr>
        <p:txBody>
          <a:bodyPr wrap="none" rtlCol="0">
            <a:spAutoFit/>
          </a:bodyPr>
          <a:lstStyle/>
          <a:p>
            <a:r>
              <a:rPr lang="en-US" dirty="0"/>
              <a:t>x</a:t>
            </a:r>
          </a:p>
        </p:txBody>
      </p:sp>
      <p:sp>
        <p:nvSpPr>
          <p:cNvPr id="61" name="TextBox 60"/>
          <p:cNvSpPr txBox="1"/>
          <p:nvPr/>
        </p:nvSpPr>
        <p:spPr>
          <a:xfrm>
            <a:off x="8295519" y="3365913"/>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62" name="Straight Arrow Connector 61"/>
          <p:cNvCxnSpPr/>
          <p:nvPr/>
        </p:nvCxnSpPr>
        <p:spPr>
          <a:xfrm flipV="1">
            <a:off x="7879474" y="3324398"/>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a:off x="7874882" y="3935891"/>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a:off x="9053615" y="3689079"/>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65" name="Rounded Rectangle 64"/>
          <p:cNvSpPr/>
          <p:nvPr/>
        </p:nvSpPr>
        <p:spPr>
          <a:xfrm>
            <a:off x="7570298" y="5133825"/>
            <a:ext cx="303436"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6" name="Rounded Rectangle 65"/>
          <p:cNvSpPr/>
          <p:nvPr/>
        </p:nvSpPr>
        <p:spPr>
          <a:xfrm>
            <a:off x="7561480" y="4522333"/>
            <a:ext cx="316845"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7" name="Trapezoid 66"/>
          <p:cNvSpPr/>
          <p:nvPr/>
        </p:nvSpPr>
        <p:spPr>
          <a:xfrm rot="5400000">
            <a:off x="8104598" y="4791163"/>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p:cNvSpPr txBox="1"/>
          <p:nvPr/>
        </p:nvSpPr>
        <p:spPr>
          <a:xfrm>
            <a:off x="7570298" y="4664170"/>
            <a:ext cx="284052" cy="369332"/>
          </a:xfrm>
          <a:prstGeom prst="rect">
            <a:avLst/>
          </a:prstGeom>
          <a:noFill/>
        </p:spPr>
        <p:txBody>
          <a:bodyPr wrap="none" rtlCol="0">
            <a:spAutoFit/>
          </a:bodyPr>
          <a:lstStyle/>
          <a:p>
            <a:r>
              <a:rPr lang="en-US" dirty="0" smtClean="0"/>
              <a:t>x</a:t>
            </a:r>
          </a:p>
        </p:txBody>
      </p:sp>
      <p:sp>
        <p:nvSpPr>
          <p:cNvPr id="69" name="TextBox 68"/>
          <p:cNvSpPr txBox="1"/>
          <p:nvPr/>
        </p:nvSpPr>
        <p:spPr>
          <a:xfrm>
            <a:off x="7561481" y="5272324"/>
            <a:ext cx="301686" cy="369332"/>
          </a:xfrm>
          <a:prstGeom prst="rect">
            <a:avLst/>
          </a:prstGeom>
          <a:noFill/>
        </p:spPr>
        <p:txBody>
          <a:bodyPr wrap="none" rtlCol="0">
            <a:spAutoFit/>
          </a:bodyPr>
          <a:lstStyle/>
          <a:p>
            <a:r>
              <a:rPr lang="en-US" dirty="0" smtClean="0"/>
              <a:t>0</a:t>
            </a:r>
            <a:endParaRPr lang="en-US" dirty="0"/>
          </a:p>
        </p:txBody>
      </p:sp>
      <p:sp>
        <p:nvSpPr>
          <p:cNvPr id="70" name="TextBox 69"/>
          <p:cNvSpPr txBox="1"/>
          <p:nvPr/>
        </p:nvSpPr>
        <p:spPr>
          <a:xfrm>
            <a:off x="8297949" y="4810659"/>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71" name="Straight Arrow Connector 70"/>
          <p:cNvCxnSpPr/>
          <p:nvPr/>
        </p:nvCxnSpPr>
        <p:spPr>
          <a:xfrm flipV="1">
            <a:off x="7881904" y="4769144"/>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a:off x="7877312" y="5380637"/>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a:off x="9056045" y="5133825"/>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74" name="Rounded Rectangle 73"/>
          <p:cNvSpPr/>
          <p:nvPr/>
        </p:nvSpPr>
        <p:spPr>
          <a:xfrm>
            <a:off x="9553746" y="3626910"/>
            <a:ext cx="765749" cy="183007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5" name="TextBox 74"/>
          <p:cNvSpPr txBox="1"/>
          <p:nvPr/>
        </p:nvSpPr>
        <p:spPr>
          <a:xfrm>
            <a:off x="9594110" y="4330236"/>
            <a:ext cx="756938" cy="369332"/>
          </a:xfrm>
          <a:prstGeom prst="rect">
            <a:avLst/>
          </a:prstGeom>
          <a:noFill/>
        </p:spPr>
        <p:txBody>
          <a:bodyPr wrap="none" rtlCol="0">
            <a:spAutoFit/>
          </a:bodyPr>
          <a:lstStyle/>
          <a:p>
            <a:r>
              <a:rPr lang="en-US" dirty="0" smtClean="0"/>
              <a:t>Adder</a:t>
            </a:r>
            <a:endParaRPr lang="en-US" dirty="0"/>
          </a:p>
        </p:txBody>
      </p:sp>
      <p:cxnSp>
        <p:nvCxnSpPr>
          <p:cNvPr id="76" name="Straight Arrow Connector 75"/>
          <p:cNvCxnSpPr/>
          <p:nvPr/>
        </p:nvCxnSpPr>
        <p:spPr>
          <a:xfrm>
            <a:off x="10469552" y="4407642"/>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563441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Performance requirements at line-rate</a:t>
            </a:r>
            <a:endParaRPr lang="en-US" dirty="0">
              <a:latin typeface="Gadugi" panose="020B0502040204020203" pitchFamily="34" charset="0"/>
            </a:endParaRPr>
          </a:p>
        </p:txBody>
      </p:sp>
      <p:sp>
        <p:nvSpPr>
          <p:cNvPr id="3" name="Content Placeholder 2"/>
          <p:cNvSpPr>
            <a:spLocks noGrp="1"/>
          </p:cNvSpPr>
          <p:nvPr>
            <p:ph idx="1"/>
          </p:nvPr>
        </p:nvSpPr>
        <p:spPr>
          <a:xfrm>
            <a:off x="838200" y="1825625"/>
            <a:ext cx="10972800" cy="4351338"/>
          </a:xfrm>
        </p:spPr>
        <p:txBody>
          <a:bodyPr/>
          <a:lstStyle/>
          <a:p>
            <a:r>
              <a:rPr lang="en-US" dirty="0" smtClean="0">
                <a:latin typeface="Gadugi" panose="020B0502040204020203" pitchFamily="34" charset="0"/>
              </a:rPr>
              <a:t>Aggregate capacity ~ 1 </a:t>
            </a:r>
            <a:r>
              <a:rPr lang="en-US" dirty="0" err="1" smtClean="0">
                <a:latin typeface="Gadugi" panose="020B0502040204020203" pitchFamily="34" charset="0"/>
              </a:rPr>
              <a:t>Tbit</a:t>
            </a:r>
            <a:r>
              <a:rPr lang="en-US" dirty="0" smtClean="0">
                <a:latin typeface="Gadugi" panose="020B0502040204020203" pitchFamily="34" charset="0"/>
              </a:rPr>
              <a:t>/s</a:t>
            </a:r>
          </a:p>
          <a:p>
            <a:endParaRPr lang="en-US" dirty="0" smtClean="0">
              <a:latin typeface="Gadugi" panose="020B0502040204020203" pitchFamily="34" charset="0"/>
            </a:endParaRPr>
          </a:p>
          <a:p>
            <a:r>
              <a:rPr lang="en-US" dirty="0">
                <a:latin typeface="Gadugi" panose="020B0502040204020203" pitchFamily="34" charset="0"/>
              </a:rPr>
              <a:t>P</a:t>
            </a:r>
            <a:r>
              <a:rPr lang="en-US" dirty="0" smtClean="0">
                <a:latin typeface="Gadugi" panose="020B0502040204020203" pitchFamily="34" charset="0"/>
              </a:rPr>
              <a:t>acket size ~ 1000 bits</a:t>
            </a:r>
          </a:p>
          <a:p>
            <a:endParaRPr lang="en-US" dirty="0">
              <a:latin typeface="Gadugi" panose="020B0502040204020203" pitchFamily="34" charset="0"/>
            </a:endParaRPr>
          </a:p>
          <a:p>
            <a:r>
              <a:rPr lang="en-US" dirty="0" smtClean="0">
                <a:latin typeface="Gadugi" panose="020B0502040204020203" pitchFamily="34" charset="0"/>
              </a:rPr>
              <a:t>10 operations per packet: routing, access control (ACL), tunnels, …</a:t>
            </a:r>
          </a:p>
        </p:txBody>
      </p:sp>
      <p:sp>
        <p:nvSpPr>
          <p:cNvPr id="5" name="Rounded Rectangle 4"/>
          <p:cNvSpPr/>
          <p:nvPr/>
        </p:nvSpPr>
        <p:spPr>
          <a:xfrm>
            <a:off x="1238250" y="4876800"/>
            <a:ext cx="97155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Need to process 1 billion </a:t>
            </a:r>
            <a:r>
              <a:rPr lang="en-US" sz="3200" dirty="0" err="1" smtClean="0"/>
              <a:t>pkts</a:t>
            </a:r>
            <a:r>
              <a:rPr lang="en-US" sz="3200" dirty="0" smtClean="0"/>
              <a:t>/s, 10 ops per packet</a:t>
            </a:r>
            <a:endParaRPr lang="en-US" sz="3200" dirty="0"/>
          </a:p>
        </p:txBody>
      </p:sp>
    </p:spTree>
    <p:extLst>
      <p:ext uri="{BB962C8B-B14F-4D97-AF65-F5344CB8AC3E}">
        <p14:creationId xmlns:p14="http://schemas.microsoft.com/office/powerpoint/2010/main" val="720780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TIMING" val="|40.3|5.7|11.5|7.7"/>
</p:tagLst>
</file>

<file path=ppt/tags/tag10.xml><?xml version="1.0" encoding="utf-8"?>
<p:tagLst xmlns:a="http://schemas.openxmlformats.org/drawingml/2006/main" xmlns:r="http://schemas.openxmlformats.org/officeDocument/2006/relationships" xmlns:p="http://schemas.openxmlformats.org/presentationml/2006/main">
  <p:tag name="TIMING" val="|3.7|4.2|6.2|5.5|24.1"/>
</p:tagLst>
</file>

<file path=ppt/tags/tag11.xml><?xml version="1.0" encoding="utf-8"?>
<p:tagLst xmlns:a="http://schemas.openxmlformats.org/drawingml/2006/main" xmlns:r="http://schemas.openxmlformats.org/officeDocument/2006/relationships" xmlns:p="http://schemas.openxmlformats.org/presentationml/2006/main">
  <p:tag name="TIMING" val="|12.8|10.5|15.3"/>
</p:tagLst>
</file>

<file path=ppt/tags/tag12.xml><?xml version="1.0" encoding="utf-8"?>
<p:tagLst xmlns:a="http://schemas.openxmlformats.org/drawingml/2006/main" xmlns:r="http://schemas.openxmlformats.org/officeDocument/2006/relationships" xmlns:p="http://schemas.openxmlformats.org/presentationml/2006/main">
  <p:tag name="TIMING" val="|6.4"/>
</p:tagLst>
</file>

<file path=ppt/tags/tag13.xml><?xml version="1.0" encoding="utf-8"?>
<p:tagLst xmlns:a="http://schemas.openxmlformats.org/drawingml/2006/main" xmlns:r="http://schemas.openxmlformats.org/officeDocument/2006/relationships" xmlns:p="http://schemas.openxmlformats.org/presentationml/2006/main">
  <p:tag name="TIMING" val="|5.8"/>
</p:tagLst>
</file>

<file path=ppt/tags/tag14.xml><?xml version="1.0" encoding="utf-8"?>
<p:tagLst xmlns:a="http://schemas.openxmlformats.org/drawingml/2006/main" xmlns:r="http://schemas.openxmlformats.org/officeDocument/2006/relationships" xmlns:p="http://schemas.openxmlformats.org/presentationml/2006/main">
  <p:tag name="TIMING" val="|11.4"/>
</p:tagLst>
</file>

<file path=ppt/tags/tag15.xml><?xml version="1.0" encoding="utf-8"?>
<p:tagLst xmlns:a="http://schemas.openxmlformats.org/drawingml/2006/main" xmlns:r="http://schemas.openxmlformats.org/officeDocument/2006/relationships" xmlns:p="http://schemas.openxmlformats.org/presentationml/2006/main">
  <p:tag name="TIMING" val="|26.6"/>
</p:tagLst>
</file>

<file path=ppt/tags/tag16.xml><?xml version="1.0" encoding="utf-8"?>
<p:tagLst xmlns:a="http://schemas.openxmlformats.org/drawingml/2006/main" xmlns:r="http://schemas.openxmlformats.org/officeDocument/2006/relationships" xmlns:p="http://schemas.openxmlformats.org/presentationml/2006/main">
  <p:tag name="TIMING" val="|14.7|28.8|14.4|12.6|10.6"/>
</p:tagLst>
</file>

<file path=ppt/tags/tag17.xml><?xml version="1.0" encoding="utf-8"?>
<p:tagLst xmlns:a="http://schemas.openxmlformats.org/drawingml/2006/main" xmlns:r="http://schemas.openxmlformats.org/officeDocument/2006/relationships" xmlns:p="http://schemas.openxmlformats.org/presentationml/2006/main">
  <p:tag name="TIMING" val="|0.5|37.3|9.2"/>
</p:tagLst>
</file>

<file path=ppt/tags/tag18.xml><?xml version="1.0" encoding="utf-8"?>
<p:tagLst xmlns:a="http://schemas.openxmlformats.org/drawingml/2006/main" xmlns:r="http://schemas.openxmlformats.org/officeDocument/2006/relationships" xmlns:p="http://schemas.openxmlformats.org/presentationml/2006/main">
  <p:tag name="TIMING" val="|12.8|37|10.9"/>
</p:tagLst>
</file>

<file path=ppt/tags/tag19.xml><?xml version="1.0" encoding="utf-8"?>
<p:tagLst xmlns:a="http://schemas.openxmlformats.org/drawingml/2006/main" xmlns:r="http://schemas.openxmlformats.org/officeDocument/2006/relationships" xmlns:p="http://schemas.openxmlformats.org/presentationml/2006/main">
  <p:tag name="TIMING" val="|34.8|3.7|2.9|2.3|5.9|6.7|3.4|1.8|24.1|4.6"/>
</p:tagLst>
</file>

<file path=ppt/tags/tag2.xml><?xml version="1.0" encoding="utf-8"?>
<p:tagLst xmlns:a="http://schemas.openxmlformats.org/drawingml/2006/main" xmlns:r="http://schemas.openxmlformats.org/officeDocument/2006/relationships" xmlns:p="http://schemas.openxmlformats.org/presentationml/2006/main">
  <p:tag name="TIMING" val="|14.8|8.8"/>
</p:tagLst>
</file>

<file path=ppt/tags/tag20.xml><?xml version="1.0" encoding="utf-8"?>
<p:tagLst xmlns:a="http://schemas.openxmlformats.org/drawingml/2006/main" xmlns:r="http://schemas.openxmlformats.org/officeDocument/2006/relationships" xmlns:p="http://schemas.openxmlformats.org/presentationml/2006/main">
  <p:tag name="TIMING" val="|6.2|2.7|9.2|15.7"/>
</p:tagLst>
</file>

<file path=ppt/tags/tag3.xml><?xml version="1.0" encoding="utf-8"?>
<p:tagLst xmlns:a="http://schemas.openxmlformats.org/drawingml/2006/main" xmlns:r="http://schemas.openxmlformats.org/officeDocument/2006/relationships" xmlns:p="http://schemas.openxmlformats.org/presentationml/2006/main">
  <p:tag name="TIMING" val="|19.6|1|15.9"/>
</p:tagLst>
</file>

<file path=ppt/tags/tag4.xml><?xml version="1.0" encoding="utf-8"?>
<p:tagLst xmlns:a="http://schemas.openxmlformats.org/drawingml/2006/main" xmlns:r="http://schemas.openxmlformats.org/officeDocument/2006/relationships" xmlns:p="http://schemas.openxmlformats.org/presentationml/2006/main">
  <p:tag name="TIMING" val="|39.8|31.7|24.2"/>
</p:tagLst>
</file>

<file path=ppt/tags/tag5.xml><?xml version="1.0" encoding="utf-8"?>
<p:tagLst xmlns:a="http://schemas.openxmlformats.org/drawingml/2006/main" xmlns:r="http://schemas.openxmlformats.org/officeDocument/2006/relationships" xmlns:p="http://schemas.openxmlformats.org/presentationml/2006/main">
  <p:tag name="TIMING" val="|40.3|5.7|11.5|7.7"/>
</p:tagLst>
</file>

<file path=ppt/tags/tag6.xml><?xml version="1.0" encoding="utf-8"?>
<p:tagLst xmlns:a="http://schemas.openxmlformats.org/drawingml/2006/main" xmlns:r="http://schemas.openxmlformats.org/officeDocument/2006/relationships" xmlns:p="http://schemas.openxmlformats.org/presentationml/2006/main">
  <p:tag name="TIMING" val="|40.3|5.7|11.5|7.7"/>
</p:tagLst>
</file>

<file path=ppt/tags/tag7.xml><?xml version="1.0" encoding="utf-8"?>
<p:tagLst xmlns:a="http://schemas.openxmlformats.org/drawingml/2006/main" xmlns:r="http://schemas.openxmlformats.org/officeDocument/2006/relationships" xmlns:p="http://schemas.openxmlformats.org/presentationml/2006/main">
  <p:tag name="TIMING" val="|6.7|39.3|36.5"/>
</p:tagLst>
</file>

<file path=ppt/tags/tag8.xml><?xml version="1.0" encoding="utf-8"?>
<p:tagLst xmlns:a="http://schemas.openxmlformats.org/drawingml/2006/main" xmlns:r="http://schemas.openxmlformats.org/officeDocument/2006/relationships" xmlns:p="http://schemas.openxmlformats.org/presentationml/2006/main">
  <p:tag name="TIMING" val="|9.7|1.5|21.8|11.4|8.5|9.8"/>
</p:tagLst>
</file>

<file path=ppt/tags/tag9.xml><?xml version="1.0" encoding="utf-8"?>
<p:tagLst xmlns:a="http://schemas.openxmlformats.org/drawingml/2006/main" xmlns:r="http://schemas.openxmlformats.org/officeDocument/2006/relationships" xmlns:p="http://schemas.openxmlformats.org/presentationml/2006/main">
  <p:tag name="TIMING" val="|24.1|4.2|13.7|9.2"/>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1">
      <a:majorFont>
        <a:latin typeface="Gadugi"/>
        <a:ea typeface=""/>
        <a:cs typeface=""/>
      </a:majorFont>
      <a:minorFont>
        <a:latin typeface="Gadug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7886</TotalTime>
  <Words>12049</Words>
  <Application>Microsoft Macintosh PowerPoint</Application>
  <PresentationFormat>Widescreen</PresentationFormat>
  <Paragraphs>1916</Paragraphs>
  <Slides>84</Slides>
  <Notes>75</Notes>
  <HiddenSlides>11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84</vt:i4>
      </vt:variant>
    </vt:vector>
  </HeadingPairs>
  <TitlesOfParts>
    <vt:vector size="90" baseType="lpstr">
      <vt:lpstr>Calibri</vt:lpstr>
      <vt:lpstr>Gadugi</vt:lpstr>
      <vt:lpstr>Seravek</vt:lpstr>
      <vt:lpstr>Wingdings</vt:lpstr>
      <vt:lpstr>Arial</vt:lpstr>
      <vt:lpstr>Office Theme</vt:lpstr>
      <vt:lpstr>Programming Line-Rate Routers</vt:lpstr>
      <vt:lpstr>Joint work with</vt:lpstr>
      <vt:lpstr>Traditional networking</vt:lpstr>
      <vt:lpstr>This is showing signs of age …</vt:lpstr>
      <vt:lpstr>The quest for programmable routers</vt:lpstr>
      <vt:lpstr>The quest for programmable routers</vt:lpstr>
      <vt:lpstr>The vision: programmability at line rate</vt:lpstr>
      <vt:lpstr>This Talk</vt:lpstr>
      <vt:lpstr>Performance requirements at line-rate</vt:lpstr>
      <vt:lpstr>Single processor architecture</vt:lpstr>
      <vt:lpstr>Packet-parallel architecture</vt:lpstr>
      <vt:lpstr>Packet-parallel architecture</vt:lpstr>
      <vt:lpstr>Function-parallel or pipelined architecture</vt:lpstr>
      <vt:lpstr>Under the hood …</vt:lpstr>
      <vt:lpstr>A machine model for line-rate switches</vt:lpstr>
      <vt:lpstr>A machine model for line-rate switches</vt:lpstr>
      <vt:lpstr>A machine model for line-rate switches</vt:lpstr>
      <vt:lpstr>A machine model for line-rate switches</vt:lpstr>
      <vt:lpstr>Stateless vs. stateful operations</vt:lpstr>
      <vt:lpstr>Stateless vs. stateful operations</vt:lpstr>
      <vt:lpstr>Stateless vs. stateful operations</vt:lpstr>
      <vt:lpstr>Stateful atoms can be fairly involved</vt:lpstr>
      <vt:lpstr>This Talk</vt:lpstr>
      <vt:lpstr>Packet transactions</vt:lpstr>
      <vt:lpstr>Compiling packet transactions</vt:lpstr>
      <vt:lpstr>Designing programmable switches</vt:lpstr>
      <vt:lpstr>Demo</vt:lpstr>
      <vt:lpstr>Stateful atoms for programmable switches</vt:lpstr>
      <vt:lpstr>Programming with packet transactions</vt:lpstr>
      <vt:lpstr>Compiling packet transactions to atoms</vt:lpstr>
      <vt:lpstr>Compilation packet transactions to atoms</vt:lpstr>
      <vt:lpstr>Modest cost for programmability</vt:lpstr>
      <vt:lpstr>This Talk</vt:lpstr>
      <vt:lpstr>Why is programmable scheduling hard?</vt:lpstr>
      <vt:lpstr>What does the scheduler do?</vt:lpstr>
      <vt:lpstr>A strawman programmable scheduler</vt:lpstr>
      <vt:lpstr>The Push-In First-Out Queue</vt:lpstr>
      <vt:lpstr>A programmable scheduler</vt:lpstr>
      <vt:lpstr>PowerPoint Presentation</vt:lpstr>
      <vt:lpstr>PowerPoint Presentation</vt:lpstr>
      <vt:lpstr>PowerPoint Presentation</vt:lpstr>
      <vt:lpstr>Shortest remaining flow size</vt:lpstr>
      <vt:lpstr>Shortest remaining flow size</vt:lpstr>
      <vt:lpstr>Beyond a single PIFO</vt:lpstr>
      <vt:lpstr>Tree of PIFOs</vt:lpstr>
      <vt:lpstr>Expressiveness of PIFOs</vt:lpstr>
      <vt:lpstr>PIFO in hardware</vt:lpstr>
      <vt:lpstr>A single PIFO block</vt:lpstr>
      <vt:lpstr>Hardware feasibility</vt:lpstr>
      <vt:lpstr>A blueprint for programmable routers</vt:lpstr>
      <vt:lpstr>Backup slides</vt:lpstr>
      <vt:lpstr>Proposal: scheduling in P4</vt:lpstr>
      <vt:lpstr>Proposal: scheduling in P4</vt:lpstr>
      <vt:lpstr>The SKETCH algorithm</vt:lpstr>
      <vt:lpstr>Hardware feasibility of PIFOs</vt:lpstr>
      <vt:lpstr>Other future work</vt:lpstr>
      <vt:lpstr>Instruction mapping: bin packing</vt:lpstr>
      <vt:lpstr>Composing PIFOs: min. rate guarantees</vt:lpstr>
      <vt:lpstr>Traffic Shaping</vt:lpstr>
      <vt:lpstr>LSTF</vt:lpstr>
      <vt:lpstr>Packet transactions: conclusion</vt:lpstr>
      <vt:lpstr>The PIFO abstraction in one slide</vt:lpstr>
      <vt:lpstr>Motivating packet transactions</vt:lpstr>
      <vt:lpstr>Language constraints on Domino</vt:lpstr>
      <vt:lpstr>Static Single-Assignment</vt:lpstr>
      <vt:lpstr>Expression Flattening</vt:lpstr>
      <vt:lpstr>Instruction mapping: results</vt:lpstr>
      <vt:lpstr>Generating P4 code</vt:lpstr>
      <vt:lpstr>Relationship to prior compiler techniques</vt:lpstr>
      <vt:lpstr>PIFO in hardware: HotNets version</vt:lpstr>
      <vt:lpstr>Branch Removal</vt:lpstr>
      <vt:lpstr>Handling State Variables</vt:lpstr>
      <vt:lpstr>Instruction mapping: the SKETCH algorithm</vt:lpstr>
      <vt:lpstr>FAQ</vt:lpstr>
      <vt:lpstr>Code Pipelining</vt:lpstr>
      <vt:lpstr>Code Pipelining</vt:lpstr>
      <vt:lpstr>Code Pipelining</vt:lpstr>
      <vt:lpstr>Programming with Packet Transactions</vt:lpstr>
      <vt:lpstr>The Domino compiler</vt:lpstr>
      <vt:lpstr>Diagrams</vt:lpstr>
      <vt:lpstr>PowerPoint Presentation</vt:lpstr>
      <vt:lpstr>The quest for programmability</vt:lpstr>
      <vt:lpstr>The quest for programmability</vt:lpstr>
      <vt:lpstr>Compiler targets: diagram</vt:lpstr>
    </vt:vector>
  </TitlesOfParts>
  <Company>MIT</Company>
  <LinksUpToDate>false</LinksUpToDate>
  <SharedDoc>false</SharedDoc>
  <HyperlinksChanged>false</HyperlinksChanged>
  <AppVersion>15.0024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Packet Transactions: Programming the Data Plane at Line Rate</dc:title>
  <dc:creator>anirudh</dc:creator>
  <cp:lastModifiedBy>Microsoft Office User</cp:lastModifiedBy>
  <cp:revision>2817</cp:revision>
  <dcterms:created xsi:type="dcterms:W3CDTF">2015-11-20T07:11:46Z</dcterms:created>
  <dcterms:modified xsi:type="dcterms:W3CDTF">2016-10-01T18:27:10Z</dcterms:modified>
</cp:coreProperties>
</file>