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3.xml" ContentType="application/vnd.openxmlformats-officedocument.presentationml.tags+xml"/>
  <Override PartName="/ppt/notesSlides/notesSlide20.xml" ContentType="application/vnd.openxmlformats-officedocument.presentationml.notesSlide+xml"/>
  <Override PartName="/ppt/tags/tag4.xml" ContentType="application/vnd.openxmlformats-officedocument.presentationml.tags+xml"/>
  <Override PartName="/ppt/notesSlides/notesSlide21.xml" ContentType="application/vnd.openxmlformats-officedocument.presentationml.notesSlide+xml"/>
  <Override PartName="/ppt/tags/tag5.xml" ContentType="application/vnd.openxmlformats-officedocument.presentationml.tags+xml"/>
  <Override PartName="/ppt/notesSlides/notesSlide22.xml" ContentType="application/vnd.openxmlformats-officedocument.presentationml.notesSlide+xml"/>
  <Override PartName="/ppt/tags/tag6.xml" ContentType="application/vnd.openxmlformats-officedocument.presentationml.tags+xml"/>
  <Override PartName="/ppt/notesSlides/notesSlide23.xml" ContentType="application/vnd.openxmlformats-officedocument.presentationml.notesSlide+xml"/>
  <Override PartName="/ppt/tags/tag7.xml" ContentType="application/vnd.openxmlformats-officedocument.presentationml.tags+xml"/>
  <Override PartName="/ppt/notesSlides/notesSlide24.xml" ContentType="application/vnd.openxmlformats-officedocument.presentationml.notesSlide+xml"/>
  <Override PartName="/ppt/tags/tag8.xml" ContentType="application/vnd.openxmlformats-officedocument.presentationml.tags+xml"/>
  <Override PartName="/ppt/notesSlides/notesSlide25.xml" ContentType="application/vnd.openxmlformats-officedocument.presentationml.notesSlide+xml"/>
  <Override PartName="/ppt/tags/tag9.xml" ContentType="application/vnd.openxmlformats-officedocument.presentationml.tags+xml"/>
  <Override PartName="/ppt/notesSlides/notesSlide26.xml" ContentType="application/vnd.openxmlformats-officedocument.presentationml.notesSlide+xml"/>
  <Override PartName="/ppt/tags/tag10.xml" ContentType="application/vnd.openxmlformats-officedocument.presentationml.tags+xml"/>
  <Override PartName="/ppt/notesSlides/notesSlide27.xml" ContentType="application/vnd.openxmlformats-officedocument.presentationml.notesSlide+xml"/>
  <Override PartName="/ppt/tags/tag11.xml" ContentType="application/vnd.openxmlformats-officedocument.presentationml.tags+xml"/>
  <Override PartName="/ppt/notesSlides/notesSlide28.xml" ContentType="application/vnd.openxmlformats-officedocument.presentationml.notesSlide+xml"/>
  <Override PartName="/ppt/tags/tag12.xml" ContentType="application/vnd.openxmlformats-officedocument.presentationml.tags+xml"/>
  <Override PartName="/ppt/notesSlides/notesSlide29.xml" ContentType="application/vnd.openxmlformats-officedocument.presentationml.notesSlide+xml"/>
  <Override PartName="/ppt/tags/tag13.xml" ContentType="application/vnd.openxmlformats-officedocument.presentationml.tags+xml"/>
  <Override PartName="/ppt/notesSlides/notesSlide30.xml" ContentType="application/vnd.openxmlformats-officedocument.presentationml.notesSlide+xml"/>
  <Override PartName="/ppt/tags/tag14.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15.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16.xml" ContentType="application/vnd.openxmlformats-officedocument.presentationml.tags+xml"/>
  <Override PartName="/ppt/notesSlides/notesSlide35.xml" ContentType="application/vnd.openxmlformats-officedocument.presentationml.notesSlide+xml"/>
  <Override PartName="/ppt/tags/tag17.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18.xml" ContentType="application/vnd.openxmlformats-officedocument.presentationml.tags+xml"/>
  <Override PartName="/ppt/notesSlides/notesSlide39.xml" ContentType="application/vnd.openxmlformats-officedocument.presentationml.notesSlide+xml"/>
  <Override PartName="/ppt/tags/tag19.xml" ContentType="application/vnd.openxmlformats-officedocument.presentationml.tags+xml"/>
  <Override PartName="/ppt/notesSlides/notesSlide40.xml" ContentType="application/vnd.openxmlformats-officedocument.presentationml.notesSlide+xml"/>
  <Override PartName="/ppt/tags/tag20.xml" ContentType="application/vnd.openxmlformats-officedocument.presentationml.tags+xml"/>
  <Override PartName="/ppt/notesSlides/notesSlide41.xml" ContentType="application/vnd.openxmlformats-officedocument.presentationml.notesSlide+xml"/>
  <Override PartName="/ppt/tags/tag21.xml" ContentType="application/vnd.openxmlformats-officedocument.presentationml.tags+xml"/>
  <Override PartName="/ppt/notesSlides/notesSlide42.xml" ContentType="application/vnd.openxmlformats-officedocument.presentationml.notesSlide+xml"/>
  <Override PartName="/ppt/tags/tag22.xml" ContentType="application/vnd.openxmlformats-officedocument.presentationml.tags+xml"/>
  <Override PartName="/ppt/notesSlides/notesSlide43.xml" ContentType="application/vnd.openxmlformats-officedocument.presentationml.notesSlide+xml"/>
  <Override PartName="/ppt/tags/tag23.xml" ContentType="application/vnd.openxmlformats-officedocument.presentationml.tags+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ags/tag24.xml" ContentType="application/vnd.openxmlformats-officedocument.presentationml.tags+xml"/>
  <Override PartName="/ppt/notesSlides/notesSlide48.xml" ContentType="application/vnd.openxmlformats-officedocument.presentationml.notesSlide+xml"/>
  <Override PartName="/ppt/tags/tag25.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tags/tag26.xml" ContentType="application/vnd.openxmlformats-officedocument.presentationml.tags+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tags/tag27.xml" ContentType="application/vnd.openxmlformats-officedocument.presentationml.tags+xml"/>
  <Override PartName="/ppt/notesSlides/notesSlide70.xml" ContentType="application/vnd.openxmlformats-officedocument.presentationml.notesSlide+xml"/>
  <Override PartName="/ppt/tags/tag28.xml" ContentType="application/vnd.openxmlformats-officedocument.presentationml.tags+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tags/tag29.xml" ContentType="application/vnd.openxmlformats-officedocument.presentationml.tags+xml"/>
  <Override PartName="/ppt/notesSlides/notesSlide77.xml" ContentType="application/vnd.openxmlformats-officedocument.presentationml.notesSlide+xml"/>
  <Override PartName="/ppt/tags/tag30.xml" ContentType="application/vnd.openxmlformats-officedocument.presentationml.tags+xml"/>
  <Override PartName="/ppt/notesSlides/notesSlide78.xml" ContentType="application/vnd.openxmlformats-officedocument.presentationml.notesSlide+xml"/>
  <Override PartName="/ppt/tags/tag31.xml" ContentType="application/vnd.openxmlformats-officedocument.presentationml.tags+xml"/>
  <Override PartName="/ppt/notesSlides/notesSlide79.xml" ContentType="application/vnd.openxmlformats-officedocument.presentationml.notesSlide+xml"/>
  <Override PartName="/ppt/tags/tag32.xml" ContentType="application/vnd.openxmlformats-officedocument.presentationml.tags+xml"/>
  <Override PartName="/ppt/notesSlides/notesSlide80.xml" ContentType="application/vnd.openxmlformats-officedocument.presentationml.notesSlide+xml"/>
  <Override PartName="/ppt/tags/tag33.xml" ContentType="application/vnd.openxmlformats-officedocument.presentationml.tags+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2"/>
  </p:notesMasterIdLst>
  <p:sldIdLst>
    <p:sldId id="256" r:id="rId2"/>
    <p:sldId id="315" r:id="rId3"/>
    <p:sldId id="316" r:id="rId4"/>
    <p:sldId id="529" r:id="rId5"/>
    <p:sldId id="319" r:id="rId6"/>
    <p:sldId id="527" r:id="rId7"/>
    <p:sldId id="630" r:id="rId8"/>
    <p:sldId id="638" r:id="rId9"/>
    <p:sldId id="545" r:id="rId10"/>
    <p:sldId id="524" r:id="rId11"/>
    <p:sldId id="504" r:id="rId12"/>
    <p:sldId id="597" r:id="rId13"/>
    <p:sldId id="598" r:id="rId14"/>
    <p:sldId id="599" r:id="rId15"/>
    <p:sldId id="600" r:id="rId16"/>
    <p:sldId id="636" r:id="rId17"/>
    <p:sldId id="567" r:id="rId18"/>
    <p:sldId id="517" r:id="rId19"/>
    <p:sldId id="516" r:id="rId20"/>
    <p:sldId id="586" r:id="rId21"/>
    <p:sldId id="631" r:id="rId22"/>
    <p:sldId id="547" r:id="rId23"/>
    <p:sldId id="548" r:id="rId24"/>
    <p:sldId id="549" r:id="rId25"/>
    <p:sldId id="552" r:id="rId26"/>
    <p:sldId id="553" r:id="rId27"/>
    <p:sldId id="554" r:id="rId28"/>
    <p:sldId id="580" r:id="rId29"/>
    <p:sldId id="581" r:id="rId30"/>
    <p:sldId id="561" r:id="rId31"/>
    <p:sldId id="632" r:id="rId32"/>
    <p:sldId id="625" r:id="rId33"/>
    <p:sldId id="605" r:id="rId34"/>
    <p:sldId id="608" r:id="rId35"/>
    <p:sldId id="609" r:id="rId36"/>
    <p:sldId id="610" r:id="rId37"/>
    <p:sldId id="611" r:id="rId38"/>
    <p:sldId id="612" r:id="rId39"/>
    <p:sldId id="613" r:id="rId40"/>
    <p:sldId id="614" r:id="rId41"/>
    <p:sldId id="615" r:id="rId42"/>
    <p:sldId id="617" r:id="rId43"/>
    <p:sldId id="618" r:id="rId44"/>
    <p:sldId id="619" r:id="rId45"/>
    <p:sldId id="621" r:id="rId46"/>
    <p:sldId id="622" r:id="rId47"/>
    <p:sldId id="634" r:id="rId48"/>
    <p:sldId id="624" r:id="rId49"/>
    <p:sldId id="635" r:id="rId50"/>
    <p:sldId id="582" r:id="rId51"/>
    <p:sldId id="585" r:id="rId52"/>
    <p:sldId id="606" r:id="rId53"/>
    <p:sldId id="607" r:id="rId54"/>
    <p:sldId id="358" r:id="rId55"/>
    <p:sldId id="601" r:id="rId56"/>
    <p:sldId id="550" r:id="rId57"/>
    <p:sldId id="551" r:id="rId58"/>
    <p:sldId id="637" r:id="rId59"/>
    <p:sldId id="633" r:id="rId60"/>
    <p:sldId id="627" r:id="rId61"/>
    <p:sldId id="628" r:id="rId62"/>
    <p:sldId id="626" r:id="rId63"/>
    <p:sldId id="602" r:id="rId64"/>
    <p:sldId id="588" r:id="rId65"/>
    <p:sldId id="589" r:id="rId66"/>
    <p:sldId id="590" r:id="rId67"/>
    <p:sldId id="591" r:id="rId68"/>
    <p:sldId id="592" r:id="rId69"/>
    <p:sldId id="593" r:id="rId70"/>
    <p:sldId id="594" r:id="rId71"/>
    <p:sldId id="595" r:id="rId72"/>
    <p:sldId id="596" r:id="rId73"/>
    <p:sldId id="544" r:id="rId74"/>
    <p:sldId id="583" r:id="rId75"/>
    <p:sldId id="584" r:id="rId76"/>
    <p:sldId id="350" r:id="rId77"/>
    <p:sldId id="578" r:id="rId78"/>
    <p:sldId id="572" r:id="rId79"/>
    <p:sldId id="573" r:id="rId80"/>
    <p:sldId id="574" r:id="rId81"/>
    <p:sldId id="569" r:id="rId82"/>
    <p:sldId id="570" r:id="rId83"/>
    <p:sldId id="571" r:id="rId84"/>
    <p:sldId id="540" r:id="rId85"/>
    <p:sldId id="541" r:id="rId86"/>
    <p:sldId id="508" r:id="rId87"/>
    <p:sldId id="526" r:id="rId88"/>
    <p:sldId id="514" r:id="rId89"/>
    <p:sldId id="507" r:id="rId90"/>
    <p:sldId id="509" r:id="rId91"/>
    <p:sldId id="510" r:id="rId92"/>
    <p:sldId id="464" r:id="rId93"/>
    <p:sldId id="465" r:id="rId94"/>
    <p:sldId id="375" r:id="rId95"/>
    <p:sldId id="299" r:id="rId96"/>
    <p:sldId id="357" r:id="rId97"/>
    <p:sldId id="305" r:id="rId98"/>
    <p:sldId id="306" r:id="rId99"/>
    <p:sldId id="301" r:id="rId100"/>
    <p:sldId id="271" r:id="rId101"/>
    <p:sldId id="326" r:id="rId102"/>
    <p:sldId id="327" r:id="rId103"/>
    <p:sldId id="272" r:id="rId104"/>
    <p:sldId id="374" r:id="rId105"/>
    <p:sldId id="468" r:id="rId106"/>
    <p:sldId id="332" r:id="rId107"/>
    <p:sldId id="370" r:id="rId108"/>
    <p:sldId id="371" r:id="rId109"/>
    <p:sldId id="335" r:id="rId110"/>
    <p:sldId id="372" r:id="rId111"/>
    <p:sldId id="373" r:id="rId112"/>
    <p:sldId id="307" r:id="rId113"/>
    <p:sldId id="467" r:id="rId114"/>
    <p:sldId id="458" r:id="rId115"/>
    <p:sldId id="459" r:id="rId116"/>
    <p:sldId id="460" r:id="rId117"/>
    <p:sldId id="461" r:id="rId118"/>
    <p:sldId id="462" r:id="rId119"/>
    <p:sldId id="466" r:id="rId120"/>
    <p:sldId id="463" r:id="rId1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980" autoAdjust="0"/>
    <p:restoredTop sz="44891" autoAdjust="0"/>
  </p:normalViewPr>
  <p:slideViewPr>
    <p:cSldViewPr showGuides="1">
      <p:cViewPr varScale="1">
        <p:scale>
          <a:sx n="38" d="100"/>
          <a:sy n="38" d="100"/>
        </p:scale>
        <p:origin x="2080" y="176"/>
      </p:cViewPr>
      <p:guideLst>
        <p:guide orient="horz" pos="192"/>
        <p:guide pos="4944"/>
      </p:guideLst>
    </p:cSldViewPr>
  </p:slideViewPr>
  <p:outlineViewPr>
    <p:cViewPr>
      <p:scale>
        <a:sx n="33" d="100"/>
        <a:sy n="33" d="100"/>
      </p:scale>
      <p:origin x="0" y="-25736"/>
    </p:cViewPr>
  </p:outlineViewPr>
  <p:notesTextViewPr>
    <p:cViewPr>
      <p:scale>
        <a:sx n="1" d="1"/>
        <a:sy n="1" d="1"/>
      </p:scale>
      <p:origin x="0" y="0"/>
    </p:cViewPr>
  </p:notesTextViewPr>
  <p:sorterViewPr>
    <p:cViewPr>
      <p:scale>
        <a:sx n="66" d="100"/>
        <a:sy n="66" d="100"/>
      </p:scale>
      <p:origin x="0" y="0"/>
    </p:cViewPr>
  </p:sorter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a:latin typeface="Gadugi" charset="0"/>
                <a:ea typeface="Gadugi" charset="0"/>
                <a:cs typeface="Gadugi" charset="0"/>
              </a:rPr>
              <a:t> </a:t>
            </a:r>
            <a:r>
              <a:rPr lang="en-US" baseline="0">
                <a:latin typeface="Gadugi" charset="0"/>
                <a:ea typeface="Gadugi" charset="0"/>
                <a:cs typeface="Gadugi" charset="0"/>
              </a:rPr>
              <a:t>Aggregate Capacity</a:t>
            </a:r>
            <a:endParaRPr lang="en-US" dirty="0">
              <a:latin typeface="Gadugi" charset="0"/>
              <a:ea typeface="Gadugi" charset="0"/>
              <a:cs typeface="Gadugi" charset="0"/>
            </a:endParaRPr>
          </a:p>
        </c:rich>
      </c:tx>
      <c:layout>
        <c:manualLayout>
          <c:xMode val="edge"/>
          <c:yMode val="edge"/>
          <c:x val="0.392367491166078"/>
          <c:y val="1.9816976002999601E-2"/>
        </c:manualLayout>
      </c:layout>
      <c:overlay val="0"/>
    </c:title>
    <c:autoTitleDeleted val="0"/>
    <c:plotArea>
      <c:layout>
        <c:manualLayout>
          <c:layoutTarget val="inner"/>
          <c:xMode val="edge"/>
          <c:yMode val="edge"/>
          <c:x val="0.118758520909268"/>
          <c:y val="4.3326504918592502E-2"/>
          <c:w val="0.83177151442642105"/>
          <c:h val="0.76181806542474895"/>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 xmlns:c16="http://schemas.microsoft.com/office/drawing/2014/chart" uri="{C3380CC4-5D6E-409C-BE32-E72D297353CC}">
                  <c16:uniqueId val="{00000000-1C57-B344-9675-175E7885B153}"/>
                </c:ext>
              </c:extLst>
            </c:dLbl>
            <c:dLbl>
              <c:idx val="1"/>
              <c:delete val="1"/>
              <c:extLst>
                <c:ext xmlns:c15="http://schemas.microsoft.com/office/drawing/2012/chart" uri="{CE6537A1-D6FC-4f65-9D91-7224C49458BB}"/>
                <c:ext xmlns:c16="http://schemas.microsoft.com/office/drawing/2014/chart" uri="{C3380CC4-5D6E-409C-BE32-E72D297353CC}">
                  <c16:uniqueId val="{00000001-1C57-B344-9675-175E7885B153}"/>
                </c:ext>
              </c:extLst>
            </c:dLbl>
            <c:dLbl>
              <c:idx val="2"/>
              <c:delete val="1"/>
              <c:extLst>
                <c:ext xmlns:c15="http://schemas.microsoft.com/office/drawing/2012/chart" uri="{CE6537A1-D6FC-4f65-9D91-7224C49458BB}"/>
                <c:ext xmlns:c16="http://schemas.microsoft.com/office/drawing/2014/chart" uri="{C3380CC4-5D6E-409C-BE32-E72D297353CC}">
                  <c16:uniqueId val="{00000002-1C57-B344-9675-175E7885B153}"/>
                </c:ext>
              </c:extLst>
            </c:dLbl>
            <c:dLbl>
              <c:idx val="3"/>
              <c:delete val="1"/>
              <c:extLst>
                <c:ext xmlns:c15="http://schemas.microsoft.com/office/drawing/2012/chart" uri="{CE6537A1-D6FC-4f65-9D91-7224C49458BB}"/>
                <c:ext xmlns:c16="http://schemas.microsoft.com/office/drawing/2014/chart" uri="{C3380CC4-5D6E-409C-BE32-E72D297353CC}">
                  <c16:uniqueId val="{00000003-1C57-B344-9675-175E7885B153}"/>
                </c:ext>
              </c:extLst>
            </c:dLbl>
            <c:dLbl>
              <c:idx val="4"/>
              <c:tx>
                <c:rich>
                  <a:bodyPr/>
                  <a:lstStyle/>
                  <a:p>
                    <a:r>
                      <a:rPr lang="en-US" sz="1800" baseline="0" dirty="0">
                        <a:solidFill>
                          <a:schemeClr val="tx1"/>
                        </a:solidFill>
                      </a:rPr>
                      <a:t>Catalyst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1C57-B344-9675-175E7885B153}"/>
                </c:ext>
              </c:extLst>
            </c:dLbl>
            <c:dLbl>
              <c:idx val="7"/>
              <c:layout>
                <c:manualLayout>
                  <c:x val="-0.123236116866971"/>
                  <c:y val="-6.1520422605671102E-2"/>
                </c:manualLayout>
              </c:layout>
              <c:tx>
                <c:rich>
                  <a:bodyPr/>
                  <a:lstStyle/>
                  <a:p>
                    <a:r>
                      <a:rPr lang="en-US" sz="1800" baseline="0" dirty="0">
                        <a:solidFill>
                          <a:schemeClr val="tx1"/>
                        </a:solidFill>
                      </a:rPr>
                      <a:t>Broadcom</a:t>
                    </a:r>
                  </a:p>
                  <a:p>
                    <a:r>
                      <a:rPr lang="en-US" sz="1800" baseline="0" dirty="0">
                        <a:solidFill>
                          <a:schemeClr val="tx1"/>
                        </a:solidFill>
                      </a:rPr>
                      <a:t>5670</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C57-B344-9675-175E7885B153}"/>
                </c:ext>
              </c:extLst>
            </c:dLbl>
            <c:dLbl>
              <c:idx val="8"/>
              <c:tx>
                <c:rich>
                  <a:bodyPr/>
                  <a:lstStyle/>
                  <a:p>
                    <a:r>
                      <a:rPr lang="en-US" sz="1800" baseline="0">
                        <a:solidFill>
                          <a:schemeClr val="tx1"/>
                        </a:solidFill>
                      </a:rPr>
                      <a:t>Scorpion</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1C57-B344-9675-175E7885B153}"/>
                </c:ext>
              </c:extLst>
            </c:dLbl>
            <c:dLbl>
              <c:idx val="10"/>
              <c:tx>
                <c:rich>
                  <a:bodyPr/>
                  <a:lstStyle/>
                  <a:p>
                    <a:r>
                      <a:rPr lang="en-US" sz="1800" baseline="0">
                        <a:solidFill>
                          <a:schemeClr val="tx1"/>
                        </a:solidFill>
                      </a:rPr>
                      <a:t>Trident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1C57-B344-9675-175E7885B153}"/>
                </c:ext>
              </c:extLst>
            </c:dLbl>
            <c:dLbl>
              <c:idx val="11"/>
              <c:tx>
                <c:rich>
                  <a:bodyPr/>
                  <a:lstStyle/>
                  <a:p>
                    <a:r>
                      <a:rPr lang="en-US"/>
                      <a:t>TridentII</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1C57-B344-9675-175E7885B153}"/>
                </c:ext>
              </c:extLst>
            </c:dLbl>
            <c:dLbl>
              <c:idx val="12"/>
              <c:layout>
                <c:manualLayout>
                  <c:x val="0"/>
                  <c:y val="-5.6910569105690999E-2"/>
                </c:manualLayout>
              </c:layout>
              <c:tx>
                <c:rich>
                  <a:bodyPr/>
                  <a:lstStyle/>
                  <a:p>
                    <a:r>
                      <a:rPr lang="en-US" sz="1800" baseline="0" dirty="0">
                        <a:solidFill>
                          <a:schemeClr val="tx1"/>
                        </a:solidFill>
                      </a:rPr>
                      <a:t>Tomahawk</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1C57-B344-9675-175E7885B153}"/>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c:v>
                </c:pt>
                <c:pt idx="1">
                  <c:v>1982</c:v>
                </c:pt>
                <c:pt idx="2">
                  <c:v>1983</c:v>
                </c:pt>
                <c:pt idx="3">
                  <c:v>1985</c:v>
                </c:pt>
                <c:pt idx="4">
                  <c:v>1999</c:v>
                </c:pt>
                <c:pt idx="5">
                  <c:v>2000</c:v>
                </c:pt>
                <c:pt idx="6">
                  <c:v>2002</c:v>
                </c:pt>
                <c:pt idx="7">
                  <c:v>2004</c:v>
                </c:pt>
                <c:pt idx="8">
                  <c:v>2007</c:v>
                </c:pt>
                <c:pt idx="9">
                  <c:v>2009</c:v>
                </c:pt>
                <c:pt idx="10">
                  <c:v>2010</c:v>
                </c:pt>
                <c:pt idx="11">
                  <c:v>2012</c:v>
                </c:pt>
                <c:pt idx="12">
                  <c:v>2014</c:v>
                </c:pt>
              </c:numCache>
            </c:numRef>
          </c:cat>
          <c:val>
            <c:numRef>
              <c:f>Sheet1!$C$2:$C$14</c:f>
              <c:numCache>
                <c:formatCode>General</c:formatCode>
                <c:ptCount val="13"/>
                <c:pt idx="0">
                  <c:v>7.5000000000000002E-4</c:v>
                </c:pt>
                <c:pt idx="1">
                  <c:v>5.0000000000000001E-4</c:v>
                </c:pt>
                <c:pt idx="2">
                  <c:v>4.0000000000000002E-4</c:v>
                </c:pt>
                <c:pt idx="3">
                  <c:v>0.08</c:v>
                </c:pt>
                <c:pt idx="4">
                  <c:v>32</c:v>
                </c:pt>
                <c:pt idx="7">
                  <c:v>80</c:v>
                </c:pt>
                <c:pt idx="8">
                  <c:v>240</c:v>
                </c:pt>
                <c:pt idx="10">
                  <c:v>640</c:v>
                </c:pt>
                <c:pt idx="11">
                  <c:v>1280</c:v>
                </c:pt>
                <c:pt idx="12">
                  <c:v>3200</c:v>
                </c:pt>
              </c:numCache>
            </c:numRef>
          </c:val>
          <c:smooth val="0"/>
          <c:extLst>
            <c:ext xmlns:c16="http://schemas.microsoft.com/office/drawing/2014/chart" uri="{C3380CC4-5D6E-409C-BE32-E72D297353CC}">
              <c16:uniqueId val="{0000000A-1C57-B344-9675-175E7885B153}"/>
            </c:ext>
          </c:extLst>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3.3701436613709501E-2"/>
                  <c:y val="-6.9071762371166995E-2"/>
                </c:manualLayout>
              </c:layout>
              <c:tx>
                <c:rich>
                  <a:bodyPr/>
                  <a:lstStyle/>
                  <a:p>
                    <a:r>
                      <a:rPr lang="en-US" dirty="0"/>
                      <a:t>IMP</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1C57-B344-9675-175E7885B153}"/>
                </c:ext>
              </c:extLst>
            </c:dLbl>
            <c:dLbl>
              <c:idx val="1"/>
              <c:layout>
                <c:manualLayout>
                  <c:x val="-4.9187279151943403E-2"/>
                  <c:y val="-7.1781789471437998E-2"/>
                </c:manualLayout>
              </c:layout>
              <c:tx>
                <c:rich>
                  <a:bodyPr/>
                  <a:lstStyle/>
                  <a:p>
                    <a:r>
                      <a:rPr lang="en-US" dirty="0"/>
                      <a:t>MIT</a:t>
                    </a:r>
                    <a:r>
                      <a:rPr lang="en-US" baseline="0" dirty="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1C57-B344-9675-175E7885B153}"/>
                </c:ext>
              </c:extLst>
            </c:dLbl>
            <c:dLbl>
              <c:idx val="2"/>
              <c:layout>
                <c:manualLayout>
                  <c:x val="3.3686690223792299E-3"/>
                  <c:y val="-3.9261464268186101E-2"/>
                </c:manualLayout>
              </c:layout>
              <c:tx>
                <c:rich>
                  <a:bodyPr/>
                  <a:lstStyle/>
                  <a:p>
                    <a:r>
                      <a:rPr lang="en-US"/>
                      <a:t>Fuzzball</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1C57-B344-9675-175E7885B153}"/>
                </c:ext>
              </c:extLst>
            </c:dLbl>
            <c:dLbl>
              <c:idx val="3"/>
              <c:layout>
                <c:manualLayout>
                  <c:x val="-9.8071283492390304E-2"/>
                  <c:y val="-1.4871220365747E-2"/>
                </c:manualLayout>
              </c:layout>
              <c:tx>
                <c:rich>
                  <a:bodyPr/>
                  <a:lstStyle/>
                  <a:p>
                    <a:r>
                      <a:rPr lang="en-US"/>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1C57-B344-9675-175E7885B153}"/>
                </c:ext>
              </c:extLst>
            </c:dLbl>
            <c:dLbl>
              <c:idx val="4"/>
              <c:layout>
                <c:manualLayout>
                  <c:x val="-7.4123146267494E-2"/>
                  <c:y val="8.1532979109318601E-2"/>
                </c:manualLayout>
              </c:layout>
              <c:tx>
                <c:rich>
                  <a:bodyPr/>
                  <a:lstStyle/>
                  <a:p>
                    <a:r>
                      <a:rPr lang="en-US" sz="1800" baseline="0" dirty="0">
                        <a:solidFill>
                          <a:schemeClr val="tx1"/>
                        </a:solidFill>
                      </a:rPr>
                      <a:t>SNAP</a:t>
                    </a:r>
                  </a:p>
                  <a:p>
                    <a:r>
                      <a:rPr lang="en-US" sz="1800" baseline="0" dirty="0">
                        <a:solidFill>
                          <a:schemeClr val="tx1"/>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1C57-B344-9675-175E7885B153}"/>
                </c:ext>
              </c:extLst>
            </c:dLbl>
            <c:dLbl>
              <c:idx val="5"/>
              <c:layout>
                <c:manualLayout>
                  <c:x val="-1.43427654582046E-2"/>
                  <c:y val="4.3883447495892298E-2"/>
                </c:manualLayout>
              </c:layout>
              <c:tx>
                <c:rich>
                  <a:bodyPr/>
                  <a:lstStyle/>
                  <a:p>
                    <a:r>
                      <a:rPr lang="en-US" sz="1800" baseline="0">
                        <a:solidFill>
                          <a:schemeClr val="tx1"/>
                        </a:solidFill>
                      </a:rPr>
                      <a:t>Click</a:t>
                    </a:r>
                  </a:p>
                  <a:p>
                    <a:r>
                      <a:rPr lang="en-US" sz="1800" baseline="0">
                        <a:solidFill>
                          <a:schemeClr val="tx1"/>
                        </a:solidFill>
                      </a:rPr>
                      <a:t>(CPU)</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1C57-B344-9675-175E7885B153}"/>
                </c:ext>
              </c:extLst>
            </c:dLbl>
            <c:dLbl>
              <c:idx val="6"/>
              <c:layout>
                <c:manualLayout>
                  <c:x val="-2.33544711071592E-2"/>
                  <c:y val="7.3984546878179402E-2"/>
                </c:manualLayout>
              </c:layout>
              <c:tx>
                <c:rich>
                  <a:bodyPr/>
                  <a:lstStyle/>
                  <a:p>
                    <a:r>
                      <a:rPr lang="en-US" sz="1800" baseline="0">
                        <a:solidFill>
                          <a:schemeClr val="tx1"/>
                        </a:solidFill>
                      </a:rPr>
                      <a:t>IXP 2400</a:t>
                    </a:r>
                  </a:p>
                  <a:p>
                    <a:r>
                      <a:rPr lang="en-US" sz="1800" baseline="0">
                        <a:solidFill>
                          <a:schemeClr val="tx1"/>
                        </a:solidFill>
                      </a:rPr>
                      <a:t>(NPU)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1C57-B344-9675-175E7885B153}"/>
                </c:ext>
              </c:extLst>
            </c:dLbl>
            <c:dLbl>
              <c:idx val="9"/>
              <c:layout>
                <c:manualLayout>
                  <c:x val="-9.4975376311176599E-2"/>
                  <c:y val="9.4205236540554405E-2"/>
                </c:manualLayout>
              </c:layout>
              <c:tx>
                <c:rich>
                  <a:bodyPr/>
                  <a:lstStyle/>
                  <a:p>
                    <a:r>
                      <a:rPr lang="en-US" sz="1800" baseline="0">
                        <a:solidFill>
                          <a:schemeClr val="tx1"/>
                        </a:solidFill>
                      </a:rPr>
                      <a:t>RouteBricks</a:t>
                    </a:r>
                  </a:p>
                  <a:p>
                    <a:r>
                      <a:rPr lang="en-US" sz="1800" baseline="0">
                        <a:solidFill>
                          <a:schemeClr val="tx1"/>
                        </a:solidFill>
                      </a:rPr>
                      <a:t>(multi-core)</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2-1C57-B344-9675-175E7885B153}"/>
                </c:ext>
              </c:extLst>
            </c:dLbl>
            <c:dLbl>
              <c:idx val="10"/>
              <c:layout>
                <c:manualLayout>
                  <c:x val="-5.3422924607922299E-2"/>
                  <c:y val="7.72289439429827E-2"/>
                </c:manualLayout>
              </c:layout>
              <c:tx>
                <c:rich>
                  <a:bodyPr/>
                  <a:lstStyle/>
                  <a:p>
                    <a:r>
                      <a:rPr lang="en-US" sz="1800" baseline="0">
                        <a:solidFill>
                          <a:schemeClr val="tx1"/>
                        </a:solidFill>
                      </a:rPr>
                      <a:t>PacketShader </a:t>
                    </a:r>
                  </a:p>
                  <a:p>
                    <a:r>
                      <a:rPr lang="en-US" sz="1800" baseline="0">
                        <a:solidFill>
                          <a:schemeClr val="tx1"/>
                        </a:solidFill>
                      </a:rPr>
                      <a:t>(GPU)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01"/>
                    </c:manualLayout>
                  </c15:layout>
                </c:ext>
                <c:ext xmlns:c16="http://schemas.microsoft.com/office/drawing/2014/chart" uri="{C3380CC4-5D6E-409C-BE32-E72D297353CC}">
                  <c16:uniqueId val="{00000013-1C57-B344-9675-175E7885B153}"/>
                </c:ext>
              </c:extLst>
            </c:dLbl>
            <c:dLbl>
              <c:idx val="12"/>
              <c:layout>
                <c:manualLayout>
                  <c:x val="0"/>
                  <c:y val="7.0350809807310705E-2"/>
                </c:manualLayout>
              </c:layout>
              <c:tx>
                <c:rich>
                  <a:bodyPr/>
                  <a:lstStyle/>
                  <a:p>
                    <a:r>
                      <a:rPr lang="en-US" sz="1800" baseline="0" dirty="0" err="1">
                        <a:solidFill>
                          <a:schemeClr val="tx1"/>
                        </a:solidFill>
                      </a:rPr>
                      <a:t>NetFPGA</a:t>
                    </a:r>
                    <a:r>
                      <a:rPr lang="en-US" sz="1800" baseline="0" dirty="0">
                        <a:solidFill>
                          <a:schemeClr val="tx1"/>
                        </a:solidFill>
                      </a:rPr>
                      <a:t>-SUME</a:t>
                    </a:r>
                  </a:p>
                  <a:p>
                    <a:r>
                      <a:rPr lang="en-US" sz="1800" baseline="0" dirty="0">
                        <a:solidFill>
                          <a:schemeClr val="tx1"/>
                        </a:solidFill>
                      </a:rPr>
                      <a:t>(FPGA)</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4-1C57-B344-9675-175E7885B153}"/>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c:v>
                </c:pt>
                <c:pt idx="1">
                  <c:v>1982</c:v>
                </c:pt>
                <c:pt idx="2">
                  <c:v>1983</c:v>
                </c:pt>
                <c:pt idx="3">
                  <c:v>1985</c:v>
                </c:pt>
                <c:pt idx="4">
                  <c:v>1999</c:v>
                </c:pt>
                <c:pt idx="5">
                  <c:v>2000</c:v>
                </c:pt>
                <c:pt idx="6">
                  <c:v>2002</c:v>
                </c:pt>
                <c:pt idx="7">
                  <c:v>2004</c:v>
                </c:pt>
                <c:pt idx="8">
                  <c:v>2007</c:v>
                </c:pt>
                <c:pt idx="9">
                  <c:v>2009</c:v>
                </c:pt>
                <c:pt idx="10">
                  <c:v>2010</c:v>
                </c:pt>
                <c:pt idx="11">
                  <c:v>2012</c:v>
                </c:pt>
                <c:pt idx="12">
                  <c:v>2014</c:v>
                </c:pt>
              </c:numCache>
            </c:numRef>
          </c:cat>
          <c:val>
            <c:numRef>
              <c:f>Sheet1!$B$2:$B$14</c:f>
              <c:numCache>
                <c:formatCode>General</c:formatCode>
                <c:ptCount val="13"/>
                <c:pt idx="0">
                  <c:v>7.5000000000000002E-4</c:v>
                </c:pt>
                <c:pt idx="1">
                  <c:v>5.0000000000000001E-4</c:v>
                </c:pt>
                <c:pt idx="2">
                  <c:v>4.0000000000000002E-4</c:v>
                </c:pt>
                <c:pt idx="3">
                  <c:v>0.08</c:v>
                </c:pt>
                <c:pt idx="4">
                  <c:v>0.1</c:v>
                </c:pt>
                <c:pt idx="5">
                  <c:v>0.17</c:v>
                </c:pt>
                <c:pt idx="6">
                  <c:v>4</c:v>
                </c:pt>
                <c:pt idx="9">
                  <c:v>35</c:v>
                </c:pt>
                <c:pt idx="10">
                  <c:v>40</c:v>
                </c:pt>
                <c:pt idx="12">
                  <c:v>100</c:v>
                </c:pt>
              </c:numCache>
            </c:numRef>
          </c:val>
          <c:smooth val="0"/>
          <c:extLst>
            <c:ext xmlns:c16="http://schemas.microsoft.com/office/drawing/2014/chart" uri="{C3380CC4-5D6E-409C-BE32-E72D297353CC}">
              <c16:uniqueId val="{00000015-1C57-B344-9675-175E7885B153}"/>
            </c:ext>
          </c:extLst>
        </c:ser>
        <c:dLbls>
          <c:dLblPos val="t"/>
          <c:showLegendKey val="0"/>
          <c:showVal val="1"/>
          <c:showCatName val="0"/>
          <c:showSerName val="0"/>
          <c:showPercent val="0"/>
          <c:showBubbleSize val="0"/>
        </c:dLbls>
        <c:marker val="1"/>
        <c:smooth val="0"/>
        <c:axId val="1710182416"/>
        <c:axId val="1543470192"/>
      </c:lineChart>
      <c:catAx>
        <c:axId val="1710182416"/>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543470192"/>
        <c:crosses val="autoZero"/>
        <c:auto val="1"/>
        <c:lblAlgn val="ctr"/>
        <c:lblOffset val="100"/>
        <c:noMultiLvlLbl val="0"/>
      </c:catAx>
      <c:valAx>
        <c:axId val="1543470192"/>
        <c:scaling>
          <c:logBase val="10"/>
          <c:orientation val="minMax"/>
          <c:min val="4.0000000000000002E-4"/>
        </c:scaling>
        <c:delete val="0"/>
        <c:axPos val="l"/>
        <c:title>
          <c:tx>
            <c:rich>
              <a:bodyPr rot="0" vert="horz" anchor="t" anchorCtr="0"/>
              <a:lstStyle/>
              <a:p>
                <a:pPr>
                  <a:defRPr sz="2000">
                    <a:solidFill>
                      <a:prstClr val="black"/>
                    </a:solidFill>
                    <a:latin typeface="Seravek"/>
                    <a:cs typeface="Seravek"/>
                  </a:defRPr>
                </a:pPr>
                <a:r>
                  <a:rPr lang="en-US" sz="2000" dirty="0" err="1">
                    <a:solidFill>
                      <a:prstClr val="black"/>
                    </a:solidFill>
                    <a:latin typeface="Gadugi" charset="0"/>
                    <a:ea typeface="Gadugi" charset="0"/>
                    <a:cs typeface="Gadugi" charset="0"/>
                  </a:rPr>
                  <a:t>Gbit</a:t>
                </a:r>
                <a:r>
                  <a:rPr lang="en-US" sz="2000" dirty="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a:solidFill>
                      <a:prstClr val="black"/>
                    </a:solidFill>
                    <a:latin typeface="Gadugi" charset="0"/>
                    <a:ea typeface="Gadugi" charset="0"/>
                    <a:cs typeface="Gadugi" charset="0"/>
                  </a:rPr>
                  <a:t>scale)</a:t>
                </a:r>
              </a:p>
            </c:rich>
          </c:tx>
          <c:layout>
            <c:manualLayout>
              <c:xMode val="edge"/>
              <c:yMode val="edge"/>
              <c:x val="0"/>
              <c:y val="0.34282632353882603"/>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1710182416"/>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599"/>
          <c:w val="0.22676683082459201"/>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switches</a:t>
            </a:r>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DA7-8642-A8B7-0954301058CE}"/>
                </c:ext>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DA7-8642-A8B7-0954301058CE}"/>
                </c:ext>
              </c:extLst>
            </c:dLbl>
            <c:dLbl>
              <c:idx val="2"/>
              <c:layout>
                <c:manualLayout>
                  <c:x val="-0.10961964818135"/>
                  <c:y val="-3.9373596241103898E-2"/>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DA7-8642-A8B7-0954301058CE}"/>
                </c:ext>
              </c:extLst>
            </c:dLbl>
            <c:dLbl>
              <c:idx val="3"/>
              <c:layout>
                <c:manualLayout>
                  <c:x val="-3.1319899480385598E-2"/>
                  <c:y val="-3.5794178401003698E-2"/>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DA7-8642-A8B7-0954301058CE}"/>
                </c:ext>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EDA7-8642-A8B7-0954301058CE}"/>
                </c:ext>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c:v>
                </c:pt>
                <c:pt idx="1">
                  <c:v>2002</c:v>
                </c:pt>
                <c:pt idx="2">
                  <c:v>2009</c:v>
                </c:pt>
                <c:pt idx="3">
                  <c:v>2010</c:v>
                </c:pt>
                <c:pt idx="4">
                  <c:v>2014</c:v>
                </c:pt>
              </c:numCache>
            </c:numRef>
          </c:xVal>
          <c:yVal>
            <c:numRef>
              <c:f>'[Chart in Microsoft PowerPoint]Sheet1'!$B$2:$B$6</c:f>
              <c:numCache>
                <c:formatCode>General</c:formatCode>
                <c:ptCount val="5"/>
                <c:pt idx="0">
                  <c:v>0.17</c:v>
                </c:pt>
                <c:pt idx="1">
                  <c:v>4</c:v>
                </c:pt>
                <c:pt idx="2">
                  <c:v>35</c:v>
                </c:pt>
                <c:pt idx="3">
                  <c:v>40</c:v>
                </c:pt>
                <c:pt idx="4">
                  <c:v>100</c:v>
                </c:pt>
              </c:numCache>
            </c:numRef>
          </c:yVal>
          <c:smooth val="0"/>
          <c:extLst>
            <c:ext xmlns:c16="http://schemas.microsoft.com/office/drawing/2014/chart" uri="{C3380CC4-5D6E-409C-BE32-E72D297353CC}">
              <c16:uniqueId val="{00000005-EDA7-8642-A8B7-0954301058CE}"/>
            </c:ext>
          </c:extLst>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2.4608492448874399E-2"/>
                  <c:y val="-5.0111849761405099E-2"/>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DA7-8642-A8B7-0954301058CE}"/>
                </c:ext>
              </c:extLst>
            </c:dLbl>
            <c:dLbl>
              <c:idx val="1"/>
              <c:layout>
                <c:manualLayout>
                  <c:x val="-0.13199100495305399"/>
                  <c:y val="-5.3691267601505402E-2"/>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EDA7-8642-A8B7-0954301058CE}"/>
                </c:ext>
              </c:extLst>
            </c:dLbl>
            <c:dLbl>
              <c:idx val="2"/>
              <c:layout>
                <c:manualLayout>
                  <c:x val="-4.0268442189067201E-2"/>
                  <c:y val="-5.3691267601505402E-2"/>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EDA7-8642-A8B7-0954301058CE}"/>
                </c:ext>
              </c:extLst>
            </c:dLbl>
            <c:dLbl>
              <c:idx val="3"/>
              <c:layout>
                <c:manualLayout>
                  <c:x val="-3.8031306511896797E-2"/>
                  <c:y val="-5.0111849761405002E-2"/>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EDA7-8642-A8B7-0954301058CE}"/>
                </c:ext>
              </c:extLst>
            </c:dLbl>
            <c:dLbl>
              <c:idx val="4"/>
              <c:layout>
                <c:manualLayout>
                  <c:x val="-2.6845628126045001E-2"/>
                  <c:y val="-3.2214760560903298E-2"/>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EDA7-8642-A8B7-0954301058CE}"/>
                </c:ext>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c:v>
                </c:pt>
                <c:pt idx="1">
                  <c:v>2004</c:v>
                </c:pt>
                <c:pt idx="2">
                  <c:v>2007</c:v>
                </c:pt>
                <c:pt idx="3">
                  <c:v>2010</c:v>
                </c:pt>
                <c:pt idx="4">
                  <c:v>2014</c:v>
                </c:pt>
              </c:numCache>
            </c:numRef>
          </c:xVal>
          <c:yVal>
            <c:numRef>
              <c:f>'[Chart in Microsoft PowerPoint]Sheet1'!$C$2:$C$6</c:f>
              <c:numCache>
                <c:formatCode>General</c:formatCode>
                <c:ptCount val="5"/>
                <c:pt idx="0">
                  <c:v>32</c:v>
                </c:pt>
                <c:pt idx="1">
                  <c:v>80</c:v>
                </c:pt>
                <c:pt idx="2">
                  <c:v>240</c:v>
                </c:pt>
                <c:pt idx="3">
                  <c:v>640</c:v>
                </c:pt>
                <c:pt idx="4">
                  <c:v>3200</c:v>
                </c:pt>
              </c:numCache>
            </c:numRef>
          </c:yVal>
          <c:smooth val="0"/>
          <c:extLst>
            <c:ext xmlns:c16="http://schemas.microsoft.com/office/drawing/2014/chart" uri="{C3380CC4-5D6E-409C-BE32-E72D297353CC}">
              <c16:uniqueId val="{0000000B-EDA7-8642-A8B7-0954301058CE}"/>
            </c:ext>
          </c:extLst>
        </c:ser>
        <c:dLbls>
          <c:showLegendKey val="0"/>
          <c:showVal val="0"/>
          <c:showCatName val="0"/>
          <c:showSerName val="0"/>
          <c:showPercent val="0"/>
          <c:showBubbleSize val="0"/>
        </c:dLbls>
        <c:axId val="1639046560"/>
        <c:axId val="1639054816"/>
      </c:scatterChart>
      <c:valAx>
        <c:axId val="1639046560"/>
        <c:scaling>
          <c:orientation val="minMax"/>
          <c:max val="2014"/>
          <c:min val="1999"/>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639054816"/>
        <c:crosses val="autoZero"/>
        <c:crossBetween val="midCat"/>
      </c:valAx>
      <c:valAx>
        <c:axId val="1639054816"/>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63904656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6/14/18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TALK PROMPT: crystallize</a:t>
            </a:r>
            <a:r>
              <a:rPr lang="en-US" baseline="0" dirty="0"/>
              <a:t> description of packet transactions.</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TALK PROMPT: It’s important to mention NO</a:t>
            </a:r>
            <a:r>
              <a:rPr lang="en-US" baseline="0" dirty="0"/>
              <a:t> LOOPS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Describe </a:t>
            </a:r>
            <a:r>
              <a:rPr lang="en-US" dirty="0"/>
              <a:t>the sampling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Maybe describe how the pipeline stages correspond to the logic in the sampling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TALK</a:t>
            </a:r>
            <a:r>
              <a:rPr lang="en-US" baseline="0" dirty="0"/>
              <a:t> PROMPT</a:t>
            </a:r>
            <a:r>
              <a:rPr lang="en-US" dirty="0"/>
              <a:t>: At the end of this</a:t>
            </a:r>
            <a:r>
              <a:rPr lang="en-US" baseline="0" dirty="0"/>
              <a:t> slide make the point that we reject algorithms that can’t run on atoms unlike a software router.</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Cisco Catalyst:</a:t>
            </a:r>
            <a:r>
              <a:rPr lang="en-US" baseline="0" dirty="0"/>
              <a:t> http://www.cisco.com/c/dam/en/us/products/collateral/switches/catalyst-6807-xl-switch/white_paper_c11-728264.doc/_jcr_content/renditions/white_paper_c11-728264_1.jpg</a:t>
            </a:r>
          </a:p>
          <a:p>
            <a:endParaRPr lang="en-US" dirty="0"/>
          </a:p>
          <a:p>
            <a:r>
              <a:rPr lang="en-US" dirty="0"/>
              <a:t>Intel IXP 2400: http://www.intel.com/design/network/papers/ixp2400.pdf: 4 </a:t>
            </a:r>
            <a:r>
              <a:rPr lang="en-US" dirty="0" err="1"/>
              <a:t>Gbit</a:t>
            </a:r>
            <a:r>
              <a:rPr lang="en-US" dirty="0"/>
              <a:t>/s (copyright 2002)</a:t>
            </a:r>
          </a:p>
          <a:p>
            <a:endParaRPr lang="en-US" dirty="0"/>
          </a:p>
          <a:p>
            <a:r>
              <a:rPr lang="en-US" dirty="0"/>
              <a:t>Broadcom 5670</a:t>
            </a:r>
            <a:r>
              <a:rPr lang="en-US" baseline="0" dirty="0"/>
              <a:t> (2004):</a:t>
            </a:r>
            <a:r>
              <a:rPr lang="en-US" dirty="0"/>
              <a:t> 80 </a:t>
            </a:r>
            <a:r>
              <a:rPr lang="en-US" dirty="0" err="1"/>
              <a:t>Gbit</a:t>
            </a:r>
            <a:r>
              <a:rPr lang="en-US" dirty="0"/>
              <a:t>/s (8 ports of 10 G) (https://www.broadcom.com/collateral/pb/5670-PB05-R.pdf,</a:t>
            </a:r>
            <a:r>
              <a:rPr lang="en-US" baseline="0" dirty="0"/>
              <a:t> 2004)</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Broadcom Scorpion (2007) (24 * 10 G from DCTCP paper,</a:t>
            </a:r>
            <a:r>
              <a:rPr lang="en-US" baseline="0" dirty="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baseline="0" dirty="0"/>
              <a:t>Trident (2010): 64 * 10 G = 640 G</a:t>
            </a:r>
          </a:p>
          <a:p>
            <a:endParaRPr lang="en-US" baseline="0" dirty="0"/>
          </a:p>
          <a:p>
            <a:r>
              <a:rPr lang="en-US" baseline="0" dirty="0"/>
              <a:t>Trident II (2012): 100 * 10 G = 1 </a:t>
            </a:r>
            <a:r>
              <a:rPr lang="en-US" baseline="0" dirty="0" err="1"/>
              <a:t>Tbit</a:t>
            </a:r>
            <a:r>
              <a:rPr lang="en-US" baseline="0" dirty="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BCM</a:t>
            </a:r>
            <a:r>
              <a:rPr lang="en-US" baseline="0" dirty="0"/>
              <a:t> Tomahawk (2014): 3.2 </a:t>
            </a:r>
            <a:r>
              <a:rPr lang="en-US" baseline="0" dirty="0" err="1"/>
              <a:t>Tbit</a:t>
            </a:r>
            <a:r>
              <a:rPr lang="en-US" baseline="0" dirty="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Trident and </a:t>
            </a:r>
            <a:r>
              <a:rPr lang="en-US" baseline="0" dirty="0" err="1"/>
              <a:t>Tomhawk</a:t>
            </a:r>
            <a:r>
              <a:rPr lang="en-US" baseline="0" dirty="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110</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People have recognized this need at least since the late 90s and quite a few software switch platforms have been developed where you take an existing programming substrate and repurpose it for networking.</a:t>
            </a:r>
          </a:p>
          <a:p>
            <a:endParaRPr lang="en-US" baseline="0" dirty="0"/>
          </a:p>
          <a:p>
            <a:r>
              <a:rPr lang="en-US" baseline="0" dirty="0"/>
              <a:t>Now, here’s a line graph showing how the performance of these software switches has scaled with time, and we can see that it’s improved about 1000 fold since 2000, which is quite impressive.</a:t>
            </a:r>
          </a:p>
          <a:p>
            <a:endParaRPr lang="en-US" baseline="0" dirty="0"/>
          </a:p>
          <a:p>
            <a:r>
              <a:rPr lang="en-US" baseline="0" dirty="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a:p>
          <a:p>
            <a:r>
              <a:rPr lang="en-US" baseline="0" dirty="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111</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112</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Important segue way here: Let’s talk about why a</a:t>
            </a:r>
            <a:r>
              <a:rPr lang="en-US" baseline="0" dirty="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114</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115</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116</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117</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 result is a reduction</a:t>
            </a:r>
            <a:r>
              <a:rPr lang="en-US" baseline="0" dirty="0"/>
              <a:t> in die area.</a:t>
            </a:r>
            <a:endParaRPr lang="en-US" dirty="0"/>
          </a:p>
          <a:p>
            <a:endParaRPr lang="en-US" dirty="0"/>
          </a:p>
          <a:p>
            <a:r>
              <a:rPr lang="en-US" dirty="0"/>
              <a:t>TODO: Make sure to</a:t>
            </a:r>
            <a:r>
              <a:rPr lang="en-US" baseline="0" dirty="0"/>
              <a:t> mention that these are very, very restricted units and not general purpose processors.</a:t>
            </a:r>
          </a:p>
          <a:p>
            <a:r>
              <a:rPr lang="en-US" baseline="0" dirty="0"/>
              <a:t>The game is designing these atoms or primitives</a:t>
            </a:r>
          </a:p>
          <a:p>
            <a:endParaRPr lang="en-US" baseline="0" dirty="0"/>
          </a:p>
          <a:p>
            <a:r>
              <a:rPr lang="en-US" baseline="0" dirty="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118</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that I have</a:t>
            </a:r>
            <a:r>
              <a:rPr lang="en-US" baseline="0" dirty="0"/>
              <a:t> shown you how to design these atoms, let’s look at what you can do with them. For this, we need some algorithms, and we picked a set spanning congestion control, measurement, load balancing, and AQM, and wrote them in Domino.</a:t>
            </a:r>
          </a:p>
          <a:p>
            <a:endParaRPr lang="en-US" baseline="0" dirty="0"/>
          </a:p>
          <a:p>
            <a:r>
              <a:rPr lang="en-US" baseline="0" dirty="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120</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a:t>Make a good transition here from the previous slide. Say something like: I have described the workflow of the compiler, now let’s look at some results. I won’t go into the compiler algorithms itself (I am happy to do this offline), but instead talk about what we can do once we have designed the compiler. First, we need to design an instruction set for the machine. The way we do this is by using the compiler to repeatedly iterative until we are satisfied. This process is especially important here because there is no way to emulate functionality by running it slower like an FPU. OK. So how do we do this? Let’s look at what makes this problem hard by looking at two extreme cases of operations on a router: stateless and </a:t>
            </a:r>
            <a:r>
              <a:rPr lang="en-US" baseline="0" dirty="0" err="1"/>
              <a:t>stateful</a:t>
            </a:r>
            <a:r>
              <a:rPr lang="en-US" baseline="0" dirty="0"/>
              <a:t>.</a:t>
            </a:r>
          </a:p>
          <a:p>
            <a:pPr lvl="1"/>
            <a:endParaRPr lang="en-US" baseline="0" dirty="0"/>
          </a:p>
          <a:p>
            <a:pPr lvl="1"/>
            <a:r>
              <a:rPr lang="en-US" baseline="0" dirty="0"/>
              <a:t>Stress that this process is especially important in the case of a line-rate router because the choice of atoms </a:t>
            </a:r>
            <a:r>
              <a:rPr lang="en-US" baseline="0" dirty="0" err="1"/>
              <a:t>crcuically</a:t>
            </a:r>
            <a:r>
              <a:rPr lang="en-US" baseline="0" dirty="0"/>
              <a:t> determines what can or cannot run on the router. There is no easy way to emulate functionality at a slower rate in software, unless you approximate the algorithm itself.</a:t>
            </a:r>
          </a:p>
          <a:p>
            <a:pPr lvl="1"/>
            <a:endParaRPr lang="en-US" baseline="0" dirty="0"/>
          </a:p>
          <a:p>
            <a:pPr lvl="1"/>
            <a:endParaRPr lang="en-US" baseline="0" dirty="0"/>
          </a:p>
          <a:p>
            <a:pPr lvl="1"/>
            <a:r>
              <a:rPr lang="en-US" baseline="0" dirty="0"/>
              <a:t>Let’s see how we can now use our compiler to interactively design atoms for </a:t>
            </a:r>
            <a:r>
              <a:rPr lang="en-US" baseline="0" dirty="0" err="1"/>
              <a:t>prog</a:t>
            </a:r>
            <a:r>
              <a:rPr lang="en-US" baseline="0" dirty="0"/>
              <a:t> switches and also to compile to an atom pipeline once it has been developed.</a:t>
            </a:r>
          </a:p>
          <a:p>
            <a:pPr lvl="1"/>
            <a:endParaRPr lang="en-US" baseline="0" dirty="0"/>
          </a:p>
          <a:p>
            <a:pPr marL="457200" lvl="1" indent="0">
              <a:buNone/>
            </a:pPr>
            <a:r>
              <a:rPr lang="en-US" baseline="0" dirty="0"/>
              <a:t>The compiler takes three inputs, the algorithm, a specification of the atom’s capabilities, and a pipeline geometry (the depth and width of the pipeline).</a:t>
            </a:r>
          </a:p>
          <a:p>
            <a:pPr marL="457200" lvl="1" indent="0">
              <a:buNone/>
            </a:pPr>
            <a:endParaRPr lang="en-US" baseline="0" dirty="0"/>
          </a:p>
          <a:p>
            <a:pPr marL="457200" lvl="1" indent="0">
              <a:buNone/>
            </a:pPr>
            <a:r>
              <a:rPr lang="en-US" baseline="0" dirty="0"/>
              <a:t>Now, invariably, the algorithm won’t compile because its </a:t>
            </a:r>
            <a:r>
              <a:rPr lang="en-US" baseline="0" dirty="0" err="1"/>
              <a:t>codelet</a:t>
            </a:r>
            <a:r>
              <a:rPr lang="en-US" baseline="0" dirty="0"/>
              <a:t> doesn’t map to the atom we have or we don’t have enough atoms in the pipeline. Either way, we modify either the pipeline geometry or the atom type and try again.</a:t>
            </a:r>
          </a:p>
          <a:p>
            <a:pPr marL="457200" lvl="1" indent="0">
              <a:buNone/>
            </a:pPr>
            <a:endParaRPr lang="en-US" baseline="0" dirty="0"/>
          </a:p>
          <a:p>
            <a:pPr marL="457200" lvl="1" indent="0">
              <a:buNone/>
            </a:pPr>
            <a:r>
              <a:rPr lang="en-US" baseline="0" dirty="0"/>
              <a:t>If the algorithm does compile, we move on to the next one, and see if the atom works for the next algorithm. We iterate till we are satisfied that the single atom covers all the algorithms we want.</a:t>
            </a:r>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22446691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let me dive a bit deeper into these atoms to show how the design process is different for atoms that do and do not modify persistent switch state. Let’s do this with some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First, let’s look at the stateless op, f4 = f1 + f2 – f3., click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let’s see what atoms for this operation look like. We can create two atoms in two different pipeline stages.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first adds f1 and f2 and writes it to </a:t>
            </a:r>
            <a:r>
              <a:rPr lang="en-US" baseline="0" dirty="0" err="1"/>
              <a:t>tmp</a:t>
            </a:r>
            <a:r>
              <a:rPr lang="en-US" baseline="0" dirty="0"/>
              <a:t>.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second subtracts f3 from </a:t>
            </a:r>
            <a:r>
              <a:rPr lang="en-US" baseline="0" dirty="0" err="1"/>
              <a:t>tmp</a:t>
            </a:r>
            <a:r>
              <a:rPr lang="en-US" baseline="0" dirty="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 general, you can do this for more involved stateless operations by breaking it down into a sequence of pair-wise operations on packet fields.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as a switch designer, you can design stateless atoms that perform arithmetic on pairs of packet fields and many stateless operations can be composed out of these simpler pair-wise instructions, by the compiler.</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2907469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Let’s see if we can apply the same trick to a </a:t>
            </a:r>
            <a:r>
              <a:rPr lang="en-US" baseline="0" dirty="0" err="1"/>
              <a:t>stateful</a:t>
            </a:r>
            <a:r>
              <a:rPr lang="en-US" baseline="0" dirty="0"/>
              <a:t> operation. Let’s pick a counter. Now, one implementation is a 3-stage pipeline. The first stage reads the counter into packet field </a:t>
            </a:r>
            <a:r>
              <a:rPr lang="en-US" baseline="0" dirty="0" err="1"/>
              <a:t>tmp</a:t>
            </a:r>
            <a:r>
              <a:rPr lang="en-US" baseline="0" dirty="0"/>
              <a:t>, the second one increments </a:t>
            </a:r>
            <a:r>
              <a:rPr lang="en-US" baseline="0" dirty="0" err="1"/>
              <a:t>tmp</a:t>
            </a:r>
            <a:r>
              <a:rPr lang="en-US" baseline="0" dirty="0"/>
              <a:t>, and the last one writes back the incremented value.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this doesn’t work, and I’ll show you why. Let’s say two packets red and green enter the pipeline in adjacent clock cycles 0 and 1. In cycle 1, Red picks up </a:t>
            </a:r>
            <a:r>
              <a:rPr lang="en-US" baseline="0" dirty="0" err="1"/>
              <a:t>tmp</a:t>
            </a:r>
            <a:r>
              <a:rPr lang="en-US" baseline="0" dirty="0"/>
              <a:t>=0, while Green just enters the pipeline.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in clock cycle 2, pink’s </a:t>
            </a:r>
            <a:r>
              <a:rPr lang="en-US" baseline="0" dirty="0" err="1"/>
              <a:t>tmp</a:t>
            </a:r>
            <a:r>
              <a:rPr lang="en-US" baseline="0" dirty="0"/>
              <a:t> becomes 1, while green’s </a:t>
            </a:r>
            <a:r>
              <a:rPr lang="en-US" baseline="0" dirty="0" err="1"/>
              <a:t>tmp</a:t>
            </a:r>
            <a:r>
              <a:rPr lang="en-US" baseline="0" dirty="0"/>
              <a:t> picks up the old value 0. Eventually green makes its way through the pipeline and updates x to 1, which is incorrect.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problem is that the counter isn’t atomic anymore. To guarantee atomicity, you need the hardware to support an increment, where conceptually the </a:t>
            </a:r>
            <a:r>
              <a:rPr lang="en-US" baseline="0" dirty="0" err="1"/>
              <a:t>rmw</a:t>
            </a:r>
            <a:r>
              <a:rPr lang="en-US" baseline="0" dirty="0"/>
              <a:t> all complete within a clock cycle. Also X is shared.</a:t>
            </a:r>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34475071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 general, this is true of arbitrary read-modify-write operations, where the entire </a:t>
            </a:r>
            <a:r>
              <a:rPr lang="en-US" baseline="0" dirty="0" err="1"/>
              <a:t>rmw</a:t>
            </a:r>
            <a:r>
              <a:rPr lang="en-US" baseline="0" dirty="0"/>
              <a:t> must complete in a clock cycle to guarantee atomicity. Unlike a stateless operation, you can’t pipeline the operation easily.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this is true in general, and as your </a:t>
            </a:r>
            <a:r>
              <a:rPr lang="en-US" baseline="0" dirty="0" err="1"/>
              <a:t>stateful</a:t>
            </a:r>
            <a:r>
              <a:rPr lang="en-US" baseline="0" dirty="0"/>
              <a:t> operation grows more complicated, you will need to pack more and digital logic within a 1 clock cycle budget because there is no easy recipe to break it up into simpler operations.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7928341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imagine how adding more choice to these instructions makes them more and more complicated at a circuit design level.</a:t>
            </a:r>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11138886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37808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18</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685106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21</a:t>
            </a:fld>
            <a:endParaRPr lang="en-US"/>
          </a:p>
        </p:txBody>
      </p:sp>
    </p:spTree>
    <p:extLst>
      <p:ext uri="{BB962C8B-B14F-4D97-AF65-F5344CB8AC3E}">
        <p14:creationId xmlns:p14="http://schemas.microsoft.com/office/powerpoint/2010/main" val="21830863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22</a:t>
            </a:fld>
            <a:endParaRPr lang="en-US"/>
          </a:p>
        </p:txBody>
      </p:sp>
    </p:spTree>
    <p:extLst>
      <p:ext uri="{BB962C8B-B14F-4D97-AF65-F5344CB8AC3E}">
        <p14:creationId xmlns:p14="http://schemas.microsoft.com/office/powerpoint/2010/main" val="16306502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23</a:t>
            </a:fld>
            <a:endParaRPr lang="en-US"/>
          </a:p>
        </p:txBody>
      </p:sp>
    </p:spTree>
    <p:extLst>
      <p:ext uri="{BB962C8B-B14F-4D97-AF65-F5344CB8AC3E}">
        <p14:creationId xmlns:p14="http://schemas.microsoft.com/office/powerpoint/2010/main" val="3668746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8190752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25</a:t>
            </a:fld>
            <a:endParaRPr lang="en-US"/>
          </a:p>
        </p:txBody>
      </p:sp>
    </p:spTree>
    <p:extLst>
      <p:ext uri="{BB962C8B-B14F-4D97-AF65-F5344CB8AC3E}">
        <p14:creationId xmlns:p14="http://schemas.microsoft.com/office/powerpoint/2010/main" val="9341720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sym typeface="Wingdings" panose="05000000000000000000" pitchFamily="2" charset="2"/>
              </a:rPr>
              <a:t>TALK PROMPT: Stress pre-computation here.</a:t>
            </a:r>
          </a:p>
        </p:txBody>
      </p:sp>
      <p:sp>
        <p:nvSpPr>
          <p:cNvPr id="4" name="Slide Number Placeholder 3"/>
          <p:cNvSpPr>
            <a:spLocks noGrp="1"/>
          </p:cNvSpPr>
          <p:nvPr>
            <p:ph type="sldNum" sz="quarter" idx="10"/>
          </p:nvPr>
        </p:nvSpPr>
        <p:spPr/>
        <p:txBody>
          <a:bodyPr/>
          <a:lstStyle/>
          <a:p>
            <a:fld id="{16B09458-7AEF-4AD3-A567-0F11380064BE}" type="slidenum">
              <a:rPr lang="en-US" smtClean="0"/>
              <a:t>26</a:t>
            </a:fld>
            <a:endParaRPr lang="en-US"/>
          </a:p>
        </p:txBody>
      </p:sp>
    </p:spTree>
    <p:extLst>
      <p:ext uri="{BB962C8B-B14F-4D97-AF65-F5344CB8AC3E}">
        <p14:creationId xmlns:p14="http://schemas.microsoft.com/office/powerpoint/2010/main" val="18465272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5689751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28</a:t>
            </a:fld>
            <a:endParaRPr lang="en-US"/>
          </a:p>
        </p:txBody>
      </p:sp>
    </p:spTree>
    <p:extLst>
      <p:ext uri="{BB962C8B-B14F-4D97-AF65-F5344CB8AC3E}">
        <p14:creationId xmlns:p14="http://schemas.microsoft.com/office/powerpoint/2010/main" val="946633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29</a:t>
            </a:fld>
            <a:endParaRPr lang="en-US"/>
          </a:p>
        </p:txBody>
      </p:sp>
    </p:spTree>
    <p:extLst>
      <p:ext uri="{BB962C8B-B14F-4D97-AF65-F5344CB8AC3E}">
        <p14:creationId xmlns:p14="http://schemas.microsoft.com/office/powerpoint/2010/main" val="1277323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929087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Fixed-function routers are great because they let you evolve one part of the network alone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we seem to demand much more, and there’s no consensus as to what should be in a router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routers are fixed-function, so even though they support some of these demands, they can’t cater to everyone’s requirements.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a:t>
            </a:r>
            <a:r>
              <a:rPr lang="en-US" baseline="0" dirty="0" err="1"/>
              <a:t>bc</a:t>
            </a:r>
            <a:r>
              <a:rPr lang="en-US" baseline="0" dirty="0"/>
              <a:t> there’s no </a:t>
            </a:r>
            <a:r>
              <a:rPr lang="en-US" baseline="0" dirty="0" err="1"/>
              <a:t>consensue</a:t>
            </a:r>
            <a:r>
              <a:rPr lang="en-US" baseline="0" dirty="0"/>
              <a:t> and routers are fixed function, rate of innovation is </a:t>
            </a:r>
            <a:r>
              <a:rPr lang="is-IS" baseline="0" dirty="0"/>
              <a:t>…</a:t>
            </a: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31</a:t>
            </a:fld>
            <a:endParaRPr lang="en-US"/>
          </a:p>
        </p:txBody>
      </p:sp>
    </p:spTree>
    <p:extLst>
      <p:ext uri="{BB962C8B-B14F-4D97-AF65-F5344CB8AC3E}">
        <p14:creationId xmlns:p14="http://schemas.microsoft.com/office/powerpoint/2010/main" val="36925689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look at what happens on a cache miss. You don’t find the key, So you go to the backing store to request it. It sends it back. You insert it into the cache as you would in a processor cache. Then you update it in place.</a:t>
            </a:r>
          </a:p>
        </p:txBody>
      </p:sp>
      <p:sp>
        <p:nvSpPr>
          <p:cNvPr id="4" name="Slide Number Placeholder 3"/>
          <p:cNvSpPr>
            <a:spLocks noGrp="1"/>
          </p:cNvSpPr>
          <p:nvPr>
            <p:ph type="sldNum" sz="quarter" idx="10"/>
          </p:nvPr>
        </p:nvSpPr>
        <p:spPr/>
        <p:txBody>
          <a:bodyPr/>
          <a:lstStyle/>
          <a:p>
            <a:fld id="{33793ACE-A489-1C41-B163-D1FF0130F898}" type="slidenum">
              <a:rPr lang="en-US" smtClean="0"/>
              <a:t>34</a:t>
            </a:fld>
            <a:endParaRPr lang="en-US"/>
          </a:p>
        </p:txBody>
      </p:sp>
    </p:spTree>
    <p:extLst>
      <p:ext uri="{BB962C8B-B14F-4D97-AF65-F5344CB8AC3E}">
        <p14:creationId xmlns:p14="http://schemas.microsoft.com/office/powerpoint/2010/main" val="7781267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35</a:t>
            </a:fld>
            <a:endParaRPr lang="en-US"/>
          </a:p>
        </p:txBody>
      </p:sp>
    </p:spTree>
    <p:extLst>
      <p:ext uri="{BB962C8B-B14F-4D97-AF65-F5344CB8AC3E}">
        <p14:creationId xmlns:p14="http://schemas.microsoft.com/office/powerpoint/2010/main" val="23812227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 is that the modify and write must wait for the DRAM access latency to fetch the backing store’s information and insert it into the cache. DRAM access latencies are highly variable depending on the access pattern. This is because DRAMs are typically built for good average case performance and the worst-case performance can be quite bad.</a:t>
            </a:r>
          </a:p>
        </p:txBody>
      </p:sp>
      <p:sp>
        <p:nvSpPr>
          <p:cNvPr id="4" name="Slide Number Placeholder 3"/>
          <p:cNvSpPr>
            <a:spLocks noGrp="1"/>
          </p:cNvSpPr>
          <p:nvPr>
            <p:ph type="sldNum" sz="quarter" idx="10"/>
          </p:nvPr>
        </p:nvSpPr>
        <p:spPr/>
        <p:txBody>
          <a:bodyPr/>
          <a:lstStyle/>
          <a:p>
            <a:fld id="{33793ACE-A489-1C41-B163-D1FF0130F898}" type="slidenum">
              <a:rPr lang="en-US" smtClean="0"/>
              <a:t>36</a:t>
            </a:fld>
            <a:endParaRPr lang="en-US"/>
          </a:p>
        </p:txBody>
      </p:sp>
    </p:spTree>
    <p:extLst>
      <p:ext uri="{BB962C8B-B14F-4D97-AF65-F5344CB8AC3E}">
        <p14:creationId xmlns:p14="http://schemas.microsoft.com/office/powerpoint/2010/main" val="20240147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our main design difference in the key-value store is to treat cache misses as packets from new flows.</a:t>
            </a:r>
          </a:p>
        </p:txBody>
      </p:sp>
      <p:sp>
        <p:nvSpPr>
          <p:cNvPr id="4" name="Slide Number Placeholder 3"/>
          <p:cNvSpPr>
            <a:spLocks noGrp="1"/>
          </p:cNvSpPr>
          <p:nvPr>
            <p:ph type="sldNum" sz="quarter" idx="10"/>
          </p:nvPr>
        </p:nvSpPr>
        <p:spPr/>
        <p:txBody>
          <a:bodyPr/>
          <a:lstStyle/>
          <a:p>
            <a:fld id="{33793ACE-A489-1C41-B163-D1FF0130F898}" type="slidenum">
              <a:rPr lang="en-US" smtClean="0"/>
              <a:t>37</a:t>
            </a:fld>
            <a:endParaRPr lang="en-US"/>
          </a:p>
        </p:txBody>
      </p:sp>
    </p:spTree>
    <p:extLst>
      <p:ext uri="{BB962C8B-B14F-4D97-AF65-F5344CB8AC3E}">
        <p14:creationId xmlns:p14="http://schemas.microsoft.com/office/powerpoint/2010/main" val="32522960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does this mean? When a key that isn’t present in the key-value store shows up, we treat it like a new key-–even if this key was previously evicted and written 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38</a:t>
            </a:fld>
            <a:endParaRPr lang="en-US"/>
          </a:p>
        </p:txBody>
      </p:sp>
    </p:spTree>
    <p:extLst>
      <p:ext uri="{BB962C8B-B14F-4D97-AF65-F5344CB8AC3E}">
        <p14:creationId xmlns:p14="http://schemas.microsoft.com/office/powerpoint/2010/main" val="18216414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eventually at some point, this key will be evicted to the backing store to make room for a new key.</a:t>
            </a:r>
          </a:p>
        </p:txBody>
      </p:sp>
      <p:sp>
        <p:nvSpPr>
          <p:cNvPr id="4" name="Slide Number Placeholder 3"/>
          <p:cNvSpPr>
            <a:spLocks noGrp="1"/>
          </p:cNvSpPr>
          <p:nvPr>
            <p:ph type="sldNum" sz="quarter" idx="10"/>
          </p:nvPr>
        </p:nvSpPr>
        <p:spPr/>
        <p:txBody>
          <a:bodyPr/>
          <a:lstStyle/>
          <a:p>
            <a:fld id="{33793ACE-A489-1C41-B163-D1FF0130F898}" type="slidenum">
              <a:rPr lang="en-US" smtClean="0"/>
              <a:t>39</a:t>
            </a:fld>
            <a:endParaRPr lang="en-US"/>
          </a:p>
        </p:txBody>
      </p:sp>
    </p:spTree>
    <p:extLst>
      <p:ext uri="{BB962C8B-B14F-4D97-AF65-F5344CB8AC3E}">
        <p14:creationId xmlns:p14="http://schemas.microsoft.com/office/powerpoint/2010/main" val="26132501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this point, we merge the key’s value with the old value for the same key in the backing store. If the key doesn’t already exist in the backing store, we just write the </a:t>
            </a:r>
            <a:r>
              <a:rPr lang="en-US" dirty="0" err="1"/>
              <a:t>evlcted</a:t>
            </a:r>
            <a:r>
              <a:rPr lang="en-US" dirty="0"/>
              <a:t> value into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40</a:t>
            </a:fld>
            <a:endParaRPr lang="en-US"/>
          </a:p>
        </p:txBody>
      </p:sp>
    </p:spTree>
    <p:extLst>
      <p:ext uri="{BB962C8B-B14F-4D97-AF65-F5344CB8AC3E}">
        <p14:creationId xmlns:p14="http://schemas.microsoft.com/office/powerpoint/2010/main" val="1313960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benefit of this design  is that there is no waiting on the critical path of packet processing and packet processing can proceed as usual.</a:t>
            </a:r>
          </a:p>
        </p:txBody>
      </p:sp>
      <p:sp>
        <p:nvSpPr>
          <p:cNvPr id="4" name="Slide Number Placeholder 3"/>
          <p:cNvSpPr>
            <a:spLocks noGrp="1"/>
          </p:cNvSpPr>
          <p:nvPr>
            <p:ph type="sldNum" sz="quarter" idx="10"/>
          </p:nvPr>
        </p:nvSpPr>
        <p:spPr/>
        <p:txBody>
          <a:bodyPr/>
          <a:lstStyle/>
          <a:p>
            <a:fld id="{33793ACE-A489-1C41-B163-D1FF0130F898}" type="slidenum">
              <a:rPr lang="en-US" smtClean="0"/>
              <a:t>41</a:t>
            </a:fld>
            <a:endParaRPr lang="en-US"/>
          </a:p>
        </p:txBody>
      </p:sp>
    </p:spTree>
    <p:extLst>
      <p:ext uri="{BB962C8B-B14F-4D97-AF65-F5344CB8AC3E}">
        <p14:creationId xmlns:p14="http://schemas.microsoft.com/office/powerpoint/2010/main" val="23614581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how do I merge an old and new value for a given key? What does that even mean? Let’s look at this problem more formally. We want to merge the two values, old and new, so that it is as if the statistics function ran over the entire packet stream without any evictions. That way we can retain full accuracy while merging. Let’s introduce some notation for this. Let’s represent the statistics function as a function g over the packet sequence. For a simple counter, the function is the sum of the packet lengths (or any other packet header).</a:t>
            </a:r>
          </a:p>
        </p:txBody>
      </p:sp>
      <p:sp>
        <p:nvSpPr>
          <p:cNvPr id="4" name="Slide Number Placeholder 3"/>
          <p:cNvSpPr>
            <a:spLocks noGrp="1"/>
          </p:cNvSpPr>
          <p:nvPr>
            <p:ph type="sldNum" sz="quarter" idx="10"/>
          </p:nvPr>
        </p:nvSpPr>
        <p:spPr/>
        <p:txBody>
          <a:bodyPr/>
          <a:lstStyle/>
          <a:p>
            <a:fld id="{33793ACE-A489-1C41-B163-D1FF0130F898}" type="slidenum">
              <a:rPr lang="en-US" smtClean="0"/>
              <a:t>42</a:t>
            </a:fld>
            <a:endParaRPr lang="en-US"/>
          </a:p>
        </p:txBody>
      </p:sp>
    </p:spTree>
    <p:extLst>
      <p:ext uri="{BB962C8B-B14F-4D97-AF65-F5344CB8AC3E}">
        <p14:creationId xmlns:p14="http://schemas.microsoft.com/office/powerpoint/2010/main" val="2929486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what does it formally mean to merge the old and new values of a key?</a:t>
            </a:r>
          </a:p>
          <a:p>
            <a:r>
              <a:rPr lang="en-US" dirty="0"/>
              <a:t>Mathematically, it means this. That if you computed the statistics function over the first sequence of packets and computed the statistics over the second sequence of the packets and then merged them, it is equivalent to computing the statistics over the entire packet sequence.</a:t>
            </a:r>
          </a:p>
          <a:p>
            <a:endParaRPr lang="en-US" dirty="0"/>
          </a:p>
          <a:p>
            <a:r>
              <a:rPr lang="en-US" dirty="0"/>
              <a:t>In our context, what is the physical interpretation of this? The first packet sequence is the sequence of packets before the first time the key-value pair was evicted. The second packet sequence is the sequence of packets seen in the cache.</a:t>
            </a:r>
          </a:p>
          <a:p>
            <a:endParaRPr lang="en-US" dirty="0"/>
          </a:p>
          <a:p>
            <a:r>
              <a:rPr lang="en-US" dirty="0"/>
              <a:t>Let’s take a simple example. If g is a counter, the merge is a simple addition. You can probably see that this is easily generalizable to other associative </a:t>
            </a:r>
            <a:r>
              <a:rPr lang="en-US" dirty="0" err="1"/>
              <a:t>statisticss</a:t>
            </a:r>
            <a:r>
              <a:rPr lang="en-US" dirty="0"/>
              <a:t> such as min/max/product, etc. Essentially, you track the minimum in the cache and take the minimum of the new value in the cache and the old value in the backing store.</a:t>
            </a:r>
          </a:p>
          <a:p>
            <a:endParaRPr lang="en-US" dirty="0"/>
          </a:p>
          <a:p>
            <a:r>
              <a:rPr lang="en-US" dirty="0"/>
              <a:t>TODO: Diagram for </a:t>
            </a:r>
            <a:r>
              <a:rPr lang="en-US" dirty="0" err="1"/>
              <a:t>V_back</a:t>
            </a:r>
            <a:r>
              <a:rPr lang="en-US" dirty="0"/>
              <a:t> and </a:t>
            </a:r>
            <a:r>
              <a:rPr lang="en-US" dirty="0" err="1"/>
              <a:t>V_cache</a:t>
            </a:r>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43</a:t>
            </a:fld>
            <a:endParaRPr lang="en-US"/>
          </a:p>
        </p:txBody>
      </p:sp>
    </p:spTree>
    <p:extLst>
      <p:ext uri="{BB962C8B-B14F-4D97-AF65-F5344CB8AC3E}">
        <p14:creationId xmlns:p14="http://schemas.microsoft.com/office/powerpoint/2010/main" val="1785848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what about operations that are not associative? Let’s think about this for a bit. We can merge any arbitrary statistics by storing the entire sequence of packets in the cache, sending this sequence of packets to the backing store upon eviction, and merging by simply replaying the statistics computation over this sequence of packets.</a:t>
            </a:r>
          </a:p>
          <a:p>
            <a:endParaRPr lang="en-US" dirty="0"/>
          </a:p>
          <a:p>
            <a:r>
              <a:rPr lang="en-US" dirty="0"/>
              <a:t>But that’s a lot of additional state just for merging and it grows with the number of packets that have been processed so far. In fact, this is no better than just sending a copy of every packet to a collection server, which is what we wanted to avoid in the first place.</a:t>
            </a:r>
          </a:p>
          <a:p>
            <a:endParaRPr lang="en-US" dirty="0"/>
          </a:p>
          <a:p>
            <a:r>
              <a:rPr lang="en-US" dirty="0"/>
              <a:t>So the real question is whether we can merge with a small amount of extra state over and above the state that is being tracked by the statistics function itself? More precisely, we want the extra state to have size similar to the state being tracked.</a:t>
            </a:r>
          </a:p>
          <a:p>
            <a:endParaRPr lang="en-US" dirty="0"/>
          </a:p>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44</a:t>
            </a:fld>
            <a:endParaRPr lang="en-US"/>
          </a:p>
        </p:txBody>
      </p:sp>
    </p:spTree>
    <p:extLst>
      <p:ext uri="{BB962C8B-B14F-4D97-AF65-F5344CB8AC3E}">
        <p14:creationId xmlns:p14="http://schemas.microsoft.com/office/powerpoint/2010/main" val="286139862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theoretical contribution of this work was identifying a class of statistics functions where we could in fact carry out the merge using a small amount of additional state. This class we call the linear-in-state class of statistics functions. The reason for this name should be clear from looking at the form of the state update in these statistics functions: the updated state is a linear function of the previous state. Here the coefficients A and B can either be constants or functions of a bounded number of packets in the past starting from the current packet. S can also be generalized to a vector and A and B can be matrices.</a:t>
            </a:r>
          </a:p>
          <a:p>
            <a:endParaRPr lang="en-US" dirty="0"/>
          </a:p>
          <a:p>
            <a:r>
              <a:rPr lang="en-US" dirty="0"/>
              <a:t>As a few quick examples, you can imagine a packet counter, where A is 1 and B is 1. You can have a byte counter where A is 1 and B is the packet’s length field. Or you could have the EWMA which we have seen a few times so far, where A is (1 – alpha) and B is alpha times the packet’s queueing latency. You can also have degenerate cases where A is 0 and B is a function of the last k packets like a windowed average.</a:t>
            </a:r>
          </a:p>
        </p:txBody>
      </p:sp>
      <p:sp>
        <p:nvSpPr>
          <p:cNvPr id="4" name="Slide Number Placeholder 3"/>
          <p:cNvSpPr>
            <a:spLocks noGrp="1"/>
          </p:cNvSpPr>
          <p:nvPr>
            <p:ph type="sldNum" sz="quarter" idx="10"/>
          </p:nvPr>
        </p:nvSpPr>
        <p:spPr/>
        <p:txBody>
          <a:bodyPr/>
          <a:lstStyle/>
          <a:p>
            <a:fld id="{33793ACE-A489-1C41-B163-D1FF0130F898}" type="slidenum">
              <a:rPr lang="en-US" smtClean="0"/>
              <a:t>45</a:t>
            </a:fld>
            <a:endParaRPr lang="en-US"/>
          </a:p>
        </p:txBody>
      </p:sp>
    </p:spTree>
    <p:extLst>
      <p:ext uri="{BB962C8B-B14F-4D97-AF65-F5344CB8AC3E}">
        <p14:creationId xmlns:p14="http://schemas.microsoft.com/office/powerpoint/2010/main" val="30485617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does this work. Let me provide some intuition for this linear-in-state property. Suppose we are tracking an EWMA that takes the packet’s length, multiplies it by a gain alpha, and adds it to 1 – alpha  times the previous value of the EWMA. Now, let’s say the EWMA starts at I1 or I2 and ends at F1 or F2 after N packets, then the following equation holds. You can see why this is true by recursively expanding the equation for the EWMA above where S is written in terms of the previous value of S and the packet’s length.</a:t>
            </a:r>
          </a:p>
          <a:p>
            <a:endParaRPr lang="en-US" dirty="0"/>
          </a:p>
          <a:p>
            <a:r>
              <a:rPr lang="en-US" dirty="0"/>
              <a:t>OK, what does this equation tell us? It tells us that we can take a final value F1 calculate from an initial value I1 and then ask what the final value F2 would have been for an initial state I2 using a very simple computation.</a:t>
            </a:r>
          </a:p>
        </p:txBody>
      </p:sp>
      <p:sp>
        <p:nvSpPr>
          <p:cNvPr id="4" name="Slide Number Placeholder 3"/>
          <p:cNvSpPr>
            <a:spLocks noGrp="1"/>
          </p:cNvSpPr>
          <p:nvPr>
            <p:ph type="sldNum" sz="quarter" idx="10"/>
          </p:nvPr>
        </p:nvSpPr>
        <p:spPr/>
        <p:txBody>
          <a:bodyPr/>
          <a:lstStyle/>
          <a:p>
            <a:fld id="{33793ACE-A489-1C41-B163-D1FF0130F898}" type="slidenum">
              <a:rPr lang="en-US" smtClean="0"/>
              <a:t>46</a:t>
            </a:fld>
            <a:endParaRPr lang="en-US"/>
          </a:p>
        </p:txBody>
      </p:sp>
    </p:spTree>
    <p:extLst>
      <p:ext uri="{BB962C8B-B14F-4D97-AF65-F5344CB8AC3E}">
        <p14:creationId xmlns:p14="http://schemas.microsoft.com/office/powerpoint/2010/main" val="394018071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does it help here? Let’s map the initial and final values to our problem setting. The initial value for the EWMA in the cache is V0 and the final value is </a:t>
            </a:r>
            <a:r>
              <a:rPr lang="en-US" dirty="0" err="1"/>
              <a:t>Vcache</a:t>
            </a:r>
            <a:r>
              <a:rPr lang="en-US" dirty="0"/>
              <a:t>. Now we want to calculate what the final value should have been if the initial value was the value in the backing store and the entry had never been evicted. So I2 is </a:t>
            </a:r>
            <a:r>
              <a:rPr lang="en-US" dirty="0" err="1"/>
              <a:t>Vback</a:t>
            </a:r>
            <a:r>
              <a:rPr lang="en-US" dirty="0"/>
              <a:t>. Then what will F2 be. We can just substitute variables in the equation from the last slide and get this equation.</a:t>
            </a:r>
          </a:p>
          <a:p>
            <a:endParaRPr lang="en-US" dirty="0"/>
          </a:p>
          <a:p>
            <a:r>
              <a:rPr lang="en-US" dirty="0"/>
              <a:t>The implication of this is that we have just found our merge function to merge the old value (</a:t>
            </a:r>
            <a:r>
              <a:rPr lang="en-US" dirty="0" err="1"/>
              <a:t>Vback</a:t>
            </a:r>
            <a:r>
              <a:rPr lang="en-US" dirty="0"/>
              <a:t>) and the new value (</a:t>
            </a:r>
            <a:r>
              <a:rPr lang="en-US" dirty="0" err="1"/>
              <a:t>Vcache</a:t>
            </a:r>
            <a:r>
              <a:rPr lang="en-US" dirty="0"/>
              <a:t>) using some additional state: the number of packets seen in the cache.</a:t>
            </a:r>
          </a:p>
          <a:p>
            <a:endParaRPr lang="en-US" dirty="0"/>
          </a:p>
          <a:p>
            <a:r>
              <a:rPr lang="en-US" dirty="0"/>
              <a:t>The key point is that this additional state is small. It is only the number of packets (N), and doesn’t include some value per packet.</a:t>
            </a:r>
          </a:p>
          <a:p>
            <a:endParaRPr lang="en-US" dirty="0"/>
          </a:p>
          <a:p>
            <a:endParaRPr lang="en-US" dirty="0"/>
          </a:p>
          <a:p>
            <a:r>
              <a:rPr lang="en-US" dirty="0"/>
              <a:t>TODO: Diagram for </a:t>
            </a:r>
            <a:r>
              <a:rPr lang="en-US" dirty="0" err="1"/>
              <a:t>V_back</a:t>
            </a:r>
            <a:r>
              <a:rPr lang="en-US" dirty="0"/>
              <a:t> and </a:t>
            </a:r>
            <a:r>
              <a:rPr lang="en-US" dirty="0" err="1"/>
              <a:t>V</a:t>
            </a:r>
            <a:r>
              <a:rPr lang="en-US" err="1"/>
              <a:t>_</a:t>
            </a:r>
            <a:r>
              <a:rPr lang="en-US"/>
              <a:t>cache</a:t>
            </a:r>
          </a:p>
        </p:txBody>
      </p:sp>
      <p:sp>
        <p:nvSpPr>
          <p:cNvPr id="4" name="Slide Number Placeholder 3"/>
          <p:cNvSpPr>
            <a:spLocks noGrp="1"/>
          </p:cNvSpPr>
          <p:nvPr>
            <p:ph type="sldNum" sz="quarter" idx="10"/>
          </p:nvPr>
        </p:nvSpPr>
        <p:spPr/>
        <p:txBody>
          <a:bodyPr/>
          <a:lstStyle/>
          <a:p>
            <a:fld id="{33793ACE-A489-1C41-B163-D1FF0130F898}" type="slidenum">
              <a:rPr lang="en-US" smtClean="0"/>
              <a:t>47</a:t>
            </a:fld>
            <a:endParaRPr lang="en-US"/>
          </a:p>
        </p:txBody>
      </p:sp>
    </p:spTree>
    <p:extLst>
      <p:ext uri="{BB962C8B-B14F-4D97-AF65-F5344CB8AC3E}">
        <p14:creationId xmlns:p14="http://schemas.microsoft.com/office/powerpoint/2010/main" val="40449359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126300850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Router vendors: Can now design routers in firmware, easier to fix bugs, easier to respond to customer requests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Network operators (e.g., Google, Microsoft, enterprises etc.): Can add features without haggling with ASIC vendor</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Stress that programmability and configurability are really not all that different.. Richer configurability is already happening. Programmability is the logical next step because it simplifies your chip, makes it future proof, which is especially important in an era of rising silicon mask costs. P4 may not be the final word on router programmability. It may not all be portable either. But I think the current generation of fixed-function router SDKs will be replaced by richer, more programmable DSLs for routers like what CUDA did for GPUs.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Future work:</a:t>
            </a:r>
          </a:p>
          <a:p>
            <a:pPr lvl="1"/>
            <a:r>
              <a:rPr lang="en-US" dirty="0"/>
              <a:t>Costs and benefits of a network with enhanced network functionality?</a:t>
            </a:r>
          </a:p>
          <a:p>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49</a:t>
            </a:fld>
            <a:endParaRPr lang="en-US"/>
          </a:p>
        </p:txBody>
      </p:sp>
    </p:spTree>
    <p:extLst>
      <p:ext uri="{BB962C8B-B14F-4D97-AF65-F5344CB8AC3E}">
        <p14:creationId xmlns:p14="http://schemas.microsoft.com/office/powerpoint/2010/main" val="181593742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180901437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is how it looks. There is an on-chip cache that stores keys and values corresponding to </a:t>
            </a:r>
            <a:r>
              <a:rPr lang="en-US" dirty="0" err="1"/>
              <a:t>groupby</a:t>
            </a:r>
            <a:r>
              <a:rPr lang="en-US" dirty="0"/>
              <a:t> partitions and the state maintained by the statistics function. In the EWMA case, the key stores the 5-tuple and the value stores the avg.</a:t>
            </a:r>
          </a:p>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52</a:t>
            </a:fld>
            <a:endParaRPr lang="en-US"/>
          </a:p>
        </p:txBody>
      </p:sp>
    </p:spTree>
    <p:extLst>
      <p:ext uri="{BB962C8B-B14F-4D97-AF65-F5344CB8AC3E}">
        <p14:creationId xmlns:p14="http://schemas.microsoft.com/office/powerpoint/2010/main" val="257569299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normal operation when there is a hit in the cache, this is how things work. You attempt to read the value for a particular 5-tuple key K. You modify the value using the EWMA statistics function. You then write back the updated value in the cache. So far so good.</a:t>
            </a:r>
          </a:p>
        </p:txBody>
      </p:sp>
      <p:sp>
        <p:nvSpPr>
          <p:cNvPr id="4" name="Slide Number Placeholder 3"/>
          <p:cNvSpPr>
            <a:spLocks noGrp="1"/>
          </p:cNvSpPr>
          <p:nvPr>
            <p:ph type="sldNum" sz="quarter" idx="10"/>
          </p:nvPr>
        </p:nvSpPr>
        <p:spPr/>
        <p:txBody>
          <a:bodyPr/>
          <a:lstStyle/>
          <a:p>
            <a:fld id="{33793ACE-A489-1C41-B163-D1FF0130F898}" type="slidenum">
              <a:rPr lang="en-US" smtClean="0"/>
              <a:t>53</a:t>
            </a:fld>
            <a:endParaRPr lang="en-US"/>
          </a:p>
        </p:txBody>
      </p:sp>
    </p:spTree>
    <p:extLst>
      <p:ext uri="{BB962C8B-B14F-4D97-AF65-F5344CB8AC3E}">
        <p14:creationId xmlns:p14="http://schemas.microsoft.com/office/powerpoint/2010/main" val="39097934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particularly extreme instance of this problem,</a:t>
            </a:r>
            <a:r>
              <a:rPr lang="en-US" baseline="0" dirty="0"/>
              <a:t> where this atom needs us to update a state variable in one of four ways based on four predicates that themselves depend on state. We’ll look at this atom during the results section.</a:t>
            </a:r>
          </a:p>
          <a:p>
            <a:endParaRPr lang="en-US" baseline="0" dirty="0"/>
          </a:p>
          <a:p>
            <a:r>
              <a:rPr lang="en-US" baseline="0" dirty="0"/>
              <a:t>As a result, these </a:t>
            </a:r>
            <a:r>
              <a:rPr lang="en-US" baseline="0" dirty="0" err="1"/>
              <a:t>stateful</a:t>
            </a:r>
            <a:r>
              <a:rPr lang="en-US" baseline="0" dirty="0"/>
              <a:t> atoms look very different from instructions for processors.</a:t>
            </a:r>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23932560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133887910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57</a:t>
            </a:fld>
            <a:endParaRPr lang="en-US"/>
          </a:p>
        </p:txBody>
      </p:sp>
    </p:spTree>
    <p:extLst>
      <p:ext uri="{BB962C8B-B14F-4D97-AF65-F5344CB8AC3E}">
        <p14:creationId xmlns:p14="http://schemas.microsoft.com/office/powerpoint/2010/main" val="257803928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58</a:t>
            </a:fld>
            <a:endParaRPr lang="en-US"/>
          </a:p>
        </p:txBody>
      </p:sp>
    </p:spTree>
    <p:extLst>
      <p:ext uri="{BB962C8B-B14F-4D97-AF65-F5344CB8AC3E}">
        <p14:creationId xmlns:p14="http://schemas.microsoft.com/office/powerpoint/2010/main" val="277905873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59</a:t>
            </a:fld>
            <a:endParaRPr lang="en-US"/>
          </a:p>
        </p:txBody>
      </p:sp>
    </p:spTree>
    <p:extLst>
      <p:ext uri="{BB962C8B-B14F-4D97-AF65-F5344CB8AC3E}">
        <p14:creationId xmlns:p14="http://schemas.microsoft.com/office/powerpoint/2010/main" val="383307301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60</a:t>
            </a:fld>
            <a:endParaRPr lang="en-US"/>
          </a:p>
        </p:txBody>
      </p:sp>
    </p:spTree>
    <p:extLst>
      <p:ext uri="{BB962C8B-B14F-4D97-AF65-F5344CB8AC3E}">
        <p14:creationId xmlns:p14="http://schemas.microsoft.com/office/powerpoint/2010/main" val="374320357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61</a:t>
            </a:fld>
            <a:endParaRPr lang="en-US"/>
          </a:p>
        </p:txBody>
      </p:sp>
    </p:spTree>
    <p:extLst>
      <p:ext uri="{BB962C8B-B14F-4D97-AF65-F5344CB8AC3E}">
        <p14:creationId xmlns:p14="http://schemas.microsoft.com/office/powerpoint/2010/main" val="94356186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62</a:t>
            </a:fld>
            <a:endParaRPr lang="en-US"/>
          </a:p>
        </p:txBody>
      </p:sp>
    </p:spTree>
    <p:extLst>
      <p:ext uri="{BB962C8B-B14F-4D97-AF65-F5344CB8AC3E}">
        <p14:creationId xmlns:p14="http://schemas.microsoft.com/office/powerpoint/2010/main" val="11951086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Add a figure on the iterative process for designing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63</a:t>
            </a:fld>
            <a:endParaRPr lang="en-US"/>
          </a:p>
        </p:txBody>
      </p:sp>
    </p:spTree>
    <p:extLst>
      <p:ext uri="{BB962C8B-B14F-4D97-AF65-F5344CB8AC3E}">
        <p14:creationId xmlns:p14="http://schemas.microsoft.com/office/powerpoint/2010/main" val="3143279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6</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64</a:t>
            </a:fld>
            <a:endParaRPr lang="en-US"/>
          </a:p>
        </p:txBody>
      </p:sp>
    </p:spTree>
    <p:extLst>
      <p:ext uri="{BB962C8B-B14F-4D97-AF65-F5344CB8AC3E}">
        <p14:creationId xmlns:p14="http://schemas.microsoft.com/office/powerpoint/2010/main" val="340137640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65</a:t>
            </a:fld>
            <a:endParaRPr lang="en-US"/>
          </a:p>
        </p:txBody>
      </p:sp>
    </p:spTree>
    <p:extLst>
      <p:ext uri="{BB962C8B-B14F-4D97-AF65-F5344CB8AC3E}">
        <p14:creationId xmlns:p14="http://schemas.microsoft.com/office/powerpoint/2010/main" val="308681089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117777922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165780828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77958795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TODO: Maybe come up with an animation re: SCC</a:t>
            </a:r>
          </a:p>
          <a:p>
            <a:endParaRPr lang="en-US" baseline="0" dirty="0"/>
          </a:p>
          <a:p>
            <a:pPr algn="ctr"/>
            <a:r>
              <a:rPr lang="en-US" sz="1200" kern="1200" dirty="0">
                <a:solidFill>
                  <a:schemeClr val="tx1"/>
                </a:solidFill>
                <a:latin typeface="+mn-lt"/>
                <a:ea typeface="+mn-ea"/>
                <a:cs typeface="Seravek"/>
              </a:rPr>
              <a:t>(Lam (1988):</a:t>
            </a:r>
          </a:p>
          <a:p>
            <a:pPr algn="ctr"/>
            <a:r>
              <a:rPr lang="en-US" sz="1200" kern="1200" dirty="0">
                <a:solidFill>
                  <a:schemeClr val="tx1"/>
                </a:solidFill>
                <a:latin typeface="+mn-lt"/>
                <a:ea typeface="+mn-ea"/>
                <a:cs typeface="Seravek"/>
              </a:rPr>
              <a:t>Software pipelining)</a:t>
            </a:r>
          </a:p>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114581475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70</a:t>
            </a:fld>
            <a:endParaRPr lang="en-US"/>
          </a:p>
        </p:txBody>
      </p:sp>
    </p:spTree>
    <p:extLst>
      <p:ext uri="{BB962C8B-B14F-4D97-AF65-F5344CB8AC3E}">
        <p14:creationId xmlns:p14="http://schemas.microsoft.com/office/powerpoint/2010/main" val="222416551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362528161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a:t>
            </a:r>
            <a:r>
              <a:rPr lang="en-US" baseline="0" dirty="0"/>
              <a:t> Maybe call this accumulator?</a:t>
            </a:r>
          </a:p>
          <a:p>
            <a:r>
              <a:rPr lang="en-US" baseline="0" dirty="0"/>
              <a:t>TALK PROMPT: Say at the end that we use an off the shelf program synthesis tool called SKETCH for </a:t>
            </a:r>
            <a:r>
              <a:rPr lang="en-US" baseline="0"/>
              <a:t>this purpose.</a:t>
            </a:r>
            <a:endParaRPr lang="en-US" baseline="0" dirty="0"/>
          </a:p>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72</a:t>
            </a:fld>
            <a:endParaRPr lang="en-US"/>
          </a:p>
        </p:txBody>
      </p:sp>
    </p:spTree>
    <p:extLst>
      <p:ext uri="{BB962C8B-B14F-4D97-AF65-F5344CB8AC3E}">
        <p14:creationId xmlns:p14="http://schemas.microsoft.com/office/powerpoint/2010/main" val="412689929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TODO: Rehearse second future work point.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Why networking and architecture are linked?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As an architect, you can’t think of your network as a low-latency pipe anymore---not if every memory access touches the network.</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As a networking researcher, you can’t think of architecture as a </a:t>
            </a:r>
            <a:r>
              <a:rPr lang="en-US" baseline="0" dirty="0" err="1"/>
              <a:t>blackbox</a:t>
            </a:r>
            <a:r>
              <a:rPr lang="en-US" baseline="0" dirty="0"/>
              <a:t> and use an Ethernet link anymore: too high latency.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Memory disaggregation is causing networking and architecture concerns to be intertwined.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73</a:t>
            </a:fld>
            <a:endParaRPr lang="en-US"/>
          </a:p>
        </p:txBody>
      </p:sp>
    </p:spTree>
    <p:extLst>
      <p:ext uri="{BB962C8B-B14F-4D97-AF65-F5344CB8AC3E}">
        <p14:creationId xmlns:p14="http://schemas.microsoft.com/office/powerpoint/2010/main" val="16950727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Three ideas in Domino that span the hardware-software stack.</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685800" marR="0" lvl="2"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Atoms: a way to represent the instruction set of a programmable router</a:t>
            </a:r>
          </a:p>
          <a:p>
            <a:pPr marL="685800" marR="0" lvl="2"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Packet transactions: a high-level language construct to program such a router.</a:t>
            </a:r>
          </a:p>
          <a:p>
            <a:pPr marL="685800" marR="0" lvl="2"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And a compiler to bridge this gap.</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Together, they provide us with a framework to think about hardware and software support for programming stateful algorithms on line-rate routers. I’ll talk about atoms and packet transactions briefly but omit the compiler and quickly discuss some interesting findings based on </a:t>
            </a:r>
            <a:r>
              <a:rPr lang="en-US" baseline="0"/>
              <a:t>this framework.</a:t>
            </a:r>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28111714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TODO: Maybe say hierarchical schedulers can use (instead of need) a hierarchy of PIFOs</a:t>
            </a:r>
          </a:p>
        </p:txBody>
      </p:sp>
      <p:sp>
        <p:nvSpPr>
          <p:cNvPr id="4" name="Slide Number Placeholder 3"/>
          <p:cNvSpPr>
            <a:spLocks noGrp="1"/>
          </p:cNvSpPr>
          <p:nvPr>
            <p:ph type="sldNum" sz="quarter" idx="10"/>
          </p:nvPr>
        </p:nvSpPr>
        <p:spPr/>
        <p:txBody>
          <a:bodyPr/>
          <a:lstStyle/>
          <a:p>
            <a:fld id="{16B09458-7AEF-4AD3-A567-0F11380064BE}" type="slidenum">
              <a:rPr lang="en-US" smtClean="0"/>
              <a:t>74</a:t>
            </a:fld>
            <a:endParaRPr lang="en-US"/>
          </a:p>
        </p:txBody>
      </p:sp>
    </p:spTree>
    <p:extLst>
      <p:ext uri="{BB962C8B-B14F-4D97-AF65-F5344CB8AC3E}">
        <p14:creationId xmlns:p14="http://schemas.microsoft.com/office/powerpoint/2010/main" val="143552396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75</a:t>
            </a:fld>
            <a:endParaRPr lang="en-US"/>
          </a:p>
        </p:txBody>
      </p:sp>
    </p:spTree>
    <p:extLst>
      <p:ext uri="{BB962C8B-B14F-4D97-AF65-F5344CB8AC3E}">
        <p14:creationId xmlns:p14="http://schemas.microsoft.com/office/powerpoint/2010/main" val="123957342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76</a:t>
            </a:fld>
            <a:endParaRPr lang="en-US"/>
          </a:p>
        </p:txBody>
      </p:sp>
    </p:spTree>
    <p:extLst>
      <p:ext uri="{BB962C8B-B14F-4D97-AF65-F5344CB8AC3E}">
        <p14:creationId xmlns:p14="http://schemas.microsoft.com/office/powerpoint/2010/main" val="28573930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IMPORTANT:   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to.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I’ll give a one-slide overview of the work before I dive into its specific technical contributions.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First, let’s consider an example of a streaming algorithm, which I’ll call the packet sampler. Say you want to sample the source IP address of every 10th packet going through a router. Here’s what the code looks like: I have highlighted router state in red. you count from 0 – 9 and then sample every 10</a:t>
            </a:r>
            <a:r>
              <a:rPr lang="en-US" sz="1200" baseline="30000" dirty="0"/>
              <a:t>th</a:t>
            </a:r>
            <a:r>
              <a:rPr lang="en-US" sz="1200" baseline="0" dirty="0"/>
              <a:t> packet, resetting the count to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First, we note that the packet sampler spends more than 1 clock cycle per packet, where each clock cycle is a ns. Let’s say each LOC was one instruction and took one cycle, that’s at least three cycles per packet regardless of which branch the code 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We want this algorithm to run at high speeds. What is this speed? A high-end router handles 1 packet every clock cycle regardless of what features you enable. We would like the same guarantee regardless of what algorithm you program into the router.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Now, when each packet takes multiple clock cycles, but we need to process a new packet every clock cycle, the standard technique is to use a pipeline. Fixed-function routers use a pipeline where each pipeline stage carries out a fixed function like tunneling, forwarding, etc. In the context of this pipeline, we introduce two new ideas.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First is the concept of an atom, which are high-speed hardware primitives that we can embed into the router pipeline’s stages in place of fixed functionality. Atoms modify headers and/or state, and execute atomically: any state updated by an atom is visible to the next packet arriving at that stage a clock cycle. All atoms in a router support 1 packet per cycle, unlike say x86 instructions that have variable throughput depending on instruction.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Second, we built a compiler to go from high-level descriptions of algorithms to atoms. This compiler serves two purposes. In the design phase, we use this compiler to extract atoms from algorithms in a way that the atoms allow not just those, but hopefully other algorithms to be programmed. Once the router has been designed, we use the compiler to check if a given atom pipeline can support a new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a:t>
            </a:r>
            <a:r>
              <a:rPr lang="en-US" sz="1200" baseline="0"/>
              <a:t>to.</a:t>
            </a:r>
            <a:endParaRPr lang="en-US" sz="1200"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77</a:t>
            </a:fld>
            <a:endParaRPr lang="en-US"/>
          </a:p>
        </p:txBody>
      </p:sp>
    </p:spTree>
    <p:extLst>
      <p:ext uri="{BB962C8B-B14F-4D97-AF65-F5344CB8AC3E}">
        <p14:creationId xmlns:p14="http://schemas.microsoft.com/office/powerpoint/2010/main" val="123825345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a:t>As a network operator who wants to add functionality to their network, what can you do if a router doesn’t have the features you want? The first approach is to give up on changing routers and do everything from the end points. Many network operators have done this for a variety of different networking tasks. But this is a rather roundabout way of doing things. As an example, let’s say you want to measure if a router deep inside the network is losing packets. One approach is to collect enough measurement date from endpoints scattered throughout the network and then analyze it to indirectly infer if there’s loss on a particular router. Not only is this indirect, it’s also necessarily inaccurate relative to just measuring things on that router.</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a:t>As another example, the problem of congestion control deals with managing the transmission of packets from end points into the network so that the network’s resources (links, buffers, etc.) are not overloaded. Most solutions to this problem rely entirely on the end points to do congestion control without any router support. At the same time, it is well-known that there are much more efficient ways of doing congestion control if we could add just a little bit of intelligence to the routers.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42641137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talk about Domino first. This is</a:t>
            </a:r>
            <a:r>
              <a:rPr lang="en-US" baseline="0" dirty="0"/>
              <a:t> based on a paper that appeared at SIGCOMM last year, and is joint work with collaborators at MIT, UW, Barefoot, MSR, and Stanford. The goal of this work was to able to program streaming algorithms on high-speed routers. These are router algorithms that process the incoming packet stream in one pass. The router does a bounded amount of work per packet and maintains a bounded amount of router state to carry out its work. They include algorithms </a:t>
            </a:r>
            <a:r>
              <a:rPr lang="en-US" baseline="0"/>
              <a:t>for managing </a:t>
            </a:r>
            <a:r>
              <a:rPr lang="en-US" baseline="0" dirty="0"/>
              <a:t>a router’s resources, such as its link capacity and buffers.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209390055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start with the PIFO work. This project</a:t>
            </a:r>
            <a:r>
              <a:rPr lang="en-US" baseline="0" dirty="0"/>
              <a:t> was joint work with a number of collaborators from MIT, Cisco Systems, Stanford, and Barefoot Networks.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201597018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Ok, so we have looked at two</a:t>
            </a:r>
            <a:r>
              <a:rPr lang="en-US" baseline="0" dirty="0"/>
              <a:t> algorithms where the rank computation runs on the switch. The rank computation can, in fact, run anywhere in the network. For instance, let’s compress this pipeline down to </a:t>
            </a:r>
            <a:r>
              <a:rPr lang="en-US" baseline="0"/>
              <a:t>a switch. Let’s also introduce </a:t>
            </a:r>
            <a:r>
              <a:rPr lang="en-US" baseline="0" dirty="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81</a:t>
            </a:fld>
            <a:endParaRPr lang="en-US"/>
          </a:p>
        </p:txBody>
      </p:sp>
    </p:spTree>
    <p:extLst>
      <p:ext uri="{BB962C8B-B14F-4D97-AF65-F5344CB8AC3E}">
        <p14:creationId xmlns:p14="http://schemas.microsoft.com/office/powerpoint/2010/main" val="182630928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a:t>We can use this end host to compute the ranks for the shortest remaining flow size scheduler. Here, the end host has an RPC-like workload, where each RPC is a flow, and sets the remaining flow size to the remaining number of bytes in the current RPC.</a:t>
            </a:r>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203101531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Ok, so we have seen examples of what</a:t>
            </a:r>
            <a:r>
              <a:rPr lang="en-US" baseline="0" dirty="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it turns out we can do this with a hierarchy of PIFOs.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20549710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TALK PROMPT: Remember to talk about packets marching in lock step.</a:t>
            </a:r>
          </a:p>
          <a:p>
            <a:r>
              <a:rPr lang="en-US" baseline="0" dirty="0"/>
              <a:t>Other examples of egress functionality (outside all of our programmable examples)</a:t>
            </a:r>
          </a:p>
          <a:p>
            <a:endParaRPr lang="en-US" baseline="0" dirty="0"/>
          </a:p>
          <a:p>
            <a:r>
              <a:rPr lang="en-US" baseline="0" dirty="0"/>
              <a:t>TODO: Maybe have only one match/action unit in each stage?</a:t>
            </a:r>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85054409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need to cut something: slide 25 and 26.</a:t>
            </a:r>
          </a:p>
          <a:p>
            <a:r>
              <a:rPr lang="en-US" dirty="0"/>
              <a:t>Happy to talk about the </a:t>
            </a:r>
            <a:r>
              <a:rPr lang="en-US" dirty="0" err="1"/>
              <a:t>impl</a:t>
            </a:r>
            <a:r>
              <a:rPr lang="en-US" dirty="0"/>
              <a:t>. Details offline.</a:t>
            </a:r>
          </a:p>
          <a:p>
            <a:endParaRPr lang="en-US" dirty="0"/>
          </a:p>
          <a:p>
            <a:r>
              <a:rPr lang="en-US" dirty="0"/>
              <a:t>Try and fix orientation of the scheduler.</a:t>
            </a:r>
          </a:p>
          <a:p>
            <a:endParaRPr lang="en-US" dirty="0"/>
          </a:p>
          <a:p>
            <a:r>
              <a:rPr lang="en-US" dirty="0"/>
              <a:t>Feedback: If the point is to just</a:t>
            </a:r>
            <a:r>
              <a:rPr lang="en-US" baseline="0" dirty="0"/>
              <a:t> quickly show that you have a hardware implementation and it’s feasible, just use the detailed hardware diagram from the CSAIL talk.</a:t>
            </a:r>
          </a:p>
          <a:p>
            <a:r>
              <a:rPr lang="en-US" baseline="0" dirty="0"/>
              <a:t>TODO: Give a very brief description + hardware diagram from the CSAIL talk.</a:t>
            </a:r>
            <a:endParaRPr lang="en-US" dirty="0"/>
          </a:p>
          <a:p>
            <a:endParaRPr lang="en-US" dirty="0"/>
          </a:p>
          <a:p>
            <a:endParaRPr lang="en-US" dirty="0"/>
          </a:p>
          <a:p>
            <a:r>
              <a:rPr lang="en-US" dirty="0"/>
              <a:t>Our design has two parts.</a:t>
            </a:r>
          </a:p>
          <a:p>
            <a:endParaRPr lang="en-US" dirty="0"/>
          </a:p>
          <a:p>
            <a:r>
              <a:rPr lang="en-US" dirty="0"/>
              <a:t>A flow scheduler schedules across the head packets</a:t>
            </a:r>
            <a:r>
              <a:rPr lang="en-US" baseline="0" dirty="0"/>
              <a:t> of all flows, while a rank store stores packets ranks in a first-in first-out queue for each flow.</a:t>
            </a:r>
          </a:p>
          <a:p>
            <a:r>
              <a:rPr lang="en-US" baseline="0" dirty="0"/>
              <a:t>The flow scheduler is really a PIFO over the head packets alone.</a:t>
            </a:r>
          </a:p>
          <a:p>
            <a:endParaRPr lang="en-US" baseline="0" dirty="0"/>
          </a:p>
          <a:p>
            <a:r>
              <a:rPr lang="en-US" baseline="0" dirty="0"/>
              <a:t>When an element (say) C6, from flow C with rank 6, is </a:t>
            </a:r>
            <a:r>
              <a:rPr lang="en-US" baseline="0" dirty="0" err="1"/>
              <a:t>enq</a:t>
            </a:r>
            <a:r>
              <a:rPr lang="en-US" baseline="0" dirty="0"/>
              <a:t>, it’s just appended to the back of the rank store. When D4 shows up, it bypasses the rank store and directly goes to the flow scheduler. When we </a:t>
            </a:r>
            <a:r>
              <a:rPr lang="en-US" baseline="0" dirty="0" err="1"/>
              <a:t>deq</a:t>
            </a:r>
            <a:r>
              <a:rPr lang="en-US" baseline="0" dirty="0"/>
              <a:t>, we just pop the head of the flow scheduler array to get A0, then reach into the rank store, pull out A2 and insert it into the flow scheduler array.</a:t>
            </a:r>
          </a:p>
          <a:p>
            <a:endParaRPr lang="en-US" baseline="0" dirty="0"/>
          </a:p>
          <a:p>
            <a:r>
              <a:rPr lang="en-US" baseline="0" dirty="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a:p>
          <a:p>
            <a:r>
              <a:rPr lang="en-US" baseline="0" dirty="0"/>
              <a:t>This block supports up to 1 </a:t>
            </a:r>
            <a:r>
              <a:rPr lang="en-US" baseline="0" dirty="0" err="1"/>
              <a:t>enq</a:t>
            </a:r>
            <a:r>
              <a:rPr lang="en-US" baseline="0" dirty="0"/>
              <a:t> + 1 </a:t>
            </a:r>
            <a:r>
              <a:rPr lang="en-US" baseline="0" dirty="0" err="1"/>
              <a:t>deq</a:t>
            </a:r>
            <a:r>
              <a:rPr lang="en-US" baseline="0" dirty="0"/>
              <a:t> every clock cycle, which is a ns in a typical scheduler. It can also be sliced up across many logical PIFOs, which are PIFOs that are independent of each other, but share the same underlying hardware </a:t>
            </a:r>
            <a:r>
              <a:rPr lang="en-US" baseline="0" dirty="0" err="1"/>
              <a:t>impl</a:t>
            </a:r>
            <a:r>
              <a:rPr lang="en-US" baseline="0" dirty="0"/>
              <a:t>. An example is PIFOs for different output ports, whose schedulers run independently.</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r>
              <a:rPr lang="en-US" dirty="0"/>
              <a:t>Our design has two parts.</a:t>
            </a:r>
          </a:p>
          <a:p>
            <a:endParaRPr lang="en-US" dirty="0"/>
          </a:p>
          <a:p>
            <a:r>
              <a:rPr lang="en-US" dirty="0"/>
              <a:t>A flow scheduler schedules across the head packets</a:t>
            </a:r>
            <a:r>
              <a:rPr lang="en-US" baseline="0" dirty="0"/>
              <a:t> of all flows, while a rank store stores packets ranks in a first-in first-out queue for each flow.</a:t>
            </a:r>
          </a:p>
          <a:p>
            <a:r>
              <a:rPr lang="en-US" baseline="0" dirty="0"/>
              <a:t>The flow scheduler is really a PIFO over the head packets alone.</a:t>
            </a:r>
          </a:p>
          <a:p>
            <a:endParaRPr lang="en-US" baseline="0" dirty="0"/>
          </a:p>
          <a:p>
            <a:r>
              <a:rPr lang="en-US" baseline="0" dirty="0"/>
              <a:t>When an element (say) C6, from flow C with rank 6, is </a:t>
            </a:r>
            <a:r>
              <a:rPr lang="en-US" baseline="0" dirty="0" err="1"/>
              <a:t>enq</a:t>
            </a:r>
            <a:r>
              <a:rPr lang="en-US" baseline="0" dirty="0"/>
              <a:t>, it’s just appended to the back of the rank store. When D4 shows up, it bypasses the rank store and directly goes to the flow scheduler. When we </a:t>
            </a:r>
            <a:r>
              <a:rPr lang="en-US" baseline="0" dirty="0" err="1"/>
              <a:t>deq</a:t>
            </a:r>
            <a:r>
              <a:rPr lang="en-US" baseline="0" dirty="0"/>
              <a:t>, we just pop the head of the flow scheduler array to get A0, then reach into the rank store, pull out A2 and insert it into the flow scheduler array.</a:t>
            </a:r>
          </a:p>
          <a:p>
            <a:endParaRPr lang="en-US" baseline="0" dirty="0"/>
          </a:p>
          <a:p>
            <a:r>
              <a:rPr lang="en-US" baseline="0" dirty="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a:p>
          <a:p>
            <a:r>
              <a:rPr lang="en-US" baseline="0" dirty="0"/>
              <a:t>This block supports up to 1 </a:t>
            </a:r>
            <a:r>
              <a:rPr lang="en-US" baseline="0" dirty="0" err="1"/>
              <a:t>enq</a:t>
            </a:r>
            <a:r>
              <a:rPr lang="en-US" baseline="0" dirty="0"/>
              <a:t> + 1 </a:t>
            </a:r>
            <a:r>
              <a:rPr lang="en-US" baseline="0" dirty="0" err="1"/>
              <a:t>deq</a:t>
            </a:r>
            <a:r>
              <a:rPr lang="en-US" baseline="0" dirty="0"/>
              <a:t> every clock cycle, which is a ns in a typical scheduler. It can also be sliced up across many logical PIFOs, which are PIFOs that are independent of each other, but share the same underlying hardware </a:t>
            </a:r>
            <a:r>
              <a:rPr lang="en-US" baseline="0" dirty="0" err="1"/>
              <a:t>impl</a:t>
            </a:r>
            <a:r>
              <a:rPr lang="en-US" baseline="0" dirty="0"/>
              <a:t>. An example is PIFOs for different output ports, whose schedulers run independently.</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 would like to thank an outstanding set of collaborators from</a:t>
            </a:r>
          </a:p>
          <a:p>
            <a:r>
              <a:rPr lang="en-US" baseline="0" dirty="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86</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87</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88</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685800" lvl="2">
              <a:spcBef>
                <a:spcPts val="1000"/>
              </a:spcBef>
            </a:pPr>
            <a:r>
              <a:rPr lang="en-US" sz="2600" dirty="0"/>
              <a:t>What’s in the accelerators?</a:t>
            </a:r>
          </a:p>
          <a:p>
            <a:pPr marL="685800" lvl="2">
              <a:spcBef>
                <a:spcPts val="1000"/>
              </a:spcBef>
            </a:pPr>
            <a:r>
              <a:rPr lang="en-US" sz="2600" dirty="0"/>
              <a:t>What’s the storage medium?</a:t>
            </a:r>
          </a:p>
          <a:p>
            <a:pPr marL="685800" lvl="2">
              <a:spcBef>
                <a:spcPts val="1000"/>
              </a:spcBef>
            </a:pPr>
            <a:r>
              <a:rPr lang="en-US" sz="2600" dirty="0"/>
              <a:t>What’s the right programming model?</a:t>
            </a:r>
          </a:p>
          <a:p>
            <a:pPr marL="685800" lvl="2">
              <a:spcBef>
                <a:spcPts val="1000"/>
              </a:spcBef>
            </a:pPr>
            <a:r>
              <a:rPr lang="en-US" sz="2600" dirty="0"/>
              <a:t>What’s the right congestion-control protocol?</a:t>
            </a:r>
            <a:endParaRPr lang="en-US" dirty="0"/>
          </a:p>
          <a:p>
            <a:pPr lvl="1"/>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89</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90</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So it turns out that we can use a tree of PIFOs for many more algorithms. I am not discussing these here, but the paper has further details.</a:t>
            </a:r>
          </a:p>
          <a:p>
            <a:endParaRPr lang="en-US" baseline="0" dirty="0"/>
          </a:p>
          <a:p>
            <a:r>
              <a:rPr lang="en-US" baseline="0" dirty="0"/>
              <a:t>More importantly, we have algorithms that our abstraction doesn’t support. One important class is output shaping, where we rate limit </a:t>
            </a:r>
            <a:r>
              <a:rPr lang="en-US" baseline="0" dirty="0" err="1"/>
              <a:t>dequeues</a:t>
            </a:r>
            <a:r>
              <a:rPr lang="en-US" baseline="0" dirty="0"/>
              <a:t> from the scheduler. We can’t implement this because PIFOs provide </a:t>
            </a:r>
            <a:r>
              <a:rPr lang="en-US" baseline="0" dirty="0" err="1"/>
              <a:t>prog</a:t>
            </a:r>
            <a:r>
              <a:rPr lang="en-US" baseline="0" dirty="0"/>
              <a:t>. on the </a:t>
            </a:r>
            <a:r>
              <a:rPr lang="en-US" baseline="0" dirty="0" err="1"/>
              <a:t>enq</a:t>
            </a:r>
            <a:r>
              <a:rPr lang="en-US" baseline="0" dirty="0"/>
              <a:t> side, not on the </a:t>
            </a:r>
            <a:r>
              <a:rPr lang="en-US" baseline="0" dirty="0" err="1"/>
              <a:t>deq</a:t>
            </a:r>
            <a:r>
              <a:rPr lang="en-US" baseline="0" dirty="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91</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95</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convert</a:t>
            </a:r>
            <a:r>
              <a:rPr lang="en-US" baseline="0" dirty="0"/>
              <a:t> to static single assignment form, which simplifies dependency analysis.</a:t>
            </a:r>
          </a:p>
          <a:p>
            <a:r>
              <a:rPr lang="en-US" baseline="0" dirty="0"/>
              <a:t>Static single assignment gets its name from the fact that all variables are assigned</a:t>
            </a:r>
          </a:p>
          <a:p>
            <a:r>
              <a:rPr lang="en-US" baseline="0" dirty="0"/>
              <a:t>Exactly once and no more.</a:t>
            </a:r>
          </a:p>
          <a:p>
            <a:endParaRPr lang="en-US" baseline="0" dirty="0"/>
          </a:p>
          <a:p>
            <a:r>
              <a:rPr lang="en-US" baseline="0" dirty="0"/>
              <a:t>It’s useful because it gets rid of write-after-read and write-after-write dependencies. In our case,</a:t>
            </a:r>
          </a:p>
          <a:p>
            <a:r>
              <a:rPr lang="en-US" baseline="0" dirty="0"/>
              <a:t>converting to SSA is trivial because we operate on straight-line code with no branches. Typical</a:t>
            </a:r>
          </a:p>
          <a:p>
            <a:r>
              <a:rPr lang="en-US" baseline="0" dirty="0"/>
              <a:t>SSA implementations are far more involved because they have to deal with branching.</a:t>
            </a:r>
          </a:p>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97</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Ok, so how do we decide what atoms to place in the router and whether an atom can support an algorithm. That’s where the Domino compiler comes in to bridge the gap between algorithms and atoms.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TALK PROMPT: Maybe call it local state?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So our atom is the equivalent of an instruction. Why do we call it an atom?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First, because it is atomic. And second, because it has this latency constraint that we enforce at circuit design time.</a:t>
            </a:r>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24952128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step in canonicalization is to flatten arbitrarily complicated expressions</a:t>
            </a:r>
          </a:p>
          <a:p>
            <a:r>
              <a:rPr lang="en-US" dirty="0"/>
              <a:t>to</a:t>
            </a:r>
            <a:r>
              <a:rPr lang="en-US" baseline="0" dirty="0"/>
              <a:t> bring them into a form closer to the underlying hardware.</a:t>
            </a:r>
          </a:p>
          <a:p>
            <a:endParaRPr lang="en-US" baseline="0" dirty="0"/>
          </a:p>
          <a:p>
            <a:r>
              <a:rPr lang="en-US" baseline="0" dirty="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98</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Say that this project led to sequential execution semantics.</a:t>
            </a:r>
          </a:p>
        </p:txBody>
      </p:sp>
      <p:sp>
        <p:nvSpPr>
          <p:cNvPr id="4" name="Slide Number Placeholder 3"/>
          <p:cNvSpPr>
            <a:spLocks noGrp="1"/>
          </p:cNvSpPr>
          <p:nvPr>
            <p:ph type="sldNum" sz="quarter" idx="10"/>
          </p:nvPr>
        </p:nvSpPr>
        <p:spPr/>
        <p:txBody>
          <a:bodyPr/>
          <a:lstStyle/>
          <a:p>
            <a:fld id="{6C7315F8-E931-49D1-A989-C1759F952B9E}" type="slidenum">
              <a:rPr lang="en-US" smtClean="0"/>
              <a:t>100</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‘ll go through these steps quickly. The first step</a:t>
            </a:r>
            <a:r>
              <a:rPr lang="en-US" baseline="0" dirty="0"/>
              <a:t> in canonicalization is to remove branching statements.</a:t>
            </a:r>
          </a:p>
          <a:p>
            <a:r>
              <a:rPr lang="en-US" baseline="0" dirty="0"/>
              <a:t>Branches complicate control flow and make it harder to infer dependencies.</a:t>
            </a:r>
          </a:p>
          <a:p>
            <a:endParaRPr lang="en-US" baseline="0" dirty="0"/>
          </a:p>
          <a:p>
            <a:r>
              <a:rPr lang="en-US" baseline="0" dirty="0"/>
              <a:t>We eliminate branches using a procedure called if conversion that transforms them into C’s conditional operator.</a:t>
            </a:r>
          </a:p>
          <a:p>
            <a:r>
              <a:rPr lang="en-US" baseline="0" dirty="0"/>
              <a:t>because the only kind of branch we have is an if statement, if conversion is very straightforward in our case, because</a:t>
            </a:r>
          </a:p>
          <a:p>
            <a:r>
              <a:rPr lang="en-US" baseline="0" dirty="0"/>
              <a:t>we don’t have any kind of unstructured control flow such as a </a:t>
            </a:r>
            <a:r>
              <a:rPr lang="en-US" baseline="0" dirty="0" err="1"/>
              <a:t>goto</a:t>
            </a:r>
            <a:r>
              <a:rPr lang="en-US" baseline="0" dirty="0"/>
              <a:t>, break, or continue, that significantly complicate</a:t>
            </a:r>
          </a:p>
          <a:p>
            <a:r>
              <a:rPr lang="en-US" baseline="0" dirty="0"/>
              <a:t>if conversion.</a:t>
            </a:r>
          </a:p>
          <a:p>
            <a:endParaRPr lang="en-US" baseline="0" dirty="0"/>
          </a:p>
          <a:p>
            <a:r>
              <a:rPr lang="en-US" baseline="0" dirty="0"/>
              <a:t>This makes the code flow straight from one statement to the next without exception and makes it very easy to infer</a:t>
            </a:r>
          </a:p>
          <a:p>
            <a:r>
              <a:rPr lang="en-US" baseline="0" dirty="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101</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identify state variables, because they complicate the pipelining procedure.</a:t>
            </a:r>
          </a:p>
          <a:p>
            <a:r>
              <a:rPr lang="en-US" dirty="0"/>
              <a:t>In the absence of state variables, once you have straight-line code, you only</a:t>
            </a:r>
            <a:r>
              <a:rPr lang="en-US" baseline="0" dirty="0"/>
              <a:t> need to</a:t>
            </a:r>
          </a:p>
          <a:p>
            <a:r>
              <a:rPr lang="en-US" baseline="0" dirty="0"/>
              <a:t>consider how you would pipeline the code for a single packet’s processing and you are</a:t>
            </a:r>
          </a:p>
          <a:p>
            <a:r>
              <a:rPr lang="en-US" baseline="0" dirty="0"/>
              <a:t>done because all other packets follow the same pipeline and there is no interaction </a:t>
            </a:r>
          </a:p>
          <a:p>
            <a:r>
              <a:rPr lang="en-US" baseline="0" dirty="0"/>
              <a:t>between packets. With state variables, you need to consider interactions between packets.</a:t>
            </a:r>
          </a:p>
          <a:p>
            <a:endParaRPr lang="en-US" baseline="0" dirty="0"/>
          </a:p>
          <a:p>
            <a:r>
              <a:rPr lang="en-US" baseline="0" dirty="0"/>
              <a:t>To simplify our analysis of state variables and dependencies between packets, we explicitly</a:t>
            </a:r>
          </a:p>
          <a:p>
            <a:r>
              <a:rPr lang="en-US" baseline="0" dirty="0"/>
              <a:t>limit the ways in which state variables can be accessed. We allow only reads and writes to</a:t>
            </a:r>
          </a:p>
          <a:p>
            <a:r>
              <a:rPr lang="en-US" baseline="0" dirty="0"/>
              <a:t>state and all other arithmetic happens on packet variables. This also lets us reuse an old</a:t>
            </a:r>
          </a:p>
          <a:p>
            <a:r>
              <a:rPr lang="en-US" baseline="0" dirty="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102</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am wary of writing SAT formulas</a:t>
            </a:r>
            <a:r>
              <a:rPr lang="en-US" baseline="0" dirty="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SKETCH is a tool that does this automatically for us, where </a:t>
            </a:r>
            <a:r>
              <a:rPr lang="en-US" dirty="0" err="1"/>
              <a:t>codelets</a:t>
            </a:r>
            <a:r>
              <a:rPr lang="en-US" dirty="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103</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 high level, the compiler</a:t>
            </a:r>
            <a:r>
              <a:rPr lang="en-US" baseline="0" dirty="0"/>
              <a:t> has three parts that roughly correspond to the front, middle and back ends.</a:t>
            </a:r>
          </a:p>
          <a:p>
            <a:endParaRPr lang="en-US" baseline="0" dirty="0"/>
          </a:p>
          <a:p>
            <a:r>
              <a:rPr lang="en-US" baseline="0" dirty="0"/>
              <a:t>The frontend maintains the same sequential code illusion that is presented to the programmer and converts it into a progressively more canonical form.</a:t>
            </a:r>
          </a:p>
          <a:p>
            <a:endParaRPr lang="en-US" baseline="0" dirty="0"/>
          </a:p>
          <a:p>
            <a:r>
              <a:rPr lang="en-US" baseline="0" dirty="0"/>
              <a:t>The mid end carries out the important conceptual step of going from sequential to parallel code. It turns sequential code into a pipelined implementation while handling state.</a:t>
            </a:r>
          </a:p>
          <a:p>
            <a:endParaRPr lang="en-US" baseline="0" dirty="0"/>
          </a:p>
          <a:p>
            <a:r>
              <a:rPr lang="en-US" baseline="0" dirty="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105</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Next, we pair up reads and writes to state variables to capture the notion</a:t>
            </a:r>
          </a:p>
          <a:p>
            <a:r>
              <a:rPr lang="en-US" baseline="0" dirty="0"/>
              <a:t>that state variables remain local to a specific stage in the pipeline. If not,</a:t>
            </a:r>
          </a:p>
          <a:p>
            <a:r>
              <a:rPr lang="en-US" baseline="0" dirty="0"/>
              <a:t>we would have to read from one stage and write from another requiring</a:t>
            </a:r>
          </a:p>
          <a:p>
            <a:r>
              <a:rPr lang="en-US" baseline="0" dirty="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106</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look for </a:t>
            </a:r>
            <a:r>
              <a:rPr lang="en-US" dirty="0" err="1"/>
              <a:t>stongly</a:t>
            </a:r>
            <a:r>
              <a:rPr lang="en-US" dirty="0"/>
              <a:t> connected components in this graph,</a:t>
            </a:r>
          </a:p>
          <a:p>
            <a:r>
              <a:rPr lang="en-US" baseline="0" dirty="0"/>
              <a:t>and condense them into what we call </a:t>
            </a:r>
            <a:r>
              <a:rPr lang="en-US" baseline="0" dirty="0" err="1"/>
              <a:t>codelets</a:t>
            </a:r>
            <a:r>
              <a:rPr lang="en-US" baseline="0" dirty="0"/>
              <a:t>. These capture the essence of</a:t>
            </a:r>
          </a:p>
          <a:p>
            <a:r>
              <a:rPr lang="en-US" baseline="0" dirty="0"/>
              <a:t>what operations need to be run atomically for the entire transaction to execute atomically.</a:t>
            </a:r>
          </a:p>
          <a:p>
            <a:endParaRPr lang="en-US" baseline="0" dirty="0"/>
          </a:p>
          <a:p>
            <a:r>
              <a:rPr lang="en-US" baseline="0" dirty="0"/>
              <a:t>  Now that we have eliminated circles in the graph, we can schedule the resulting</a:t>
            </a:r>
          </a:p>
          <a:p>
            <a:r>
              <a:rPr lang="en-US" baseline="0" dirty="0"/>
              <a:t>acyclic graph. This is a straightforward process known as critical</a:t>
            </a:r>
          </a:p>
          <a:p>
            <a:r>
              <a:rPr lang="en-US" baseline="0" dirty="0"/>
              <a:t>path scheduling where we put each node in the earliest pipeline</a:t>
            </a:r>
          </a:p>
          <a:p>
            <a:r>
              <a:rPr lang="en-US" baseline="0" dirty="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107</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a:t>
            </a:r>
            <a:r>
              <a:rPr lang="en-US" baseline="0" dirty="0"/>
              <a:t> we add read after write dependencies, where we draw an arrow from the</a:t>
            </a:r>
          </a:p>
          <a:p>
            <a:r>
              <a:rPr lang="en-US" baseline="0" dirty="0"/>
              <a:t>node that writes a value to the node which reads that value.</a:t>
            </a:r>
          </a:p>
          <a:p>
            <a:endParaRPr lang="en-US" baseline="0" dirty="0"/>
          </a:p>
          <a:p>
            <a:r>
              <a:rPr lang="en-US" baseline="0" dirty="0"/>
              <a:t>This is ALL we need to do to handle dependencies in our case because there are</a:t>
            </a:r>
          </a:p>
          <a:p>
            <a:r>
              <a:rPr lang="en-US" baseline="0" dirty="0"/>
              <a:t>no other </a:t>
            </a:r>
            <a:r>
              <a:rPr lang="en-US" baseline="0" dirty="0" err="1"/>
              <a:t>waw</a:t>
            </a:r>
            <a:r>
              <a:rPr lang="en-US" baseline="0" dirty="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108</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TODO: Per Ravi, </a:t>
            </a:r>
            <a:r>
              <a:rPr lang="en-US" dirty="0" err="1"/>
              <a:t>Hongzi</a:t>
            </a:r>
            <a:r>
              <a:rPr lang="en-US" dirty="0"/>
              <a:t>, consider switching to a simpler example like sampled</a:t>
            </a:r>
            <a:r>
              <a:rPr lang="en-US" baseline="0" dirty="0"/>
              <a:t> </a:t>
            </a:r>
            <a:r>
              <a:rPr lang="en-US" baseline="0" dirty="0" err="1"/>
              <a:t>netflow</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To give you a flavor</a:t>
            </a:r>
            <a:r>
              <a:rPr lang="en-US" baseline="0" dirty="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a:t>flowlet</a:t>
            </a:r>
            <a:r>
              <a:rPr lang="en-US" baseline="0" dirty="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let me first describe </a:t>
            </a:r>
            <a:r>
              <a:rPr lang="en-US" baseline="0" dirty="0" err="1"/>
              <a:t>flowlet</a:t>
            </a:r>
            <a:r>
              <a:rPr lang="en-US" baseline="0" dirty="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idea in </a:t>
            </a:r>
            <a:r>
              <a:rPr lang="en-US" baseline="0" dirty="0" err="1"/>
              <a:t>flowlet</a:t>
            </a:r>
            <a:r>
              <a:rPr lang="en-US" baseline="0" dirty="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Then, you check if the </a:t>
            </a:r>
            <a:r>
              <a:rPr lang="en-US" baseline="0" dirty="0" err="1"/>
              <a:t>intepacket</a:t>
            </a:r>
            <a:r>
              <a:rPr lang="en-US" baseline="0" dirty="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large and update a state variable called </a:t>
            </a:r>
            <a:r>
              <a:rPr lang="en-US" baseline="0" dirty="0" err="1"/>
              <a:t>saved_hop</a:t>
            </a:r>
            <a:r>
              <a:rPr lang="en-US" baseline="0" dirty="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if you were to explain </a:t>
            </a:r>
            <a:r>
              <a:rPr lang="en-US" baseline="0" dirty="0" err="1"/>
              <a:t>flowlet</a:t>
            </a:r>
            <a:r>
              <a:rPr lang="en-US" baseline="0" dirty="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logic itself becomes the body of a function. This function </a:t>
            </a:r>
            <a:r>
              <a:rPr lang="en-US" baseline="0" dirty="0" err="1"/>
              <a:t>flowlet</a:t>
            </a:r>
            <a:r>
              <a:rPr lang="en-US" baseline="0" dirty="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that’s how you express </a:t>
            </a:r>
            <a:r>
              <a:rPr lang="en-US" baseline="0" dirty="0" err="1"/>
              <a:t>flowlet</a:t>
            </a:r>
            <a:r>
              <a:rPr lang="en-US" baseline="0" dirty="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109</a:t>
            </a:fld>
            <a:endParaRPr lang="en-US"/>
          </a:p>
        </p:txBody>
      </p:sp>
    </p:spTree>
    <p:extLst>
      <p:ext uri="{BB962C8B-B14F-4D97-AF65-F5344CB8AC3E}">
        <p14:creationId xmlns:p14="http://schemas.microsoft.com/office/powerpoint/2010/main" val="513542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1F27DEF-D704-4509-8BF6-90F2BA4AB2EF}" type="datetimeFigureOut">
              <a:rPr lang="en-US" smtClean="0"/>
              <a:t>6/14/18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F27DEF-D704-4509-8BF6-90F2BA4AB2EF}" type="datetimeFigureOut">
              <a:rPr lang="en-US" smtClean="0"/>
              <a:t>6/14/18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F27DEF-D704-4509-8BF6-90F2BA4AB2EF}" type="datetimeFigureOut">
              <a:rPr lang="en-US" smtClean="0"/>
              <a:t>6/14/18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1F27DEF-D704-4509-8BF6-90F2BA4AB2EF}" type="datetimeFigureOut">
              <a:rPr lang="en-US" smtClean="0"/>
              <a:t>6/14/18</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6/14/18</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1F27DEF-D704-4509-8BF6-90F2BA4AB2EF}" type="datetimeFigureOut">
              <a:rPr lang="en-US" smtClean="0"/>
              <a:t>6/14/18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1F27DEF-D704-4509-8BF6-90F2BA4AB2EF}" type="datetimeFigureOut">
              <a:rPr lang="en-US" smtClean="0"/>
              <a:t>6/14/18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1F27DEF-D704-4509-8BF6-90F2BA4AB2EF}" type="datetimeFigureOut">
              <a:rPr lang="en-US" smtClean="0"/>
              <a:t>6/14/18</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6/14/18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6/14/18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6/14/18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6/14/18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6.xml"/><Relationship Id="rId1" Type="http://schemas.openxmlformats.org/officeDocument/2006/relationships/tags" Target="../tags/tag1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6.xml"/><Relationship Id="rId1" Type="http://schemas.openxmlformats.org/officeDocument/2006/relationships/tags" Target="../tags/tag1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6.xml"/><Relationship Id="rId1" Type="http://schemas.openxmlformats.org/officeDocument/2006/relationships/tags" Target="../tags/tag17.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7.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8.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6.xml"/><Relationship Id="rId1" Type="http://schemas.openxmlformats.org/officeDocument/2006/relationships/tags" Target="../tags/tag19.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10.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image" Target="../media/image120.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6.xml"/><Relationship Id="rId1" Type="http://schemas.openxmlformats.org/officeDocument/2006/relationships/tags" Target="../tags/tag24.xml"/><Relationship Id="rId5" Type="http://schemas.openxmlformats.org/officeDocument/2006/relationships/image" Target="../media/image9.png"/><Relationship Id="rId4" Type="http://schemas.openxmlformats.org/officeDocument/2006/relationships/image" Target="../media/image8.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6.xml"/><Relationship Id="rId1" Type="http://schemas.openxmlformats.org/officeDocument/2006/relationships/tags" Target="../tags/tag2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11.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6.xml"/><Relationship Id="rId1" Type="http://schemas.openxmlformats.org/officeDocument/2006/relationships/tags" Target="../tags/tag26.xml"/><Relationship Id="rId4" Type="http://schemas.openxmlformats.org/officeDocument/2006/relationships/image" Target="../media/image7.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2.xml"/><Relationship Id="rId1" Type="http://schemas.openxmlformats.org/officeDocument/2006/relationships/tags" Target="../tags/tag30.xml"/><Relationship Id="rId5" Type="http://schemas.openxmlformats.org/officeDocument/2006/relationships/image" Target="../media/image3.png"/><Relationship Id="rId4" Type="http://schemas.openxmlformats.org/officeDocument/2006/relationships/image" Target="../media/image2.png"/></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a:latin typeface="Gadugi" panose="020B0502040204020203" pitchFamily="34" charset="0"/>
              </a:rPr>
              <a:t>Designing fast </a:t>
            </a:r>
            <a:r>
              <a:rPr lang="en-US">
                <a:latin typeface="Gadugi" panose="020B0502040204020203" pitchFamily="34" charset="0"/>
              </a:rPr>
              <a:t>and programmable routers</a:t>
            </a:r>
            <a:endParaRPr lang="en-US" dirty="0">
              <a:latin typeface="Gadugi" panose="020B0502040204020203" pitchFamily="34" charset="0"/>
            </a:endParaRPr>
          </a:p>
        </p:txBody>
      </p:sp>
      <p:sp>
        <p:nvSpPr>
          <p:cNvPr id="7" name="Subtitle 6"/>
          <p:cNvSpPr>
            <a:spLocks noGrp="1"/>
          </p:cNvSpPr>
          <p:nvPr>
            <p:ph type="subTitle" idx="1"/>
          </p:nvPr>
        </p:nvSpPr>
        <p:spPr>
          <a:xfrm>
            <a:off x="1524000" y="3602038"/>
            <a:ext cx="9144000" cy="1655762"/>
          </a:xfrm>
        </p:spPr>
        <p:txBody>
          <a:bodyPr>
            <a:noAutofit/>
          </a:bodyPr>
          <a:lstStyle/>
          <a:p>
            <a:r>
              <a:rPr lang="en-US" sz="4000" b="1" dirty="0">
                <a:latin typeface="Gadugi" panose="020B0502040204020203" pitchFamily="34" charset="0"/>
              </a:rPr>
              <a:t>Anirudh </a:t>
            </a:r>
            <a:r>
              <a:rPr lang="en-US" sz="4000" b="1" dirty="0" err="1">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sp>
        <p:nvSpPr>
          <p:cNvPr id="2" name="TextBox 1"/>
          <p:cNvSpPr txBox="1"/>
          <p:nvPr/>
        </p:nvSpPr>
        <p:spPr>
          <a:xfrm>
            <a:off x="-6462793" y="-1937288"/>
            <a:ext cx="184731" cy="369332"/>
          </a:xfrm>
          <a:prstGeom prst="rect">
            <a:avLst/>
          </a:prstGeom>
          <a:noFill/>
        </p:spPr>
        <p:txBody>
          <a:bodyPr wrap="none" rtlCol="0">
            <a:spAutoFit/>
          </a:bodyPr>
          <a:lstStyle/>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50" y="4724400"/>
            <a:ext cx="5092700" cy="1070702"/>
          </a:xfrm>
          <a:prstGeom prst="rect">
            <a:avLst/>
          </a:prstGeom>
        </p:spPr>
      </p:pic>
    </p:spTree>
    <p:extLst>
      <p:ext uri="{BB962C8B-B14F-4D97-AF65-F5344CB8AC3E}">
        <p14:creationId xmlns:p14="http://schemas.microsoft.com/office/powerpoint/2010/main" val="1820529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 programmable </a:t>
            </a:r>
            <a:r>
              <a:rPr lang="en-US" dirty="0"/>
              <a:t>atom pipeline</a:t>
            </a:r>
          </a:p>
        </p:txBody>
      </p:sp>
      <p:sp>
        <p:nvSpPr>
          <p:cNvPr id="28" name="Rounded Rectangle 27"/>
          <p:cNvSpPr/>
          <p:nvPr/>
        </p:nvSpPr>
        <p:spPr>
          <a:xfrm>
            <a:off x="4305300" y="4267200"/>
            <a:ext cx="77724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a:ea typeface="Gadugi" charset="0"/>
                <a:cs typeface="Gadugi" charset="0"/>
              </a:rPr>
              <a:t>Atom: local state + action unit,</a:t>
            </a:r>
          </a:p>
          <a:p>
            <a:pPr algn="ctr"/>
            <a:r>
              <a:rPr lang="en-US" sz="3600" dirty="0">
                <a:ea typeface="Gadugi" charset="0"/>
                <a:cs typeface="Gadugi" charset="0"/>
              </a:rPr>
              <a:t>constrained to handle 1 packet/cycle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896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896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896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05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05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05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35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35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35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166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166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166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9" name="TextBox 308"/>
          <p:cNvSpPr txBox="1"/>
          <p:nvPr/>
        </p:nvSpPr>
        <p:spPr>
          <a:xfrm>
            <a:off x="266700" y="2286000"/>
            <a:ext cx="853119" cy="0"/>
          </a:xfrm>
          <a:prstGeom prst="rect">
            <a:avLst/>
          </a:prstGeom>
          <a:noFill/>
        </p:spPr>
        <p:txBody>
          <a:bodyPr wrap="none" rtlCol="0">
            <a:spAutoFit/>
          </a:bodyPr>
          <a:lstStyle/>
          <a:p>
            <a:r>
              <a:rPr lang="en-US" dirty="0"/>
              <a:t>Packet</a:t>
            </a:r>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a:ea typeface="Gadugi" charset="0"/>
                <a:cs typeface="Gadugi" charset="0"/>
              </a:rPr>
              <a:t>Choice of atoms dictates the algorithms a router supports</a:t>
            </a:r>
          </a:p>
        </p:txBody>
      </p:sp>
      <p:sp>
        <p:nvSpPr>
          <p:cNvPr id="8" name="TextBox 7"/>
          <p:cNvSpPr txBox="1"/>
          <p:nvPr/>
        </p:nvSpPr>
        <p:spPr>
          <a:xfrm>
            <a:off x="0" y="4914900"/>
            <a:ext cx="906017" cy="1200329"/>
          </a:xfrm>
          <a:prstGeom prst="rect">
            <a:avLst/>
          </a:prstGeom>
          <a:noFill/>
        </p:spPr>
        <p:txBody>
          <a:bodyPr wrap="none" rtlCol="0">
            <a:spAutoFit/>
          </a:bodyPr>
          <a:lstStyle/>
          <a:p>
            <a:r>
              <a:rPr lang="en-US" dirty="0"/>
              <a:t>1 cycle</a:t>
            </a:r>
          </a:p>
          <a:p>
            <a:r>
              <a:rPr lang="en-US" dirty="0"/>
              <a:t>(1 ns)</a:t>
            </a:r>
          </a:p>
          <a:p>
            <a:r>
              <a:rPr lang="en-US" dirty="0"/>
              <a:t>latency</a:t>
            </a:r>
          </a:p>
          <a:p>
            <a:endParaRPr lang="en-US" dirty="0"/>
          </a:p>
        </p:txBody>
      </p:sp>
      <p:cxnSp>
        <p:nvCxnSpPr>
          <p:cNvPr id="6" name="Straight Arrow Connector 5"/>
          <p:cNvCxnSpPr/>
          <p:nvPr/>
        </p:nvCxnSpPr>
        <p:spPr>
          <a:xfrm>
            <a:off x="990600" y="4267200"/>
            <a:ext cx="0" cy="2400300"/>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1333500" y="4267200"/>
            <a:ext cx="2819400" cy="2400300"/>
            <a:chOff x="1333500" y="4267200"/>
            <a:chExt cx="2819400" cy="2400300"/>
          </a:xfrm>
        </p:grpSpPr>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33700"/>
                <a:ext cx="2472269" cy="2310957"/>
                <a:chOff x="2565400" y="2900276"/>
                <a:chExt cx="2472269" cy="2310957"/>
              </a:xfrm>
            </p:grpSpPr>
            <p:sp>
              <p:nvSpPr>
                <p:cNvPr id="291" name="Rectangle 29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X</a:t>
                  </a:r>
                </a:p>
              </p:txBody>
            </p:sp>
            <p:sp>
              <p:nvSpPr>
                <p:cNvPr id="292" name="Rectangle 29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const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a:t>Add</a:t>
                  </a:r>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a:t> Add</a:t>
                  </a:r>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a:t>2-to-1 Mux</a:t>
                  </a:r>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X</a:t>
                  </a: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choice</a:t>
                  </a:r>
                </a:p>
              </p:txBody>
            </p:sp>
            <p:cxnSp>
              <p:nvCxnSpPr>
                <p:cNvPr id="301" name="Straight Arrow Connector 300"/>
                <p:cNvCxnSpPr>
                  <a:stCxn id="292" idx="2"/>
                  <a:endCxn id="294" idx="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a:stCxn id="291" idx="2"/>
                  <a:endCxn id="294" idx="0"/>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a:stCxn id="291" idx="2"/>
                  <a:endCxn id="296" idx="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a:stCxn id="106" idx="2"/>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06" name="Rectangle 105"/>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pkt.f</a:t>
              </a:r>
              <a:endParaRPr lang="en-US" dirty="0">
                <a:solidFill>
                  <a:schemeClr val="tx1"/>
                </a:solidFill>
              </a:endParaRPr>
            </a:p>
          </p:txBody>
        </p:sp>
      </p:gr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4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4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4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P spid="8"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Generating P4 code</a:t>
            </a:r>
          </a:p>
        </p:txBody>
      </p:sp>
      <p:sp>
        <p:nvSpPr>
          <p:cNvPr id="3" name="Content Placeholder 2"/>
          <p:cNvSpPr>
            <a:spLocks noGrp="1"/>
          </p:cNvSpPr>
          <p:nvPr>
            <p:ph idx="1"/>
          </p:nvPr>
        </p:nvSpPr>
        <p:spPr>
          <a:ln>
            <a:noFill/>
          </a:ln>
        </p:spPr>
        <p:txBody>
          <a:bodyPr wrap="square"/>
          <a:lstStyle/>
          <a:p>
            <a:r>
              <a:rPr lang="en-US" dirty="0">
                <a:latin typeface="Gadugi" panose="020B0502040204020203" pitchFamily="34" charset="0"/>
              </a:rPr>
              <a:t>Required changes to P4</a:t>
            </a:r>
          </a:p>
          <a:p>
            <a:pPr lvl="1"/>
            <a:r>
              <a:rPr lang="en-US" dirty="0">
                <a:latin typeface="Gadugi" panose="020B0502040204020203" pitchFamily="34" charset="0"/>
              </a:rPr>
              <a:t>Sequential execution semantics (required for read from, modify, and write back to state)</a:t>
            </a:r>
          </a:p>
          <a:p>
            <a:pPr lvl="1"/>
            <a:r>
              <a:rPr lang="en-US" dirty="0">
                <a:latin typeface="Gadugi" panose="020B0502040204020203" pitchFamily="34" charset="0"/>
              </a:rPr>
              <a:t>Expression support</a:t>
            </a:r>
          </a:p>
          <a:p>
            <a:pPr lvl="1"/>
            <a:r>
              <a:rPr lang="en-US" dirty="0">
                <a:latin typeface="Gadugi" panose="020B0502040204020203" pitchFamily="34" charset="0"/>
              </a:rPr>
              <a:t>Both available in v1.1</a:t>
            </a:r>
          </a:p>
          <a:p>
            <a:r>
              <a:rPr lang="en-US" dirty="0">
                <a:latin typeface="Gadugi" panose="020B0502040204020203" pitchFamily="34" charset="0"/>
              </a:rPr>
              <a:t>Encapsulate every </a:t>
            </a:r>
            <a:r>
              <a:rPr lang="en-US" dirty="0" err="1">
                <a:latin typeface="Gadugi" panose="020B0502040204020203" pitchFamily="34" charset="0"/>
              </a:rPr>
              <a:t>codelet</a:t>
            </a:r>
            <a:r>
              <a:rPr lang="en-US" dirty="0">
                <a:latin typeface="Gadugi" panose="020B0502040204020203" pitchFamily="34" charset="0"/>
              </a:rPr>
              <a:t> in a table’s default action</a:t>
            </a:r>
          </a:p>
          <a:p>
            <a:r>
              <a:rPr lang="en-US" dirty="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Gadugi" panose="020B0502040204020203" pitchFamily="34" charset="0"/>
              </a:rPr>
              <a:t>Branch Removal</a:t>
            </a: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Handling State Variables</a:t>
            </a: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a:latin typeface="Gadugi" panose="020B0502040204020203" pitchFamily="34" charset="0"/>
              </a:rPr>
              <a:t>Instruction mapping: the SKETCH algorithm</a:t>
            </a:r>
          </a:p>
        </p:txBody>
      </p:sp>
      <p:sp>
        <p:nvSpPr>
          <p:cNvPr id="3" name="Content Placeholder 2"/>
          <p:cNvSpPr>
            <a:spLocks noGrp="1"/>
          </p:cNvSpPr>
          <p:nvPr>
            <p:ph idx="1"/>
          </p:nvPr>
        </p:nvSpPr>
        <p:spPr/>
        <p:txBody>
          <a:bodyPr>
            <a:normAutofit/>
          </a:bodyPr>
          <a:lstStyle/>
          <a:p>
            <a:r>
              <a:rPr lang="en-US" dirty="0">
                <a:latin typeface="Gadugi" panose="020B0502040204020203" pitchFamily="34" charset="0"/>
              </a:rPr>
              <a:t>Map each </a:t>
            </a:r>
            <a:r>
              <a:rPr lang="en-US" dirty="0" err="1">
                <a:latin typeface="Gadugi" panose="020B0502040204020203" pitchFamily="34" charset="0"/>
              </a:rPr>
              <a:t>codelet</a:t>
            </a:r>
            <a:r>
              <a:rPr lang="en-US" dirty="0">
                <a:latin typeface="Gadugi" panose="020B0502040204020203" pitchFamily="34" charset="0"/>
              </a:rPr>
              <a:t> to an atom template</a:t>
            </a:r>
          </a:p>
          <a:p>
            <a:r>
              <a:rPr lang="en-US" dirty="0">
                <a:latin typeface="Gadugi" panose="020B0502040204020203" pitchFamily="34" charset="0"/>
              </a:rPr>
              <a:t>Convert </a:t>
            </a:r>
            <a:r>
              <a:rPr lang="en-US" dirty="0" err="1">
                <a:latin typeface="Gadugi" panose="020B0502040204020203" pitchFamily="34" charset="0"/>
              </a:rPr>
              <a:t>codelet</a:t>
            </a:r>
            <a:r>
              <a:rPr lang="en-US" dirty="0">
                <a:latin typeface="Gadugi" panose="020B0502040204020203" pitchFamily="34" charset="0"/>
              </a:rPr>
              <a:t> and template both to functions of bit vectors</a:t>
            </a:r>
          </a:p>
          <a:p>
            <a:r>
              <a:rPr lang="en-US" dirty="0">
                <a:latin typeface="Gadugi" panose="020B0502040204020203" pitchFamily="34" charset="0"/>
              </a:rPr>
              <a:t>Q: Does there exist a template </a:t>
            </a:r>
            <a:r>
              <a:rPr lang="en-US" dirty="0" err="1">
                <a:latin typeface="Gadugi" panose="020B0502040204020203" pitchFamily="34" charset="0"/>
              </a:rPr>
              <a:t>config</a:t>
            </a:r>
            <a:r>
              <a:rPr lang="en-US" dirty="0">
                <a:latin typeface="Gadugi" panose="020B0502040204020203" pitchFamily="34" charset="0"/>
              </a:rPr>
              <a:t> </a:t>
            </a:r>
            <a:r>
              <a:rPr lang="en-US" dirty="0" err="1">
                <a:latin typeface="Gadugi" panose="020B0502040204020203" pitchFamily="34" charset="0"/>
              </a:rPr>
              <a:t>s.t.</a:t>
            </a:r>
            <a:endParaRPr lang="en-US" dirty="0">
              <a:latin typeface="Gadugi" panose="020B0502040204020203" pitchFamily="34" charset="0"/>
            </a:endParaRPr>
          </a:p>
          <a:p>
            <a:pPr marL="0" indent="0">
              <a:buNone/>
            </a:pPr>
            <a:r>
              <a:rPr lang="en-US" dirty="0">
                <a:latin typeface="Gadugi" panose="020B0502040204020203" pitchFamily="34" charset="0"/>
              </a:rPr>
              <a:t>                 for all inputs,</a:t>
            </a:r>
          </a:p>
          <a:p>
            <a:pPr marL="0" indent="0">
              <a:buNone/>
            </a:pPr>
            <a:r>
              <a:rPr lang="en-US" dirty="0">
                <a:latin typeface="Gadugi" panose="020B0502040204020203" pitchFamily="34" charset="0"/>
              </a:rPr>
              <a:t>                 </a:t>
            </a:r>
            <a:r>
              <a:rPr lang="en-US" dirty="0" err="1">
                <a:latin typeface="Gadugi" panose="020B0502040204020203" pitchFamily="34" charset="0"/>
              </a:rPr>
              <a:t>codelet</a:t>
            </a:r>
            <a:r>
              <a:rPr lang="en-US" dirty="0">
                <a:latin typeface="Gadugi" panose="020B0502040204020203" pitchFamily="34" charset="0"/>
              </a:rPr>
              <a:t> and template functions agree?</a:t>
            </a:r>
          </a:p>
          <a:p>
            <a:r>
              <a:rPr lang="en-US" dirty="0">
                <a:latin typeface="Gadugi" panose="020B0502040204020203" pitchFamily="34" charset="0"/>
              </a:rPr>
              <a:t>Quantified </a:t>
            </a:r>
            <a:r>
              <a:rPr lang="en-US" dirty="0" err="1">
                <a:latin typeface="Gadugi" panose="020B0502040204020203" pitchFamily="34" charset="0"/>
              </a:rPr>
              <a:t>boolean</a:t>
            </a:r>
            <a:r>
              <a:rPr lang="en-US" dirty="0">
                <a:latin typeface="Gadugi" panose="020B0502040204020203" pitchFamily="34" charset="0"/>
              </a:rPr>
              <a:t> satisfiability (QBF) problem</a:t>
            </a:r>
          </a:p>
          <a:p>
            <a:r>
              <a:rPr lang="en-US" dirty="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FAQ</a:t>
            </a:r>
          </a:p>
        </p:txBody>
      </p:sp>
      <p:sp>
        <p:nvSpPr>
          <p:cNvPr id="3" name="Content Placeholder 2"/>
          <p:cNvSpPr>
            <a:spLocks noGrp="1"/>
          </p:cNvSpPr>
          <p:nvPr>
            <p:ph idx="1"/>
          </p:nvPr>
        </p:nvSpPr>
        <p:spPr/>
        <p:txBody>
          <a:bodyPr>
            <a:normAutofit fontScale="77500" lnSpcReduction="20000"/>
          </a:bodyPr>
          <a:lstStyle/>
          <a:p>
            <a:r>
              <a:rPr lang="en-US" dirty="0">
                <a:latin typeface="Gadugi" panose="020B0502040204020203" pitchFamily="34" charset="0"/>
              </a:rPr>
              <a:t>Does predication require you to do twice the amount of work (for both the if and the else branch)?</a:t>
            </a:r>
          </a:p>
          <a:p>
            <a:pPr lvl="1"/>
            <a:r>
              <a:rPr lang="en-US" dirty="0">
                <a:latin typeface="Gadugi" panose="020B0502040204020203" pitchFamily="34" charset="0"/>
              </a:rPr>
              <a:t>Yes, but it’s done in parallel, so it doesn’t affect timing.</a:t>
            </a:r>
          </a:p>
          <a:p>
            <a:pPr lvl="1"/>
            <a:r>
              <a:rPr lang="en-US" dirty="0">
                <a:latin typeface="Gadugi" panose="020B0502040204020203" pitchFamily="34" charset="0"/>
              </a:rPr>
              <a:t>The additional area overhead is negligible.</a:t>
            </a:r>
          </a:p>
          <a:p>
            <a:r>
              <a:rPr lang="en-US" dirty="0">
                <a:latin typeface="Gadugi" panose="020B0502040204020203" pitchFamily="34" charset="0"/>
              </a:rPr>
              <a:t>What do you do when code doesn’t map?</a:t>
            </a:r>
          </a:p>
          <a:p>
            <a:pPr lvl="1"/>
            <a:r>
              <a:rPr lang="en-US" dirty="0">
                <a:latin typeface="Gadugi" panose="020B0502040204020203" pitchFamily="34" charset="0"/>
              </a:rPr>
              <a:t>We reject it and the programmer retries</a:t>
            </a:r>
          </a:p>
          <a:p>
            <a:r>
              <a:rPr lang="en-US" dirty="0">
                <a:latin typeface="Gadugi" panose="020B0502040204020203" pitchFamily="34" charset="0"/>
              </a:rPr>
              <a:t>Why can’t you give better diagnostics?</a:t>
            </a:r>
          </a:p>
          <a:p>
            <a:pPr lvl="1"/>
            <a:r>
              <a:rPr lang="en-US" dirty="0">
                <a:latin typeface="Gadugi" panose="020B0502040204020203" pitchFamily="34" charset="0"/>
              </a:rPr>
              <a:t>It’s hard to say why a SAT solver says </a:t>
            </a:r>
            <a:r>
              <a:rPr lang="en-US" dirty="0" err="1">
                <a:latin typeface="Gadugi" panose="020B0502040204020203" pitchFamily="34" charset="0"/>
              </a:rPr>
              <a:t>unsatisfiable</a:t>
            </a:r>
            <a:r>
              <a:rPr lang="en-US" dirty="0">
                <a:latin typeface="Gadugi" panose="020B0502040204020203" pitchFamily="34" charset="0"/>
              </a:rPr>
              <a:t>, which is at the heart of these issues.</a:t>
            </a:r>
          </a:p>
          <a:p>
            <a:r>
              <a:rPr lang="en-US" dirty="0">
                <a:latin typeface="Gadugi" panose="020B0502040204020203" pitchFamily="34" charset="0"/>
              </a:rPr>
              <a:t>Approximating square root.</a:t>
            </a:r>
          </a:p>
          <a:p>
            <a:pPr lvl="1"/>
            <a:r>
              <a:rPr lang="en-US" dirty="0">
                <a:latin typeface="Gadugi" panose="020B0502040204020203" pitchFamily="34" charset="0"/>
              </a:rPr>
              <a:t>Approximation is a good next step, especially for algorithms that are ok with sampling.</a:t>
            </a:r>
          </a:p>
          <a:p>
            <a:r>
              <a:rPr lang="en-US" dirty="0">
                <a:latin typeface="Gadugi" panose="020B0502040204020203" pitchFamily="34" charset="0"/>
              </a:rPr>
              <a:t>How do you handle wrap arounds in the PIFO?</a:t>
            </a:r>
          </a:p>
          <a:p>
            <a:pPr lvl="1"/>
            <a:r>
              <a:rPr lang="en-US" dirty="0">
                <a:latin typeface="Gadugi" panose="020B0502040204020203" pitchFamily="34" charset="0"/>
              </a:rPr>
              <a:t>We don’t right now.</a:t>
            </a:r>
          </a:p>
          <a:p>
            <a:r>
              <a:rPr lang="en-US" dirty="0">
                <a:latin typeface="Gadugi" panose="020B0502040204020203" pitchFamily="34" charset="0"/>
              </a:rPr>
              <a:t>Is the compiler optimal?</a:t>
            </a:r>
          </a:p>
          <a:p>
            <a:pPr lvl="1"/>
            <a:r>
              <a:rPr lang="en-US" dirty="0">
                <a:latin typeface="Gadugi" panose="020B0502040204020203" pitchFamily="34" charset="0"/>
              </a:rPr>
              <a:t>No, it’s only correct.</a:t>
            </a:r>
          </a:p>
        </p:txBody>
      </p:sp>
    </p:spTree>
    <p:extLst>
      <p:ext uri="{BB962C8B-B14F-4D97-AF65-F5344CB8AC3E}">
        <p14:creationId xmlns:p14="http://schemas.microsoft.com/office/powerpoint/2010/main" val="318866529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The Domino compiler</a:t>
            </a: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dugi" panose="020B0502040204020203" pitchFamily="34" charset="0"/>
              </a:rPr>
              <a:t>Branch Removal</a:t>
            </a: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a:latin typeface="Gadugi" panose="020B0502040204020203" pitchFamily="34" charset="0"/>
              </a:rPr>
              <a:t>Domino</a:t>
            </a: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dugi" panose="020B0502040204020203" pitchFamily="34" charset="0"/>
              </a:rPr>
              <a:t>Handle state variables</a:t>
            </a: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dugi" panose="020B0502040204020203" pitchFamily="34" charset="0"/>
              </a:rPr>
              <a:t>Code Pipelining</a:t>
            </a: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dugi" panose="020B0502040204020203" pitchFamily="34" charset="0"/>
              </a:rPr>
              <a:t>Instruction Mapping</a:t>
            </a: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a:latin typeface="Gadugi" panose="020B0502040204020203" pitchFamily="34" charset="0"/>
              </a:rPr>
              <a:t>Processing Pipeline</a:t>
            </a: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a:latin typeface="Gadugi" panose="020B0502040204020203" pitchFamily="34" charset="0"/>
              </a:rPr>
              <a:t>Canonicalization</a:t>
            </a:r>
          </a:p>
          <a:p>
            <a:r>
              <a:rPr lang="en-US" dirty="0">
                <a:latin typeface="Gadugi" panose="020B0502040204020203" pitchFamily="34" charset="0"/>
              </a:rPr>
              <a:t>(Sequential Code)</a:t>
            </a: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a:latin typeface="Gadugi" panose="020B0502040204020203" pitchFamily="34" charset="0"/>
              </a:rPr>
              <a:t>Sequential to</a:t>
            </a:r>
          </a:p>
          <a:p>
            <a:r>
              <a:rPr lang="en-US" dirty="0">
                <a:latin typeface="Gadugi" panose="020B0502040204020203" pitchFamily="34" charset="0"/>
              </a:rPr>
              <a:t>parallel code</a:t>
            </a: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a:latin typeface="Gadugi" panose="020B0502040204020203" pitchFamily="34" charset="0"/>
              </a:rPr>
              <a:t>Respecting hardware</a:t>
            </a:r>
          </a:p>
          <a:p>
            <a:r>
              <a:rPr lang="en-US" dirty="0">
                <a:latin typeface="Gadugi" panose="020B0502040204020203" pitchFamily="34" charset="0"/>
              </a:rPr>
              <a:t>constraints</a:t>
            </a: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Code Pipelining</a:t>
            </a: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a:t>Pair up read/write</a:t>
            </a:r>
          </a:p>
          <a:p>
            <a:r>
              <a:rPr lang="en-US" dirty="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Code Pipelining</a:t>
            </a: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a:t>Condense strongly</a:t>
            </a:r>
          </a:p>
          <a:p>
            <a:r>
              <a:rPr lang="en-US" dirty="0"/>
              <a:t>connected components</a:t>
            </a:r>
          </a:p>
          <a:p>
            <a:r>
              <a:rPr lang="en-US" dirty="0"/>
              <a:t>into </a:t>
            </a:r>
            <a:r>
              <a:rPr lang="en-US" dirty="0" err="1"/>
              <a:t>codelets</a:t>
            </a:r>
            <a:endParaRPr lang="en-US" dirty="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Code Pipelining</a:t>
            </a: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a:t>Add packet-field</a:t>
            </a:r>
          </a:p>
          <a:p>
            <a:r>
              <a:rPr lang="en-US" dirty="0"/>
              <a:t>dependencies</a:t>
            </a:r>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a:latin typeface="Gadugi" panose="020B0502040204020203" pitchFamily="34" charset="0"/>
              </a:rPr>
              <a:t>Pipeline</a:t>
            </a: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a:latin typeface="Gadugi" panose="020B0502040204020203" pitchFamily="34" charset="0"/>
              </a:rPr>
              <a:t>Domino</a:t>
            </a: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p>
            <a:p>
              <a:pPr defTabSz="539347">
                <a:lnSpc>
                  <a:spcPct val="90000"/>
                </a:lnSpc>
                <a:spcBef>
                  <a:spcPct val="0"/>
                </a:spcBef>
                <a:spcAft>
                  <a:spcPct val="35000"/>
                </a:spcAft>
                <a:defRPr/>
              </a:pPr>
              <a:r>
                <a:rPr lang="en-US" sz="1213" kern="0" dirty="0">
                  <a:solidFill>
                    <a:prstClr val="white"/>
                  </a:solidFill>
                  <a:latin typeface="Gadugi"/>
                </a:rPr>
                <a:t>hash3(</a:t>
              </a:r>
              <a:r>
                <a:rPr lang="en-US" sz="1213" kern="0" dirty="0" err="1">
                  <a:solidFill>
                    <a:prstClr val="white"/>
                  </a:solidFill>
                  <a:latin typeface="Gadugi"/>
                </a:rPr>
                <a:t>pkt.sport</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          </a:t>
              </a:r>
              <a:r>
                <a:rPr lang="en-US" sz="1213" kern="0" dirty="0" err="1">
                  <a:solidFill>
                    <a:prstClr val="white"/>
                  </a:solidFill>
                  <a:latin typeface="Gadugi"/>
                </a:rPr>
                <a:t>pkt.dport</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          </a:t>
              </a:r>
              <a:r>
                <a:rPr lang="en-US" sz="1213" kern="0" dirty="0" err="1">
                  <a:solidFill>
                    <a:prstClr val="white"/>
                  </a:solidFill>
                  <a:latin typeface="Gadugi"/>
                </a:rPr>
                <a:t>pkt.arrival</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%NUM_HOPS;</a:t>
              </a: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p>
            <a:p>
              <a:pPr defTabSz="539347">
                <a:lnSpc>
                  <a:spcPct val="90000"/>
                </a:lnSpc>
                <a:spcBef>
                  <a:spcPct val="0"/>
                </a:spcBef>
                <a:spcAft>
                  <a:spcPct val="35000"/>
                </a:spcAft>
                <a:defRPr/>
              </a:pPr>
              <a:r>
                <a:rPr lang="en-US" sz="1213" kern="0" dirty="0">
                  <a:solidFill>
                    <a:prstClr val="white"/>
                  </a:solidFill>
                  <a:latin typeface="Gadugi"/>
                </a:rPr>
                <a:t>hash2(</a:t>
              </a:r>
              <a:r>
                <a:rPr lang="en-US" sz="1213" kern="0" dirty="0" err="1">
                  <a:solidFill>
                    <a:prstClr val="white"/>
                  </a:solidFill>
                  <a:latin typeface="Gadugi"/>
                </a:rPr>
                <a:t>pkt.sport</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           </a:t>
              </a:r>
              <a:r>
                <a:rPr lang="en-US" sz="1213" kern="0" dirty="0" err="1">
                  <a:solidFill>
                    <a:prstClr val="white"/>
                  </a:solidFill>
                  <a:latin typeface="Gadugi"/>
                </a:rPr>
                <a:t>pkt.dport</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 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Domino compiler</a:t>
            </a:r>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a:p>
        </p:txBody>
      </p:sp>
      <p:sp>
        <p:nvSpPr>
          <p:cNvPr id="4" name="TextBox 3"/>
          <p:cNvSpPr txBox="1"/>
          <p:nvPr/>
        </p:nvSpPr>
        <p:spPr>
          <a:xfrm>
            <a:off x="3733800" y="2019300"/>
            <a:ext cx="4572000" cy="584775"/>
          </a:xfrm>
          <a:prstGeom prst="rect">
            <a:avLst/>
          </a:prstGeom>
          <a:noFill/>
        </p:spPr>
        <p:txBody>
          <a:bodyPr wrap="square" rtlCol="0">
            <a:spAutoFit/>
          </a:bodyPr>
          <a:lstStyle/>
          <a:p>
            <a:pPr algn="ctr"/>
            <a:r>
              <a:rPr lang="en-US" sz="2200" b="1" u="sng" dirty="0">
                <a:latin typeface="+mj-lt"/>
                <a:cs typeface="Seravek"/>
              </a:rPr>
              <a:t>Pipeline stages</a:t>
            </a:r>
          </a:p>
          <a:p>
            <a:endParaRPr lang="en-US" sz="1000" dirty="0">
              <a:latin typeface="+mj-lt"/>
              <a:cs typeface="Seravek"/>
            </a:endParaRPr>
          </a:p>
        </p:txBody>
      </p:sp>
      <p:grpSp>
        <p:nvGrpSpPr>
          <p:cNvPr id="5" name="Group 4"/>
          <p:cNvGrpSpPr/>
          <p:nvPr/>
        </p:nvGrpSpPr>
        <p:grpSpPr>
          <a:xfrm>
            <a:off x="43053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pkt.old</a:t>
                </a:r>
                <a:r>
                  <a:rPr lang="en-US" sz="2000" kern="0" dirty="0">
                    <a:solidFill>
                      <a:srgbClr val="000000"/>
                    </a:solidFill>
                    <a:latin typeface="+mj-lt"/>
                    <a:cs typeface="Seravek"/>
                  </a:rPr>
                  <a:t> = </a:t>
                </a:r>
                <a:r>
                  <a:rPr lang="en-US" sz="2000" kern="0" dirty="0">
                    <a:solidFill>
                      <a:srgbClr val="FF0000"/>
                    </a:solidFill>
                    <a:latin typeface="+mj-lt"/>
                    <a:cs typeface="Seravek"/>
                  </a:rPr>
                  <a:t>count</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err="1">
                    <a:solidFill>
                      <a:srgbClr val="000000"/>
                    </a:solidFill>
                    <a:latin typeface="+mj-lt"/>
                    <a:cs typeface="Seravek"/>
                  </a:rPr>
                  <a:t>pkt.tmp</a:t>
                </a:r>
                <a:r>
                  <a:rPr lang="en-US" sz="2000" kern="0" dirty="0">
                    <a:solidFill>
                      <a:srgbClr val="000000"/>
                    </a:solidFill>
                    <a:latin typeface="+mj-lt"/>
                    <a:cs typeface="Seravek"/>
                  </a:rPr>
                  <a:t> = </a:t>
                </a:r>
                <a:r>
                  <a:rPr lang="en-US" sz="2000" kern="0" dirty="0" err="1">
                    <a:solidFill>
                      <a:srgbClr val="000000"/>
                    </a:solidFill>
                    <a:latin typeface="+mj-lt"/>
                    <a:cs typeface="Seravek"/>
                  </a:rPr>
                  <a:t>pkt.old</a:t>
                </a:r>
                <a:r>
                  <a:rPr lang="en-US" sz="2000" kern="0" dirty="0">
                    <a:solidFill>
                      <a:srgbClr val="000000"/>
                    </a:solidFill>
                    <a:latin typeface="+mj-lt"/>
                    <a:cs typeface="Seravek"/>
                  </a:rPr>
                  <a:t> == 9;</a:t>
                </a:r>
              </a:p>
              <a:p>
                <a:pPr defTabSz="539347">
                  <a:lnSpc>
                    <a:spcPct val="90000"/>
                  </a:lnSpc>
                  <a:spcBef>
                    <a:spcPct val="0"/>
                  </a:spcBef>
                  <a:spcAft>
                    <a:spcPct val="35000"/>
                  </a:spcAft>
                  <a:defRPr/>
                </a:pPr>
                <a:r>
                  <a:rPr lang="en-US" sz="2000" kern="0" dirty="0" err="1">
                    <a:solidFill>
                      <a:srgbClr val="000000"/>
                    </a:solidFill>
                    <a:latin typeface="+mj-lt"/>
                    <a:cs typeface="Seravek"/>
                  </a:rPr>
                  <a:t>pkt.new</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err="1">
                    <a:solidFill>
                      <a:srgbClr val="000000"/>
                    </a:solidFill>
                    <a:latin typeface="+mj-lt"/>
                    <a:cs typeface="Seravek"/>
                  </a:rPr>
                  <a:t>pkt.old</a:t>
                </a:r>
                <a:r>
                  <a:rPr lang="en-US" sz="2000" kern="0" dirty="0">
                    <a:solidFill>
                      <a:srgbClr val="000000"/>
                    </a:solidFill>
                    <a:latin typeface="+mj-lt"/>
                    <a:cs typeface="Seravek"/>
                  </a:rPr>
                  <a:t> + 1);</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count</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dirty="0" err="1">
                    <a:solidFill>
                      <a:srgbClr val="000000"/>
                    </a:solidFill>
                    <a:latin typeface="+mj-lt"/>
                    <a:cs typeface="Seravek"/>
                  </a:rPr>
                  <a:t>pkt.new</a:t>
                </a:r>
                <a:r>
                  <a:rPr lang="en-US" sz="2000" kern="0" dirty="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pkt.sample</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err="1">
                    <a:solidFill>
                      <a:srgbClr val="000000"/>
                    </a:solidFill>
                    <a:latin typeface="+mj-lt"/>
                    <a:cs typeface="Seravek"/>
                  </a:rPr>
                  <a:t>pkt.src</a:t>
                </a:r>
                <a:r>
                  <a:rPr lang="en-US" sz="2000" kern="0" dirty="0">
                    <a:solidFill>
                      <a:srgbClr val="000000"/>
                    </a:solidFill>
                    <a:latin typeface="+mj-lt"/>
                    <a:cs typeface="Seravek"/>
                  </a:rPr>
                  <a:t> : 0</a:t>
                </a: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1</a:t>
              </a: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a:latin typeface="+mj-lt"/>
                <a:cs typeface="Seravek"/>
              </a:rPr>
              <a:t>Input: </a:t>
            </a:r>
            <a:r>
              <a:rPr lang="en-US" sz="2200" b="1" u="sng">
                <a:latin typeface="+mj-lt"/>
                <a:cs typeface="Seravek"/>
              </a:rPr>
              <a:t>Algorithms as</a:t>
            </a:r>
          </a:p>
          <a:p>
            <a:pPr algn="ctr"/>
            <a:r>
              <a:rPr lang="en-US" sz="2200" b="1" u="sng" dirty="0">
                <a:latin typeface="+mj-lt"/>
                <a:cs typeface="Seravek"/>
              </a:rPr>
              <a:t>packet transactions</a:t>
            </a:r>
            <a:endParaRPr lang="en-US" sz="1000" dirty="0">
              <a:latin typeface="+mj-lt"/>
              <a:cs typeface="Seravek"/>
            </a:endParaRPr>
          </a:p>
          <a:p>
            <a:endParaRPr lang="en-US" sz="1000" dirty="0">
              <a:latin typeface="+mj-lt"/>
              <a:cs typeface="Seravek"/>
            </a:endParaRPr>
          </a:p>
        </p:txBody>
      </p:sp>
      <p:grpSp>
        <p:nvGrpSpPr>
          <p:cNvPr id="14" name="Group 13"/>
          <p:cNvGrpSpPr/>
          <p:nvPr/>
        </p:nvGrpSpPr>
        <p:grpSpPr>
          <a:xfrm>
            <a:off x="2857500" y="3886200"/>
            <a:ext cx="1600200" cy="1104900"/>
            <a:chOff x="3924300" y="3200400"/>
            <a:chExt cx="1600200" cy="11049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24300" y="3200400"/>
              <a:ext cx="1600200" cy="769441"/>
            </a:xfrm>
            <a:prstGeom prst="rect">
              <a:avLst/>
            </a:prstGeom>
            <a:noFill/>
          </p:spPr>
          <p:txBody>
            <a:bodyPr wrap="square" rtlCol="0">
              <a:spAutoFit/>
            </a:bodyPr>
            <a:lstStyle/>
            <a:p>
              <a:pPr algn="ctr"/>
              <a:r>
                <a:rPr lang="en-US" sz="2200" dirty="0">
                  <a:solidFill>
                    <a:srgbClr val="000000"/>
                  </a:solidFill>
                  <a:latin typeface="+mj-lt"/>
                  <a:cs typeface="Seravek"/>
                </a:rPr>
                <a:t>Code</a:t>
              </a:r>
            </a:p>
            <a:p>
              <a:pPr algn="ctr"/>
              <a:r>
                <a:rPr lang="en-US" sz="2200" dirty="0">
                  <a:solidFill>
                    <a:srgbClr val="000000"/>
                  </a:solidFill>
                  <a:latin typeface="+mj-lt"/>
                  <a:cs typeface="Seravek"/>
                </a:rPr>
                <a:t>pipelining</a:t>
              </a: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a:latin typeface="Gadugi" charset="0"/>
                  <a:ea typeface="Gadugi" charset="0"/>
                  <a:cs typeface="Gadugi" charset="0"/>
                </a:rPr>
                <a:t>if (</a:t>
              </a:r>
              <a:r>
                <a:rPr lang="en-US" sz="2400" dirty="0">
                  <a:solidFill>
                    <a:srgbClr val="FF0000"/>
                  </a:solidFill>
                  <a:latin typeface="Gadugi" charset="0"/>
                  <a:ea typeface="Gadugi" charset="0"/>
                  <a:cs typeface="Gadugi" charset="0"/>
                </a:rPr>
                <a:t>count</a:t>
              </a:r>
              <a:r>
                <a:rPr lang="en-US" sz="2400" dirty="0">
                  <a:latin typeface="Gadugi" charset="0"/>
                  <a:ea typeface="Gadugi" charset="0"/>
                  <a:cs typeface="Gadugi" charset="0"/>
                </a:rPr>
                <a:t> == 9):</a:t>
              </a:r>
            </a:p>
            <a:p>
              <a:pPr>
                <a:lnSpc>
                  <a:spcPct val="120000"/>
                </a:lnSpc>
              </a:pPr>
              <a:r>
                <a:rPr lang="en-US" sz="2400" dirty="0">
                  <a:latin typeface="Gadugi" charset="0"/>
                  <a:ea typeface="Gadugi" charset="0"/>
                  <a:cs typeface="Gadugi" charset="0"/>
                </a:rPr>
                <a:t>  </a:t>
              </a:r>
              <a:r>
                <a:rPr lang="en-US" sz="2400" dirty="0" err="1">
                  <a:latin typeface="Gadugi" charset="0"/>
                  <a:ea typeface="Gadugi" charset="0"/>
                  <a:cs typeface="Gadugi" charset="0"/>
                </a:rPr>
                <a:t>pkt.sample</a:t>
              </a:r>
              <a:r>
                <a:rPr lang="en-US" sz="2400" dirty="0">
                  <a:latin typeface="Gadugi" charset="0"/>
                  <a:ea typeface="Gadugi" charset="0"/>
                  <a:cs typeface="Gadugi" charset="0"/>
                </a:rPr>
                <a:t> = </a:t>
              </a:r>
              <a:r>
                <a:rPr lang="en-US" sz="2400" dirty="0" err="1">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a:solidFill>
                    <a:srgbClr val="FF0000"/>
                  </a:solidFill>
                  <a:latin typeface="Gadugi" charset="0"/>
                  <a:ea typeface="Gadugi" charset="0"/>
                  <a:cs typeface="Gadugi" charset="0"/>
                </a:rPr>
                <a:t>count</a:t>
              </a:r>
              <a:r>
                <a:rPr lang="en-US" sz="2400" dirty="0">
                  <a:latin typeface="Gadugi" charset="0"/>
                  <a:ea typeface="Gadugi" charset="0"/>
                  <a:cs typeface="Gadugi" charset="0"/>
                </a:rPr>
                <a:t> = 0</a:t>
              </a:r>
            </a:p>
            <a:p>
              <a:pPr>
                <a:lnSpc>
                  <a:spcPct val="120000"/>
                </a:lnSpc>
              </a:pPr>
              <a:r>
                <a:rPr lang="en-US" sz="2400" dirty="0">
                  <a:latin typeface="Gadugi" charset="0"/>
                  <a:ea typeface="Gadugi" charset="0"/>
                  <a:cs typeface="Gadugi" charset="0"/>
                </a:rPr>
                <a:t>else:</a:t>
              </a:r>
            </a:p>
            <a:p>
              <a:pPr>
                <a:lnSpc>
                  <a:spcPct val="120000"/>
                </a:lnSpc>
              </a:pPr>
              <a:r>
                <a:rPr lang="en-US" sz="2400" dirty="0">
                  <a:latin typeface="Gadugi" charset="0"/>
                  <a:ea typeface="Gadugi" charset="0"/>
                  <a:cs typeface="Gadugi" charset="0"/>
                </a:rPr>
                <a:t>  </a:t>
              </a:r>
              <a:r>
                <a:rPr lang="en-US" sz="2400" dirty="0" err="1">
                  <a:latin typeface="Gadugi" charset="0"/>
                  <a:ea typeface="Gadugi" charset="0"/>
                  <a:cs typeface="Gadugi" charset="0"/>
                </a:rPr>
                <a:t>pkt.sample</a:t>
              </a:r>
              <a:r>
                <a:rPr lang="en-US" sz="2400" dirty="0">
                  <a:latin typeface="Gadugi" charset="0"/>
                  <a:ea typeface="Gadugi" charset="0"/>
                  <a:cs typeface="Gadugi" charset="0"/>
                </a:rPr>
                <a:t> = 0</a:t>
              </a:r>
            </a:p>
            <a:p>
              <a:pPr>
                <a:lnSpc>
                  <a:spcPct val="120000"/>
                </a:lnSpc>
              </a:pPr>
              <a:r>
                <a:rPr lang="en-US" sz="2400" dirty="0">
                  <a:solidFill>
                    <a:srgbClr val="FF0000"/>
                  </a:solidFill>
                  <a:latin typeface="Gadugi" charset="0"/>
                  <a:ea typeface="Gadugi" charset="0"/>
                  <a:cs typeface="Gadugi" charset="0"/>
                </a:rPr>
                <a:t>  count++</a:t>
              </a:r>
              <a:r>
                <a:rPr lang="en-US" sz="2400" dirty="0">
                  <a:latin typeface="Gadugi" charset="0"/>
                  <a:ea typeface="Gadugi" charset="0"/>
                  <a:cs typeface="Gadugi" charset="0"/>
                </a:rPr>
                <a:t> </a:t>
              </a:r>
            </a:p>
          </p:txBody>
        </p:sp>
      </p:grpSp>
      <p:sp>
        <p:nvSpPr>
          <p:cNvPr id="22" name="Right Arrow 21"/>
          <p:cNvSpPr/>
          <p:nvPr/>
        </p:nvSpPr>
        <p:spPr>
          <a:xfrm rot="1397254">
            <a:off x="8147938" y="5226162"/>
            <a:ext cx="1352785"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28" name="Right Arrow 127"/>
          <p:cNvSpPr/>
          <p:nvPr/>
        </p:nvSpPr>
        <p:spPr>
          <a:xfrm rot="19999582">
            <a:off x="8164510" y="4254343"/>
            <a:ext cx="1466227" cy="418505"/>
          </a:xfrm>
          <a:prstGeom prst="rightArrow">
            <a:avLst/>
          </a:prstGeom>
          <a:solidFill>
            <a:srgbClr val="FF0000"/>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dirty="0">
              <a:solidFill>
                <a:srgbClr val="99162D"/>
              </a:solidFill>
              <a:latin typeface="+mj-lt"/>
            </a:endParaRPr>
          </a:p>
        </p:txBody>
      </p:sp>
      <p:sp>
        <p:nvSpPr>
          <p:cNvPr id="129" name="TextBox 128"/>
          <p:cNvSpPr txBox="1"/>
          <p:nvPr/>
        </p:nvSpPr>
        <p:spPr>
          <a:xfrm>
            <a:off x="7842739" y="3041083"/>
            <a:ext cx="1752600" cy="1107996"/>
          </a:xfrm>
          <a:prstGeom prst="rect">
            <a:avLst/>
          </a:prstGeom>
          <a:noFill/>
        </p:spPr>
        <p:txBody>
          <a:bodyPr wrap="square" rtlCol="0">
            <a:spAutoFit/>
          </a:bodyPr>
          <a:lstStyle/>
          <a:p>
            <a:pPr algn="ctr"/>
            <a:r>
              <a:rPr lang="en-US" sz="2200" dirty="0">
                <a:solidFill>
                  <a:srgbClr val="000000"/>
                </a:solidFill>
                <a:latin typeface="+mj-lt"/>
                <a:cs typeface="Seravek"/>
              </a:rPr>
              <a:t>Check</a:t>
            </a:r>
          </a:p>
          <a:p>
            <a:pPr algn="ctr"/>
            <a:r>
              <a:rPr lang="en-US" sz="2200" dirty="0">
                <a:solidFill>
                  <a:srgbClr val="000000"/>
                </a:solidFill>
                <a:latin typeface="+mj-lt"/>
                <a:cs typeface="Seravek"/>
              </a:rPr>
              <a:t>against</a:t>
            </a:r>
          </a:p>
          <a:p>
            <a:pPr algn="ctr"/>
            <a:r>
              <a:rPr lang="en-US" sz="2200" dirty="0">
                <a:solidFill>
                  <a:srgbClr val="000000"/>
                </a:solidFill>
                <a:latin typeface="+mj-lt"/>
                <a:cs typeface="Seravek"/>
              </a:rPr>
              <a:t>atoms</a:t>
            </a:r>
          </a:p>
        </p:txBody>
      </p:sp>
      <p:sp>
        <p:nvSpPr>
          <p:cNvPr id="130" name="TextBox 129"/>
          <p:cNvSpPr txBox="1"/>
          <p:nvPr/>
        </p:nvSpPr>
        <p:spPr>
          <a:xfrm>
            <a:off x="9561936" y="4367408"/>
            <a:ext cx="2552700" cy="923330"/>
          </a:xfrm>
          <a:prstGeom prst="rect">
            <a:avLst/>
          </a:prstGeom>
          <a:noFill/>
        </p:spPr>
        <p:txBody>
          <a:bodyPr wrap="square" rtlCol="0">
            <a:spAutoFit/>
          </a:bodyPr>
          <a:lstStyle/>
          <a:p>
            <a:pPr algn="ctr"/>
            <a:r>
              <a:rPr lang="en-US" sz="2200" b="1" u="sng" dirty="0">
                <a:latin typeface="+mj-lt"/>
                <a:cs typeface="Seravek"/>
              </a:rPr>
              <a:t>Output: Pipeline</a:t>
            </a:r>
          </a:p>
          <a:p>
            <a:pPr algn="ctr"/>
            <a:r>
              <a:rPr lang="en-US" sz="2200" b="1" u="sng" dirty="0">
                <a:latin typeface="+mj-lt"/>
                <a:cs typeface="Seravek"/>
              </a:rPr>
              <a:t>Configuration</a:t>
            </a:r>
          </a:p>
          <a:p>
            <a:endParaRPr lang="en-US" sz="1000" dirty="0">
              <a:latin typeface="+mj-lt"/>
              <a:cs typeface="Seravek"/>
            </a:endParaRPr>
          </a:p>
        </p:txBody>
      </p:sp>
      <p:grpSp>
        <p:nvGrpSpPr>
          <p:cNvPr id="20" name="Group 19"/>
          <p:cNvGrpSpPr/>
          <p:nvPr/>
        </p:nvGrpSpPr>
        <p:grpSpPr>
          <a:xfrm>
            <a:off x="9523836" y="5263664"/>
            <a:ext cx="2628900" cy="1052440"/>
            <a:chOff x="9410700" y="5029200"/>
            <a:chExt cx="4875732" cy="1633591"/>
          </a:xfrm>
        </p:grpSpPr>
        <p:grpSp>
          <p:nvGrpSpPr>
            <p:cNvPr id="131" name="Group 130"/>
            <p:cNvGrpSpPr/>
            <p:nvPr/>
          </p:nvGrpSpPr>
          <p:grpSpPr>
            <a:xfrm>
              <a:off x="9410700" y="5029200"/>
              <a:ext cx="4875732" cy="1633591"/>
              <a:chOff x="6096000" y="4738684"/>
              <a:chExt cx="4875732" cy="1633591"/>
            </a:xfrm>
          </p:grpSpPr>
          <p:grpSp>
            <p:nvGrpSpPr>
              <p:cNvPr id="132" name="Group 131"/>
              <p:cNvGrpSpPr/>
              <p:nvPr/>
            </p:nvGrpSpPr>
            <p:grpSpPr>
              <a:xfrm>
                <a:off x="6096000" y="4738684"/>
                <a:ext cx="4875732" cy="1633591"/>
                <a:chOff x="6096000" y="4738684"/>
                <a:chExt cx="4875732" cy="1633591"/>
              </a:xfrm>
            </p:grpSpPr>
            <p:grpSp>
              <p:nvGrpSpPr>
                <p:cNvPr id="136" name="Group 42"/>
                <p:cNvGrpSpPr/>
                <p:nvPr/>
              </p:nvGrpSpPr>
              <p:grpSpPr>
                <a:xfrm>
                  <a:off x="6096000" y="5123267"/>
                  <a:ext cx="4875732" cy="934633"/>
                  <a:chOff x="1707458" y="1905818"/>
                  <a:chExt cx="4254836" cy="926151"/>
                </a:xfrm>
              </p:grpSpPr>
              <p:cxnSp>
                <p:nvCxnSpPr>
                  <p:cNvPr id="297" name="Straight Arrow Connector 2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8" name="Straight Arrow Connector 2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9" name="Straight Arrow Connector 2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0" name="Straight Arrow Connector 2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1" name="Straight Arrow Connector 3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37" name="Rectangle 136"/>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38" name="Rectangle 137"/>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39" name="Straight Connector 138"/>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42" name="Group 141"/>
                <p:cNvGrpSpPr/>
                <p:nvPr/>
              </p:nvGrpSpPr>
              <p:grpSpPr>
                <a:xfrm>
                  <a:off x="8987226" y="5105400"/>
                  <a:ext cx="515971" cy="986748"/>
                  <a:chOff x="8534400" y="1981200"/>
                  <a:chExt cx="595991" cy="2163589"/>
                </a:xfrm>
              </p:grpSpPr>
              <p:cxnSp>
                <p:nvCxnSpPr>
                  <p:cNvPr id="188" name="Straight Connector 187"/>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143" name="Rectangle 142"/>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4" name="Group 143"/>
                <p:cNvGrpSpPr/>
                <p:nvPr/>
              </p:nvGrpSpPr>
              <p:grpSpPr>
                <a:xfrm>
                  <a:off x="6396477" y="4914900"/>
                  <a:ext cx="981004" cy="1257300"/>
                  <a:chOff x="1905000" y="4038600"/>
                  <a:chExt cx="981004" cy="1257300"/>
                </a:xfrm>
              </p:grpSpPr>
              <p:grpSp>
                <p:nvGrpSpPr>
                  <p:cNvPr id="176" name="Group 175"/>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8" name="Group 177"/>
                  <p:cNvGrpSpPr/>
                  <p:nvPr/>
                </p:nvGrpSpPr>
                <p:grpSpPr>
                  <a:xfrm>
                    <a:off x="1905000" y="5060958"/>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6" name="Rectangle 14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7" name="Group 146"/>
                <p:cNvGrpSpPr/>
                <p:nvPr/>
              </p:nvGrpSpPr>
              <p:grpSpPr>
                <a:xfrm>
                  <a:off x="7817643" y="4914900"/>
                  <a:ext cx="986837" cy="1257300"/>
                  <a:chOff x="1905000" y="4038600"/>
                  <a:chExt cx="981004" cy="1257300"/>
                </a:xfrm>
              </p:grpSpPr>
              <p:grpSp>
                <p:nvGrpSpPr>
                  <p:cNvPr id="164" name="Group 163"/>
                  <p:cNvGrpSpPr/>
                  <p:nvPr/>
                </p:nvGrpSpPr>
                <p:grpSpPr>
                  <a:xfrm>
                    <a:off x="1905000" y="4038600"/>
                    <a:ext cx="981004" cy="234942"/>
                    <a:chOff x="3717645" y="1687844"/>
                    <a:chExt cx="981004" cy="234942"/>
                  </a:xfrm>
                </p:grpSpPr>
                <p:sp>
                  <p:nvSpPr>
                    <p:cNvPr id="173" name="Rectangle 1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4" name="Trapezoid 1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5" name="Straight Connector 1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381500"/>
                    <a:ext cx="981004" cy="234942"/>
                    <a:chOff x="3717645" y="1687844"/>
                    <a:chExt cx="981004" cy="234942"/>
                  </a:xfrm>
                </p:grpSpPr>
                <p:sp>
                  <p:nvSpPr>
                    <p:cNvPr id="170" name="Rectangle 1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1" name="Trapezoid 1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2" name="Straight Connector 17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240073"/>
                    <a:ext cx="981004" cy="1055827"/>
                    <a:chOff x="3717645" y="866959"/>
                    <a:chExt cx="981004" cy="1055827"/>
                  </a:xfrm>
                </p:grpSpPr>
                <p:sp>
                  <p:nvSpPr>
                    <p:cNvPr id="167" name="Rectangle 1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8" name="Trapezoid 1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9" name="Straight Connector 168"/>
                    <p:cNvCxnSpPr>
                      <a:stCxn id="310" idx="3"/>
                      <a:endCxn id="311" idx="2"/>
                    </p:cNvCxnSpPr>
                    <p:nvPr/>
                  </p:nvCxnSpPr>
                  <p:spPr>
                    <a:xfrm flipH="1">
                      <a:off x="4054544" y="866959"/>
                      <a:ext cx="523878" cy="33469"/>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9" name="Rectangle 148"/>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50" name="Group 149"/>
                <p:cNvGrpSpPr/>
                <p:nvPr/>
              </p:nvGrpSpPr>
              <p:grpSpPr>
                <a:xfrm>
                  <a:off x="9600132" y="4914900"/>
                  <a:ext cx="986837" cy="1257300"/>
                  <a:chOff x="1905000" y="4038600"/>
                  <a:chExt cx="981004" cy="1257300"/>
                </a:xfrm>
              </p:grpSpPr>
              <p:grpSp>
                <p:nvGrpSpPr>
                  <p:cNvPr id="152" name="Group 151"/>
                  <p:cNvGrpSpPr/>
                  <p:nvPr/>
                </p:nvGrpSpPr>
                <p:grpSpPr>
                  <a:xfrm>
                    <a:off x="1905000" y="4038600"/>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3" name="Straight Connector 162"/>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381500"/>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0" name="Straight Connector 159"/>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5060958"/>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57" name="Straight Connector 15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cxnSp>
            <p:nvCxnSpPr>
              <p:cNvPr id="133" name="Straight Connector 13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a:off x="9709150" y="5207264"/>
              <a:ext cx="980984" cy="236269"/>
              <a:chOff x="6394450" y="4916748"/>
              <a:chExt cx="980984" cy="236269"/>
            </a:xfrm>
          </p:grpSpPr>
          <p:sp>
            <p:nvSpPr>
              <p:cNvPr id="306" name="Trapezoid 305"/>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07" name="Rectangle 306"/>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08" name="Straight Connector 307"/>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09" name="Group 308"/>
            <p:cNvGrpSpPr/>
            <p:nvPr/>
          </p:nvGrpSpPr>
          <p:grpSpPr>
            <a:xfrm>
              <a:off x="11134725" y="5204089"/>
              <a:ext cx="980984" cy="236269"/>
              <a:chOff x="6394450" y="4916748"/>
              <a:chExt cx="980984" cy="236269"/>
            </a:xfrm>
          </p:grpSpPr>
          <p:sp>
            <p:nvSpPr>
              <p:cNvPr id="310" name="Trapezoid 309"/>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11" name="Rectangle 310"/>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12" name="Straight Connector 311"/>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26" name="TextBox 25">
            <a:extLst>
              <a:ext uri="{FF2B5EF4-FFF2-40B4-BE49-F238E27FC236}">
                <a16:creationId xmlns:a16="http://schemas.microsoft.com/office/drawing/2014/main" id="{2C523EDD-5F36-504C-A322-4160E460FF17}"/>
              </a:ext>
            </a:extLst>
          </p:cNvPr>
          <p:cNvSpPr txBox="1"/>
          <p:nvPr/>
        </p:nvSpPr>
        <p:spPr>
          <a:xfrm>
            <a:off x="10005492" y="3078580"/>
            <a:ext cx="1975531" cy="1200329"/>
          </a:xfrm>
          <a:prstGeom prst="rect">
            <a:avLst/>
          </a:prstGeom>
          <a:noFill/>
        </p:spPr>
        <p:txBody>
          <a:bodyPr wrap="square" rtlCol="0">
            <a:spAutoFit/>
          </a:bodyPr>
          <a:lstStyle/>
          <a:p>
            <a:r>
              <a:rPr lang="en-US" sz="2400" dirty="0"/>
              <a:t>Reject code if atoms can’t support it</a:t>
            </a:r>
          </a:p>
        </p:txBody>
      </p:sp>
      <p:sp>
        <p:nvSpPr>
          <p:cNvPr id="27" name="Rounded Rectangle 26">
            <a:extLst>
              <a:ext uri="{FF2B5EF4-FFF2-40B4-BE49-F238E27FC236}">
                <a16:creationId xmlns:a16="http://schemas.microsoft.com/office/drawing/2014/main" id="{A89B7DF0-7558-4142-9130-F7B9D53CE348}"/>
              </a:ext>
            </a:extLst>
          </p:cNvPr>
          <p:cNvSpPr/>
          <p:nvPr/>
        </p:nvSpPr>
        <p:spPr>
          <a:xfrm>
            <a:off x="9758100" y="2963476"/>
            <a:ext cx="2321769" cy="1352531"/>
          </a:xfrm>
          <a:prstGeom prst="round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1" nodeType="clickEffect">
                                  <p:stCondLst>
                                    <p:cond delay="0"/>
                                  </p:stCondLst>
                                  <p:childTnLst>
                                    <p:set>
                                      <p:cBhvr>
                                        <p:cTn id="36" dur="1" fill="hold">
                                          <p:stCondLst>
                                            <p:cond delay="0"/>
                                          </p:stCondLst>
                                        </p:cTn>
                                        <p:tgtEl>
                                          <p:spTgt spid="1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128" grpId="1" animBg="1"/>
      <p:bldP spid="129" grpId="0"/>
      <p:bldP spid="130" grpId="0"/>
      <p:bldP spid="26" grpId="0"/>
      <p:bldP spid="27" grpId="0" animBg="1"/>
    </p:bldLst>
  </p:timing>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The quest for programmability</a:t>
            </a: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tblGrid>
              <a:tr h="370840">
                <a:tc>
                  <a:txBody>
                    <a:bodyPr/>
                    <a:lstStyle/>
                    <a:p>
                      <a:r>
                        <a:rPr lang="en-US" dirty="0"/>
                        <a:t>Switch</a:t>
                      </a:r>
                    </a:p>
                  </a:txBody>
                  <a:tcPr/>
                </a:tc>
                <a:tc>
                  <a:txBody>
                    <a:bodyPr/>
                    <a:lstStyle/>
                    <a:p>
                      <a:r>
                        <a:rPr lang="en-US" dirty="0"/>
                        <a:t>Year</a:t>
                      </a:r>
                    </a:p>
                  </a:txBody>
                  <a:tcPr/>
                </a:tc>
                <a:tc>
                  <a:txBody>
                    <a:bodyPr/>
                    <a:lstStyle/>
                    <a:p>
                      <a:r>
                        <a:rPr lang="en-US" dirty="0"/>
                        <a:t>Line-rate</a:t>
                      </a:r>
                    </a:p>
                  </a:txBody>
                  <a:tcPr/>
                </a:tc>
                <a:extLst>
                  <a:ext uri="{0D108BD9-81ED-4DB2-BD59-A6C34878D82A}">
                    <a16:rowId xmlns:a16="http://schemas.microsoft.com/office/drawing/2014/main" val="10000"/>
                  </a:ext>
                </a:extLst>
              </a:tr>
              <a:tr h="370840">
                <a:tc>
                  <a:txBody>
                    <a:bodyPr/>
                    <a:lstStyle/>
                    <a:p>
                      <a:r>
                        <a:rPr lang="en-US" dirty="0"/>
                        <a:t>Cisco Catalyst</a:t>
                      </a:r>
                    </a:p>
                  </a:txBody>
                  <a:tcPr/>
                </a:tc>
                <a:tc>
                  <a:txBody>
                    <a:bodyPr/>
                    <a:lstStyle/>
                    <a:p>
                      <a:r>
                        <a:rPr lang="en-US" dirty="0"/>
                        <a:t>1999</a:t>
                      </a:r>
                    </a:p>
                  </a:txBody>
                  <a:tcPr/>
                </a:tc>
                <a:tc>
                  <a:txBody>
                    <a:bodyPr/>
                    <a:lstStyle/>
                    <a:p>
                      <a:r>
                        <a:rPr lang="en-US" dirty="0"/>
                        <a:t>32 </a:t>
                      </a:r>
                      <a:r>
                        <a:rPr lang="en-US" dirty="0" err="1"/>
                        <a:t>Gbit</a:t>
                      </a:r>
                      <a:r>
                        <a:rPr lang="en-US" dirty="0"/>
                        <a:t>/s</a:t>
                      </a:r>
                    </a:p>
                  </a:txBody>
                  <a:tcPr/>
                </a:tc>
                <a:extLst>
                  <a:ext uri="{0D108BD9-81ED-4DB2-BD59-A6C34878D82A}">
                    <a16:rowId xmlns:a16="http://schemas.microsoft.com/office/drawing/2014/main" val="10001"/>
                  </a:ext>
                </a:extLst>
              </a:tr>
              <a:tr h="370840">
                <a:tc>
                  <a:txBody>
                    <a:bodyPr/>
                    <a:lstStyle/>
                    <a:p>
                      <a:r>
                        <a:rPr lang="en-US" dirty="0"/>
                        <a:t>Broadcom 5670</a:t>
                      </a:r>
                    </a:p>
                  </a:txBody>
                  <a:tcPr/>
                </a:tc>
                <a:tc>
                  <a:txBody>
                    <a:bodyPr/>
                    <a:lstStyle/>
                    <a:p>
                      <a:r>
                        <a:rPr lang="en-US" dirty="0"/>
                        <a:t>2004</a:t>
                      </a:r>
                    </a:p>
                  </a:txBody>
                  <a:tcPr/>
                </a:tc>
                <a:tc>
                  <a:txBody>
                    <a:bodyPr/>
                    <a:lstStyle/>
                    <a:p>
                      <a:r>
                        <a:rPr lang="en-US" dirty="0"/>
                        <a:t>80 </a:t>
                      </a:r>
                      <a:r>
                        <a:rPr lang="en-US" dirty="0" err="1"/>
                        <a:t>Gbit</a:t>
                      </a:r>
                      <a:r>
                        <a:rPr lang="en-US" dirty="0"/>
                        <a:t>/s</a:t>
                      </a:r>
                    </a:p>
                  </a:txBody>
                  <a:tcPr/>
                </a:tc>
                <a:extLst>
                  <a:ext uri="{0D108BD9-81ED-4DB2-BD59-A6C34878D82A}">
                    <a16:rowId xmlns:a16="http://schemas.microsoft.com/office/drawing/2014/main" val="10002"/>
                  </a:ext>
                </a:extLst>
              </a:tr>
              <a:tr h="370840">
                <a:tc>
                  <a:txBody>
                    <a:bodyPr/>
                    <a:lstStyle/>
                    <a:p>
                      <a:r>
                        <a:rPr lang="en-US" dirty="0"/>
                        <a:t>Broadcom Scorpion</a:t>
                      </a:r>
                    </a:p>
                  </a:txBody>
                  <a:tcPr/>
                </a:tc>
                <a:tc>
                  <a:txBody>
                    <a:bodyPr/>
                    <a:lstStyle/>
                    <a:p>
                      <a:r>
                        <a:rPr lang="en-US" dirty="0"/>
                        <a:t>2007</a:t>
                      </a:r>
                    </a:p>
                  </a:txBody>
                  <a:tcPr/>
                </a:tc>
                <a:tc>
                  <a:txBody>
                    <a:bodyPr/>
                    <a:lstStyle/>
                    <a:p>
                      <a:r>
                        <a:rPr lang="en-US" dirty="0"/>
                        <a:t>240 </a:t>
                      </a:r>
                      <a:r>
                        <a:rPr lang="en-US" baseline="0" dirty="0" err="1"/>
                        <a:t>Gbit</a:t>
                      </a:r>
                      <a:r>
                        <a:rPr lang="en-US" baseline="0" dirty="0"/>
                        <a:t>/s</a:t>
                      </a:r>
                      <a:endParaRPr lang="en-US" dirty="0"/>
                    </a:p>
                  </a:txBody>
                  <a:tcPr/>
                </a:tc>
                <a:extLst>
                  <a:ext uri="{0D108BD9-81ED-4DB2-BD59-A6C34878D82A}">
                    <a16:rowId xmlns:a16="http://schemas.microsoft.com/office/drawing/2014/main" val="10003"/>
                  </a:ext>
                </a:extLst>
              </a:tr>
              <a:tr h="370840">
                <a:tc>
                  <a:txBody>
                    <a:bodyPr/>
                    <a:lstStyle/>
                    <a:p>
                      <a:r>
                        <a:rPr lang="en-US" dirty="0"/>
                        <a:t>Broadcom Trident</a:t>
                      </a:r>
                    </a:p>
                  </a:txBody>
                  <a:tcPr/>
                </a:tc>
                <a:tc>
                  <a:txBody>
                    <a:bodyPr/>
                    <a:lstStyle/>
                    <a:p>
                      <a:r>
                        <a:rPr lang="en-US" dirty="0"/>
                        <a:t>2010</a:t>
                      </a:r>
                    </a:p>
                  </a:txBody>
                  <a:tcPr/>
                </a:tc>
                <a:tc>
                  <a:txBody>
                    <a:bodyPr/>
                    <a:lstStyle/>
                    <a:p>
                      <a:r>
                        <a:rPr lang="en-US" dirty="0"/>
                        <a:t>640</a:t>
                      </a:r>
                      <a:r>
                        <a:rPr lang="en-US" baseline="0" dirty="0"/>
                        <a:t> </a:t>
                      </a:r>
                      <a:r>
                        <a:rPr lang="en-US" baseline="0" dirty="0" err="1"/>
                        <a:t>Gbit</a:t>
                      </a:r>
                      <a:r>
                        <a:rPr lang="en-US" baseline="0" dirty="0"/>
                        <a:t>/s</a:t>
                      </a:r>
                      <a:endParaRPr lang="en-US" dirty="0"/>
                    </a:p>
                  </a:txBody>
                  <a:tcPr/>
                </a:tc>
                <a:extLst>
                  <a:ext uri="{0D108BD9-81ED-4DB2-BD59-A6C34878D82A}">
                    <a16:rowId xmlns:a16="http://schemas.microsoft.com/office/drawing/2014/main" val="10004"/>
                  </a:ext>
                </a:extLst>
              </a:tr>
              <a:tr h="370840">
                <a:tc>
                  <a:txBody>
                    <a:bodyPr/>
                    <a:lstStyle/>
                    <a:p>
                      <a:r>
                        <a:rPr lang="en-US" dirty="0"/>
                        <a:t>Broadcom Tomahawk</a:t>
                      </a:r>
                    </a:p>
                  </a:txBody>
                  <a:tcPr/>
                </a:tc>
                <a:tc>
                  <a:txBody>
                    <a:bodyPr/>
                    <a:lstStyle/>
                    <a:p>
                      <a:r>
                        <a:rPr lang="en-US" dirty="0"/>
                        <a:t>2014</a:t>
                      </a:r>
                    </a:p>
                  </a:txBody>
                  <a:tcPr/>
                </a:tc>
                <a:tc>
                  <a:txBody>
                    <a:bodyPr/>
                    <a:lstStyle/>
                    <a:p>
                      <a:r>
                        <a:rPr lang="en-US" dirty="0"/>
                        <a:t>3.2</a:t>
                      </a:r>
                      <a:r>
                        <a:rPr lang="en-US" baseline="0" dirty="0"/>
                        <a:t> </a:t>
                      </a:r>
                      <a:r>
                        <a:rPr lang="en-US" baseline="0" dirty="0" err="1"/>
                        <a:t>Tbit</a:t>
                      </a:r>
                      <a:r>
                        <a:rPr lang="en-US" baseline="0" dirty="0"/>
                        <a:t>/s</a:t>
                      </a:r>
                      <a:endParaRPr lang="en-US" dirty="0"/>
                    </a:p>
                  </a:txBody>
                  <a:tcPr/>
                </a:tc>
                <a:extLst>
                  <a:ext uri="{0D108BD9-81ED-4DB2-BD59-A6C34878D82A}">
                    <a16:rowId xmlns:a16="http://schemas.microsoft.com/office/drawing/2014/main" val="10005"/>
                  </a:ext>
                </a:extLst>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Gadugi" panose="020B0502040204020203" pitchFamily="34" charset="0"/>
              </a:rPr>
              <a:t>Programmability =&gt; 10--100x slower than line rate.</a:t>
            </a: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tblGrid>
              <a:tr h="370840">
                <a:tc>
                  <a:txBody>
                    <a:bodyPr/>
                    <a:lstStyle/>
                    <a:p>
                      <a:r>
                        <a:rPr lang="en-US" dirty="0"/>
                        <a:t>System</a:t>
                      </a:r>
                    </a:p>
                  </a:txBody>
                  <a:tcPr/>
                </a:tc>
                <a:tc>
                  <a:txBody>
                    <a:bodyPr/>
                    <a:lstStyle/>
                    <a:p>
                      <a:r>
                        <a:rPr lang="en-US" dirty="0"/>
                        <a:t>Year</a:t>
                      </a:r>
                    </a:p>
                  </a:txBody>
                  <a:tcPr/>
                </a:tc>
                <a:tc>
                  <a:txBody>
                    <a:bodyPr/>
                    <a:lstStyle/>
                    <a:p>
                      <a:r>
                        <a:rPr lang="en-US" dirty="0"/>
                        <a:t>Substrate</a:t>
                      </a:r>
                    </a:p>
                  </a:txBody>
                  <a:tcPr/>
                </a:tc>
                <a:tc>
                  <a:txBody>
                    <a:bodyPr/>
                    <a:lstStyle/>
                    <a:p>
                      <a:r>
                        <a:rPr lang="en-US" dirty="0"/>
                        <a:t>Performance</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2000</a:t>
                      </a:r>
                    </a:p>
                  </a:txBody>
                  <a:tcPr/>
                </a:tc>
                <a:tc>
                  <a:txBody>
                    <a:bodyPr/>
                    <a:lstStyle/>
                    <a:p>
                      <a:r>
                        <a:rPr lang="en-US" dirty="0"/>
                        <a:t>CPUs</a:t>
                      </a:r>
                    </a:p>
                  </a:txBody>
                  <a:tcPr/>
                </a:tc>
                <a:tc>
                  <a:txBody>
                    <a:bodyPr/>
                    <a:lstStyle/>
                    <a:p>
                      <a:r>
                        <a:rPr lang="en-US" dirty="0"/>
                        <a:t>170 Mbit/s</a:t>
                      </a:r>
                    </a:p>
                  </a:txBody>
                  <a:tcPr/>
                </a:tc>
                <a:extLst>
                  <a:ext uri="{0D108BD9-81ED-4DB2-BD59-A6C34878D82A}">
                    <a16:rowId xmlns:a16="http://schemas.microsoft.com/office/drawing/2014/main" val="10001"/>
                  </a:ext>
                </a:extLst>
              </a:tr>
              <a:tr h="370840">
                <a:tc>
                  <a:txBody>
                    <a:bodyPr/>
                    <a:lstStyle/>
                    <a:p>
                      <a:r>
                        <a:rPr lang="en-US" dirty="0"/>
                        <a:t>Intel IXP 2400</a:t>
                      </a:r>
                    </a:p>
                  </a:txBody>
                  <a:tcPr/>
                </a:tc>
                <a:tc>
                  <a:txBody>
                    <a:bodyPr/>
                    <a:lstStyle/>
                    <a:p>
                      <a:r>
                        <a:rPr lang="en-US" dirty="0"/>
                        <a:t>2002</a:t>
                      </a:r>
                    </a:p>
                  </a:txBody>
                  <a:tcPr/>
                </a:tc>
                <a:tc>
                  <a:txBody>
                    <a:bodyPr/>
                    <a:lstStyle/>
                    <a:p>
                      <a:r>
                        <a:rPr lang="en-US" dirty="0"/>
                        <a:t>NPUs</a:t>
                      </a:r>
                    </a:p>
                  </a:txBody>
                  <a:tcPr/>
                </a:tc>
                <a:tc>
                  <a:txBody>
                    <a:bodyPr/>
                    <a:lstStyle/>
                    <a:p>
                      <a:r>
                        <a:rPr lang="en-US" dirty="0"/>
                        <a:t>4 </a:t>
                      </a:r>
                      <a:r>
                        <a:rPr lang="en-US" dirty="0" err="1"/>
                        <a:t>Gbit</a:t>
                      </a:r>
                      <a:r>
                        <a:rPr lang="en-US" dirty="0"/>
                        <a:t>/s</a:t>
                      </a:r>
                    </a:p>
                  </a:txBody>
                  <a:tcPr/>
                </a:tc>
                <a:extLst>
                  <a:ext uri="{0D108BD9-81ED-4DB2-BD59-A6C34878D82A}">
                    <a16:rowId xmlns:a16="http://schemas.microsoft.com/office/drawing/2014/main" val="10002"/>
                  </a:ext>
                </a:extLst>
              </a:tr>
              <a:tr h="370840">
                <a:tc>
                  <a:txBody>
                    <a:bodyPr/>
                    <a:lstStyle/>
                    <a:p>
                      <a:r>
                        <a:rPr lang="en-US" dirty="0" err="1"/>
                        <a:t>RouteBricks</a:t>
                      </a:r>
                      <a:endParaRPr lang="en-US" dirty="0"/>
                    </a:p>
                  </a:txBody>
                  <a:tcPr/>
                </a:tc>
                <a:tc>
                  <a:txBody>
                    <a:bodyPr/>
                    <a:lstStyle/>
                    <a:p>
                      <a:r>
                        <a:rPr lang="en-US" dirty="0"/>
                        <a:t>2009</a:t>
                      </a:r>
                    </a:p>
                  </a:txBody>
                  <a:tcPr/>
                </a:tc>
                <a:tc>
                  <a:txBody>
                    <a:bodyPr/>
                    <a:lstStyle/>
                    <a:p>
                      <a:r>
                        <a:rPr lang="en-US" dirty="0"/>
                        <a:t>Multi-core</a:t>
                      </a:r>
                    </a:p>
                  </a:txBody>
                  <a:tcPr/>
                </a:tc>
                <a:tc>
                  <a:txBody>
                    <a:bodyPr/>
                    <a:lstStyle/>
                    <a:p>
                      <a:r>
                        <a:rPr lang="en-US" dirty="0"/>
                        <a:t>35 </a:t>
                      </a:r>
                      <a:r>
                        <a:rPr lang="en-US" dirty="0" err="1"/>
                        <a:t>Gbit</a:t>
                      </a:r>
                      <a:r>
                        <a:rPr lang="en-US" dirty="0"/>
                        <a:t>/s</a:t>
                      </a:r>
                    </a:p>
                  </a:txBody>
                  <a:tcPr/>
                </a:tc>
                <a:extLst>
                  <a:ext uri="{0D108BD9-81ED-4DB2-BD59-A6C34878D82A}">
                    <a16:rowId xmlns:a16="http://schemas.microsoft.com/office/drawing/2014/main" val="10003"/>
                  </a:ext>
                </a:extLst>
              </a:tr>
              <a:tr h="370840">
                <a:tc>
                  <a:txBody>
                    <a:bodyPr/>
                    <a:lstStyle/>
                    <a:p>
                      <a:r>
                        <a:rPr lang="en-US" dirty="0" err="1"/>
                        <a:t>PacketShader</a:t>
                      </a:r>
                      <a:endParaRPr lang="en-US" dirty="0"/>
                    </a:p>
                  </a:txBody>
                  <a:tcPr/>
                </a:tc>
                <a:tc>
                  <a:txBody>
                    <a:bodyPr/>
                    <a:lstStyle/>
                    <a:p>
                      <a:r>
                        <a:rPr lang="en-US" dirty="0"/>
                        <a:t>2010</a:t>
                      </a:r>
                    </a:p>
                  </a:txBody>
                  <a:tcPr/>
                </a:tc>
                <a:tc>
                  <a:txBody>
                    <a:bodyPr/>
                    <a:lstStyle/>
                    <a:p>
                      <a:r>
                        <a:rPr lang="en-US" dirty="0"/>
                        <a:t>GPUs</a:t>
                      </a:r>
                    </a:p>
                  </a:txBody>
                  <a:tcPr/>
                </a:tc>
                <a:tc>
                  <a:txBody>
                    <a:bodyPr/>
                    <a:lstStyle/>
                    <a:p>
                      <a:r>
                        <a:rPr lang="en-US" dirty="0"/>
                        <a:t>40 </a:t>
                      </a:r>
                      <a:r>
                        <a:rPr lang="en-US" dirty="0" err="1"/>
                        <a:t>Gbit</a:t>
                      </a:r>
                      <a:r>
                        <a:rPr lang="en-US" dirty="0"/>
                        <a:t>/s</a:t>
                      </a:r>
                    </a:p>
                  </a:txBody>
                  <a:tcPr/>
                </a:tc>
                <a:extLst>
                  <a:ext uri="{0D108BD9-81ED-4DB2-BD59-A6C34878D82A}">
                    <a16:rowId xmlns:a16="http://schemas.microsoft.com/office/drawing/2014/main" val="10004"/>
                  </a:ext>
                </a:extLst>
              </a:tr>
              <a:tr h="370840">
                <a:tc>
                  <a:txBody>
                    <a:bodyPr/>
                    <a:lstStyle/>
                    <a:p>
                      <a:r>
                        <a:rPr lang="en-US" dirty="0" err="1"/>
                        <a:t>NetFPGA</a:t>
                      </a:r>
                      <a:r>
                        <a:rPr lang="en-US" dirty="0"/>
                        <a:t> SUME</a:t>
                      </a:r>
                    </a:p>
                  </a:txBody>
                  <a:tcPr/>
                </a:tc>
                <a:tc>
                  <a:txBody>
                    <a:bodyPr/>
                    <a:lstStyle/>
                    <a:p>
                      <a:r>
                        <a:rPr lang="en-US" dirty="0"/>
                        <a:t>2014</a:t>
                      </a:r>
                    </a:p>
                  </a:txBody>
                  <a:tcPr/>
                </a:tc>
                <a:tc>
                  <a:txBody>
                    <a:bodyPr/>
                    <a:lstStyle/>
                    <a:p>
                      <a:r>
                        <a:rPr lang="en-US" dirty="0"/>
                        <a:t>FPGA</a:t>
                      </a:r>
                    </a:p>
                  </a:txBody>
                  <a:tcPr/>
                </a:tc>
                <a:tc>
                  <a:txBody>
                    <a:bodyPr/>
                    <a:lstStyle/>
                    <a:p>
                      <a:r>
                        <a:rPr lang="en-US" dirty="0"/>
                        <a:t>100 </a:t>
                      </a:r>
                      <a:r>
                        <a:rPr lang="en-US" dirty="0" err="1"/>
                        <a:t>Gbit</a:t>
                      </a:r>
                      <a:r>
                        <a:rPr lang="en-US" dirty="0"/>
                        <a:t>/s</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624897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The quest for programmability</a:t>
            </a: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Gadugi" panose="020B0502040204020203" pitchFamily="34" charset="0"/>
              </a:rPr>
              <a:t>Programmability =&gt; 10--100x slower than line rate.</a:t>
            </a: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1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Compiler targets: diagram</a:t>
            </a: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a:t>Operation:</a:t>
            </a:r>
          </a:p>
          <a:p>
            <a:r>
              <a:rPr lang="en-US" dirty="0"/>
              <a:t>  +, -, &gt;, &lt;,</a:t>
            </a:r>
          </a:p>
          <a:p>
            <a:r>
              <a:rPr lang="en-US" dirty="0"/>
              <a:t>AND, OR</a:t>
            </a:r>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a:t>pkt.f1/</a:t>
            </a:r>
          </a:p>
          <a:p>
            <a:r>
              <a:rPr lang="en-US" dirty="0"/>
              <a:t>constant</a:t>
            </a:r>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a:t>pkt.f2/</a:t>
            </a:r>
          </a:p>
          <a:p>
            <a:r>
              <a:rPr lang="en-US" dirty="0"/>
              <a:t>constant</a:t>
            </a:r>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a:t>pkt.f3</a:t>
            </a:r>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a:t>pkt.f</a:t>
            </a:r>
            <a:endParaRPr lang="en-US" dirty="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a:t>constant</a:t>
            </a:r>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a:t>2-to-1</a:t>
            </a:r>
          </a:p>
          <a:p>
            <a:r>
              <a:rPr lang="en-US" dirty="0"/>
              <a:t>Mux</a:t>
            </a:r>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a:t>pkt.f</a:t>
            </a:r>
            <a:endParaRPr lang="en-US" dirty="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a:t>constant</a:t>
            </a:r>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a:t>2-to-1</a:t>
            </a:r>
          </a:p>
          <a:p>
            <a:r>
              <a:rPr lang="en-US" dirty="0"/>
              <a:t>Mux</a:t>
            </a:r>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a:t>0</a:t>
            </a:r>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a:t>2-to-1</a:t>
            </a:r>
          </a:p>
          <a:p>
            <a:r>
              <a:rPr lang="en-US" dirty="0"/>
              <a:t>Mux</a:t>
            </a:r>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a:t>Adder</a:t>
            </a:r>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are switches pipelined?</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Performance requirements at line rate</a:t>
            </a:r>
          </a:p>
        </p:txBody>
      </p:sp>
      <p:sp>
        <p:nvSpPr>
          <p:cNvPr id="3" name="Content Placeholder 2"/>
          <p:cNvSpPr>
            <a:spLocks noGrp="1"/>
          </p:cNvSpPr>
          <p:nvPr>
            <p:ph idx="1"/>
          </p:nvPr>
        </p:nvSpPr>
        <p:spPr>
          <a:xfrm>
            <a:off x="838200" y="1825625"/>
            <a:ext cx="10972800" cy="4351338"/>
          </a:xfrm>
        </p:spPr>
        <p:txBody>
          <a:bodyPr/>
          <a:lstStyle/>
          <a:p>
            <a:r>
              <a:rPr lang="en-US" dirty="0">
                <a:latin typeface="Gadugi" panose="020B0502040204020203" pitchFamily="34" charset="0"/>
              </a:rPr>
              <a:t>Aggregate capacity ~ 1 </a:t>
            </a:r>
            <a:r>
              <a:rPr lang="en-US" dirty="0" err="1">
                <a:latin typeface="Gadugi" panose="020B0502040204020203" pitchFamily="34" charset="0"/>
              </a:rPr>
              <a:t>Tbit</a:t>
            </a:r>
            <a:r>
              <a:rPr lang="en-US" dirty="0">
                <a:latin typeface="Gadugi" panose="020B0502040204020203" pitchFamily="34" charset="0"/>
              </a:rPr>
              <a:t>/s</a:t>
            </a:r>
          </a:p>
          <a:p>
            <a:endParaRPr lang="en-US" dirty="0">
              <a:latin typeface="Gadugi" panose="020B0502040204020203" pitchFamily="34" charset="0"/>
            </a:endParaRPr>
          </a:p>
          <a:p>
            <a:r>
              <a:rPr lang="en-US" dirty="0">
                <a:latin typeface="Gadugi" panose="020B0502040204020203" pitchFamily="34" charset="0"/>
              </a:rPr>
              <a:t>Packet size ~ 1000 bits</a:t>
            </a:r>
          </a:p>
          <a:p>
            <a:endParaRPr lang="en-US" dirty="0">
              <a:latin typeface="Gadugi" panose="020B0502040204020203" pitchFamily="34" charset="0"/>
            </a:endParaRPr>
          </a:p>
          <a:p>
            <a:r>
              <a:rPr lang="en-US" dirty="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Need to process 1 billion </a:t>
            </a:r>
            <a:r>
              <a:rPr lang="en-US" sz="3200" dirty="0" err="1"/>
              <a:t>pkts</a:t>
            </a:r>
            <a:r>
              <a:rPr lang="en-US" sz="3200" dirty="0"/>
              <a:t>/s, 10 ops per packet</a:t>
            </a:r>
          </a:p>
        </p:txBody>
      </p:sp>
    </p:spTree>
    <p:extLst>
      <p:ext uri="{BB962C8B-B14F-4D97-AF65-F5344CB8AC3E}">
        <p14:creationId xmlns:p14="http://schemas.microsoft.com/office/powerpoint/2010/main" val="822887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latin typeface="Gadugi" panose="020B0502040204020203" pitchFamily="34" charset="0"/>
              </a:rPr>
              <a:t>Single processor architecture</a:t>
            </a: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a:t>10 GHz processor</a:t>
            </a:r>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a:latin typeface="Gadugi" panose="020B0502040204020203" pitchFamily="34" charset="0"/>
              </a:rPr>
              <a:t>Packets</a:t>
            </a: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Packet-parallel architecture</a:t>
            </a: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a:t>1 GHz processor</a:t>
            </a:r>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a:t>1 GHz processor</a:t>
            </a:r>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a:t>1 GHz processor</a:t>
            </a:r>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a:t>1 GHz processor</a:t>
            </a:r>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a:t>Packets</a:t>
            </a:r>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spTree>
    <p:extLst>
      <p:ext uri="{BB962C8B-B14F-4D97-AF65-F5344CB8AC3E}">
        <p14:creationId xmlns:p14="http://schemas.microsoft.com/office/powerpoint/2010/main" val="36475403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Packet-parallel architecture</a:t>
            </a: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a:t>1 GHz processor</a:t>
            </a:r>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a:t>1 GHz processor</a:t>
            </a:r>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a:t>1 GHz processor</a:t>
            </a:r>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a:t>1 GHz processor</a:t>
            </a:r>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a:t>Packets</a:t>
            </a:r>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Memory </a:t>
            </a:r>
            <a:r>
              <a:rPr lang="en-US" sz="320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1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Function-parallel or pipelined architecture</a:t>
            </a: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a:t>Route lookup table</a:t>
            </a:r>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a:latin typeface="Gadugi" panose="020B0502040204020203" pitchFamily="34" charset="0"/>
              </a:rPr>
              <a:t>1 GHz circuit</a:t>
            </a: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a:t>ACL lookup table</a:t>
            </a:r>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a:t>Tunnel lookup table</a:t>
            </a:r>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a:t>Packets</a:t>
            </a:r>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a:latin typeface="Gadugi" panose="020B0502040204020203" pitchFamily="34" charset="0"/>
              </a:rPr>
              <a:t>1 GHz circuit</a:t>
            </a: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a:latin typeface="Gadugi" panose="020B0502040204020203" pitchFamily="34" charset="0"/>
              </a:rPr>
              <a:t>1 GHz circuit</a:t>
            </a: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a:solidFill>
                  <a:schemeClr val="bg1"/>
                </a:solidFill>
              </a:rPr>
              <a:t>Route lookup</a:t>
            </a: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a:solidFill>
                  <a:schemeClr val="bg1"/>
                </a:solidFill>
              </a:rPr>
              <a:t>ACL lookup</a:t>
            </a: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a:solidFill>
                  <a:schemeClr val="bg1"/>
                </a:solidFill>
              </a:rPr>
              <a:t>Tunnel lookup</a:t>
            </a: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a:t>Factors out global state into per-stage local state</a:t>
            </a:r>
          </a:p>
          <a:p>
            <a:pPr marL="285750" indent="-285750">
              <a:buFont typeface="Arial" panose="020B0604020202020204" pitchFamily="34" charset="0"/>
              <a:buChar char="•"/>
            </a:pPr>
            <a:r>
              <a:rPr lang="en-US" sz="2800" dirty="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spTree>
    <p:extLst>
      <p:ext uri="{BB962C8B-B14F-4D97-AF65-F5344CB8AC3E}">
        <p14:creationId xmlns:p14="http://schemas.microsoft.com/office/powerpoint/2010/main" val="407293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P4 comparison</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514600" y="3941761"/>
            <a:ext cx="14478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Atom</a:t>
            </a:r>
          </a:p>
          <a:p>
            <a:pPr algn="ctr"/>
            <a:r>
              <a:rPr lang="en-US" dirty="0">
                <a:solidFill>
                  <a:schemeClr val="tx1"/>
                </a:solidFill>
              </a:rPr>
              <a:t>Specification</a:t>
            </a:r>
          </a:p>
        </p:txBody>
      </p:sp>
      <p:sp>
        <p:nvSpPr>
          <p:cNvPr id="6" name="Rounded Rectangle 5"/>
          <p:cNvSpPr/>
          <p:nvPr/>
        </p:nvSpPr>
        <p:spPr>
          <a:xfrm>
            <a:off x="2527300" y="4953395"/>
            <a:ext cx="1435100" cy="9126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Algorithm as packet transaction</a:t>
            </a:r>
          </a:p>
        </p:txBody>
      </p:sp>
      <p:cxnSp>
        <p:nvCxnSpPr>
          <p:cNvPr id="8" name="Straight Arrow Connector 7"/>
          <p:cNvCxnSpPr>
            <a:stCxn id="5" idx="3"/>
            <a:endCxn id="12" idx="2"/>
          </p:cNvCxnSpPr>
          <p:nvPr/>
        </p:nvCxnSpPr>
        <p:spPr>
          <a:xfrm>
            <a:off x="3962400" y="4265611"/>
            <a:ext cx="8382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cxnSpLocks/>
            <a:stCxn id="6" idx="3"/>
            <a:endCxn id="12" idx="4"/>
          </p:cNvCxnSpPr>
          <p:nvPr/>
        </p:nvCxnSpPr>
        <p:spPr>
          <a:xfrm flipV="1">
            <a:off x="3962400" y="4835127"/>
            <a:ext cx="1485900" cy="57458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800600" y="3696096"/>
            <a:ext cx="1295400" cy="1139031"/>
          </a:xfrm>
          <a:prstGeom prst="ellipse">
            <a:avLst/>
          </a:prstGeom>
          <a:solidFill>
            <a:srgbClr val="FF0000">
              <a:alpha val="3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929568" y="3948017"/>
            <a:ext cx="1037463" cy="646331"/>
          </a:xfrm>
          <a:prstGeom prst="rect">
            <a:avLst/>
          </a:prstGeom>
        </p:spPr>
        <p:txBody>
          <a:bodyPr wrap="none">
            <a:spAutoFit/>
          </a:bodyPr>
          <a:lstStyle/>
          <a:p>
            <a:pPr algn="ctr"/>
            <a:r>
              <a:rPr lang="en-US" dirty="0"/>
              <a:t>Domino </a:t>
            </a:r>
          </a:p>
          <a:p>
            <a:pPr algn="ctr"/>
            <a:r>
              <a:rPr lang="en-US" dirty="0"/>
              <a:t>Compiler</a:t>
            </a:r>
          </a:p>
        </p:txBody>
      </p:sp>
      <p:sp>
        <p:nvSpPr>
          <p:cNvPr id="14" name="Rounded Rectangle 13"/>
          <p:cNvSpPr/>
          <p:nvPr/>
        </p:nvSpPr>
        <p:spPr>
          <a:xfrm>
            <a:off x="2514600" y="2760265"/>
            <a:ext cx="1447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655648" y="2741899"/>
            <a:ext cx="1165704" cy="646331"/>
          </a:xfrm>
          <a:prstGeom prst="rect">
            <a:avLst/>
          </a:prstGeom>
        </p:spPr>
        <p:txBody>
          <a:bodyPr wrap="none">
            <a:spAutoFit/>
          </a:bodyPr>
          <a:lstStyle/>
          <a:p>
            <a:pPr algn="ctr"/>
            <a:r>
              <a:rPr lang="en-US"/>
              <a:t>Pipeline</a:t>
            </a:r>
          </a:p>
          <a:p>
            <a:pPr algn="ctr"/>
            <a:r>
              <a:rPr lang="en-US" dirty="0"/>
              <a:t>geometry</a:t>
            </a:r>
          </a:p>
        </p:txBody>
      </p:sp>
      <p:cxnSp>
        <p:nvCxnSpPr>
          <p:cNvPr id="16" name="Straight Arrow Connector 15"/>
          <p:cNvCxnSpPr>
            <a:stCxn id="14" idx="3"/>
            <a:endCxn id="12" idx="0"/>
          </p:cNvCxnSpPr>
          <p:nvPr/>
        </p:nvCxnSpPr>
        <p:spPr>
          <a:xfrm>
            <a:off x="3962400" y="3065065"/>
            <a:ext cx="1485900" cy="63103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a:stCxn id="12" idx="6"/>
          </p:cNvCxnSpPr>
          <p:nvPr/>
        </p:nvCxnSpPr>
        <p:spPr>
          <a:xfrm flipV="1">
            <a:off x="6096000" y="3222842"/>
            <a:ext cx="2514600" cy="104277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398135" y="3559561"/>
            <a:ext cx="2212465" cy="646331"/>
          </a:xfrm>
          <a:prstGeom prst="rect">
            <a:avLst/>
          </a:prstGeom>
          <a:solidFill>
            <a:schemeClr val="bg1"/>
          </a:solidFill>
        </p:spPr>
        <p:txBody>
          <a:bodyPr wrap="square" rtlCol="0">
            <a:spAutoFit/>
          </a:bodyPr>
          <a:lstStyle/>
          <a:p>
            <a:r>
              <a:rPr lang="en-US" dirty="0"/>
              <a:t>Algorithm doesn’t compile?</a:t>
            </a:r>
          </a:p>
        </p:txBody>
      </p:sp>
      <p:sp>
        <p:nvSpPr>
          <p:cNvPr id="45" name="Freeform 44"/>
          <p:cNvSpPr/>
          <p:nvPr/>
        </p:nvSpPr>
        <p:spPr>
          <a:xfrm>
            <a:off x="3200400" y="2344984"/>
            <a:ext cx="5760520" cy="906612"/>
          </a:xfrm>
          <a:custGeom>
            <a:avLst/>
            <a:gdLst>
              <a:gd name="connsiteX0" fmla="*/ 5334000 w 5709720"/>
              <a:gd name="connsiteY0" fmla="*/ 906612 h 906612"/>
              <a:gd name="connsiteX1" fmla="*/ 5270500 w 5709720"/>
              <a:gd name="connsiteY1" fmla="*/ 233512 h 906612"/>
              <a:gd name="connsiteX2" fmla="*/ 927100 w 5709720"/>
              <a:gd name="connsiteY2" fmla="*/ 4912 h 906612"/>
              <a:gd name="connsiteX3" fmla="*/ 0 w 5709720"/>
              <a:gd name="connsiteY3" fmla="*/ 411312 h 906612"/>
            </a:gdLst>
            <a:ahLst/>
            <a:cxnLst>
              <a:cxn ang="0">
                <a:pos x="connsiteX0" y="connsiteY0"/>
              </a:cxn>
              <a:cxn ang="0">
                <a:pos x="connsiteX1" y="connsiteY1"/>
              </a:cxn>
              <a:cxn ang="0">
                <a:pos x="connsiteX2" y="connsiteY2"/>
              </a:cxn>
              <a:cxn ang="0">
                <a:pos x="connsiteX3" y="connsiteY3"/>
              </a:cxn>
            </a:cxnLst>
            <a:rect l="l" t="t" r="r" b="b"/>
            <a:pathLst>
              <a:path w="5709720" h="906612">
                <a:moveTo>
                  <a:pt x="5334000" y="906612"/>
                </a:moveTo>
                <a:cubicBezTo>
                  <a:pt x="5669491" y="645203"/>
                  <a:pt x="6004983" y="383795"/>
                  <a:pt x="5270500" y="233512"/>
                </a:cubicBezTo>
                <a:cubicBezTo>
                  <a:pt x="4536017" y="83229"/>
                  <a:pt x="1805517" y="-24721"/>
                  <a:pt x="927100" y="4912"/>
                </a:cubicBezTo>
                <a:cubicBezTo>
                  <a:pt x="48683" y="34545"/>
                  <a:pt x="42333" y="426129"/>
                  <a:pt x="0" y="411312"/>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5067300" y="1905000"/>
            <a:ext cx="2212465" cy="646331"/>
          </a:xfrm>
          <a:prstGeom prst="rect">
            <a:avLst/>
          </a:prstGeom>
          <a:solidFill>
            <a:schemeClr val="bg1"/>
          </a:solidFill>
        </p:spPr>
        <p:txBody>
          <a:bodyPr wrap="square" rtlCol="0">
            <a:spAutoFit/>
          </a:bodyPr>
          <a:lstStyle/>
          <a:p>
            <a:r>
              <a:rPr lang="en-US" dirty="0"/>
              <a:t>Modify pipeline geometry or atom. </a:t>
            </a:r>
          </a:p>
        </p:txBody>
      </p:sp>
      <p:sp>
        <p:nvSpPr>
          <p:cNvPr id="48" name="Freeform 47"/>
          <p:cNvSpPr/>
          <p:nvPr/>
        </p:nvSpPr>
        <p:spPr>
          <a:xfrm>
            <a:off x="1758182" y="2133996"/>
            <a:ext cx="3307786" cy="2146300"/>
          </a:xfrm>
          <a:custGeom>
            <a:avLst/>
            <a:gdLst>
              <a:gd name="connsiteX0" fmla="*/ 4185419 w 4185419"/>
              <a:gd name="connsiteY0" fmla="*/ 100058 h 2551158"/>
              <a:gd name="connsiteX1" fmla="*/ 159519 w 4185419"/>
              <a:gd name="connsiteY1" fmla="*/ 290558 h 2551158"/>
              <a:gd name="connsiteX2" fmla="*/ 743719 w 4185419"/>
              <a:gd name="connsiteY2" fmla="*/ 2551158 h 2551158"/>
            </a:gdLst>
            <a:ahLst/>
            <a:cxnLst>
              <a:cxn ang="0">
                <a:pos x="connsiteX0" y="connsiteY0"/>
              </a:cxn>
              <a:cxn ang="0">
                <a:pos x="connsiteX1" y="connsiteY1"/>
              </a:cxn>
              <a:cxn ang="0">
                <a:pos x="connsiteX2" y="connsiteY2"/>
              </a:cxn>
            </a:cxnLst>
            <a:rect l="l" t="t" r="r" b="b"/>
            <a:pathLst>
              <a:path w="4185419" h="2551158">
                <a:moveTo>
                  <a:pt x="4185419" y="100058"/>
                </a:moveTo>
                <a:cubicBezTo>
                  <a:pt x="2459277" y="-8951"/>
                  <a:pt x="733136" y="-117959"/>
                  <a:pt x="159519" y="290558"/>
                </a:cubicBezTo>
                <a:cubicBezTo>
                  <a:pt x="-414098" y="699075"/>
                  <a:pt x="743719" y="2551158"/>
                  <a:pt x="743719" y="2551158"/>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itle 49"/>
          <p:cNvSpPr>
            <a:spLocks noGrp="1"/>
          </p:cNvSpPr>
          <p:nvPr>
            <p:ph type="title"/>
          </p:nvPr>
        </p:nvSpPr>
        <p:spPr/>
        <p:txBody>
          <a:bodyPr/>
          <a:lstStyle/>
          <a:p>
            <a:r>
              <a:rPr lang="en-US" dirty="0"/>
              <a:t>Designing instruction sets using Domino</a:t>
            </a:r>
          </a:p>
        </p:txBody>
      </p:sp>
      <p:cxnSp>
        <p:nvCxnSpPr>
          <p:cNvPr id="18" name="Straight Arrow Connector 17"/>
          <p:cNvCxnSpPr>
            <a:cxnSpLocks/>
            <a:stCxn id="12" idx="6"/>
          </p:cNvCxnSpPr>
          <p:nvPr/>
        </p:nvCxnSpPr>
        <p:spPr>
          <a:xfrm>
            <a:off x="6096000" y="4265612"/>
            <a:ext cx="2095500" cy="106838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400800" y="4610100"/>
            <a:ext cx="2212465" cy="369332"/>
          </a:xfrm>
          <a:prstGeom prst="rect">
            <a:avLst/>
          </a:prstGeom>
          <a:solidFill>
            <a:schemeClr val="bg1"/>
          </a:solidFill>
        </p:spPr>
        <p:txBody>
          <a:bodyPr wrap="square" rtlCol="0">
            <a:spAutoFit/>
          </a:bodyPr>
          <a:lstStyle/>
          <a:p>
            <a:r>
              <a:rPr lang="en-US"/>
              <a:t>Algorithm compiles</a:t>
            </a:r>
            <a:endParaRPr lang="en-US" dirty="0"/>
          </a:p>
        </p:txBody>
      </p:sp>
      <p:sp>
        <p:nvSpPr>
          <p:cNvPr id="23" name="TextBox 22"/>
          <p:cNvSpPr txBox="1"/>
          <p:nvPr/>
        </p:nvSpPr>
        <p:spPr>
          <a:xfrm>
            <a:off x="8267700" y="5219700"/>
            <a:ext cx="2212465" cy="646331"/>
          </a:xfrm>
          <a:prstGeom prst="rect">
            <a:avLst/>
          </a:prstGeom>
          <a:solidFill>
            <a:schemeClr val="bg1"/>
          </a:solidFill>
        </p:spPr>
        <p:txBody>
          <a:bodyPr wrap="square" rtlCol="0">
            <a:spAutoFit/>
          </a:bodyPr>
          <a:lstStyle/>
          <a:p>
            <a:r>
              <a:rPr lang="en-US"/>
              <a:t>Move on to another algorithm</a:t>
            </a:r>
            <a:endParaRPr lang="en-US" dirty="0"/>
          </a:p>
        </p:txBody>
      </p:sp>
    </p:spTree>
    <p:extLst>
      <p:ext uri="{BB962C8B-B14F-4D97-AF65-F5344CB8AC3E}">
        <p14:creationId xmlns:p14="http://schemas.microsoft.com/office/powerpoint/2010/main" val="1632828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5" presetClass="emph" presetSubtype="0" repeatCount="10000" fill="hold" nodeType="clickEffect">
                                  <p:stCondLst>
                                    <p:cond delay="0"/>
                                  </p:stCondLst>
                                  <p:childTnLst>
                                    <p:anim calcmode="discrete" valueType="str">
                                      <p:cBhvr>
                                        <p:cTn id="42" dur="100" fill="hold"/>
                                        <p:tgtEl>
                                          <p:spTgt spid="16"/>
                                        </p:tgtEl>
                                        <p:attrNameLst>
                                          <p:attrName>style.visibility</p:attrName>
                                        </p:attrNameLst>
                                      </p:cBhvr>
                                      <p:tavLst>
                                        <p:tav tm="0">
                                          <p:val>
                                            <p:strVal val="hidden"/>
                                          </p:val>
                                        </p:tav>
                                        <p:tav tm="50000">
                                          <p:val>
                                            <p:strVal val="visible"/>
                                          </p:val>
                                        </p:tav>
                                      </p:tavLst>
                                    </p:anim>
                                  </p:childTnLst>
                                </p:cTn>
                              </p:par>
                              <p:par>
                                <p:cTn id="43" presetID="35" presetClass="emph" presetSubtype="0" repeatCount="10000" fill="hold" nodeType="withEffect">
                                  <p:stCondLst>
                                    <p:cond delay="0"/>
                                  </p:stCondLst>
                                  <p:childTnLst>
                                    <p:anim calcmode="discrete" valueType="str">
                                      <p:cBhvr>
                                        <p:cTn id="44" dur="100" fill="hold"/>
                                        <p:tgtEl>
                                          <p:spTgt spid="8"/>
                                        </p:tgtEl>
                                        <p:attrNameLst>
                                          <p:attrName>style.visibility</p:attrName>
                                        </p:attrNameLst>
                                      </p:cBhvr>
                                      <p:tavLst>
                                        <p:tav tm="0">
                                          <p:val>
                                            <p:strVal val="hidden"/>
                                          </p:val>
                                        </p:tav>
                                        <p:tav tm="50000">
                                          <p:val>
                                            <p:strVal val="visible"/>
                                          </p:val>
                                        </p:tav>
                                      </p:tavLst>
                                    </p:anim>
                                  </p:childTnLst>
                                </p:cTn>
                              </p:par>
                              <p:par>
                                <p:cTn id="45" presetID="35" presetClass="emph" presetSubtype="0" repeatCount="10000" fill="hold" nodeType="withEffect">
                                  <p:stCondLst>
                                    <p:cond delay="0"/>
                                  </p:stCondLst>
                                  <p:childTnLst>
                                    <p:anim calcmode="discrete" valueType="str">
                                      <p:cBhvr>
                                        <p:cTn id="46" dur="100" fill="hold"/>
                                        <p:tgtEl>
                                          <p:spTgt spid="10"/>
                                        </p:tgtEl>
                                        <p:attrNameLst>
                                          <p:attrName>style.visibility</p:attrName>
                                        </p:attrNameLst>
                                      </p:cBhvr>
                                      <p:tavLst>
                                        <p:tav tm="0">
                                          <p:val>
                                            <p:strVal val="hidden"/>
                                          </p:val>
                                        </p:tav>
                                        <p:tav tm="50000">
                                          <p:val>
                                            <p:strVal val="visible"/>
                                          </p:val>
                                        </p:tav>
                                      </p:tavLst>
                                    </p:anim>
                                  </p:childTnLst>
                                </p:cTn>
                              </p:par>
                              <p:par>
                                <p:cTn id="47" presetID="35" presetClass="emph" presetSubtype="0" repeatCount="10000" fill="hold" nodeType="withEffect">
                                  <p:stCondLst>
                                    <p:cond delay="0"/>
                                  </p:stCondLst>
                                  <p:childTnLst>
                                    <p:anim calcmode="discrete" valueType="str">
                                      <p:cBhvr>
                                        <p:cTn id="48" dur="100" fill="hold"/>
                                        <p:tgtEl>
                                          <p:spTgt spid="33"/>
                                        </p:tgtEl>
                                        <p:attrNameLst>
                                          <p:attrName>style.visibility</p:attrName>
                                        </p:attrNameLst>
                                      </p:cBhvr>
                                      <p:tavLst>
                                        <p:tav tm="0">
                                          <p:val>
                                            <p:strVal val="hidden"/>
                                          </p:val>
                                        </p:tav>
                                        <p:tav tm="50000">
                                          <p:val>
                                            <p:strVal val="visible"/>
                                          </p:val>
                                        </p:tav>
                                      </p:tavLst>
                                    </p:anim>
                                  </p:childTnLst>
                                </p:cTn>
                              </p:par>
                              <p:par>
                                <p:cTn id="49" presetID="35" presetClass="emph" presetSubtype="0" repeatCount="10000" fill="hold" grpId="1" nodeType="withEffect">
                                  <p:stCondLst>
                                    <p:cond delay="0"/>
                                  </p:stCondLst>
                                  <p:childTnLst>
                                    <p:anim calcmode="discrete" valueType="str">
                                      <p:cBhvr>
                                        <p:cTn id="50" dur="100" fill="hold"/>
                                        <p:tgtEl>
                                          <p:spTgt spid="45"/>
                                        </p:tgtEl>
                                        <p:attrNameLst>
                                          <p:attrName>style.visibility</p:attrName>
                                        </p:attrNameLst>
                                      </p:cBhvr>
                                      <p:tavLst>
                                        <p:tav tm="0">
                                          <p:val>
                                            <p:strVal val="hidden"/>
                                          </p:val>
                                        </p:tav>
                                        <p:tav tm="50000">
                                          <p:val>
                                            <p:strVal val="visible"/>
                                          </p:val>
                                        </p:tav>
                                      </p:tavLst>
                                    </p:anim>
                                  </p:childTnLst>
                                </p:cTn>
                              </p:par>
                              <p:par>
                                <p:cTn id="51" presetID="35" presetClass="emph" presetSubtype="0" repeatCount="10000" fill="hold" grpId="1" nodeType="withEffect">
                                  <p:stCondLst>
                                    <p:cond delay="0"/>
                                  </p:stCondLst>
                                  <p:childTnLst>
                                    <p:anim calcmode="discrete" valueType="str">
                                      <p:cBhvr>
                                        <p:cTn id="52" dur="1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animBg="1"/>
      <p:bldP spid="13" grpId="0"/>
      <p:bldP spid="14" grpId="0" animBg="1"/>
      <p:bldP spid="15" grpId="0"/>
      <p:bldP spid="34" grpId="0" animBg="1"/>
      <p:bldP spid="45" grpId="0" animBg="1"/>
      <p:bldP spid="45" grpId="1" animBg="1"/>
      <p:bldP spid="46" grpId="0" animBg="1"/>
      <p:bldP spid="48" grpId="0" animBg="1"/>
      <p:bldP spid="48" grpId="1" animBg="1"/>
      <p:bldP spid="19" grpId="0" animBg="1"/>
      <p:bldP spid="23" grpId="0" animBg="1"/>
    </p:bldLst>
  </p:timing>
</p:sld>
</file>

<file path=ppt/slides/slide1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Programming with packet transactions</a:t>
            </a:r>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extLst>
                    <a:ext uri="{9D8B030D-6E8A-4147-A177-3AD203B41FA5}">
                      <a16:colId xmlns:a16="http://schemas.microsoft.com/office/drawing/2014/main" val="20000"/>
                    </a:ext>
                  </a:extLst>
                </a:gridCol>
                <a:gridCol w="1066932">
                  <a:extLst>
                    <a:ext uri="{9D8B030D-6E8A-4147-A177-3AD203B41FA5}">
                      <a16:colId xmlns:a16="http://schemas.microsoft.com/office/drawing/2014/main" val="20001"/>
                    </a:ext>
                  </a:extLst>
                </a:gridCol>
                <a:gridCol w="1261613">
                  <a:extLst>
                    <a:ext uri="{9D8B030D-6E8A-4147-A177-3AD203B41FA5}">
                      <a16:colId xmlns:a16="http://schemas.microsoft.com/office/drawing/2014/main" val="20002"/>
                    </a:ext>
                  </a:extLst>
                </a:gridCol>
              </a:tblGrid>
              <a:tr h="587070">
                <a:tc>
                  <a:txBody>
                    <a:bodyPr/>
                    <a:lstStyle/>
                    <a:p>
                      <a:r>
                        <a:rPr lang="en-US" dirty="0"/>
                        <a:t>Algorithm</a:t>
                      </a:r>
                    </a:p>
                  </a:txBody>
                  <a:tcPr/>
                </a:tc>
                <a:tc>
                  <a:txBody>
                    <a:bodyPr/>
                    <a:lstStyle/>
                    <a:p>
                      <a:r>
                        <a:rPr lang="en-US"/>
                        <a:t>LOC</a:t>
                      </a:r>
                    </a:p>
                    <a:p>
                      <a:endParaRPr lang="en-US" dirty="0"/>
                    </a:p>
                  </a:txBody>
                  <a:tcPr/>
                </a:tc>
                <a:tc>
                  <a:txBody>
                    <a:bodyPr/>
                    <a:lstStyle/>
                    <a:p>
                      <a:r>
                        <a:rPr lang="en-US" dirty="0"/>
                        <a:t>P4 LOC</a:t>
                      </a:r>
                    </a:p>
                  </a:txBody>
                  <a:tcPr/>
                </a:tc>
                <a:extLst>
                  <a:ext uri="{0D108BD9-81ED-4DB2-BD59-A6C34878D82A}">
                    <a16:rowId xmlns:a16="http://schemas.microsoft.com/office/drawing/2014/main" val="10000"/>
                  </a:ext>
                </a:extLst>
              </a:tr>
              <a:tr h="413582">
                <a:tc>
                  <a:txBody>
                    <a:bodyPr/>
                    <a:lstStyle/>
                    <a:p>
                      <a:r>
                        <a:rPr lang="en-US" dirty="0"/>
                        <a:t>Bloom filter</a:t>
                      </a:r>
                    </a:p>
                  </a:txBody>
                  <a:tcPr/>
                </a:tc>
                <a:tc>
                  <a:txBody>
                    <a:bodyPr/>
                    <a:lstStyle/>
                    <a:p>
                      <a:r>
                        <a:rPr lang="en-US" dirty="0"/>
                        <a:t>29</a:t>
                      </a:r>
                    </a:p>
                  </a:txBody>
                  <a:tcPr/>
                </a:tc>
                <a:tc>
                  <a:txBody>
                    <a:bodyPr/>
                    <a:lstStyle/>
                    <a:p>
                      <a:r>
                        <a:rPr lang="en-US" dirty="0"/>
                        <a:t>104</a:t>
                      </a:r>
                    </a:p>
                  </a:txBody>
                  <a:tcPr/>
                </a:tc>
                <a:extLst>
                  <a:ext uri="{0D108BD9-81ED-4DB2-BD59-A6C34878D82A}">
                    <a16:rowId xmlns:a16="http://schemas.microsoft.com/office/drawing/2014/main" val="10001"/>
                  </a:ext>
                </a:extLst>
              </a:tr>
              <a:tr h="413582">
                <a:tc>
                  <a:txBody>
                    <a:bodyPr/>
                    <a:lstStyle/>
                    <a:p>
                      <a:r>
                        <a:rPr lang="en-US" dirty="0"/>
                        <a:t>Heavy hitter detection</a:t>
                      </a:r>
                    </a:p>
                  </a:txBody>
                  <a:tcPr/>
                </a:tc>
                <a:tc>
                  <a:txBody>
                    <a:bodyPr/>
                    <a:lstStyle/>
                    <a:p>
                      <a:r>
                        <a:rPr lang="en-US" dirty="0"/>
                        <a:t>35</a:t>
                      </a:r>
                    </a:p>
                  </a:txBody>
                  <a:tcPr/>
                </a:tc>
                <a:tc>
                  <a:txBody>
                    <a:bodyPr/>
                    <a:lstStyle/>
                    <a:p>
                      <a:r>
                        <a:rPr lang="en-US" dirty="0"/>
                        <a:t>192</a:t>
                      </a:r>
                    </a:p>
                  </a:txBody>
                  <a:tcPr/>
                </a:tc>
                <a:extLst>
                  <a:ext uri="{0D108BD9-81ED-4DB2-BD59-A6C34878D82A}">
                    <a16:rowId xmlns:a16="http://schemas.microsoft.com/office/drawing/2014/main" val="10002"/>
                  </a:ext>
                </a:extLst>
              </a:tr>
              <a:tr h="413582">
                <a:tc>
                  <a:txBody>
                    <a:bodyPr/>
                    <a:lstStyle/>
                    <a:p>
                      <a:r>
                        <a:rPr lang="en-US" dirty="0"/>
                        <a:t>Rate-Control</a:t>
                      </a:r>
                    </a:p>
                    <a:p>
                      <a:r>
                        <a:rPr lang="en-US" dirty="0"/>
                        <a:t>Protocol</a:t>
                      </a:r>
                    </a:p>
                  </a:txBody>
                  <a:tcPr/>
                </a:tc>
                <a:tc>
                  <a:txBody>
                    <a:bodyPr/>
                    <a:lstStyle/>
                    <a:p>
                      <a:r>
                        <a:rPr lang="en-US" dirty="0"/>
                        <a:t>23</a:t>
                      </a:r>
                    </a:p>
                  </a:txBody>
                  <a:tcPr/>
                </a:tc>
                <a:tc>
                  <a:txBody>
                    <a:bodyPr/>
                    <a:lstStyle/>
                    <a:p>
                      <a:r>
                        <a:rPr lang="en-US" dirty="0"/>
                        <a:t>75</a:t>
                      </a:r>
                    </a:p>
                  </a:txBody>
                  <a:tcPr/>
                </a:tc>
                <a:extLst>
                  <a:ext uri="{0D108BD9-81ED-4DB2-BD59-A6C34878D82A}">
                    <a16:rowId xmlns:a16="http://schemas.microsoft.com/office/drawing/2014/main" val="10003"/>
                  </a:ext>
                </a:extLst>
              </a:tr>
              <a:tr h="413582">
                <a:tc>
                  <a:txBody>
                    <a:bodyPr/>
                    <a:lstStyle/>
                    <a:p>
                      <a:r>
                        <a:rPr lang="en-US" dirty="0" err="1"/>
                        <a:t>Flowlet</a:t>
                      </a:r>
                      <a:r>
                        <a:rPr lang="en-US" dirty="0"/>
                        <a:t> switching</a:t>
                      </a:r>
                    </a:p>
                  </a:txBody>
                  <a:tcPr/>
                </a:tc>
                <a:tc>
                  <a:txBody>
                    <a:bodyPr/>
                    <a:lstStyle/>
                    <a:p>
                      <a:r>
                        <a:rPr lang="en-US" dirty="0"/>
                        <a:t>37</a:t>
                      </a:r>
                    </a:p>
                  </a:txBody>
                  <a:tcPr/>
                </a:tc>
                <a:tc>
                  <a:txBody>
                    <a:bodyPr/>
                    <a:lstStyle/>
                    <a:p>
                      <a:r>
                        <a:rPr lang="en-US" dirty="0"/>
                        <a:t>107</a:t>
                      </a:r>
                    </a:p>
                  </a:txBody>
                  <a:tcPr/>
                </a:tc>
                <a:extLst>
                  <a:ext uri="{0D108BD9-81ED-4DB2-BD59-A6C34878D82A}">
                    <a16:rowId xmlns:a16="http://schemas.microsoft.com/office/drawing/2014/main" val="10004"/>
                  </a:ext>
                </a:extLst>
              </a:tr>
              <a:tr h="413582">
                <a:tc>
                  <a:txBody>
                    <a:bodyPr/>
                    <a:lstStyle/>
                    <a:p>
                      <a:r>
                        <a:rPr lang="en-US" dirty="0"/>
                        <a:t>Sampled </a:t>
                      </a:r>
                      <a:r>
                        <a:rPr lang="en-US" dirty="0" err="1"/>
                        <a:t>NetFlow</a:t>
                      </a:r>
                      <a:endParaRPr lang="en-US" dirty="0"/>
                    </a:p>
                  </a:txBody>
                  <a:tcPr/>
                </a:tc>
                <a:tc>
                  <a:txBody>
                    <a:bodyPr/>
                    <a:lstStyle/>
                    <a:p>
                      <a:r>
                        <a:rPr lang="en-US" dirty="0"/>
                        <a:t>18</a:t>
                      </a:r>
                    </a:p>
                  </a:txBody>
                  <a:tcPr/>
                </a:tc>
                <a:tc>
                  <a:txBody>
                    <a:bodyPr/>
                    <a:lstStyle/>
                    <a:p>
                      <a:r>
                        <a:rPr lang="en-US" dirty="0"/>
                        <a:t>70</a:t>
                      </a:r>
                    </a:p>
                  </a:txBody>
                  <a:tcPr/>
                </a:tc>
                <a:extLst>
                  <a:ext uri="{0D108BD9-81ED-4DB2-BD59-A6C34878D82A}">
                    <a16:rowId xmlns:a16="http://schemas.microsoft.com/office/drawing/2014/main" val="10005"/>
                  </a:ext>
                </a:extLst>
              </a:tr>
              <a:tr h="413582">
                <a:tc>
                  <a:txBody>
                    <a:bodyPr/>
                    <a:lstStyle/>
                    <a:p>
                      <a:r>
                        <a:rPr lang="en-US" dirty="0"/>
                        <a:t>HULL</a:t>
                      </a:r>
                    </a:p>
                  </a:txBody>
                  <a:tcPr/>
                </a:tc>
                <a:tc>
                  <a:txBody>
                    <a:bodyPr/>
                    <a:lstStyle/>
                    <a:p>
                      <a:r>
                        <a:rPr lang="en-US" dirty="0"/>
                        <a:t>26</a:t>
                      </a:r>
                    </a:p>
                  </a:txBody>
                  <a:tcPr/>
                </a:tc>
                <a:tc>
                  <a:txBody>
                    <a:bodyPr/>
                    <a:lstStyle/>
                    <a:p>
                      <a:r>
                        <a:rPr lang="en-US" dirty="0"/>
                        <a:t>95</a:t>
                      </a:r>
                    </a:p>
                  </a:txBody>
                  <a:tcPr/>
                </a:tc>
                <a:extLst>
                  <a:ext uri="{0D108BD9-81ED-4DB2-BD59-A6C34878D82A}">
                    <a16:rowId xmlns:a16="http://schemas.microsoft.com/office/drawing/2014/main" val="10006"/>
                  </a:ext>
                </a:extLst>
              </a:tr>
              <a:tr h="413582">
                <a:tc>
                  <a:txBody>
                    <a:bodyPr/>
                    <a:lstStyle/>
                    <a:p>
                      <a:r>
                        <a:rPr lang="en-US" dirty="0"/>
                        <a:t>Adaptive Virtual Queue</a:t>
                      </a:r>
                    </a:p>
                  </a:txBody>
                  <a:tcPr/>
                </a:tc>
                <a:tc>
                  <a:txBody>
                    <a:bodyPr/>
                    <a:lstStyle/>
                    <a:p>
                      <a:r>
                        <a:rPr lang="en-US" dirty="0"/>
                        <a:t>36</a:t>
                      </a:r>
                    </a:p>
                  </a:txBody>
                  <a:tcPr/>
                </a:tc>
                <a:tc>
                  <a:txBody>
                    <a:bodyPr/>
                    <a:lstStyle/>
                    <a:p>
                      <a:r>
                        <a:rPr lang="en-US" dirty="0"/>
                        <a:t>147</a:t>
                      </a:r>
                    </a:p>
                  </a:txBody>
                  <a:tcPr/>
                </a:tc>
                <a:extLst>
                  <a:ext uri="{0D108BD9-81ED-4DB2-BD59-A6C34878D82A}">
                    <a16:rowId xmlns:a16="http://schemas.microsoft.com/office/drawing/2014/main" val="10007"/>
                  </a:ext>
                </a:extLst>
              </a:tr>
              <a:tr h="413582">
                <a:tc>
                  <a:txBody>
                    <a:bodyPr/>
                    <a:lstStyle/>
                    <a:p>
                      <a:r>
                        <a:rPr lang="en-US" dirty="0"/>
                        <a:t>CONGA</a:t>
                      </a:r>
                    </a:p>
                  </a:txBody>
                  <a:tcPr/>
                </a:tc>
                <a:tc>
                  <a:txBody>
                    <a:bodyPr/>
                    <a:lstStyle/>
                    <a:p>
                      <a:r>
                        <a:rPr lang="en-US" dirty="0"/>
                        <a:t>32</a:t>
                      </a:r>
                    </a:p>
                  </a:txBody>
                  <a:tcPr/>
                </a:tc>
                <a:tc>
                  <a:txBody>
                    <a:bodyPr/>
                    <a:lstStyle/>
                    <a:p>
                      <a:r>
                        <a:rPr lang="en-US" dirty="0"/>
                        <a:t>89</a:t>
                      </a:r>
                    </a:p>
                  </a:txBody>
                  <a:tcPr/>
                </a:tc>
                <a:extLst>
                  <a:ext uri="{0D108BD9-81ED-4DB2-BD59-A6C34878D82A}">
                    <a16:rowId xmlns:a16="http://schemas.microsoft.com/office/drawing/2014/main" val="10008"/>
                  </a:ext>
                </a:extLst>
              </a:tr>
              <a:tr h="413582">
                <a:tc>
                  <a:txBody>
                    <a:bodyPr/>
                    <a:lstStyle/>
                    <a:p>
                      <a:r>
                        <a:rPr lang="en-US" dirty="0" err="1"/>
                        <a:t>CoDel</a:t>
                      </a:r>
                      <a:endParaRPr lang="en-US" dirty="0"/>
                    </a:p>
                  </a:txBody>
                  <a:tcPr/>
                </a:tc>
                <a:tc>
                  <a:txBody>
                    <a:bodyPr/>
                    <a:lstStyle/>
                    <a:p>
                      <a:r>
                        <a:rPr lang="en-US" dirty="0"/>
                        <a:t>57</a:t>
                      </a:r>
                    </a:p>
                  </a:txBody>
                  <a:tcPr/>
                </a:tc>
                <a:tc>
                  <a:txBody>
                    <a:bodyPr/>
                    <a:lstStyle/>
                    <a:p>
                      <a:r>
                        <a:rPr lang="en-US" dirty="0"/>
                        <a:t>271</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903305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latin typeface="Gadugi" panose="020B0502040204020203" pitchFamily="34" charset="0"/>
              </a:rPr>
              <a:t>Designing instruction sets: The stateless case</a:t>
            </a: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pkt.tmp</a:t>
            </a:r>
            <a:r>
              <a:rPr lang="en-US" sz="2400" dirty="0">
                <a:latin typeface="Gadugi" panose="020B0502040204020203" pitchFamily="34" charset="0"/>
              </a:rPr>
              <a:t> =</a:t>
            </a:r>
          </a:p>
          <a:p>
            <a:pPr algn="ctr"/>
            <a:r>
              <a:rPr lang="en-US" sz="2400" dirty="0">
                <a:latin typeface="Gadugi" panose="020B0502040204020203" pitchFamily="34" charset="0"/>
              </a:rPr>
              <a:t>pkt.f1 + pkt.f2</a:t>
            </a:r>
            <a:endParaRPr lang="en-US" sz="2400" dirty="0"/>
          </a:p>
        </p:txBody>
      </p:sp>
      <p:sp>
        <p:nvSpPr>
          <p:cNvPr id="3" name="Rectangle 2"/>
          <p:cNvSpPr/>
          <p:nvPr/>
        </p:nvSpPr>
        <p:spPr>
          <a:xfrm>
            <a:off x="867520" y="1722772"/>
            <a:ext cx="9172704" cy="523220"/>
          </a:xfrm>
          <a:prstGeom prst="rect">
            <a:avLst/>
          </a:prstGeom>
        </p:spPr>
        <p:txBody>
          <a:bodyPr wrap="none">
            <a:spAutoFit/>
          </a:bodyPr>
          <a:lstStyle/>
          <a:p>
            <a:pPr lvl="1"/>
            <a:r>
              <a:rPr lang="en-US" sz="2800" dirty="0">
                <a:latin typeface="Gadugi" panose="020B0502040204020203" pitchFamily="34" charset="0"/>
              </a:rPr>
              <a:t>     Stateless operation: pkt.f4 =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pkt.f4 = </a:t>
            </a:r>
          </a:p>
          <a:p>
            <a:pPr algn="ctr"/>
            <a:r>
              <a:rPr lang="en-US" sz="2400" dirty="0" err="1">
                <a:latin typeface="Gadugi" panose="020B0502040204020203" pitchFamily="34" charset="0"/>
              </a:rPr>
              <a:t>pkt.tmp</a:t>
            </a:r>
            <a:r>
              <a:rPr lang="en-US" sz="2400" dirty="0">
                <a:latin typeface="Gadugi" panose="020B0502040204020203" pitchFamily="34" charset="0"/>
              </a:rPr>
              <a:t> - pkt.f3</a:t>
            </a:r>
            <a:endParaRPr lang="en-US" sz="2400" dirty="0"/>
          </a:p>
        </p:txBody>
      </p:sp>
      <p:grpSp>
        <p:nvGrpSpPr>
          <p:cNvPr id="569" name="Group 568"/>
          <p:cNvGrpSpPr/>
          <p:nvPr/>
        </p:nvGrpSpPr>
        <p:grpSpPr>
          <a:xfrm>
            <a:off x="10401300" y="2607218"/>
            <a:ext cx="1943100" cy="3906053"/>
            <a:chOff x="10401300" y="2607218"/>
            <a:chExt cx="1943100" cy="3906053"/>
          </a:xfrm>
        </p:grpSpPr>
        <p:sp>
          <p:nvSpPr>
            <p:cNvPr id="509" name="Rectangle 508"/>
            <p:cNvSpPr/>
            <p:nvPr/>
          </p:nvSpPr>
          <p:spPr>
            <a:xfrm>
              <a:off x="106489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13" name="Rectangle 512"/>
            <p:cNvSpPr/>
            <p:nvPr/>
          </p:nvSpPr>
          <p:spPr>
            <a:xfrm>
              <a:off x="10934700" y="2659155"/>
              <a:ext cx="800100" cy="523220"/>
            </a:xfrm>
            <a:prstGeom prst="rect">
              <a:avLst/>
            </a:prstGeom>
          </p:spPr>
          <p:txBody>
            <a:bodyPr wrap="square">
              <a:spAutoFit/>
            </a:bodyPr>
            <a:lstStyle/>
            <a:p>
              <a:pPr algn="ctr"/>
              <a:r>
                <a:rPr lang="en-US" sz="2800" dirty="0">
                  <a:latin typeface="Gadugi" panose="020B0502040204020203" pitchFamily="34" charset="0"/>
                </a:rPr>
                <a:t>f1</a:t>
              </a:r>
              <a:endParaRPr lang="en-US" dirty="0"/>
            </a:p>
          </p:txBody>
        </p:sp>
        <p:sp>
          <p:nvSpPr>
            <p:cNvPr id="514" name="Rectangle 513"/>
            <p:cNvSpPr/>
            <p:nvPr/>
          </p:nvSpPr>
          <p:spPr>
            <a:xfrm>
              <a:off x="10934700" y="3284069"/>
              <a:ext cx="800100" cy="523220"/>
            </a:xfrm>
            <a:prstGeom prst="rect">
              <a:avLst/>
            </a:prstGeom>
          </p:spPr>
          <p:txBody>
            <a:bodyPr wrap="square">
              <a:spAutoFit/>
            </a:bodyPr>
            <a:lstStyle/>
            <a:p>
              <a:pPr algn="ctr"/>
              <a:r>
                <a:rPr lang="en-US" sz="2800" dirty="0">
                  <a:latin typeface="Gadugi" panose="020B0502040204020203" pitchFamily="34" charset="0"/>
                </a:rPr>
                <a:t>f2</a:t>
              </a:r>
              <a:endParaRPr lang="en-US" dirty="0"/>
            </a:p>
          </p:txBody>
        </p:sp>
        <p:sp>
          <p:nvSpPr>
            <p:cNvPr id="515" name="Rectangle 514"/>
            <p:cNvSpPr/>
            <p:nvPr/>
          </p:nvSpPr>
          <p:spPr>
            <a:xfrm>
              <a:off x="10934700" y="4010680"/>
              <a:ext cx="800100" cy="523220"/>
            </a:xfrm>
            <a:prstGeom prst="rect">
              <a:avLst/>
            </a:prstGeom>
          </p:spPr>
          <p:txBody>
            <a:bodyPr wrap="square">
              <a:spAutoFit/>
            </a:bodyPr>
            <a:lstStyle/>
            <a:p>
              <a:pPr algn="ctr"/>
              <a:r>
                <a:rPr lang="en-US" sz="2800" dirty="0">
                  <a:latin typeface="Gadugi" panose="020B0502040204020203" pitchFamily="34" charset="0"/>
                </a:rPr>
                <a:t>f3</a:t>
              </a:r>
              <a:endParaRPr lang="en-US" dirty="0"/>
            </a:p>
          </p:txBody>
        </p:sp>
        <p:sp>
          <p:nvSpPr>
            <p:cNvPr id="516" name="Rectangle 515"/>
            <p:cNvSpPr/>
            <p:nvPr/>
          </p:nvSpPr>
          <p:spPr>
            <a:xfrm>
              <a:off x="10401300" y="4610100"/>
              <a:ext cx="1943100" cy="954107"/>
            </a:xfrm>
            <a:prstGeom prst="rect">
              <a:avLst/>
            </a:prstGeom>
          </p:spPr>
          <p:txBody>
            <a:bodyPr wrap="square">
              <a:spAutoFit/>
            </a:bodyPr>
            <a:lstStyle/>
            <a:p>
              <a:pPr algn="ctr"/>
              <a:r>
                <a:rPr lang="en-US" sz="2800" dirty="0">
                  <a:latin typeface="Gadugi" panose="020B0502040204020203" pitchFamily="34" charset="0"/>
                </a:rPr>
                <a:t>f4 </a:t>
              </a:r>
              <a:r>
                <a:rPr lang="en-US" sz="2800">
                  <a:latin typeface="Gadugi" panose="020B0502040204020203" pitchFamily="34" charset="0"/>
                </a:rPr>
                <a:t>= </a:t>
              </a:r>
            </a:p>
            <a:p>
              <a:pPr algn="ctr"/>
              <a:r>
                <a:rPr lang="en-US" sz="2800" dirty="0" err="1">
                  <a:latin typeface="Gadugi" panose="020B0502040204020203" pitchFamily="34" charset="0"/>
                </a:rPr>
                <a:t>tmp</a:t>
              </a:r>
              <a:r>
                <a:rPr lang="en-US" sz="2800" dirty="0">
                  <a:latin typeface="Gadugi" panose="020B0502040204020203" pitchFamily="34" charset="0"/>
                </a:rPr>
                <a:t> – f3</a:t>
              </a:r>
              <a:endParaRPr lang="en-US" dirty="0"/>
            </a:p>
          </p:txBody>
        </p:sp>
        <p:cxnSp>
          <p:nvCxnSpPr>
            <p:cNvPr id="517" name="Straight Connector 516"/>
            <p:cNvCxnSpPr/>
            <p:nvPr/>
          </p:nvCxnSpPr>
          <p:spPr>
            <a:xfrm>
              <a:off x="106489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18" name="Rectangle 517"/>
            <p:cNvSpPr/>
            <p:nvPr/>
          </p:nvSpPr>
          <p:spPr>
            <a:xfrm>
              <a:off x="10553700" y="5559164"/>
              <a:ext cx="1485900" cy="954107"/>
            </a:xfrm>
            <a:prstGeom prst="rect">
              <a:avLst/>
            </a:prstGeom>
          </p:spPr>
          <p:txBody>
            <a:bodyPr wrap="square">
              <a:spAutoFit/>
            </a:bodyPr>
            <a:lstStyle/>
            <a:p>
              <a:pPr algn="ctr"/>
              <a:r>
                <a:rPr lang="en-US" sz="2800" dirty="0" err="1">
                  <a:latin typeface="Gadugi" panose="020B0502040204020203" pitchFamily="34" charset="0"/>
                </a:rPr>
                <a:t>tmp</a:t>
              </a:r>
              <a:r>
                <a:rPr lang="en-US" sz="2800" dirty="0">
                  <a:latin typeface="Gadugi" panose="020B0502040204020203" pitchFamily="34" charset="0"/>
                </a:rPr>
                <a:t> = f1 + f2</a:t>
              </a:r>
              <a:endParaRPr lang="en-US" dirty="0"/>
            </a:p>
          </p:txBody>
        </p:sp>
        <p:cxnSp>
          <p:nvCxnSpPr>
            <p:cNvPr id="522" name="Straight Connector 521"/>
            <p:cNvCxnSpPr/>
            <p:nvPr/>
          </p:nvCxnSpPr>
          <p:spPr>
            <a:xfrm>
              <a:off x="106489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106489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106489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5372100" y="2607218"/>
            <a:ext cx="1485900" cy="3906053"/>
            <a:chOff x="5372100" y="2607218"/>
            <a:chExt cx="1485900" cy="3906053"/>
          </a:xfrm>
        </p:grpSpPr>
        <p:sp>
          <p:nvSpPr>
            <p:cNvPr id="526" name="Rectangle 525"/>
            <p:cNvSpPr/>
            <p:nvPr/>
          </p:nvSpPr>
          <p:spPr>
            <a:xfrm>
              <a:off x="54673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27" name="Rectangle 526"/>
            <p:cNvSpPr/>
            <p:nvPr/>
          </p:nvSpPr>
          <p:spPr>
            <a:xfrm>
              <a:off x="5753100" y="2659155"/>
              <a:ext cx="800100" cy="523220"/>
            </a:xfrm>
            <a:prstGeom prst="rect">
              <a:avLst/>
            </a:prstGeom>
          </p:spPr>
          <p:txBody>
            <a:bodyPr wrap="square">
              <a:spAutoFit/>
            </a:bodyPr>
            <a:lstStyle/>
            <a:p>
              <a:pPr algn="ctr"/>
              <a:r>
                <a:rPr lang="en-US" sz="2800" dirty="0">
                  <a:latin typeface="Gadugi" panose="020B0502040204020203" pitchFamily="34" charset="0"/>
                </a:rPr>
                <a:t>f1</a:t>
              </a:r>
              <a:endParaRPr lang="en-US" dirty="0"/>
            </a:p>
          </p:txBody>
        </p:sp>
        <p:sp>
          <p:nvSpPr>
            <p:cNvPr id="528" name="Rectangle 527"/>
            <p:cNvSpPr/>
            <p:nvPr/>
          </p:nvSpPr>
          <p:spPr>
            <a:xfrm>
              <a:off x="5753100" y="3284069"/>
              <a:ext cx="800100" cy="523220"/>
            </a:xfrm>
            <a:prstGeom prst="rect">
              <a:avLst/>
            </a:prstGeom>
          </p:spPr>
          <p:txBody>
            <a:bodyPr wrap="square">
              <a:spAutoFit/>
            </a:bodyPr>
            <a:lstStyle/>
            <a:p>
              <a:pPr algn="ctr"/>
              <a:r>
                <a:rPr lang="en-US" sz="2800" dirty="0">
                  <a:latin typeface="Gadugi" panose="020B0502040204020203" pitchFamily="34" charset="0"/>
                </a:rPr>
                <a:t>f2</a:t>
              </a:r>
              <a:endParaRPr lang="en-US" dirty="0"/>
            </a:p>
          </p:txBody>
        </p:sp>
        <p:sp>
          <p:nvSpPr>
            <p:cNvPr id="529" name="Rectangle 528"/>
            <p:cNvSpPr/>
            <p:nvPr/>
          </p:nvSpPr>
          <p:spPr>
            <a:xfrm>
              <a:off x="5753100" y="4010680"/>
              <a:ext cx="800100" cy="523220"/>
            </a:xfrm>
            <a:prstGeom prst="rect">
              <a:avLst/>
            </a:prstGeom>
          </p:spPr>
          <p:txBody>
            <a:bodyPr wrap="square">
              <a:spAutoFit/>
            </a:bodyPr>
            <a:lstStyle/>
            <a:p>
              <a:pPr algn="ctr"/>
              <a:r>
                <a:rPr lang="en-US" sz="2800" dirty="0">
                  <a:latin typeface="Gadugi" panose="020B0502040204020203" pitchFamily="34" charset="0"/>
                </a:rPr>
                <a:t>f3</a:t>
              </a:r>
              <a:endParaRPr lang="en-US" dirty="0"/>
            </a:p>
          </p:txBody>
        </p:sp>
        <p:sp>
          <p:nvSpPr>
            <p:cNvPr id="530" name="Rectangle 529"/>
            <p:cNvSpPr/>
            <p:nvPr/>
          </p:nvSpPr>
          <p:spPr>
            <a:xfrm>
              <a:off x="5734050" y="4590261"/>
              <a:ext cx="857250" cy="523220"/>
            </a:xfrm>
            <a:prstGeom prst="rect">
              <a:avLst/>
            </a:prstGeom>
          </p:spPr>
          <p:txBody>
            <a:bodyPr wrap="square">
              <a:spAutoFit/>
            </a:bodyPr>
            <a:lstStyle/>
            <a:p>
              <a:pPr algn="ctr"/>
              <a:r>
                <a:rPr lang="en-US" sz="2800">
                  <a:latin typeface="Gadugi" panose="020B0502040204020203" pitchFamily="34" charset="0"/>
                </a:rPr>
                <a:t>f4</a:t>
              </a:r>
              <a:endParaRPr lang="en-US" sz="2800" dirty="0">
                <a:latin typeface="Gadugi" panose="020B0502040204020203" pitchFamily="34" charset="0"/>
              </a:endParaRPr>
            </a:p>
          </p:txBody>
        </p:sp>
        <p:cxnSp>
          <p:nvCxnSpPr>
            <p:cNvPr id="531" name="Straight Connector 530"/>
            <p:cNvCxnSpPr/>
            <p:nvPr/>
          </p:nvCxnSpPr>
          <p:spPr>
            <a:xfrm>
              <a:off x="54673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32" name="Rectangle 531"/>
            <p:cNvSpPr/>
            <p:nvPr/>
          </p:nvSpPr>
          <p:spPr>
            <a:xfrm>
              <a:off x="5372100" y="5559164"/>
              <a:ext cx="1485900" cy="954107"/>
            </a:xfrm>
            <a:prstGeom prst="rect">
              <a:avLst/>
            </a:prstGeom>
          </p:spPr>
          <p:txBody>
            <a:bodyPr wrap="square">
              <a:spAutoFit/>
            </a:bodyPr>
            <a:lstStyle/>
            <a:p>
              <a:pPr algn="ctr"/>
              <a:r>
                <a:rPr lang="en-US" sz="2800" dirty="0" err="1">
                  <a:latin typeface="Gadugi" panose="020B0502040204020203" pitchFamily="34" charset="0"/>
                </a:rPr>
                <a:t>tmp</a:t>
              </a:r>
              <a:r>
                <a:rPr lang="en-US" sz="2800" dirty="0">
                  <a:latin typeface="Gadugi" panose="020B0502040204020203" pitchFamily="34" charset="0"/>
                </a:rPr>
                <a:t> = f1 + f2</a:t>
              </a:r>
              <a:endParaRPr lang="en-US" dirty="0"/>
            </a:p>
          </p:txBody>
        </p:sp>
        <p:cxnSp>
          <p:nvCxnSpPr>
            <p:cNvPr id="533" name="Straight Connector 532"/>
            <p:cNvCxnSpPr/>
            <p:nvPr/>
          </p:nvCxnSpPr>
          <p:spPr>
            <a:xfrm>
              <a:off x="54673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54673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5" name="Straight Connector 534"/>
            <p:cNvCxnSpPr/>
            <p:nvPr/>
          </p:nvCxnSpPr>
          <p:spPr>
            <a:xfrm>
              <a:off x="54673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567" name="Group 566"/>
          <p:cNvGrpSpPr/>
          <p:nvPr/>
        </p:nvGrpSpPr>
        <p:grpSpPr>
          <a:xfrm>
            <a:off x="295275" y="2607218"/>
            <a:ext cx="1485900" cy="3906053"/>
            <a:chOff x="295275" y="2607218"/>
            <a:chExt cx="1485900" cy="3906053"/>
          </a:xfrm>
        </p:grpSpPr>
        <p:sp>
          <p:nvSpPr>
            <p:cNvPr id="547" name="Rectangle 546"/>
            <p:cNvSpPr/>
            <p:nvPr/>
          </p:nvSpPr>
          <p:spPr>
            <a:xfrm>
              <a:off x="390525"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48" name="Rectangle 547"/>
            <p:cNvSpPr/>
            <p:nvPr/>
          </p:nvSpPr>
          <p:spPr>
            <a:xfrm>
              <a:off x="676275" y="2659155"/>
              <a:ext cx="800100" cy="523220"/>
            </a:xfrm>
            <a:prstGeom prst="rect">
              <a:avLst/>
            </a:prstGeom>
          </p:spPr>
          <p:txBody>
            <a:bodyPr wrap="square">
              <a:spAutoFit/>
            </a:bodyPr>
            <a:lstStyle/>
            <a:p>
              <a:pPr algn="ctr"/>
              <a:r>
                <a:rPr lang="en-US" sz="2800" dirty="0">
                  <a:latin typeface="Gadugi" panose="020B0502040204020203" pitchFamily="34" charset="0"/>
                </a:rPr>
                <a:t>f1</a:t>
              </a:r>
              <a:endParaRPr lang="en-US" dirty="0"/>
            </a:p>
          </p:txBody>
        </p:sp>
        <p:sp>
          <p:nvSpPr>
            <p:cNvPr id="549" name="Rectangle 548"/>
            <p:cNvSpPr/>
            <p:nvPr/>
          </p:nvSpPr>
          <p:spPr>
            <a:xfrm>
              <a:off x="676275" y="3284069"/>
              <a:ext cx="800100" cy="523220"/>
            </a:xfrm>
            <a:prstGeom prst="rect">
              <a:avLst/>
            </a:prstGeom>
          </p:spPr>
          <p:txBody>
            <a:bodyPr wrap="square">
              <a:spAutoFit/>
            </a:bodyPr>
            <a:lstStyle/>
            <a:p>
              <a:pPr algn="ctr"/>
              <a:r>
                <a:rPr lang="en-US" sz="2800" dirty="0">
                  <a:latin typeface="Gadugi" panose="020B0502040204020203" pitchFamily="34" charset="0"/>
                </a:rPr>
                <a:t>f2</a:t>
              </a:r>
              <a:endParaRPr lang="en-US" dirty="0"/>
            </a:p>
          </p:txBody>
        </p:sp>
        <p:sp>
          <p:nvSpPr>
            <p:cNvPr id="550" name="Rectangle 549"/>
            <p:cNvSpPr/>
            <p:nvPr/>
          </p:nvSpPr>
          <p:spPr>
            <a:xfrm>
              <a:off x="676275" y="4010680"/>
              <a:ext cx="800100" cy="523220"/>
            </a:xfrm>
            <a:prstGeom prst="rect">
              <a:avLst/>
            </a:prstGeom>
          </p:spPr>
          <p:txBody>
            <a:bodyPr wrap="square">
              <a:spAutoFit/>
            </a:bodyPr>
            <a:lstStyle/>
            <a:p>
              <a:pPr algn="ctr"/>
              <a:r>
                <a:rPr lang="en-US" sz="2800" dirty="0">
                  <a:latin typeface="Gadugi" panose="020B0502040204020203" pitchFamily="34" charset="0"/>
                </a:rPr>
                <a:t>f3</a:t>
              </a:r>
              <a:endParaRPr lang="en-US" dirty="0"/>
            </a:p>
          </p:txBody>
        </p:sp>
        <p:sp>
          <p:nvSpPr>
            <p:cNvPr id="551" name="Rectangle 550"/>
            <p:cNvSpPr/>
            <p:nvPr/>
          </p:nvSpPr>
          <p:spPr>
            <a:xfrm>
              <a:off x="657225" y="4590261"/>
              <a:ext cx="857250" cy="523220"/>
            </a:xfrm>
            <a:prstGeom prst="rect">
              <a:avLst/>
            </a:prstGeom>
          </p:spPr>
          <p:txBody>
            <a:bodyPr wrap="square">
              <a:spAutoFit/>
            </a:bodyPr>
            <a:lstStyle/>
            <a:p>
              <a:pPr algn="ctr"/>
              <a:r>
                <a:rPr lang="en-US" sz="2800">
                  <a:latin typeface="Gadugi" panose="020B0502040204020203" pitchFamily="34" charset="0"/>
                </a:rPr>
                <a:t>f4</a:t>
              </a:r>
              <a:endParaRPr lang="en-US" sz="2800" dirty="0">
                <a:latin typeface="Gadugi" panose="020B0502040204020203" pitchFamily="34" charset="0"/>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53" name="Rectangle 552"/>
            <p:cNvSpPr/>
            <p:nvPr/>
          </p:nvSpPr>
          <p:spPr>
            <a:xfrm>
              <a:off x="295275" y="5559164"/>
              <a:ext cx="1485900" cy="523220"/>
            </a:xfrm>
            <a:prstGeom prst="rect">
              <a:avLst/>
            </a:prstGeom>
          </p:spPr>
          <p:txBody>
            <a:bodyPr wrap="square">
              <a:spAutoFit/>
            </a:bodyPr>
            <a:lstStyle/>
            <a:p>
              <a:pPr algn="ctr"/>
              <a:r>
                <a:rPr lang="en-US" sz="2800" dirty="0" err="1">
                  <a:latin typeface="Gadugi" panose="020B0502040204020203" pitchFamily="34" charset="0"/>
                </a:rPr>
                <a:t>tmp</a:t>
              </a:r>
              <a:endParaRPr lang="en-US" dirty="0"/>
            </a:p>
          </p:txBody>
        </p:sp>
        <p:cxnSp>
          <p:nvCxnSpPr>
            <p:cNvPr id="554" name="Straight Connector 553"/>
            <p:cNvCxnSpPr/>
            <p:nvPr/>
          </p:nvCxnSpPr>
          <p:spPr>
            <a:xfrm>
              <a:off x="390525"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0525"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Can pipeline stateless operations =&gt; </a:t>
            </a:r>
          </a:p>
          <a:p>
            <a:pPr algn="ctr"/>
            <a:r>
              <a:rPr lang="en-US" sz="4000" dirty="0"/>
              <a:t>Simplifies stateless instruction design</a:t>
            </a:r>
          </a:p>
        </p:txBody>
      </p:sp>
    </p:spTree>
    <p:extLst>
      <p:ext uri="{BB962C8B-B14F-4D97-AF65-F5344CB8AC3E}">
        <p14:creationId xmlns:p14="http://schemas.microsoft.com/office/powerpoint/2010/main" val="3633382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567"/>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56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56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56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Designing instruction sets: The </a:t>
            </a:r>
            <a:r>
              <a:rPr lang="en-US" dirty="0" err="1">
                <a:latin typeface="Gadugi" panose="020B0502040204020203" pitchFamily="34" charset="0"/>
              </a:rPr>
              <a:t>stateful</a:t>
            </a:r>
            <a:r>
              <a:rPr lang="en-US" dirty="0">
                <a:latin typeface="Gadugi" panose="020B0502040204020203" pitchFamily="34" charset="0"/>
              </a:rPr>
              <a:t> case</a:t>
            </a: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a:latin typeface="Gadugi" panose="020B0502040204020203" pitchFamily="34" charset="0"/>
              </a:rPr>
              <a:t>     </a:t>
            </a:r>
            <a:r>
              <a:rPr lang="en-US" sz="2800" dirty="0" err="1">
                <a:latin typeface="Gadugi" panose="020B0502040204020203" pitchFamily="34" charset="0"/>
              </a:rPr>
              <a:t>Stateful</a:t>
            </a:r>
            <a:r>
              <a:rPr lang="en-US" sz="2800" dirty="0">
                <a:latin typeface="Gadugi" panose="020B0502040204020203" pitchFamily="34" charset="0"/>
              </a:rPr>
              <a:t> operation: x = x + 1</a:t>
            </a: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89666"/>
            <a:ext cx="10546188" cy="834735"/>
            <a:chOff x="1295400" y="3889666"/>
            <a:chExt cx="10546188" cy="834735"/>
          </a:xfrm>
        </p:grpSpPr>
        <p:cxnSp>
          <p:nvCxnSpPr>
            <p:cNvPr id="564" name="Straight Arrow Connector 563"/>
            <p:cNvCxnSpPr>
              <a:stCxn id="31" idx="3"/>
              <a:endCxn id="478" idx="1"/>
            </p:cNvCxnSpPr>
            <p:nvPr/>
          </p:nvCxnSpPr>
          <p:spPr>
            <a:xfrm>
              <a:off x="4419600" y="4307034"/>
              <a:ext cx="16764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2438400" y="3889667"/>
              <a:ext cx="19812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pkt.tmp</a:t>
              </a:r>
              <a:r>
                <a:rPr lang="en-US" sz="2400" dirty="0">
                  <a:latin typeface="Gadugi" panose="020B0502040204020203" pitchFamily="34" charset="0"/>
                </a:rPr>
                <a:t> = x</a:t>
              </a:r>
              <a:endParaRPr lang="en-US" sz="2400" dirty="0"/>
            </a:p>
          </p:txBody>
        </p:sp>
        <p:sp>
          <p:nvSpPr>
            <p:cNvPr id="478" name="Rounded Rectangle 477"/>
            <p:cNvSpPr/>
            <p:nvPr/>
          </p:nvSpPr>
          <p:spPr>
            <a:xfrm>
              <a:off x="6096000" y="3889667"/>
              <a:ext cx="184033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pkt.tmp</a:t>
              </a:r>
              <a:r>
                <a:rPr lang="en-US" sz="2400" dirty="0">
                  <a:latin typeface="Gadugi" panose="020B0502040204020203" pitchFamily="34" charset="0"/>
                </a:rPr>
                <a:t> ++</a:t>
              </a:r>
              <a:endParaRPr lang="en-US" sz="2400" dirty="0"/>
            </a:p>
          </p:txBody>
        </p:sp>
        <p:cxnSp>
          <p:nvCxnSpPr>
            <p:cNvPr id="558" name="Straight Arrow Connector 557"/>
            <p:cNvCxnSpPr>
              <a:stCxn id="547" idx="3"/>
              <a:endCxn id="31" idx="1"/>
            </p:cNvCxnSpPr>
            <p:nvPr/>
          </p:nvCxnSpPr>
          <p:spPr>
            <a:xfrm>
              <a:off x="1295400" y="4307033"/>
              <a:ext cx="1143000"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44" idx="1"/>
            </p:cNvCxnSpPr>
            <p:nvPr/>
          </p:nvCxnSpPr>
          <p:spPr>
            <a:xfrm>
              <a:off x="7936335" y="4307034"/>
              <a:ext cx="1512463"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9448798" y="3889666"/>
              <a:ext cx="1905002"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 = </a:t>
              </a:r>
              <a:r>
                <a:rPr lang="en-US" sz="2400" dirty="0" err="1">
                  <a:latin typeface="Gadugi" panose="020B0502040204020203" pitchFamily="34" charset="0"/>
                </a:rPr>
                <a:t>pkt.tmp</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a:latin typeface="Gadugi" panose="020B0502040204020203" pitchFamily="34" charset="0"/>
                </a:rPr>
                <a:t>tmp</a:t>
              </a:r>
              <a:endParaRPr lang="en-US" dirty="0"/>
            </a:p>
          </p:txBody>
        </p:sp>
      </p:grpSp>
      <p:cxnSp>
        <p:nvCxnSpPr>
          <p:cNvPr id="84" name="Straight Arrow Connector 83"/>
          <p:cNvCxnSpPr/>
          <p:nvPr/>
        </p:nvCxnSpPr>
        <p:spPr>
          <a:xfrm>
            <a:off x="3429000" y="3350112"/>
            <a:ext cx="0" cy="69602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8" name="Group 467"/>
          <p:cNvGrpSpPr/>
          <p:nvPr/>
        </p:nvGrpSpPr>
        <p:grpSpPr>
          <a:xfrm>
            <a:off x="4318580" y="3706485"/>
            <a:ext cx="1485900" cy="1201096"/>
            <a:chOff x="4318580" y="3706485"/>
            <a:chExt cx="1485900" cy="1201096"/>
          </a:xfrm>
        </p:grpSpPr>
        <p:grpSp>
          <p:nvGrpSpPr>
            <p:cNvPr id="95" name="Group 94"/>
            <p:cNvGrpSpPr/>
            <p:nvPr/>
          </p:nvGrpSpPr>
          <p:grpSpPr>
            <a:xfrm>
              <a:off x="4648199" y="3706485"/>
              <a:ext cx="876300" cy="1201096"/>
              <a:chOff x="390525" y="3291585"/>
              <a:chExt cx="1390650" cy="1201096"/>
            </a:xfrm>
          </p:grpSpPr>
          <p:sp>
            <p:nvSpPr>
              <p:cNvPr id="96" name="Rectangle 95"/>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97" name="Straight Connector 96"/>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99" name="Rectangle 98"/>
            <p:cNvSpPr/>
            <p:nvPr/>
          </p:nvSpPr>
          <p:spPr>
            <a:xfrm>
              <a:off x="4318580" y="3829979"/>
              <a:ext cx="1485900" cy="954107"/>
            </a:xfrm>
            <a:prstGeom prst="rect">
              <a:avLst/>
            </a:prstGeom>
          </p:spPr>
          <p:txBody>
            <a:bodyPr wrap="square">
              <a:spAutoFit/>
            </a:bodyPr>
            <a:lstStyle/>
            <a:p>
              <a:pPr algn="ctr"/>
              <a:r>
                <a:rPr lang="en-US" sz="2800" dirty="0" err="1">
                  <a:latin typeface="Gadugi" panose="020B0502040204020203" pitchFamily="34" charset="0"/>
                </a:rPr>
                <a:t>tmp</a:t>
              </a:r>
              <a:endParaRPr lang="en-US" sz="2800" dirty="0">
                <a:latin typeface="Gadugi" panose="020B0502040204020203" pitchFamily="34" charset="0"/>
              </a:endParaRPr>
            </a:p>
            <a:p>
              <a:pPr algn="ctr"/>
              <a:r>
                <a:rPr lang="en-US" sz="2800" dirty="0">
                  <a:latin typeface="Gadugi" panose="020B0502040204020203" pitchFamily="34" charset="0"/>
                </a:rPr>
                <a:t>= 0</a:t>
              </a:r>
              <a:endParaRPr lang="en-US" dirty="0"/>
            </a:p>
          </p:txBody>
        </p:sp>
      </p:grpSp>
      <p:grpSp>
        <p:nvGrpSpPr>
          <p:cNvPr id="469" name="Group 468"/>
          <p:cNvGrpSpPr/>
          <p:nvPr/>
        </p:nvGrpSpPr>
        <p:grpSpPr>
          <a:xfrm>
            <a:off x="7829820" y="3706485"/>
            <a:ext cx="1485900" cy="1201096"/>
            <a:chOff x="7829820" y="3706485"/>
            <a:chExt cx="1485900" cy="1201096"/>
          </a:xfrm>
        </p:grpSpPr>
        <p:grpSp>
          <p:nvGrpSpPr>
            <p:cNvPr id="110" name="Group 109"/>
            <p:cNvGrpSpPr/>
            <p:nvPr/>
          </p:nvGrpSpPr>
          <p:grpSpPr>
            <a:xfrm>
              <a:off x="8134620" y="3706485"/>
              <a:ext cx="876300" cy="1201096"/>
              <a:chOff x="390525" y="3291585"/>
              <a:chExt cx="1390650" cy="1201096"/>
            </a:xfrm>
          </p:grpSpPr>
          <p:sp>
            <p:nvSpPr>
              <p:cNvPr id="111" name="Rectangle 110"/>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2" name="Straight Connector 11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17" name="Rectangle 116"/>
            <p:cNvSpPr/>
            <p:nvPr/>
          </p:nvSpPr>
          <p:spPr>
            <a:xfrm>
              <a:off x="7829820" y="3829979"/>
              <a:ext cx="1485900" cy="954107"/>
            </a:xfrm>
            <a:prstGeom prst="rect">
              <a:avLst/>
            </a:prstGeom>
          </p:spPr>
          <p:txBody>
            <a:bodyPr wrap="square">
              <a:spAutoFit/>
            </a:bodyPr>
            <a:lstStyle/>
            <a:p>
              <a:pPr algn="ctr"/>
              <a:r>
                <a:rPr lang="en-US" sz="2800" dirty="0" err="1">
                  <a:latin typeface="Gadugi" panose="020B0502040204020203" pitchFamily="34" charset="0"/>
                </a:rPr>
                <a:t>tmp</a:t>
              </a:r>
              <a:endParaRPr lang="en-US" sz="2800" dirty="0">
                <a:latin typeface="Gadugi" panose="020B0502040204020203" pitchFamily="34" charset="0"/>
              </a:endParaRPr>
            </a:p>
            <a:p>
              <a:pPr algn="ctr"/>
              <a:r>
                <a:rPr lang="en-US" sz="2800" dirty="0">
                  <a:latin typeface="Gadugi" panose="020B0502040204020203" pitchFamily="34" charset="0"/>
                </a:rPr>
                <a:t>= 1</a:t>
              </a:r>
              <a:endParaRPr lang="en-US" dirty="0"/>
            </a:p>
          </p:txBody>
        </p:sp>
      </p:grpSp>
      <p:grpSp>
        <p:nvGrpSpPr>
          <p:cNvPr id="472" name="Group 471"/>
          <p:cNvGrpSpPr/>
          <p:nvPr/>
        </p:nvGrpSpPr>
        <p:grpSpPr>
          <a:xfrm>
            <a:off x="142875" y="5461316"/>
            <a:ext cx="1485900" cy="1201096"/>
            <a:chOff x="142875" y="5461316"/>
            <a:chExt cx="1485900" cy="1201096"/>
          </a:xfrm>
        </p:grpSpPr>
        <p:grpSp>
          <p:nvGrpSpPr>
            <p:cNvPr id="132" name="Group 131"/>
            <p:cNvGrpSpPr/>
            <p:nvPr/>
          </p:nvGrpSpPr>
          <p:grpSpPr>
            <a:xfrm>
              <a:off x="419100" y="5461316"/>
              <a:ext cx="876300" cy="1201096"/>
              <a:chOff x="390525" y="3291585"/>
              <a:chExt cx="1390650" cy="1201096"/>
            </a:xfrm>
            <a:solidFill>
              <a:schemeClr val="accent6"/>
            </a:solidFill>
          </p:grpSpPr>
          <p:sp>
            <p:nvSpPr>
              <p:cNvPr id="133" name="Rectangle 132"/>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4" name="Straight Connector 133"/>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36" name="Rectangle 135"/>
            <p:cNvSpPr/>
            <p:nvPr/>
          </p:nvSpPr>
          <p:spPr>
            <a:xfrm>
              <a:off x="142875" y="5800971"/>
              <a:ext cx="1485900" cy="523220"/>
            </a:xfrm>
            <a:prstGeom prst="rect">
              <a:avLst/>
            </a:prstGeom>
          </p:spPr>
          <p:txBody>
            <a:bodyPr wrap="square">
              <a:spAutoFit/>
            </a:bodyPr>
            <a:lstStyle/>
            <a:p>
              <a:pPr algn="ctr"/>
              <a:r>
                <a:rPr lang="en-US" sz="2800" dirty="0" err="1">
                  <a:latin typeface="Gadugi" panose="020B0502040204020203" pitchFamily="34" charset="0"/>
                </a:rPr>
                <a:t>tmp</a:t>
              </a:r>
              <a:endParaRPr lang="en-US" dirty="0"/>
            </a:p>
          </p:txBody>
        </p:sp>
      </p:grpSp>
      <p:grpSp>
        <p:nvGrpSpPr>
          <p:cNvPr id="471" name="Group 470"/>
          <p:cNvGrpSpPr/>
          <p:nvPr/>
        </p:nvGrpSpPr>
        <p:grpSpPr>
          <a:xfrm>
            <a:off x="4318580" y="5461316"/>
            <a:ext cx="1485900" cy="1201096"/>
            <a:chOff x="4318580" y="5461316"/>
            <a:chExt cx="1485900" cy="1201096"/>
          </a:xfrm>
        </p:grpSpPr>
        <p:grpSp>
          <p:nvGrpSpPr>
            <p:cNvPr id="138" name="Group 137"/>
            <p:cNvGrpSpPr/>
            <p:nvPr/>
          </p:nvGrpSpPr>
          <p:grpSpPr>
            <a:xfrm>
              <a:off x="4648199" y="5461316"/>
              <a:ext cx="876300" cy="1201096"/>
              <a:chOff x="390525" y="3291585"/>
              <a:chExt cx="1390650" cy="1201096"/>
            </a:xfrm>
            <a:solidFill>
              <a:schemeClr val="accent6"/>
            </a:solidFill>
          </p:grpSpPr>
          <p:sp>
            <p:nvSpPr>
              <p:cNvPr id="139" name="Rectangle 138"/>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0" name="Straight Connector 139"/>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ectangle 141"/>
            <p:cNvSpPr/>
            <p:nvPr/>
          </p:nvSpPr>
          <p:spPr>
            <a:xfrm>
              <a:off x="4318580" y="5584810"/>
              <a:ext cx="1485900" cy="954107"/>
            </a:xfrm>
            <a:prstGeom prst="rect">
              <a:avLst/>
            </a:prstGeom>
          </p:spPr>
          <p:txBody>
            <a:bodyPr wrap="square">
              <a:spAutoFit/>
            </a:bodyPr>
            <a:lstStyle/>
            <a:p>
              <a:pPr algn="ctr"/>
              <a:r>
                <a:rPr lang="en-US" sz="2800" dirty="0" err="1">
                  <a:latin typeface="Gadugi" panose="020B0502040204020203" pitchFamily="34" charset="0"/>
                </a:rPr>
                <a:t>tmp</a:t>
              </a:r>
              <a:endParaRPr lang="en-US" sz="2800" dirty="0">
                <a:latin typeface="Gadugi" panose="020B0502040204020203" pitchFamily="34" charset="0"/>
              </a:endParaRPr>
            </a:p>
            <a:p>
              <a:pPr algn="ctr"/>
              <a:r>
                <a:rPr lang="en-US" sz="2800" dirty="0">
                  <a:latin typeface="Gadugi" panose="020B0502040204020203" pitchFamily="34" charset="0"/>
                </a:rPr>
                <a:t>= 0</a:t>
              </a:r>
              <a:endParaRPr lang="en-US" dirty="0"/>
            </a:p>
          </p:txBody>
        </p:sp>
      </p:grpSp>
      <p:grpSp>
        <p:nvGrpSpPr>
          <p:cNvPr id="470" name="Group 469"/>
          <p:cNvGrpSpPr/>
          <p:nvPr/>
        </p:nvGrpSpPr>
        <p:grpSpPr>
          <a:xfrm>
            <a:off x="7829820" y="5461316"/>
            <a:ext cx="1485900" cy="1201096"/>
            <a:chOff x="7829820" y="5461316"/>
            <a:chExt cx="1485900" cy="1201096"/>
          </a:xfrm>
        </p:grpSpPr>
        <p:grpSp>
          <p:nvGrpSpPr>
            <p:cNvPr id="143" name="Group 142"/>
            <p:cNvGrpSpPr/>
            <p:nvPr/>
          </p:nvGrpSpPr>
          <p:grpSpPr>
            <a:xfrm>
              <a:off x="8134620" y="5461316"/>
              <a:ext cx="876300" cy="1201096"/>
              <a:chOff x="390525" y="3291585"/>
              <a:chExt cx="1390650" cy="1201096"/>
            </a:xfrm>
            <a:solidFill>
              <a:schemeClr val="accent6"/>
            </a:solidFill>
          </p:grpSpPr>
          <p:sp>
            <p:nvSpPr>
              <p:cNvPr id="144" name="Rectangle 143"/>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5" name="Straight Connector 144"/>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7" name="Rectangle 146"/>
            <p:cNvSpPr/>
            <p:nvPr/>
          </p:nvSpPr>
          <p:spPr>
            <a:xfrm>
              <a:off x="7829820" y="5584810"/>
              <a:ext cx="1485900" cy="954107"/>
            </a:xfrm>
            <a:prstGeom prst="rect">
              <a:avLst/>
            </a:prstGeom>
          </p:spPr>
          <p:txBody>
            <a:bodyPr wrap="square">
              <a:spAutoFit/>
            </a:bodyPr>
            <a:lstStyle/>
            <a:p>
              <a:pPr algn="ctr"/>
              <a:r>
                <a:rPr lang="en-US" sz="2800" dirty="0" err="1">
                  <a:latin typeface="Gadugi" panose="020B0502040204020203" pitchFamily="34" charset="0"/>
                </a:rPr>
                <a:t>tmp</a:t>
              </a:r>
              <a:endParaRPr lang="en-US" sz="2800" dirty="0">
                <a:latin typeface="Gadugi" panose="020B0502040204020203" pitchFamily="34" charset="0"/>
              </a:endParaRPr>
            </a:p>
            <a:p>
              <a:pPr algn="ctr"/>
              <a:r>
                <a:rPr lang="en-US" sz="2800" dirty="0">
                  <a:latin typeface="Gadugi" panose="020B0502040204020203" pitchFamily="34" charset="0"/>
                </a:rPr>
                <a:t>= 1</a:t>
              </a:r>
              <a:endParaRPr lang="en-US" dirty="0"/>
            </a:p>
          </p:txBody>
        </p:sp>
      </p:grpSp>
      <p:sp>
        <p:nvSpPr>
          <p:cNvPr id="466" name="Rectangle 465"/>
          <p:cNvSpPr/>
          <p:nvPr/>
        </p:nvSpPr>
        <p:spPr>
          <a:xfrm>
            <a:off x="6227295" y="2575530"/>
            <a:ext cx="1152880" cy="584775"/>
          </a:xfrm>
          <a:prstGeom prst="rect">
            <a:avLst/>
          </a:prstGeom>
        </p:spPr>
        <p:txBody>
          <a:bodyPr wrap="none">
            <a:spAutoFit/>
          </a:bodyPr>
          <a:lstStyle/>
          <a:p>
            <a:pPr algn="ctr"/>
            <a:r>
              <a:rPr lang="en-US" sz="3200" dirty="0">
                <a:solidFill>
                  <a:schemeClr val="bg1"/>
                </a:solidFill>
              </a:rPr>
              <a:t>X = 1</a:t>
            </a:r>
          </a:p>
        </p:txBody>
      </p:sp>
      <p:sp>
        <p:nvSpPr>
          <p:cNvPr id="157" name="Rectangle 156"/>
          <p:cNvSpPr/>
          <p:nvPr/>
        </p:nvSpPr>
        <p:spPr>
          <a:xfrm>
            <a:off x="6227295" y="2576026"/>
            <a:ext cx="1152880" cy="584775"/>
          </a:xfrm>
          <a:prstGeom prst="rect">
            <a:avLst/>
          </a:prstGeom>
        </p:spPr>
        <p:txBody>
          <a:bodyPr wrap="none">
            <a:spAutoFit/>
          </a:bodyPr>
          <a:lstStyle/>
          <a:p>
            <a:pPr algn="ctr"/>
            <a:r>
              <a:rPr lang="en-US" sz="3200" dirty="0">
                <a:solidFill>
                  <a:schemeClr val="bg1"/>
                </a:solidFill>
              </a:rPr>
              <a:t>X </a:t>
            </a:r>
            <a:r>
              <a:rPr lang="en-US" sz="3200">
                <a:solidFill>
                  <a:schemeClr val="bg1"/>
                </a:solidFill>
              </a:rPr>
              <a:t>= </a:t>
            </a:r>
            <a:r>
              <a:rPr lang="en-US" sz="3200" dirty="0">
                <a:solidFill>
                  <a:schemeClr val="bg1"/>
                </a:solidFill>
              </a:rPr>
              <a:t>0</a:t>
            </a:r>
          </a:p>
        </p:txBody>
      </p:sp>
      <p:sp>
        <p:nvSpPr>
          <p:cNvPr id="161" name="Rounded Rectangle 160"/>
          <p:cNvSpPr/>
          <p:nvPr/>
        </p:nvSpPr>
        <p:spPr>
          <a:xfrm>
            <a:off x="8648700" y="1676400"/>
            <a:ext cx="35433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a:t>X should be 2,</a:t>
            </a:r>
          </a:p>
          <a:p>
            <a:pPr algn="ctr"/>
            <a:r>
              <a:rPr lang="en-US" sz="4000" dirty="0"/>
              <a:t>not 1!</a:t>
            </a:r>
          </a:p>
        </p:txBody>
      </p:sp>
    </p:spTree>
    <p:extLst>
      <p:ext uri="{BB962C8B-B14F-4D97-AF65-F5344CB8AC3E}">
        <p14:creationId xmlns:p14="http://schemas.microsoft.com/office/powerpoint/2010/main" val="4239108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bg/>
                                          </p:spTgt>
                                        </p:tgtEl>
                                        <p:attrNameLst>
                                          <p:attrName>style.visibility</p:attrName>
                                        </p:attrNameLst>
                                      </p:cBhvr>
                                      <p:to>
                                        <p:strVal val="visible"/>
                                      </p:to>
                                    </p:set>
                                  </p:childTnLst>
                                </p:cTn>
                              </p:par>
                              <p:par>
                                <p:cTn id="13" presetID="1" presetClass="entr" presetSubtype="0" fill="hold" grpId="0" nodeType="withEffect" nodePh="1">
                                  <p:stCondLst>
                                    <p:cond delay="0"/>
                                  </p:stCondLst>
                                  <p:endCondLst>
                                    <p:cond evt="begin" delay="0">
                                      <p:tn val="13"/>
                                    </p:cond>
                                  </p:endCondLst>
                                  <p:childTnLst>
                                    <p:set>
                                      <p:cBhvr>
                                        <p:cTn id="14" dur="1" fill="hold">
                                          <p:stCondLst>
                                            <p:cond delay="0"/>
                                          </p:stCondLst>
                                        </p:cTn>
                                        <p:tgtEl>
                                          <p:spTgt spid="69">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6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467"/>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46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468"/>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469"/>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472"/>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47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469"/>
                                        </p:tgtEl>
                                        <p:attrNameLst>
                                          <p:attrName>style.visibility</p:attrName>
                                        </p:attrNameLst>
                                      </p:cBhvr>
                                      <p:to>
                                        <p:strVal val="hidden"/>
                                      </p:to>
                                    </p:set>
                                  </p:childTnLst>
                                </p:cTn>
                              </p:par>
                              <p:par>
                                <p:cTn id="51" presetID="1" presetClass="exit" presetSubtype="0" fill="hold" nodeType="withEffect" nodePh="1">
                                  <p:stCondLst>
                                    <p:cond delay="0"/>
                                  </p:stCondLst>
                                  <p:endCondLst>
                                    <p:cond evt="begin" delay="0">
                                      <p:tn val="51"/>
                                    </p:cond>
                                  </p:endCondLst>
                                  <p:childTnLst>
                                    <p:set>
                                      <p:cBhvr>
                                        <p:cTn id="52" dur="1" fill="hold">
                                          <p:stCondLst>
                                            <p:cond delay="0"/>
                                          </p:stCondLst>
                                        </p:cTn>
                                        <p:tgtEl>
                                          <p:spTgt spid="69">
                                            <p:txEl>
                                              <p:pRg st="0" end="0"/>
                                            </p:txEl>
                                          </p:spTgt>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57"/>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466"/>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471"/>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47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470"/>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build="allAtOnce" animBg="1"/>
      <p:bldP spid="466" grpId="0"/>
      <p:bldP spid="157" grpId="0"/>
      <p:bldP spid="157" grpId="1"/>
      <p:bldP spid="16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instruction sets: The </a:t>
            </a:r>
            <a:r>
              <a:rPr lang="en-US" dirty="0" err="1"/>
              <a:t>stateful</a:t>
            </a:r>
            <a:r>
              <a:rPr lang="en-US" dirty="0"/>
              <a:t> case</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a:latin typeface="Gadugi" panose="020B0502040204020203" pitchFamily="34" charset="0"/>
              </a:rPr>
              <a:t>     </a:t>
            </a:r>
            <a:r>
              <a:rPr lang="en-US" sz="2800" dirty="0" err="1">
                <a:latin typeface="Gadugi" panose="020B0502040204020203" pitchFamily="34" charset="0"/>
              </a:rPr>
              <a:t>Stateful</a:t>
            </a:r>
            <a:r>
              <a:rPr lang="en-US" sz="2800" dirty="0">
                <a:latin typeface="Gadugi" panose="020B0502040204020203" pitchFamily="34" charset="0"/>
              </a:rPr>
              <a:t> operation: x = x + 1</a:t>
            </a: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48100"/>
            <a:ext cx="10546188" cy="832104"/>
            <a:chOff x="1295400" y="3848100"/>
            <a:chExt cx="10546188" cy="832104"/>
          </a:xfrm>
        </p:grpSpPr>
        <p:sp>
          <p:nvSpPr>
            <p:cNvPr id="478" name="Rounded Rectangle 477"/>
            <p:cNvSpPr/>
            <p:nvPr/>
          </p:nvSpPr>
          <p:spPr>
            <a:xfrm>
              <a:off x="3009900" y="3848100"/>
              <a:ext cx="7810500" cy="832104"/>
            </a:xfrm>
            <a:prstGeom prst="roundRect">
              <a:avLst>
                <a:gd name="adj" fmla="val 0"/>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dirty="0">
                  <a:latin typeface="Gadugi" panose="020B0502040204020203" pitchFamily="34" charset="0"/>
                </a:rPr>
                <a:t>X++</a:t>
              </a:r>
              <a:endParaRPr lang="en-US" sz="3200" dirty="0"/>
            </a:p>
          </p:txBody>
        </p:sp>
        <p:cxnSp>
          <p:nvCxnSpPr>
            <p:cNvPr id="558" name="Straight Arrow Connector 557"/>
            <p:cNvCxnSpPr>
              <a:stCxn id="547" idx="3"/>
              <a:endCxn id="478" idx="1"/>
            </p:cNvCxnSpPr>
            <p:nvPr/>
          </p:nvCxnSpPr>
          <p:spPr>
            <a:xfrm flipV="1">
              <a:off x="1295400" y="4264152"/>
              <a:ext cx="17145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78" idx="3"/>
            </p:cNvCxnSpPr>
            <p:nvPr/>
          </p:nvCxnSpPr>
          <p:spPr>
            <a:xfrm>
              <a:off x="10820400" y="4264152"/>
              <a:ext cx="1021188" cy="1315"/>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a:latin typeface="Gadugi" panose="020B0502040204020203" pitchFamily="34" charset="0"/>
                </a:rPr>
                <a:t>tmp</a:t>
              </a:r>
              <a:endParaRPr lang="en-US" dirty="0"/>
            </a:p>
          </p:txBody>
        </p:sp>
      </p:grpSp>
      <p:cxnSp>
        <p:nvCxnSpPr>
          <p:cNvPr id="84" name="Straight Arrow Connector 83"/>
          <p:cNvCxnSpPr/>
          <p:nvPr/>
        </p:nvCxnSpPr>
        <p:spPr>
          <a:xfrm>
            <a:off x="3429000" y="3350112"/>
            <a:ext cx="0" cy="57418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6590374" y="2575530"/>
            <a:ext cx="426720" cy="584775"/>
          </a:xfrm>
          <a:prstGeom prst="rect">
            <a:avLst/>
          </a:prstGeom>
        </p:spPr>
        <p:txBody>
          <a:bodyPr wrap="none">
            <a:spAutoFit/>
          </a:bodyPr>
          <a:lstStyle/>
          <a:p>
            <a:pPr algn="ctr"/>
            <a:r>
              <a:rPr lang="en-US" sz="3200" dirty="0">
                <a:solidFill>
                  <a:schemeClr val="bg1"/>
                </a:solidFill>
              </a:rPr>
              <a:t>X</a:t>
            </a:r>
          </a:p>
        </p:txBody>
      </p:sp>
      <p:sp>
        <p:nvSpPr>
          <p:cNvPr id="161" name="Rounded Rectangle 160"/>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Hard to pipeline, need atomic operation in h/w</a:t>
            </a:r>
          </a:p>
        </p:txBody>
      </p:sp>
    </p:spTree>
    <p:extLst>
      <p:ext uri="{BB962C8B-B14F-4D97-AF65-F5344CB8AC3E}">
        <p14:creationId xmlns:p14="http://schemas.microsoft.com/office/powerpoint/2010/main" val="1205748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5F79E-C813-EF40-81F0-A2A3AC4B7922}"/>
              </a:ext>
            </a:extLst>
          </p:cNvPr>
          <p:cNvSpPr>
            <a:spLocks noGrp="1"/>
          </p:cNvSpPr>
          <p:nvPr>
            <p:ph type="title"/>
          </p:nvPr>
        </p:nvSpPr>
        <p:spPr/>
        <p:txBody>
          <a:bodyPr/>
          <a:lstStyle/>
          <a:p>
            <a:r>
              <a:rPr lang="en-US" dirty="0"/>
              <a:t>Results: computations and their atoms</a:t>
            </a:r>
          </a:p>
        </p:txBody>
      </p:sp>
      <p:sp>
        <p:nvSpPr>
          <p:cNvPr id="4" name="Freeform 3">
            <a:extLst>
              <a:ext uri="{FF2B5EF4-FFF2-40B4-BE49-F238E27FC236}">
                <a16:creationId xmlns:a16="http://schemas.microsoft.com/office/drawing/2014/main" id="{18FE0A90-5B3C-8644-A521-2EED29097D1B}"/>
              </a:ext>
            </a:extLst>
          </p:cNvPr>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5" name="Freeform 4">
            <a:extLst>
              <a:ext uri="{FF2B5EF4-FFF2-40B4-BE49-F238E27FC236}">
                <a16:creationId xmlns:a16="http://schemas.microsoft.com/office/drawing/2014/main" id="{DE101A77-5F38-314B-BD64-2A8F91443F0B}"/>
              </a:ext>
            </a:extLst>
          </p:cNvPr>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pkt.x</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sp>
        <p:nvSpPr>
          <p:cNvPr id="6" name="Freeform 5">
            <a:extLst>
              <a:ext uri="{FF2B5EF4-FFF2-40B4-BE49-F238E27FC236}">
                <a16:creationId xmlns:a16="http://schemas.microsoft.com/office/drawing/2014/main" id="{D88355C0-C7F1-1342-B836-4A92D9487099}"/>
              </a:ext>
            </a:extLst>
          </p:cNvPr>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pkt.x</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sp>
        <p:nvSpPr>
          <p:cNvPr id="7" name="Freeform 6">
            <a:extLst>
              <a:ext uri="{FF2B5EF4-FFF2-40B4-BE49-F238E27FC236}">
                <a16:creationId xmlns:a16="http://schemas.microsoft.com/office/drawing/2014/main" id="{1A8799CF-43F0-774A-9FE7-C5AE87EA828C}"/>
              </a:ext>
            </a:extLst>
          </p:cNvPr>
          <p:cNvSpPr/>
          <p:nvPr/>
        </p:nvSpPr>
        <p:spPr>
          <a:xfrm>
            <a:off x="8188779"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pkt.c</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(BINOP)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cxnSp>
        <p:nvCxnSpPr>
          <p:cNvPr id="8" name="Straight Arrow Connector 7">
            <a:extLst>
              <a:ext uri="{FF2B5EF4-FFF2-40B4-BE49-F238E27FC236}">
                <a16:creationId xmlns:a16="http://schemas.microsoft.com/office/drawing/2014/main" id="{C2C0909D-70E0-9F4A-84BB-4D9B39B147A1}"/>
              </a:ext>
            </a:extLst>
          </p:cNvPr>
          <p:cNvCxnSpPr/>
          <p:nvPr/>
        </p:nvCxnSpPr>
        <p:spPr>
          <a:xfrm>
            <a:off x="62484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9" name="Freeform 8">
            <a:extLst>
              <a:ext uri="{FF2B5EF4-FFF2-40B4-BE49-F238E27FC236}">
                <a16:creationId xmlns:a16="http://schemas.microsoft.com/office/drawing/2014/main" id="{924F169D-1C60-B142-85B4-2604035C070E}"/>
              </a:ext>
            </a:extLst>
          </p:cNvPr>
          <p:cNvSpPr/>
          <p:nvPr/>
        </p:nvSpPr>
        <p:spPr>
          <a:xfrm>
            <a:off x="419100" y="43815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+ 1</a:t>
            </a:r>
          </a:p>
        </p:txBody>
      </p:sp>
      <p:sp>
        <p:nvSpPr>
          <p:cNvPr id="10" name="Freeform 9">
            <a:extLst>
              <a:ext uri="{FF2B5EF4-FFF2-40B4-BE49-F238E27FC236}">
                <a16:creationId xmlns:a16="http://schemas.microsoft.com/office/drawing/2014/main" id="{B306FC5D-15A0-7D49-9CD5-B8EC1236C2D8}"/>
              </a:ext>
            </a:extLst>
          </p:cNvPr>
          <p:cNvSpPr/>
          <p:nvPr/>
        </p:nvSpPr>
        <p:spPr>
          <a:xfrm>
            <a:off x="8550729" y="43052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mux(C, </a:t>
            </a:r>
            <a:r>
              <a:rPr lang="en-US" sz="2000" kern="0" dirty="0" err="1">
                <a:solidFill>
                  <a:srgbClr val="000000"/>
                </a:solidFill>
                <a:latin typeface="+mj-lt"/>
                <a:cs typeface="Seravek"/>
              </a:rPr>
              <a:t>pkt.a</a:t>
            </a:r>
            <a:r>
              <a:rPr lang="en-US" sz="2000" kern="0" dirty="0">
                <a:solidFill>
                  <a:srgbClr val="000000"/>
                </a:solidFill>
                <a:latin typeface="+mj-lt"/>
                <a:cs typeface="Seravek"/>
              </a:rPr>
              <a:t>)</a:t>
            </a:r>
          </a:p>
        </p:txBody>
      </p:sp>
      <p:cxnSp>
        <p:nvCxnSpPr>
          <p:cNvPr id="11" name="Straight Arrow Connector 10">
            <a:extLst>
              <a:ext uri="{FF2B5EF4-FFF2-40B4-BE49-F238E27FC236}">
                <a16:creationId xmlns:a16="http://schemas.microsoft.com/office/drawing/2014/main" id="{C370F22E-11B4-9D4D-811E-90CA13ECA739}"/>
              </a:ext>
            </a:extLst>
          </p:cNvPr>
          <p:cNvCxnSpPr/>
          <p:nvPr/>
        </p:nvCxnSpPr>
        <p:spPr>
          <a:xfrm>
            <a:off x="6248400" y="4686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1CEB24A-AC5F-1841-94BA-4D214A115151}"/>
              </a:ext>
            </a:extLst>
          </p:cNvPr>
          <p:cNvSpPr txBox="1"/>
          <p:nvPr/>
        </p:nvSpPr>
        <p:spPr>
          <a:xfrm>
            <a:off x="9033189" y="3886200"/>
            <a:ext cx="1473480" cy="369332"/>
          </a:xfrm>
          <a:prstGeom prst="rect">
            <a:avLst/>
          </a:prstGeom>
          <a:noFill/>
        </p:spPr>
        <p:txBody>
          <a:bodyPr wrap="none" rtlCol="0">
            <a:spAutoFit/>
          </a:bodyPr>
          <a:lstStyle/>
          <a:p>
            <a:r>
              <a:rPr lang="en-US"/>
              <a:t>Accumulator</a:t>
            </a:r>
          </a:p>
        </p:txBody>
      </p:sp>
      <p:sp>
        <p:nvSpPr>
          <p:cNvPr id="13" name="TextBox 12">
            <a:extLst>
              <a:ext uri="{FF2B5EF4-FFF2-40B4-BE49-F238E27FC236}">
                <a16:creationId xmlns:a16="http://schemas.microsoft.com/office/drawing/2014/main" id="{3933BD71-5685-E847-85AF-89978CF18A1E}"/>
              </a:ext>
            </a:extLst>
          </p:cNvPr>
          <p:cNvSpPr txBox="1"/>
          <p:nvPr/>
        </p:nvSpPr>
        <p:spPr>
          <a:xfrm>
            <a:off x="9232763" y="1295400"/>
            <a:ext cx="1074333" cy="369332"/>
          </a:xfrm>
          <a:prstGeom prst="rect">
            <a:avLst/>
          </a:prstGeom>
          <a:noFill/>
        </p:spPr>
        <p:txBody>
          <a:bodyPr wrap="none" rtlCol="0">
            <a:spAutoFit/>
          </a:bodyPr>
          <a:lstStyle/>
          <a:p>
            <a:r>
              <a:rPr lang="en-US" dirty="0"/>
              <a:t>Stateless</a:t>
            </a:r>
          </a:p>
        </p:txBody>
      </p:sp>
      <p:sp>
        <p:nvSpPr>
          <p:cNvPr id="14" name="Freeform 13">
            <a:extLst>
              <a:ext uri="{FF2B5EF4-FFF2-40B4-BE49-F238E27FC236}">
                <a16:creationId xmlns:a16="http://schemas.microsoft.com/office/drawing/2014/main" id="{34B22228-2F6D-5041-9617-6EBBC0DA5A5B}"/>
              </a:ext>
            </a:extLst>
          </p:cNvPr>
          <p:cNvSpPr/>
          <p:nvPr/>
        </p:nvSpPr>
        <p:spPr>
          <a:xfrm>
            <a:off x="266700" y="5874166"/>
            <a:ext cx="43815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10) ? x + 1 : 0;</a:t>
            </a:r>
          </a:p>
        </p:txBody>
      </p:sp>
      <p:sp>
        <p:nvSpPr>
          <p:cNvPr id="15" name="Freeform 14">
            <a:extLst>
              <a:ext uri="{FF2B5EF4-FFF2-40B4-BE49-F238E27FC236}">
                <a16:creationId xmlns:a16="http://schemas.microsoft.com/office/drawing/2014/main" id="{FAA1178D-7ED8-AC41-A87A-8B71D88408AC}"/>
              </a:ext>
            </a:extLst>
          </p:cNvPr>
          <p:cNvSpPr/>
          <p:nvPr/>
        </p:nvSpPr>
        <p:spPr>
          <a:xfrm>
            <a:off x="7652658" y="5778915"/>
            <a:ext cx="4234542"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a:t>
            </a:r>
            <a:r>
              <a:rPr lang="en-US" sz="2000" kern="0" dirty="0" err="1">
                <a:solidFill>
                  <a:srgbClr val="000000"/>
                </a:solidFill>
                <a:latin typeface="+mj-lt"/>
                <a:cs typeface="Seravek"/>
              </a:rPr>
              <a:t>pred</a:t>
            </a:r>
            <a:r>
              <a:rPr lang="en-US" sz="2000" kern="0" dirty="0">
                <a:solidFill>
                  <a:srgbClr val="000000"/>
                </a:solidFill>
                <a:latin typeface="+mj-lt"/>
                <a:cs typeface="Seravek"/>
              </a:rPr>
              <a:t>) ? mux(x , 0) + mux(C1, </a:t>
            </a:r>
            <a:r>
              <a:rPr lang="en-US" sz="2000" kern="0" dirty="0" err="1">
                <a:solidFill>
                  <a:srgbClr val="000000"/>
                </a:solidFill>
                <a:latin typeface="+mj-lt"/>
                <a:cs typeface="Seravek"/>
              </a:rPr>
              <a:t>pkt.a</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 mux(x,  0) + mux(C2, </a:t>
            </a:r>
            <a:r>
              <a:rPr lang="en-US" sz="2000" kern="0" dirty="0" err="1">
                <a:solidFill>
                  <a:srgbClr val="000000"/>
                </a:solidFill>
                <a:latin typeface="+mj-lt"/>
                <a:cs typeface="Seravek"/>
              </a:rPr>
              <a:t>pkt.b</a:t>
            </a:r>
            <a:r>
              <a:rPr lang="en-US" sz="2000" kern="0" dirty="0">
                <a:solidFill>
                  <a:srgbClr val="000000"/>
                </a:solidFill>
                <a:latin typeface="+mj-lt"/>
                <a:cs typeface="Seravek"/>
              </a:rPr>
              <a:t>)</a:t>
            </a:r>
          </a:p>
        </p:txBody>
      </p:sp>
      <p:cxnSp>
        <p:nvCxnSpPr>
          <p:cNvPr id="16" name="Straight Arrow Connector 15">
            <a:extLst>
              <a:ext uri="{FF2B5EF4-FFF2-40B4-BE49-F238E27FC236}">
                <a16:creationId xmlns:a16="http://schemas.microsoft.com/office/drawing/2014/main" id="{ECFF8E4F-DDB8-6B49-9734-912EDBEE5874}"/>
              </a:ext>
            </a:extLst>
          </p:cNvPr>
          <p:cNvCxnSpPr/>
          <p:nvPr/>
        </p:nvCxnSpPr>
        <p:spPr>
          <a:xfrm>
            <a:off x="6248400" y="6150269"/>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15EAE8C-F41D-4E43-8E64-4CDF3493896A}"/>
              </a:ext>
            </a:extLst>
          </p:cNvPr>
          <p:cNvSpPr txBox="1"/>
          <p:nvPr/>
        </p:nvSpPr>
        <p:spPr>
          <a:xfrm>
            <a:off x="8514393" y="5350167"/>
            <a:ext cx="2511072" cy="369332"/>
          </a:xfrm>
          <a:prstGeom prst="rect">
            <a:avLst/>
          </a:prstGeom>
          <a:noFill/>
        </p:spPr>
        <p:txBody>
          <a:bodyPr wrap="none" rtlCol="0">
            <a:spAutoFit/>
          </a:bodyPr>
          <a:lstStyle/>
          <a:p>
            <a:r>
              <a:rPr lang="en-US" dirty="0"/>
              <a:t>Conditional Accumulator</a:t>
            </a:r>
          </a:p>
        </p:txBody>
      </p:sp>
      <p:sp>
        <p:nvSpPr>
          <p:cNvPr id="18" name="Freeform 17">
            <a:extLst>
              <a:ext uri="{FF2B5EF4-FFF2-40B4-BE49-F238E27FC236}">
                <a16:creationId xmlns:a16="http://schemas.microsoft.com/office/drawing/2014/main" id="{7B65CD89-9FF4-7F43-B466-AA4E5E787DA9}"/>
              </a:ext>
            </a:extLst>
          </p:cNvPr>
          <p:cNvSpPr/>
          <p:nvPr/>
        </p:nvSpPr>
        <p:spPr>
          <a:xfrm>
            <a:off x="402771" y="31136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a:t>
            </a:r>
            <a:r>
              <a:rPr lang="en-US" sz="2000" kern="0" dirty="0" err="1">
                <a:solidFill>
                  <a:srgbClr val="000000"/>
                </a:solidFill>
                <a:latin typeface="+mj-lt"/>
                <a:cs typeface="Seravek"/>
              </a:rPr>
              <a:t>pkt.f</a:t>
            </a:r>
            <a:endParaRPr lang="en-US" sz="2000" kern="0" dirty="0">
              <a:solidFill>
                <a:srgbClr val="000000"/>
              </a:solidFill>
              <a:latin typeface="+mj-lt"/>
              <a:cs typeface="Seravek"/>
            </a:endParaRPr>
          </a:p>
        </p:txBody>
      </p:sp>
      <p:sp>
        <p:nvSpPr>
          <p:cNvPr id="19" name="Freeform 18">
            <a:extLst>
              <a:ext uri="{FF2B5EF4-FFF2-40B4-BE49-F238E27FC236}">
                <a16:creationId xmlns:a16="http://schemas.microsoft.com/office/drawing/2014/main" id="{970B71CE-2B29-D045-A121-E46D1D936F7B}"/>
              </a:ext>
            </a:extLst>
          </p:cNvPr>
          <p:cNvSpPr/>
          <p:nvPr/>
        </p:nvSpPr>
        <p:spPr>
          <a:xfrm>
            <a:off x="8550729" y="30373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pkt.b</a:t>
            </a:r>
            <a:r>
              <a:rPr lang="en-US" sz="2000" kern="0" dirty="0">
                <a:solidFill>
                  <a:srgbClr val="000000"/>
                </a:solidFill>
                <a:latin typeface="+mj-lt"/>
                <a:cs typeface="Seravek"/>
              </a:rPr>
              <a:t> = x</a:t>
            </a:r>
          </a:p>
          <a:p>
            <a:pPr defTabSz="539347">
              <a:lnSpc>
                <a:spcPct val="90000"/>
              </a:lnSpc>
              <a:spcBef>
                <a:spcPct val="0"/>
              </a:spcBef>
              <a:spcAft>
                <a:spcPct val="35000"/>
              </a:spcAft>
              <a:defRPr/>
            </a:pPr>
            <a:r>
              <a:rPr lang="en-US" sz="2000" kern="0" dirty="0">
                <a:solidFill>
                  <a:srgbClr val="000000"/>
                </a:solidFill>
                <a:latin typeface="+mj-lt"/>
                <a:cs typeface="Seravek"/>
              </a:rPr>
              <a:t>x = mux(C, </a:t>
            </a:r>
            <a:r>
              <a:rPr lang="en-US" sz="2000" kern="0" dirty="0" err="1">
                <a:solidFill>
                  <a:srgbClr val="000000"/>
                </a:solidFill>
                <a:latin typeface="+mj-lt"/>
                <a:cs typeface="Seravek"/>
              </a:rPr>
              <a:t>pkt.a</a:t>
            </a:r>
            <a:r>
              <a:rPr lang="en-US" sz="2000" kern="0" dirty="0">
                <a:solidFill>
                  <a:srgbClr val="000000"/>
                </a:solidFill>
                <a:latin typeface="+mj-lt"/>
                <a:cs typeface="Seravek"/>
              </a:rPr>
              <a:t>)</a:t>
            </a:r>
          </a:p>
        </p:txBody>
      </p:sp>
      <p:cxnSp>
        <p:nvCxnSpPr>
          <p:cNvPr id="20" name="Straight Arrow Connector 19">
            <a:extLst>
              <a:ext uri="{FF2B5EF4-FFF2-40B4-BE49-F238E27FC236}">
                <a16:creationId xmlns:a16="http://schemas.microsoft.com/office/drawing/2014/main" id="{EFC7FD4A-F399-4541-AB0F-60C384E16010}"/>
              </a:ext>
            </a:extLst>
          </p:cNvPr>
          <p:cNvCxnSpPr/>
          <p:nvPr/>
        </p:nvCxnSpPr>
        <p:spPr>
          <a:xfrm>
            <a:off x="6248400" y="34184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E05473A-00EF-F04E-9624-68774DA27DB5}"/>
              </a:ext>
            </a:extLst>
          </p:cNvPr>
          <p:cNvSpPr txBox="1"/>
          <p:nvPr/>
        </p:nvSpPr>
        <p:spPr>
          <a:xfrm>
            <a:off x="9137608" y="2628900"/>
            <a:ext cx="1264642" cy="369332"/>
          </a:xfrm>
          <a:prstGeom prst="rect">
            <a:avLst/>
          </a:prstGeom>
          <a:noFill/>
        </p:spPr>
        <p:txBody>
          <a:bodyPr wrap="none" rtlCol="0">
            <a:spAutoFit/>
          </a:bodyPr>
          <a:lstStyle/>
          <a:p>
            <a:r>
              <a:rPr lang="en-US" dirty="0"/>
              <a:t>Read/Write</a:t>
            </a:r>
          </a:p>
        </p:txBody>
      </p:sp>
      <p:sp>
        <p:nvSpPr>
          <p:cNvPr id="22" name="Freeform 21">
            <a:extLst>
              <a:ext uri="{FF2B5EF4-FFF2-40B4-BE49-F238E27FC236}">
                <a16:creationId xmlns:a16="http://schemas.microsoft.com/office/drawing/2014/main" id="{88C67609-E048-B746-8FA5-9D2DF22BEDED}"/>
              </a:ext>
            </a:extLst>
          </p:cNvPr>
          <p:cNvSpPr/>
          <p:nvPr/>
        </p:nvSpPr>
        <p:spPr>
          <a:xfrm>
            <a:off x="3603171" y="3108081"/>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pkt.f</a:t>
            </a:r>
            <a:r>
              <a:rPr lang="en-US" sz="2000" kern="0" dirty="0">
                <a:solidFill>
                  <a:srgbClr val="000000"/>
                </a:solidFill>
                <a:latin typeface="+mj-lt"/>
                <a:cs typeface="Seravek"/>
              </a:rPr>
              <a:t> = x</a:t>
            </a:r>
          </a:p>
        </p:txBody>
      </p:sp>
      <p:sp>
        <p:nvSpPr>
          <p:cNvPr id="23" name="Freeform 22">
            <a:extLst>
              <a:ext uri="{FF2B5EF4-FFF2-40B4-BE49-F238E27FC236}">
                <a16:creationId xmlns:a16="http://schemas.microsoft.com/office/drawing/2014/main" id="{91787907-9C8B-0849-9A6A-CD14594F204E}"/>
              </a:ext>
            </a:extLst>
          </p:cNvPr>
          <p:cNvSpPr/>
          <p:nvPr/>
        </p:nvSpPr>
        <p:spPr>
          <a:xfrm>
            <a:off x="2144486" y="3115667"/>
            <a:ext cx="694921"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5</a:t>
            </a:r>
          </a:p>
        </p:txBody>
      </p:sp>
    </p:spTree>
    <p:extLst>
      <p:ext uri="{BB962C8B-B14F-4D97-AF65-F5344CB8AC3E}">
        <p14:creationId xmlns:p14="http://schemas.microsoft.com/office/powerpoint/2010/main" val="234064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0" grpId="0" animBg="1"/>
      <p:bldP spid="12" grpId="0"/>
      <p:bldP spid="13" grpId="0"/>
      <p:bldP spid="14" grpId="0" animBg="1"/>
      <p:bldP spid="15" grpId="0" animBg="1"/>
      <p:bldP spid="17" grpId="0"/>
      <p:bldP spid="18" grpId="0" animBg="1"/>
      <p:bldP spid="19" grpId="0" animBg="1"/>
      <p:bldP spid="21" grpId="0"/>
      <p:bldP spid="22" grpId="0" animBg="1"/>
      <p:bldP spid="2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510835312"/>
              </p:ext>
            </p:extLst>
          </p:nvPr>
        </p:nvGraphicFramePr>
        <p:xfrm>
          <a:off x="266700" y="1295400"/>
          <a:ext cx="4800207" cy="539496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3123807">
                  <a:extLst>
                    <a:ext uri="{9D8B030D-6E8A-4147-A177-3AD203B41FA5}">
                      <a16:colId xmlns:a16="http://schemas.microsoft.com/office/drawing/2014/main" val="20001"/>
                    </a:ext>
                  </a:extLst>
                </a:gridCol>
              </a:tblGrid>
              <a:tr h="340201">
                <a:tc>
                  <a:txBody>
                    <a:bodyPr/>
                    <a:lstStyle/>
                    <a:p>
                      <a:r>
                        <a:rPr lang="en-US" sz="1600" dirty="0"/>
                        <a:t>Atoms</a:t>
                      </a:r>
                    </a:p>
                    <a:p>
                      <a:endParaRPr lang="en-US" sz="1600" dirty="0"/>
                    </a:p>
                  </a:txBody>
                  <a:tcPr/>
                </a:tc>
                <a:tc>
                  <a:txBody>
                    <a:bodyPr/>
                    <a:lstStyle/>
                    <a:p>
                      <a:r>
                        <a:rPr lang="en-US" sz="1600" dirty="0"/>
                        <a:t>Description</a:t>
                      </a:r>
                    </a:p>
                    <a:p>
                      <a:endParaRPr lang="en-US" sz="1600" dirty="0"/>
                    </a:p>
                  </a:txBody>
                  <a:tcPr/>
                </a:tc>
                <a:extLst>
                  <a:ext uri="{0D108BD9-81ED-4DB2-BD59-A6C34878D82A}">
                    <a16:rowId xmlns:a16="http://schemas.microsoft.com/office/drawing/2014/main" val="10000"/>
                  </a:ext>
                </a:extLst>
              </a:tr>
              <a:tr h="340201">
                <a:tc>
                  <a:txBody>
                    <a:bodyPr/>
                    <a:lstStyle/>
                    <a:p>
                      <a:r>
                        <a:rPr lang="en-US" sz="2000" dirty="0">
                          <a:latin typeface="Gadugi" panose="020B0502040204020203" pitchFamily="34" charset="0"/>
                        </a:rPr>
                        <a:t>Stateless</a:t>
                      </a:r>
                    </a:p>
                  </a:txBody>
                  <a:tcPr/>
                </a:tc>
                <a:tc>
                  <a:txBody>
                    <a:bodyPr/>
                    <a:lstStyle/>
                    <a:p>
                      <a:r>
                        <a:rPr lang="en-US" sz="2000" dirty="0">
                          <a:latin typeface="Gadugi" panose="020B0502040204020203" pitchFamily="34" charset="0"/>
                        </a:rPr>
                        <a:t>Binary</a:t>
                      </a:r>
                      <a:r>
                        <a:rPr lang="en-US" sz="2000" baseline="0" dirty="0">
                          <a:latin typeface="Gadugi" panose="020B0502040204020203" pitchFamily="34" charset="0"/>
                        </a:rPr>
                        <a:t> operations</a:t>
                      </a:r>
                    </a:p>
                    <a:p>
                      <a:r>
                        <a:rPr lang="en-US" sz="2000" baseline="0" dirty="0">
                          <a:latin typeface="Gadugi" panose="020B0502040204020203" pitchFamily="34" charset="0"/>
                        </a:rPr>
                        <a:t>on a pair of packet fields</a:t>
                      </a:r>
                      <a:endParaRPr lang="en-US" sz="2000" dirty="0">
                        <a:latin typeface="Gadugi" panose="020B0502040204020203" pitchFamily="34" charset="0"/>
                      </a:endParaRPr>
                    </a:p>
                  </a:txBody>
                  <a:tcPr/>
                </a:tc>
                <a:extLst>
                  <a:ext uri="{0D108BD9-81ED-4DB2-BD59-A6C34878D82A}">
                    <a16:rowId xmlns:a16="http://schemas.microsoft.com/office/drawing/2014/main" val="10001"/>
                  </a:ext>
                </a:extLst>
              </a:tr>
              <a:tr h="340201">
                <a:tc>
                  <a:txBody>
                    <a:bodyPr/>
                    <a:lstStyle/>
                    <a:p>
                      <a:r>
                        <a:rPr lang="en-US" sz="2000" dirty="0">
                          <a:latin typeface="Gadugi" panose="020B0502040204020203" pitchFamily="34" charset="0"/>
                        </a:rPr>
                        <a:t>Accumulator</a:t>
                      </a:r>
                    </a:p>
                  </a:txBody>
                  <a:tcPr/>
                </a:tc>
                <a:tc>
                  <a:txBody>
                    <a:bodyPr/>
                    <a:lstStyle/>
                    <a:p>
                      <a:r>
                        <a:rPr lang="en-US" sz="2000" dirty="0">
                          <a:latin typeface="Gadugi" panose="020B0502040204020203" pitchFamily="34" charset="0"/>
                        </a:rPr>
                        <a:t>Increment state by value</a:t>
                      </a:r>
                    </a:p>
                    <a:p>
                      <a:r>
                        <a:rPr lang="en-US" sz="2000" dirty="0">
                          <a:latin typeface="Gadugi" panose="020B0502040204020203" pitchFamily="34" charset="0"/>
                        </a:rPr>
                        <a:t>(packet</a:t>
                      </a:r>
                      <a:r>
                        <a:rPr lang="en-US" sz="2000" baseline="0" dirty="0">
                          <a:latin typeface="Gadugi" panose="020B0502040204020203" pitchFamily="34" charset="0"/>
                        </a:rPr>
                        <a:t> field or constant)</a:t>
                      </a:r>
                      <a:endParaRPr lang="en-US" sz="2000" dirty="0">
                        <a:latin typeface="Gadugi" panose="020B0502040204020203" pitchFamily="34" charset="0"/>
                      </a:endParaRPr>
                    </a:p>
                  </a:txBody>
                  <a:tcPr/>
                </a:tc>
                <a:extLst>
                  <a:ext uri="{0D108BD9-81ED-4DB2-BD59-A6C34878D82A}">
                    <a16:rowId xmlns:a16="http://schemas.microsoft.com/office/drawing/2014/main" val="10002"/>
                  </a:ext>
                </a:extLst>
              </a:tr>
              <a:tr h="340201">
                <a:tc>
                  <a:txBody>
                    <a:bodyPr/>
                    <a:lstStyle/>
                    <a:p>
                      <a:r>
                        <a:rPr lang="en-US" sz="2000" dirty="0">
                          <a:latin typeface="Gadugi" panose="020B0502040204020203" pitchFamily="34" charset="0"/>
                        </a:rPr>
                        <a:t>Read/Write</a:t>
                      </a:r>
                    </a:p>
                  </a:txBody>
                  <a:tcPr/>
                </a:tc>
                <a:tc>
                  <a:txBody>
                    <a:bodyPr/>
                    <a:lstStyle/>
                    <a:p>
                      <a:r>
                        <a:rPr lang="en-US" sz="2000" dirty="0">
                          <a:latin typeface="Gadugi" panose="020B0502040204020203" pitchFamily="34" charset="0"/>
                        </a:rPr>
                        <a:t>Read</a:t>
                      </a:r>
                      <a:r>
                        <a:rPr lang="en-US" sz="2000" baseline="0" dirty="0">
                          <a:latin typeface="Gadugi" panose="020B0502040204020203" pitchFamily="34" charset="0"/>
                        </a:rPr>
                        <a:t> or write a state variable</a:t>
                      </a:r>
                      <a:endParaRPr lang="en-US" sz="2000" dirty="0">
                        <a:latin typeface="Gadugi" panose="020B0502040204020203" pitchFamily="34" charset="0"/>
                      </a:endParaRPr>
                    </a:p>
                  </a:txBody>
                  <a:tcPr/>
                </a:tc>
                <a:extLst>
                  <a:ext uri="{0D108BD9-81ED-4DB2-BD59-A6C34878D82A}">
                    <a16:rowId xmlns:a16="http://schemas.microsoft.com/office/drawing/2014/main" val="10003"/>
                  </a:ext>
                </a:extLst>
              </a:tr>
              <a:tr h="340201">
                <a:tc>
                  <a:txBody>
                    <a:bodyPr/>
                    <a:lstStyle/>
                    <a:p>
                      <a:r>
                        <a:rPr lang="en-US" sz="2000" dirty="0">
                          <a:latin typeface="Gadugi" panose="020B0502040204020203" pitchFamily="34" charset="0"/>
                        </a:rPr>
                        <a:t>Conditional</a:t>
                      </a:r>
                    </a:p>
                    <a:p>
                      <a:r>
                        <a:rPr lang="en-US" sz="2000" baseline="0" dirty="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Accumulate differently based on one predicate</a:t>
                      </a:r>
                    </a:p>
                    <a:p>
                      <a:endParaRPr lang="en-US" sz="2000" dirty="0">
                        <a:latin typeface="Gadugi" panose="020B0502040204020203" pitchFamily="34" charset="0"/>
                      </a:endParaRPr>
                    </a:p>
                  </a:txBody>
                  <a:tcPr/>
                </a:tc>
                <a:extLst>
                  <a:ext uri="{0D108BD9-81ED-4DB2-BD59-A6C34878D82A}">
                    <a16:rowId xmlns:a16="http://schemas.microsoft.com/office/drawing/2014/main" val="10004"/>
                  </a:ext>
                </a:extLst>
              </a:tr>
              <a:tr h="340201">
                <a:tc>
                  <a:txBody>
                    <a:bodyPr/>
                    <a:lstStyle/>
                    <a:p>
                      <a:r>
                        <a:rPr lang="en-US" sz="2000" dirty="0">
                          <a:latin typeface="Gadugi" panose="020B0502040204020203" pitchFamily="34" charset="0"/>
                        </a:rPr>
                        <a:t>Nested Conditional Accumulator</a:t>
                      </a:r>
                    </a:p>
                  </a:txBody>
                  <a:tcPr/>
                </a:tc>
                <a:tc>
                  <a:txBody>
                    <a:bodyPr/>
                    <a:lstStyle/>
                    <a:p>
                      <a:r>
                        <a:rPr lang="en-US" sz="2000" dirty="0">
                          <a:latin typeface="Gadugi" panose="020B0502040204020203" pitchFamily="34" charset="0"/>
                        </a:rPr>
                        <a:t>Accumulate</a:t>
                      </a:r>
                      <a:r>
                        <a:rPr lang="en-US" sz="2000" baseline="0" dirty="0">
                          <a:latin typeface="Gadugi" panose="020B0502040204020203" pitchFamily="34" charset="0"/>
                        </a:rPr>
                        <a:t> differently based on two predicates</a:t>
                      </a:r>
                      <a:endParaRPr lang="en-US" sz="2000" dirty="0">
                        <a:latin typeface="Gadugi" panose="020B0502040204020203" pitchFamily="34" charset="0"/>
                      </a:endParaRPr>
                    </a:p>
                  </a:txBody>
                  <a:tcPr/>
                </a:tc>
                <a:extLst>
                  <a:ext uri="{0D108BD9-81ED-4DB2-BD59-A6C34878D82A}">
                    <a16:rowId xmlns:a16="http://schemas.microsoft.com/office/drawing/2014/main" val="10005"/>
                  </a:ext>
                </a:extLst>
              </a:tr>
              <a:tr h="340201">
                <a:tc>
                  <a:txBody>
                    <a:bodyPr/>
                    <a:lstStyle/>
                    <a:p>
                      <a:r>
                        <a:rPr lang="en-US" sz="2000" dirty="0">
                          <a:latin typeface="Gadugi" panose="020B0502040204020203" pitchFamily="34" charset="0"/>
                        </a:rPr>
                        <a:t>Pairs</a:t>
                      </a:r>
                    </a:p>
                  </a:txBody>
                  <a:tcPr/>
                </a:tc>
                <a:tc>
                  <a:txBody>
                    <a:bodyPr/>
                    <a:lstStyle/>
                    <a:p>
                      <a:r>
                        <a:rPr lang="en-US" sz="2000" dirty="0">
                          <a:latin typeface="Gadugi" panose="020B0502040204020203" pitchFamily="34" charset="0"/>
                        </a:rPr>
                        <a:t>Update a pair of mutually dependent state variables</a:t>
                      </a:r>
                    </a:p>
                  </a:txBody>
                  <a:tcPr/>
                </a:tc>
                <a:extLst>
                  <a:ext uri="{0D108BD9-81ED-4DB2-BD59-A6C34878D82A}">
                    <a16:rowId xmlns:a16="http://schemas.microsoft.com/office/drawing/2014/main" val="10006"/>
                  </a:ext>
                </a:extLst>
              </a:tr>
            </a:tbl>
          </a:graphicData>
        </a:graphic>
      </p:graphicFrame>
      <p:sp>
        <p:nvSpPr>
          <p:cNvPr id="3" name="Title 2"/>
          <p:cNvSpPr>
            <a:spLocks noGrp="1"/>
          </p:cNvSpPr>
          <p:nvPr>
            <p:ph type="title"/>
          </p:nvPr>
        </p:nvSpPr>
        <p:spPr>
          <a:xfrm>
            <a:off x="838200" y="365125"/>
            <a:ext cx="10706100" cy="1325563"/>
          </a:xfrm>
        </p:spPr>
        <p:txBody>
          <a:bodyPr/>
          <a:lstStyle/>
          <a:p>
            <a:r>
              <a:rPr lang="en-US" dirty="0"/>
              <a:t>Results: A catalog of reusable atoms</a:t>
            </a:r>
          </a:p>
        </p:txBody>
      </p:sp>
    </p:spTree>
    <p:extLst>
      <p:ext uri="{BB962C8B-B14F-4D97-AF65-F5344CB8AC3E}">
        <p14:creationId xmlns:p14="http://schemas.microsoft.com/office/powerpoint/2010/main" val="588395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769215462"/>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3123807">
                  <a:extLst>
                    <a:ext uri="{9D8B030D-6E8A-4147-A177-3AD203B41FA5}">
                      <a16:colId xmlns:a16="http://schemas.microsoft.com/office/drawing/2014/main" val="20001"/>
                    </a:ext>
                  </a:extLst>
                </a:gridCol>
                <a:gridCol w="3015006">
                  <a:extLst>
                    <a:ext uri="{9D8B030D-6E8A-4147-A177-3AD203B41FA5}">
                      <a16:colId xmlns:a16="http://schemas.microsoft.com/office/drawing/2014/main" val="20002"/>
                    </a:ext>
                  </a:extLst>
                </a:gridCol>
              </a:tblGrid>
              <a:tr h="340201">
                <a:tc>
                  <a:txBody>
                    <a:bodyPr/>
                    <a:lstStyle/>
                    <a:p>
                      <a:r>
                        <a:rPr lang="en-US" sz="1600" dirty="0"/>
                        <a:t>Atoms</a:t>
                      </a:r>
                    </a:p>
                  </a:txBody>
                  <a:tcPr/>
                </a:tc>
                <a:tc>
                  <a:txBody>
                    <a:bodyPr/>
                    <a:lstStyle/>
                    <a:p>
                      <a:r>
                        <a:rPr lang="en-US" sz="1600" dirty="0"/>
                        <a:t>Description</a:t>
                      </a:r>
                    </a:p>
                  </a:txBody>
                  <a:tcPr/>
                </a:tc>
                <a:tc>
                  <a:txBody>
                    <a:bodyPr/>
                    <a:lstStyle/>
                    <a:p>
                      <a:r>
                        <a:rPr lang="en-US" sz="1600" dirty="0"/>
                        <a:t>Examples</a:t>
                      </a:r>
                    </a:p>
                    <a:p>
                      <a:endParaRPr lang="en-US" sz="1600" dirty="0"/>
                    </a:p>
                  </a:txBody>
                  <a:tcPr/>
                </a:tc>
                <a:extLst>
                  <a:ext uri="{0D108BD9-81ED-4DB2-BD59-A6C34878D82A}">
                    <a16:rowId xmlns:a16="http://schemas.microsoft.com/office/drawing/2014/main" val="10000"/>
                  </a:ext>
                </a:extLst>
              </a:tr>
              <a:tr h="340201">
                <a:tc>
                  <a:txBody>
                    <a:bodyPr/>
                    <a:lstStyle/>
                    <a:p>
                      <a:r>
                        <a:rPr lang="en-US" sz="2000" dirty="0">
                          <a:latin typeface="Gadugi" panose="020B0502040204020203" pitchFamily="34" charset="0"/>
                        </a:rPr>
                        <a:t>Stateless</a:t>
                      </a:r>
                    </a:p>
                  </a:txBody>
                  <a:tcPr/>
                </a:tc>
                <a:tc>
                  <a:txBody>
                    <a:bodyPr/>
                    <a:lstStyle/>
                    <a:p>
                      <a:r>
                        <a:rPr lang="en-US" sz="2000" dirty="0">
                          <a:latin typeface="Gadugi" panose="020B0502040204020203" pitchFamily="34" charset="0"/>
                        </a:rPr>
                        <a:t>Binary</a:t>
                      </a:r>
                      <a:r>
                        <a:rPr lang="en-US" sz="2000" baseline="0" dirty="0">
                          <a:latin typeface="Gadugi" panose="020B0502040204020203" pitchFamily="34" charset="0"/>
                        </a:rPr>
                        <a:t> operations</a:t>
                      </a:r>
                    </a:p>
                    <a:p>
                      <a:r>
                        <a:rPr lang="en-US" sz="2000" baseline="0" dirty="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TTL decrement,</a:t>
                      </a:r>
                    </a:p>
                    <a:p>
                      <a:r>
                        <a:rPr lang="en-US" sz="2000" dirty="0">
                          <a:latin typeface="Gadugi" panose="020B0502040204020203" pitchFamily="34" charset="0"/>
                        </a:rPr>
                        <a:t>setting header fields, etc.</a:t>
                      </a:r>
                    </a:p>
                  </a:txBody>
                  <a:tcPr/>
                </a:tc>
                <a:extLst>
                  <a:ext uri="{0D108BD9-81ED-4DB2-BD59-A6C34878D82A}">
                    <a16:rowId xmlns:a16="http://schemas.microsoft.com/office/drawing/2014/main" val="10001"/>
                  </a:ext>
                </a:extLst>
              </a:tr>
              <a:tr h="340201">
                <a:tc>
                  <a:txBody>
                    <a:bodyPr/>
                    <a:lstStyle/>
                    <a:p>
                      <a:r>
                        <a:rPr lang="en-US" sz="2000" dirty="0">
                          <a:latin typeface="Gadugi" panose="020B0502040204020203" pitchFamily="34" charset="0"/>
                        </a:rPr>
                        <a:t>Accumulator</a:t>
                      </a:r>
                    </a:p>
                  </a:txBody>
                  <a:tcPr/>
                </a:tc>
                <a:tc>
                  <a:txBody>
                    <a:bodyPr/>
                    <a:lstStyle/>
                    <a:p>
                      <a:r>
                        <a:rPr lang="en-US" sz="2000" dirty="0">
                          <a:latin typeface="Gadugi" panose="020B0502040204020203" pitchFamily="34" charset="0"/>
                        </a:rPr>
                        <a:t>Increment state by value</a:t>
                      </a:r>
                    </a:p>
                    <a:p>
                      <a:r>
                        <a:rPr lang="en-US" sz="2000" dirty="0">
                          <a:latin typeface="Gadugi" panose="020B0502040204020203" pitchFamily="34" charset="0"/>
                        </a:rPr>
                        <a:t>(packet</a:t>
                      </a:r>
                      <a:r>
                        <a:rPr lang="en-US" sz="2000" baseline="0" dirty="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Counters, sketches, heavy hitters</a:t>
                      </a:r>
                    </a:p>
                  </a:txBody>
                  <a:tcPr/>
                </a:tc>
                <a:extLst>
                  <a:ext uri="{0D108BD9-81ED-4DB2-BD59-A6C34878D82A}">
                    <a16:rowId xmlns:a16="http://schemas.microsoft.com/office/drawing/2014/main" val="10002"/>
                  </a:ext>
                </a:extLst>
              </a:tr>
              <a:tr h="340201">
                <a:tc>
                  <a:txBody>
                    <a:bodyPr/>
                    <a:lstStyle/>
                    <a:p>
                      <a:r>
                        <a:rPr lang="en-US" sz="2000" dirty="0">
                          <a:latin typeface="Gadugi" panose="020B0502040204020203" pitchFamily="34" charset="0"/>
                        </a:rPr>
                        <a:t>Read/Write</a:t>
                      </a:r>
                    </a:p>
                  </a:txBody>
                  <a:tcPr/>
                </a:tc>
                <a:tc>
                  <a:txBody>
                    <a:bodyPr/>
                    <a:lstStyle/>
                    <a:p>
                      <a:r>
                        <a:rPr lang="en-US" sz="2000" dirty="0">
                          <a:latin typeface="Gadugi" panose="020B0502040204020203" pitchFamily="34" charset="0"/>
                        </a:rPr>
                        <a:t>Read</a:t>
                      </a:r>
                      <a:r>
                        <a:rPr lang="en-US" sz="2000" baseline="0" dirty="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Bloom filters, indicator</a:t>
                      </a:r>
                      <a:r>
                        <a:rPr lang="en-US" sz="2000" baseline="0" dirty="0">
                          <a:latin typeface="Gadugi" panose="020B0502040204020203" pitchFamily="34" charset="0"/>
                        </a:rPr>
                        <a:t> variables</a:t>
                      </a:r>
                      <a:endParaRPr lang="en-US" sz="2000" dirty="0">
                        <a:latin typeface="Gadugi" panose="020B0502040204020203" pitchFamily="34" charset="0"/>
                      </a:endParaRPr>
                    </a:p>
                  </a:txBody>
                  <a:tcPr/>
                </a:tc>
                <a:extLst>
                  <a:ext uri="{0D108BD9-81ED-4DB2-BD59-A6C34878D82A}">
                    <a16:rowId xmlns:a16="http://schemas.microsoft.com/office/drawing/2014/main" val="10003"/>
                  </a:ext>
                </a:extLst>
              </a:tr>
              <a:tr h="340201">
                <a:tc>
                  <a:txBody>
                    <a:bodyPr/>
                    <a:lstStyle/>
                    <a:p>
                      <a:r>
                        <a:rPr lang="en-US" sz="2000" dirty="0">
                          <a:latin typeface="Gadugi" panose="020B0502040204020203" pitchFamily="34" charset="0"/>
                        </a:rPr>
                        <a:t>Conditional</a:t>
                      </a:r>
                    </a:p>
                    <a:p>
                      <a:r>
                        <a:rPr lang="en-US" sz="2000" baseline="0" dirty="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Accumulate differently based on one predicate</a:t>
                      </a:r>
                    </a:p>
                  </a:txBody>
                  <a:tcPr/>
                </a:tc>
                <a:tc>
                  <a:txBody>
                    <a:bodyPr/>
                    <a:lstStyle/>
                    <a:p>
                      <a:r>
                        <a:rPr lang="en-US" sz="2000" dirty="0">
                          <a:latin typeface="Gadugi" panose="020B0502040204020203" pitchFamily="34" charset="0"/>
                        </a:rPr>
                        <a:t>Rate</a:t>
                      </a:r>
                      <a:r>
                        <a:rPr lang="en-US" sz="2000" baseline="0" dirty="0">
                          <a:latin typeface="Gadugi" panose="020B0502040204020203" pitchFamily="34" charset="0"/>
                        </a:rPr>
                        <a:t> Control Protocol,</a:t>
                      </a:r>
                    </a:p>
                    <a:p>
                      <a:r>
                        <a:rPr lang="en-US" sz="2000" baseline="0" dirty="0" err="1">
                          <a:latin typeface="Gadugi" panose="020B0502040204020203" pitchFamily="34" charset="0"/>
                        </a:rPr>
                        <a:t>Flowlet</a:t>
                      </a:r>
                      <a:r>
                        <a:rPr lang="en-US" sz="2000" baseline="0" dirty="0">
                          <a:latin typeface="Gadugi" panose="020B0502040204020203" pitchFamily="34" charset="0"/>
                        </a:rPr>
                        <a:t> switching, sampling</a:t>
                      </a:r>
                      <a:endParaRPr lang="en-US" sz="2000" dirty="0">
                        <a:latin typeface="Gadugi" panose="020B0502040204020203" pitchFamily="34" charset="0"/>
                      </a:endParaRPr>
                    </a:p>
                  </a:txBody>
                  <a:tcPr/>
                </a:tc>
                <a:extLst>
                  <a:ext uri="{0D108BD9-81ED-4DB2-BD59-A6C34878D82A}">
                    <a16:rowId xmlns:a16="http://schemas.microsoft.com/office/drawing/2014/main" val="10004"/>
                  </a:ext>
                </a:extLst>
              </a:tr>
              <a:tr h="340201">
                <a:tc>
                  <a:txBody>
                    <a:bodyPr/>
                    <a:lstStyle/>
                    <a:p>
                      <a:r>
                        <a:rPr lang="en-US" sz="2000" dirty="0">
                          <a:latin typeface="Gadugi" panose="020B0502040204020203" pitchFamily="34" charset="0"/>
                        </a:rPr>
                        <a:t>Nested Conditional Accumulator</a:t>
                      </a:r>
                    </a:p>
                  </a:txBody>
                  <a:tcPr/>
                </a:tc>
                <a:tc>
                  <a:txBody>
                    <a:bodyPr/>
                    <a:lstStyle/>
                    <a:p>
                      <a:r>
                        <a:rPr lang="en-US" sz="2000" dirty="0">
                          <a:latin typeface="Gadugi" panose="020B0502040204020203" pitchFamily="34" charset="0"/>
                        </a:rPr>
                        <a:t>Accumulate</a:t>
                      </a:r>
                      <a:r>
                        <a:rPr lang="en-US" sz="2000" baseline="0" dirty="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HULL, AVQ</a:t>
                      </a:r>
                    </a:p>
                  </a:txBody>
                  <a:tcPr/>
                </a:tc>
                <a:extLst>
                  <a:ext uri="{0D108BD9-81ED-4DB2-BD59-A6C34878D82A}">
                    <a16:rowId xmlns:a16="http://schemas.microsoft.com/office/drawing/2014/main" val="10005"/>
                  </a:ext>
                </a:extLst>
              </a:tr>
              <a:tr h="340201">
                <a:tc>
                  <a:txBody>
                    <a:bodyPr/>
                    <a:lstStyle/>
                    <a:p>
                      <a:r>
                        <a:rPr lang="en-US" sz="2000" dirty="0">
                          <a:latin typeface="Gadugi" panose="020B0502040204020203" pitchFamily="34" charset="0"/>
                        </a:rPr>
                        <a:t>Pairs</a:t>
                      </a:r>
                    </a:p>
                  </a:txBody>
                  <a:tcPr/>
                </a:tc>
                <a:tc>
                  <a:txBody>
                    <a:bodyPr/>
                    <a:lstStyle/>
                    <a:p>
                      <a:r>
                        <a:rPr lang="en-US" sz="2000" dirty="0">
                          <a:latin typeface="Gadugi" panose="020B0502040204020203" pitchFamily="34" charset="0"/>
                        </a:rPr>
                        <a:t>Update a pair of mutually dependent state variables</a:t>
                      </a:r>
                    </a:p>
                  </a:txBody>
                  <a:tcPr/>
                </a:tc>
                <a:tc>
                  <a:txBody>
                    <a:bodyPr/>
                    <a:lstStyle/>
                    <a:p>
                      <a:r>
                        <a:rPr lang="en-US" sz="2000" dirty="0">
                          <a:latin typeface="Gadugi" panose="020B0502040204020203" pitchFamily="34" charset="0"/>
                        </a:rPr>
                        <a:t>CONGA</a:t>
                      </a:r>
                    </a:p>
                  </a:txBody>
                  <a:tcPr/>
                </a:tc>
                <a:extLst>
                  <a:ext uri="{0D108BD9-81ED-4DB2-BD59-A6C34878D82A}">
                    <a16:rowId xmlns:a16="http://schemas.microsoft.com/office/drawing/2014/main" val="10006"/>
                  </a:ext>
                </a:extLst>
              </a:tr>
            </a:tbl>
          </a:graphicData>
        </a:graphic>
      </p:graphicFrame>
      <p:sp>
        <p:nvSpPr>
          <p:cNvPr id="3" name="Title 2"/>
          <p:cNvSpPr>
            <a:spLocks noGrp="1"/>
          </p:cNvSpPr>
          <p:nvPr>
            <p:ph type="title"/>
          </p:nvPr>
        </p:nvSpPr>
        <p:spPr>
          <a:xfrm>
            <a:off x="838200" y="365125"/>
            <a:ext cx="10706100" cy="1325563"/>
          </a:xfrm>
        </p:spPr>
        <p:txBody>
          <a:bodyPr/>
          <a:lstStyle/>
          <a:p>
            <a:r>
              <a:rPr lang="en-US" dirty="0"/>
              <a:t>Results: A catalog of reusable atoms</a:t>
            </a:r>
          </a:p>
        </p:txBody>
      </p:sp>
    </p:spTree>
    <p:extLst>
      <p:ext uri="{BB962C8B-B14F-4D97-AF65-F5344CB8AC3E}">
        <p14:creationId xmlns:p14="http://schemas.microsoft.com/office/powerpoint/2010/main" val="2031433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879714997"/>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3123807">
                  <a:extLst>
                    <a:ext uri="{9D8B030D-6E8A-4147-A177-3AD203B41FA5}">
                      <a16:colId xmlns:a16="http://schemas.microsoft.com/office/drawing/2014/main" val="20001"/>
                    </a:ext>
                  </a:extLst>
                </a:gridCol>
                <a:gridCol w="3015006">
                  <a:extLst>
                    <a:ext uri="{9D8B030D-6E8A-4147-A177-3AD203B41FA5}">
                      <a16:colId xmlns:a16="http://schemas.microsoft.com/office/drawing/2014/main" val="20002"/>
                    </a:ext>
                  </a:extLst>
                </a:gridCol>
                <a:gridCol w="1785201">
                  <a:extLst>
                    <a:ext uri="{9D8B030D-6E8A-4147-A177-3AD203B41FA5}">
                      <a16:colId xmlns:a16="http://schemas.microsoft.com/office/drawing/2014/main" val="20003"/>
                    </a:ext>
                  </a:extLst>
                </a:gridCol>
                <a:gridCol w="1943885">
                  <a:extLst>
                    <a:ext uri="{9D8B030D-6E8A-4147-A177-3AD203B41FA5}">
                      <a16:colId xmlns:a16="http://schemas.microsoft.com/office/drawing/2014/main" val="20004"/>
                    </a:ext>
                  </a:extLst>
                </a:gridCol>
              </a:tblGrid>
              <a:tr h="340201">
                <a:tc>
                  <a:txBody>
                    <a:bodyPr/>
                    <a:lstStyle/>
                    <a:p>
                      <a:r>
                        <a:rPr lang="en-US" sz="1600" dirty="0"/>
                        <a:t>Atoms</a:t>
                      </a:r>
                    </a:p>
                  </a:txBody>
                  <a:tcPr/>
                </a:tc>
                <a:tc>
                  <a:txBody>
                    <a:bodyPr/>
                    <a:lstStyle/>
                    <a:p>
                      <a:r>
                        <a:rPr lang="en-US" sz="1600" dirty="0"/>
                        <a:t>Description</a:t>
                      </a:r>
                    </a:p>
                  </a:txBody>
                  <a:tcPr/>
                </a:tc>
                <a:tc>
                  <a:txBody>
                    <a:bodyPr/>
                    <a:lstStyle/>
                    <a:p>
                      <a:r>
                        <a:rPr lang="en-US" sz="1600" dirty="0"/>
                        <a:t>Examples</a:t>
                      </a:r>
                    </a:p>
                  </a:txBody>
                  <a:tcPr/>
                </a:tc>
                <a:tc>
                  <a:txBody>
                    <a:bodyPr/>
                    <a:lstStyle/>
                    <a:p>
                      <a:r>
                        <a:rPr lang="en-US" sz="1600" dirty="0"/>
                        <a:t>32-nm atom area (</a:t>
                      </a:r>
                      <a:r>
                        <a:rPr lang="en-US" sz="1600" dirty="0">
                          <a:latin typeface="Symbol" charset="2"/>
                          <a:ea typeface="Symbol" charset="2"/>
                          <a:cs typeface="Symbol" charset="2"/>
                        </a:rPr>
                        <a:t>m</a:t>
                      </a:r>
                      <a:r>
                        <a:rPr lang="en-US" sz="1600" dirty="0">
                          <a:latin typeface="Gadugi" charset="0"/>
                          <a:ea typeface="Gadugi" charset="0"/>
                          <a:cs typeface="Gadugi" charset="0"/>
                        </a:rPr>
                        <a:t>m</a:t>
                      </a:r>
                      <a:r>
                        <a:rPr lang="en-US" sz="1600" baseline="30000" dirty="0">
                          <a:latin typeface="Gadugi" charset="0"/>
                          <a:ea typeface="Gadugi" charset="0"/>
                          <a:cs typeface="Gadugi" charset="0"/>
                        </a:rPr>
                        <a:t>2</a:t>
                      </a:r>
                      <a:r>
                        <a:rPr lang="en-US" sz="1600" dirty="0"/>
                        <a:t>) @ 1 GHz</a:t>
                      </a:r>
                    </a:p>
                  </a:txBody>
                  <a:tcPr/>
                </a:tc>
                <a:tc>
                  <a:txBody>
                    <a:bodyPr/>
                    <a:lstStyle/>
                    <a:p>
                      <a:r>
                        <a:rPr lang="en-US" sz="1600" dirty="0"/>
                        <a:t>Additional area for 100 atoms</a:t>
                      </a:r>
                    </a:p>
                  </a:txBody>
                  <a:tcPr/>
                </a:tc>
                <a:extLst>
                  <a:ext uri="{0D108BD9-81ED-4DB2-BD59-A6C34878D82A}">
                    <a16:rowId xmlns:a16="http://schemas.microsoft.com/office/drawing/2014/main" val="10000"/>
                  </a:ext>
                </a:extLst>
              </a:tr>
              <a:tr h="340201">
                <a:tc>
                  <a:txBody>
                    <a:bodyPr/>
                    <a:lstStyle/>
                    <a:p>
                      <a:r>
                        <a:rPr lang="en-US" sz="2000" dirty="0">
                          <a:latin typeface="Gadugi" panose="020B0502040204020203" pitchFamily="34" charset="0"/>
                        </a:rPr>
                        <a:t>Stateless</a:t>
                      </a:r>
                    </a:p>
                  </a:txBody>
                  <a:tcPr/>
                </a:tc>
                <a:tc>
                  <a:txBody>
                    <a:bodyPr/>
                    <a:lstStyle/>
                    <a:p>
                      <a:r>
                        <a:rPr lang="en-US" sz="2000" dirty="0">
                          <a:latin typeface="Gadugi" panose="020B0502040204020203" pitchFamily="34" charset="0"/>
                        </a:rPr>
                        <a:t>Binary</a:t>
                      </a:r>
                      <a:r>
                        <a:rPr lang="en-US" sz="2000" baseline="0" dirty="0">
                          <a:latin typeface="Gadugi" panose="020B0502040204020203" pitchFamily="34" charset="0"/>
                        </a:rPr>
                        <a:t> operations</a:t>
                      </a:r>
                    </a:p>
                    <a:p>
                      <a:r>
                        <a:rPr lang="en-US" sz="2000" baseline="0" dirty="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TTL decrement,</a:t>
                      </a:r>
                    </a:p>
                    <a:p>
                      <a:r>
                        <a:rPr lang="en-US" sz="2000" dirty="0">
                          <a:latin typeface="Gadugi" panose="020B0502040204020203" pitchFamily="34" charset="0"/>
                        </a:rPr>
                        <a:t>setting header fields, etc.</a:t>
                      </a:r>
                    </a:p>
                  </a:txBody>
                  <a:tcPr/>
                </a:tc>
                <a:tc>
                  <a:txBody>
                    <a:bodyPr/>
                    <a:lstStyle/>
                    <a:p>
                      <a:r>
                        <a:rPr lang="en-US" sz="2000" dirty="0">
                          <a:latin typeface="Gadugi" panose="020B0502040204020203" pitchFamily="34" charset="0"/>
                        </a:rPr>
                        <a:t>1384</a:t>
                      </a:r>
                    </a:p>
                  </a:txBody>
                  <a:tcPr/>
                </a:tc>
                <a:tc>
                  <a:txBody>
                    <a:bodyPr/>
                    <a:lstStyle/>
                    <a:p>
                      <a:r>
                        <a:rPr lang="en-US" sz="2000" dirty="0">
                          <a:latin typeface="Gadugi" panose="020B0502040204020203" pitchFamily="34" charset="0"/>
                        </a:rPr>
                        <a:t>0.07%</a:t>
                      </a:r>
                    </a:p>
                  </a:txBody>
                  <a:tcPr/>
                </a:tc>
                <a:extLst>
                  <a:ext uri="{0D108BD9-81ED-4DB2-BD59-A6C34878D82A}">
                    <a16:rowId xmlns:a16="http://schemas.microsoft.com/office/drawing/2014/main" val="10001"/>
                  </a:ext>
                </a:extLst>
              </a:tr>
              <a:tr h="340201">
                <a:tc>
                  <a:txBody>
                    <a:bodyPr/>
                    <a:lstStyle/>
                    <a:p>
                      <a:r>
                        <a:rPr lang="en-US" sz="2000" dirty="0">
                          <a:latin typeface="Gadugi" panose="020B0502040204020203" pitchFamily="34" charset="0"/>
                        </a:rPr>
                        <a:t>Accumulator</a:t>
                      </a:r>
                    </a:p>
                  </a:txBody>
                  <a:tcPr/>
                </a:tc>
                <a:tc>
                  <a:txBody>
                    <a:bodyPr/>
                    <a:lstStyle/>
                    <a:p>
                      <a:r>
                        <a:rPr lang="en-US" sz="2000" dirty="0">
                          <a:latin typeface="Gadugi" panose="020B0502040204020203" pitchFamily="34" charset="0"/>
                        </a:rPr>
                        <a:t>Increment state by value</a:t>
                      </a:r>
                    </a:p>
                    <a:p>
                      <a:r>
                        <a:rPr lang="en-US" sz="2000" dirty="0">
                          <a:latin typeface="Gadugi" panose="020B0502040204020203" pitchFamily="34" charset="0"/>
                        </a:rPr>
                        <a:t>(packet</a:t>
                      </a:r>
                      <a:r>
                        <a:rPr lang="en-US" sz="2000" baseline="0" dirty="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Counters, sketches, heavy hitters</a:t>
                      </a:r>
                    </a:p>
                  </a:txBody>
                  <a:tcPr/>
                </a:tc>
                <a:tc>
                  <a:txBody>
                    <a:bodyPr/>
                    <a:lstStyle/>
                    <a:p>
                      <a:r>
                        <a:rPr lang="en-US" sz="2000" dirty="0">
                          <a:latin typeface="Gadugi" panose="020B0502040204020203" pitchFamily="34" charset="0"/>
                        </a:rPr>
                        <a:t>431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Gadugi" panose="020B0502040204020203" pitchFamily="34" charset="0"/>
                        </a:rPr>
                        <a:t>0.022%</a:t>
                      </a:r>
                    </a:p>
                    <a:p>
                      <a:endParaRPr lang="en-US" sz="2000" dirty="0">
                        <a:latin typeface="Gadugi" panose="020B0502040204020203" pitchFamily="34" charset="0"/>
                      </a:endParaRPr>
                    </a:p>
                  </a:txBody>
                  <a:tcPr/>
                </a:tc>
                <a:extLst>
                  <a:ext uri="{0D108BD9-81ED-4DB2-BD59-A6C34878D82A}">
                    <a16:rowId xmlns:a16="http://schemas.microsoft.com/office/drawing/2014/main" val="10002"/>
                  </a:ext>
                </a:extLst>
              </a:tr>
              <a:tr h="340201">
                <a:tc>
                  <a:txBody>
                    <a:bodyPr/>
                    <a:lstStyle/>
                    <a:p>
                      <a:r>
                        <a:rPr lang="en-US" sz="2000" dirty="0">
                          <a:latin typeface="Gadugi" panose="020B0502040204020203" pitchFamily="34" charset="0"/>
                        </a:rPr>
                        <a:t>Read/Write</a:t>
                      </a:r>
                    </a:p>
                  </a:txBody>
                  <a:tcPr/>
                </a:tc>
                <a:tc>
                  <a:txBody>
                    <a:bodyPr/>
                    <a:lstStyle/>
                    <a:p>
                      <a:r>
                        <a:rPr lang="en-US" sz="2000" dirty="0">
                          <a:latin typeface="Gadugi" panose="020B0502040204020203" pitchFamily="34" charset="0"/>
                        </a:rPr>
                        <a:t>Read</a:t>
                      </a:r>
                      <a:r>
                        <a:rPr lang="en-US" sz="2000" baseline="0" dirty="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Bloom filters, indicator</a:t>
                      </a:r>
                      <a:r>
                        <a:rPr lang="en-US" sz="2000" baseline="0" dirty="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250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Gadugi" panose="020B0502040204020203" pitchFamily="34" charset="0"/>
                        </a:rPr>
                        <a:t>0.0125%</a:t>
                      </a:r>
                    </a:p>
                  </a:txBody>
                  <a:tcPr/>
                </a:tc>
                <a:extLst>
                  <a:ext uri="{0D108BD9-81ED-4DB2-BD59-A6C34878D82A}">
                    <a16:rowId xmlns:a16="http://schemas.microsoft.com/office/drawing/2014/main" val="10003"/>
                  </a:ext>
                </a:extLst>
              </a:tr>
              <a:tr h="340201">
                <a:tc>
                  <a:txBody>
                    <a:bodyPr/>
                    <a:lstStyle/>
                    <a:p>
                      <a:r>
                        <a:rPr lang="en-US" sz="2000" dirty="0">
                          <a:latin typeface="Gadugi" panose="020B0502040204020203" pitchFamily="34" charset="0"/>
                        </a:rPr>
                        <a:t>Conditional</a:t>
                      </a:r>
                    </a:p>
                    <a:p>
                      <a:r>
                        <a:rPr lang="en-US" sz="2000" baseline="0" dirty="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Accumulate differently based on one predicate</a:t>
                      </a:r>
                    </a:p>
                  </a:txBody>
                  <a:tcPr/>
                </a:tc>
                <a:tc>
                  <a:txBody>
                    <a:bodyPr/>
                    <a:lstStyle/>
                    <a:p>
                      <a:r>
                        <a:rPr lang="en-US" sz="2000" dirty="0">
                          <a:latin typeface="Gadugi" panose="020B0502040204020203" pitchFamily="34" charset="0"/>
                        </a:rPr>
                        <a:t>Rate</a:t>
                      </a:r>
                      <a:r>
                        <a:rPr lang="en-US" sz="2000" baseline="0" dirty="0">
                          <a:latin typeface="Gadugi" panose="020B0502040204020203" pitchFamily="34" charset="0"/>
                        </a:rPr>
                        <a:t> Control Protocol,</a:t>
                      </a:r>
                    </a:p>
                    <a:p>
                      <a:r>
                        <a:rPr lang="en-US" sz="2000" baseline="0" dirty="0" err="1">
                          <a:latin typeface="Gadugi" panose="020B0502040204020203" pitchFamily="34" charset="0"/>
                        </a:rPr>
                        <a:t>Flowlet</a:t>
                      </a:r>
                      <a:r>
                        <a:rPr lang="en-US" sz="2000" baseline="0" dirty="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985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Gadugi" panose="020B0502040204020203" pitchFamily="34" charset="0"/>
                        </a:rPr>
                        <a:t>0.049%</a:t>
                      </a:r>
                    </a:p>
                    <a:p>
                      <a:endParaRPr lang="en-US" sz="2000" dirty="0">
                        <a:latin typeface="Gadugi" panose="020B0502040204020203" pitchFamily="34" charset="0"/>
                      </a:endParaRPr>
                    </a:p>
                  </a:txBody>
                  <a:tcPr/>
                </a:tc>
                <a:extLst>
                  <a:ext uri="{0D108BD9-81ED-4DB2-BD59-A6C34878D82A}">
                    <a16:rowId xmlns:a16="http://schemas.microsoft.com/office/drawing/2014/main" val="10004"/>
                  </a:ext>
                </a:extLst>
              </a:tr>
              <a:tr h="340201">
                <a:tc>
                  <a:txBody>
                    <a:bodyPr/>
                    <a:lstStyle/>
                    <a:p>
                      <a:r>
                        <a:rPr lang="en-US" sz="2000" dirty="0">
                          <a:latin typeface="Gadugi" panose="020B0502040204020203" pitchFamily="34" charset="0"/>
                        </a:rPr>
                        <a:t>Nested Conditional Accumulator</a:t>
                      </a:r>
                    </a:p>
                  </a:txBody>
                  <a:tcPr/>
                </a:tc>
                <a:tc>
                  <a:txBody>
                    <a:bodyPr/>
                    <a:lstStyle/>
                    <a:p>
                      <a:r>
                        <a:rPr lang="en-US" sz="2000" dirty="0">
                          <a:latin typeface="Gadugi" panose="020B0502040204020203" pitchFamily="34" charset="0"/>
                        </a:rPr>
                        <a:t>Accumulate</a:t>
                      </a:r>
                      <a:r>
                        <a:rPr lang="en-US" sz="2000" baseline="0" dirty="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HULL, AVQ</a:t>
                      </a:r>
                    </a:p>
                  </a:txBody>
                  <a:tcPr/>
                </a:tc>
                <a:tc>
                  <a:txBody>
                    <a:bodyPr/>
                    <a:lstStyle/>
                    <a:p>
                      <a:r>
                        <a:rPr lang="en-US" sz="2000" dirty="0">
                          <a:latin typeface="Gadugi" panose="020B0502040204020203" pitchFamily="34" charset="0"/>
                        </a:rPr>
                        <a:t>3597</a:t>
                      </a:r>
                    </a:p>
                  </a:txBody>
                  <a:tcPr/>
                </a:tc>
                <a:tc>
                  <a:txBody>
                    <a:bodyPr/>
                    <a:lstStyle/>
                    <a:p>
                      <a:r>
                        <a:rPr lang="en-US" sz="2000" dirty="0">
                          <a:latin typeface="Gadugi" panose="020B0502040204020203" pitchFamily="34" charset="0"/>
                        </a:rPr>
                        <a:t>0.18%</a:t>
                      </a:r>
                    </a:p>
                  </a:txBody>
                  <a:tcPr/>
                </a:tc>
                <a:extLst>
                  <a:ext uri="{0D108BD9-81ED-4DB2-BD59-A6C34878D82A}">
                    <a16:rowId xmlns:a16="http://schemas.microsoft.com/office/drawing/2014/main" val="10005"/>
                  </a:ext>
                </a:extLst>
              </a:tr>
              <a:tr h="340201">
                <a:tc>
                  <a:txBody>
                    <a:bodyPr/>
                    <a:lstStyle/>
                    <a:p>
                      <a:r>
                        <a:rPr lang="en-US" sz="2000" dirty="0">
                          <a:latin typeface="Gadugi" panose="020B0502040204020203" pitchFamily="34" charset="0"/>
                        </a:rPr>
                        <a:t>Pairs</a:t>
                      </a:r>
                    </a:p>
                  </a:txBody>
                  <a:tcPr/>
                </a:tc>
                <a:tc>
                  <a:txBody>
                    <a:bodyPr/>
                    <a:lstStyle/>
                    <a:p>
                      <a:r>
                        <a:rPr lang="en-US" sz="2000" dirty="0">
                          <a:latin typeface="Gadugi" panose="020B0502040204020203" pitchFamily="34" charset="0"/>
                        </a:rPr>
                        <a:t>Update a pair of mutually dependent state variables</a:t>
                      </a:r>
                    </a:p>
                  </a:txBody>
                  <a:tcPr/>
                </a:tc>
                <a:tc>
                  <a:txBody>
                    <a:bodyPr/>
                    <a:lstStyle/>
                    <a:p>
                      <a:r>
                        <a:rPr lang="en-US" sz="2000" dirty="0">
                          <a:latin typeface="Gadugi" panose="020B0502040204020203" pitchFamily="34" charset="0"/>
                        </a:rPr>
                        <a:t>CONGA</a:t>
                      </a:r>
                    </a:p>
                  </a:txBody>
                  <a:tcPr/>
                </a:tc>
                <a:tc>
                  <a:txBody>
                    <a:bodyPr/>
                    <a:lstStyle/>
                    <a:p>
                      <a:r>
                        <a:rPr lang="en-US" sz="2000" dirty="0">
                          <a:latin typeface="Gadugi" panose="020B0502040204020203" pitchFamily="34" charset="0"/>
                        </a:rPr>
                        <a:t>5997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Gadugi" panose="020B0502040204020203" pitchFamily="34" charset="0"/>
                        </a:rPr>
                        <a:t>0.30%</a:t>
                      </a:r>
                    </a:p>
                    <a:p>
                      <a:endParaRPr lang="en-US" sz="2000" dirty="0">
                        <a:latin typeface="Gadugi" panose="020B0502040204020203" pitchFamily="34" charset="0"/>
                      </a:endParaRPr>
                    </a:p>
                  </a:txBody>
                  <a:tcPr/>
                </a:tc>
                <a:extLst>
                  <a:ext uri="{0D108BD9-81ED-4DB2-BD59-A6C34878D82A}">
                    <a16:rowId xmlns:a16="http://schemas.microsoft.com/office/drawing/2014/main" val="10006"/>
                  </a:ext>
                </a:extLst>
              </a:tr>
            </a:tbl>
          </a:graphicData>
        </a:graphic>
      </p:graphicFrame>
      <p:sp>
        <p:nvSpPr>
          <p:cNvPr id="3" name="Title 2"/>
          <p:cNvSpPr>
            <a:spLocks noGrp="1"/>
          </p:cNvSpPr>
          <p:nvPr>
            <p:ph type="title"/>
          </p:nvPr>
        </p:nvSpPr>
        <p:spPr>
          <a:xfrm>
            <a:off x="838200" y="365125"/>
            <a:ext cx="10706100" cy="1325563"/>
          </a:xfrm>
        </p:spPr>
        <p:txBody>
          <a:bodyPr/>
          <a:lstStyle/>
          <a:p>
            <a:r>
              <a:rPr lang="en-US" dirty="0"/>
              <a:t>Results: A catalog of reusable atoms</a:t>
            </a:r>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&lt;1 % additional chip area for 100 atom instances</a:t>
            </a:r>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Traditional network architecture</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1714897" y="6108226"/>
            <a:ext cx="8762207" cy="553998"/>
          </a:xfrm>
          <a:prstGeom prst="rect">
            <a:avLst/>
          </a:prstGeom>
          <a:noFill/>
        </p:spPr>
        <p:txBody>
          <a:bodyPr wrap="none" rtlCol="0">
            <a:spAutoFit/>
          </a:bodyPr>
          <a:lstStyle/>
          <a:p>
            <a:r>
              <a:rPr lang="en-US" sz="3000" dirty="0">
                <a:latin typeface="Gadugi" panose="020B0502040204020203" pitchFamily="34" charset="0"/>
              </a:rPr>
              <a:t>Simple routers; most functionality resides on end hosts</a:t>
            </a: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C292-E175-A945-8F42-8A16314E8406}"/>
              </a:ext>
            </a:extLst>
          </p:cNvPr>
          <p:cNvSpPr>
            <a:spLocks noGrp="1"/>
          </p:cNvSpPr>
          <p:nvPr>
            <p:ph type="title"/>
          </p:nvPr>
        </p:nvSpPr>
        <p:spPr/>
        <p:txBody>
          <a:bodyPr/>
          <a:lstStyle/>
          <a:p>
            <a:r>
              <a:rPr lang="en-US" dirty="0"/>
              <a:t>Atoms generalize to unanticipated use cases</a:t>
            </a:r>
          </a:p>
        </p:txBody>
      </p:sp>
      <p:graphicFrame>
        <p:nvGraphicFramePr>
          <p:cNvPr id="4" name="Content Placeholder 3">
            <a:extLst>
              <a:ext uri="{FF2B5EF4-FFF2-40B4-BE49-F238E27FC236}">
                <a16:creationId xmlns:a16="http://schemas.microsoft.com/office/drawing/2014/main" id="{B1B7FFFB-55D1-014B-9569-749AC4AC876A}"/>
              </a:ext>
            </a:extLst>
          </p:cNvPr>
          <p:cNvGraphicFramePr>
            <a:graphicFrameLocks noGrp="1"/>
          </p:cNvGraphicFramePr>
          <p:nvPr>
            <p:ph idx="1"/>
            <p:extLst>
              <p:ext uri="{D42A27DB-BD31-4B8C-83A1-F6EECF244321}">
                <p14:modId xmlns:p14="http://schemas.microsoft.com/office/powerpoint/2010/main" val="2269129433"/>
              </p:ext>
            </p:extLst>
          </p:nvPr>
        </p:nvGraphicFramePr>
        <p:xfrm>
          <a:off x="1181100" y="1707017"/>
          <a:ext cx="10325100" cy="4668361"/>
        </p:xfrm>
        <a:graphic>
          <a:graphicData uri="http://schemas.openxmlformats.org/drawingml/2006/table">
            <a:tbl>
              <a:tblPr firstRow="1" bandRow="1">
                <a:tableStyleId>{5C22544A-7EE6-4342-B048-85BDC9FD1C3A}</a:tableStyleId>
              </a:tblPr>
              <a:tblGrid>
                <a:gridCol w="1900855">
                  <a:extLst>
                    <a:ext uri="{9D8B030D-6E8A-4147-A177-3AD203B41FA5}">
                      <a16:colId xmlns:a16="http://schemas.microsoft.com/office/drawing/2014/main" val="3720186591"/>
                    </a:ext>
                  </a:extLst>
                </a:gridCol>
                <a:gridCol w="8424245">
                  <a:extLst>
                    <a:ext uri="{9D8B030D-6E8A-4147-A177-3AD203B41FA5}">
                      <a16:colId xmlns:a16="http://schemas.microsoft.com/office/drawing/2014/main" val="3081193928"/>
                    </a:ext>
                  </a:extLst>
                </a:gridCol>
              </a:tblGrid>
              <a:tr h="340201">
                <a:tc>
                  <a:txBody>
                    <a:bodyPr/>
                    <a:lstStyle/>
                    <a:p>
                      <a:r>
                        <a:rPr lang="en-US" sz="1600" dirty="0"/>
                        <a:t>Atoms</a:t>
                      </a:r>
                    </a:p>
                  </a:txBody>
                  <a:tcPr/>
                </a:tc>
                <a:tc>
                  <a:txBody>
                    <a:bodyPr/>
                    <a:lstStyle/>
                    <a:p>
                      <a:r>
                        <a:rPr lang="en-US" sz="1600" dirty="0"/>
                        <a:t>New use cases</a:t>
                      </a:r>
                    </a:p>
                  </a:txBody>
                  <a:tcPr/>
                </a:tc>
                <a:extLst>
                  <a:ext uri="{0D108BD9-81ED-4DB2-BD59-A6C34878D82A}">
                    <a16:rowId xmlns:a16="http://schemas.microsoft.com/office/drawing/2014/main" val="2446780112"/>
                  </a:ext>
                </a:extLst>
              </a:tr>
              <a:tr h="340201">
                <a:tc>
                  <a:txBody>
                    <a:bodyPr/>
                    <a:lstStyle/>
                    <a:p>
                      <a:r>
                        <a:rPr lang="en-US" sz="2000" dirty="0">
                          <a:latin typeface="Gadugi" panose="020B0502040204020203" pitchFamily="34" charset="0"/>
                        </a:rPr>
                        <a:t>Stateless</a:t>
                      </a:r>
                    </a:p>
                  </a:txBody>
                  <a:tcPr/>
                </a:tc>
                <a:tc>
                  <a:txBody>
                    <a:bodyPr/>
                    <a:lstStyle/>
                    <a:p>
                      <a:r>
                        <a:rPr lang="en-US" sz="2000" dirty="0">
                          <a:latin typeface="Gadugi" panose="020B0502040204020203" pitchFamily="34" charset="0"/>
                        </a:rPr>
                        <a:t>Stateless stream processing</a:t>
                      </a:r>
                    </a:p>
                    <a:p>
                      <a:endParaRPr lang="en-US" sz="2000" dirty="0">
                        <a:latin typeface="Gadugi" panose="020B0502040204020203" pitchFamily="34" charset="0"/>
                      </a:endParaRPr>
                    </a:p>
                  </a:txBody>
                  <a:tcPr/>
                </a:tc>
                <a:extLst>
                  <a:ext uri="{0D108BD9-81ED-4DB2-BD59-A6C34878D82A}">
                    <a16:rowId xmlns:a16="http://schemas.microsoft.com/office/drawing/2014/main" val="3224348469"/>
                  </a:ext>
                </a:extLst>
              </a:tr>
              <a:tr h="340201">
                <a:tc>
                  <a:txBody>
                    <a:bodyPr/>
                    <a:lstStyle/>
                    <a:p>
                      <a:r>
                        <a:rPr lang="en-US" sz="2000" dirty="0">
                          <a:latin typeface="Gadugi" panose="020B0502040204020203" pitchFamily="34" charset="0"/>
                        </a:rPr>
                        <a:t>Conditional</a:t>
                      </a:r>
                    </a:p>
                    <a:p>
                      <a:r>
                        <a:rPr lang="en-US" sz="2000" baseline="0" dirty="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a:t>Counting TCP packet reordering</a:t>
                      </a:r>
                    </a:p>
                    <a:p>
                      <a:r>
                        <a:rPr lang="en-US" sz="2000" dirty="0" err="1"/>
                        <a:t>Stateful</a:t>
                      </a:r>
                      <a:r>
                        <a:rPr lang="en-US" sz="2000" dirty="0"/>
                        <a:t> firewalls</a:t>
                      </a:r>
                    </a:p>
                    <a:p>
                      <a:r>
                        <a:rPr lang="en-US" sz="2000" dirty="0"/>
                        <a:t>Checking for frequent domain name changes</a:t>
                      </a:r>
                    </a:p>
                    <a:p>
                      <a:r>
                        <a:rPr lang="en-US" sz="2000" dirty="0">
                          <a:latin typeface="Gadugi" panose="020B0502040204020203" pitchFamily="34" charset="0"/>
                        </a:rPr>
                        <a:t>FTP connection monitoring</a:t>
                      </a:r>
                    </a:p>
                    <a:p>
                      <a:r>
                        <a:rPr lang="en-US" sz="2000" dirty="0">
                          <a:latin typeface="Gadugi" panose="020B0502040204020203" pitchFamily="34" charset="0"/>
                        </a:rPr>
                        <a:t>Detect </a:t>
                      </a:r>
                      <a:r>
                        <a:rPr lang="en-US" sz="2000">
                          <a:latin typeface="Gadugi" panose="020B0502040204020203" pitchFamily="34" charset="0"/>
                        </a:rPr>
                        <a:t>first packet of a flow</a:t>
                      </a:r>
                      <a:endParaRPr lang="en-US" sz="2000" dirty="0">
                        <a:latin typeface="Gadugi" panose="020B0502040204020203" pitchFamily="34" charset="0"/>
                      </a:endParaRPr>
                    </a:p>
                  </a:txBody>
                  <a:tcPr/>
                </a:tc>
                <a:extLst>
                  <a:ext uri="{0D108BD9-81ED-4DB2-BD59-A6C34878D82A}">
                    <a16:rowId xmlns:a16="http://schemas.microsoft.com/office/drawing/2014/main" val="1283019487"/>
                  </a:ext>
                </a:extLst>
              </a:tr>
              <a:tr h="340201">
                <a:tc>
                  <a:txBody>
                    <a:bodyPr/>
                    <a:lstStyle/>
                    <a:p>
                      <a:r>
                        <a:rPr lang="en-US" sz="2000" dirty="0">
                          <a:latin typeface="Gadugi" panose="020B0502040204020203" pitchFamily="34" charset="0"/>
                        </a:rPr>
                        <a:t>Nested Conditional Accumulator</a:t>
                      </a:r>
                    </a:p>
                  </a:txBody>
                  <a:tcPr/>
                </a:tc>
                <a:tc>
                  <a:txBody>
                    <a:bodyPr/>
                    <a:lstStyle/>
                    <a:p>
                      <a:r>
                        <a:rPr lang="en-US" sz="2000" dirty="0" err="1">
                          <a:latin typeface="Gadugi" panose="020B0502040204020203" pitchFamily="34" charset="0"/>
                        </a:rPr>
                        <a:t>Superspreader</a:t>
                      </a:r>
                      <a:r>
                        <a:rPr lang="en-US" sz="2000" dirty="0">
                          <a:latin typeface="Gadugi" panose="020B0502040204020203" pitchFamily="34" charset="0"/>
                        </a:rPr>
                        <a:t> detection</a:t>
                      </a:r>
                    </a:p>
                    <a:p>
                      <a:r>
                        <a:rPr lang="en-US" sz="2000" dirty="0">
                          <a:latin typeface="Gadugi" panose="020B0502040204020203" pitchFamily="34" charset="0"/>
                        </a:rPr>
                        <a:t>The BLUE AQM algorithm</a:t>
                      </a:r>
                    </a:p>
                  </a:txBody>
                  <a:tcPr/>
                </a:tc>
                <a:extLst>
                  <a:ext uri="{0D108BD9-81ED-4DB2-BD59-A6C34878D82A}">
                    <a16:rowId xmlns:a16="http://schemas.microsoft.com/office/drawing/2014/main" val="3624195048"/>
                  </a:ext>
                </a:extLst>
              </a:tr>
              <a:tr h="340201">
                <a:tc>
                  <a:txBody>
                    <a:bodyPr/>
                    <a:lstStyle/>
                    <a:p>
                      <a:r>
                        <a:rPr lang="en-US" sz="2000" dirty="0">
                          <a:latin typeface="Gadugi" panose="020B0502040204020203" pitchFamily="34" charset="0"/>
                        </a:rPr>
                        <a:t>Pairs</a:t>
                      </a:r>
                    </a:p>
                  </a:txBody>
                  <a:tcPr/>
                </a:tc>
                <a:tc>
                  <a:txBody>
                    <a:bodyPr/>
                    <a:lstStyle/>
                    <a:p>
                      <a:r>
                        <a:rPr lang="en-US" sz="2000" dirty="0" err="1">
                          <a:latin typeface="Gadugi" panose="020B0502040204020203" pitchFamily="34" charset="0"/>
                        </a:rPr>
                        <a:t>HashPipe</a:t>
                      </a:r>
                      <a:r>
                        <a:rPr lang="en-US" sz="2000" dirty="0">
                          <a:latin typeface="Gadugi" panose="020B0502040204020203" pitchFamily="34" charset="0"/>
                        </a:rPr>
                        <a:t> (SOSR 2017)</a:t>
                      </a:r>
                    </a:p>
                    <a:p>
                      <a:r>
                        <a:rPr lang="en-US" sz="2000" dirty="0">
                          <a:latin typeface="Gadugi" panose="020B0502040204020203" pitchFamily="34" charset="0"/>
                        </a:rPr>
                        <a:t>HULA (SOSR 2016)</a:t>
                      </a:r>
                    </a:p>
                    <a:p>
                      <a:r>
                        <a:rPr lang="en-US" sz="2000" dirty="0">
                          <a:latin typeface="Gadugi" panose="020B0502040204020203" pitchFamily="34" charset="0"/>
                        </a:rPr>
                        <a:t>Spam detection</a:t>
                      </a:r>
                    </a:p>
                  </a:txBody>
                  <a:tcPr/>
                </a:tc>
                <a:extLst>
                  <a:ext uri="{0D108BD9-81ED-4DB2-BD59-A6C34878D82A}">
                    <a16:rowId xmlns:a16="http://schemas.microsoft.com/office/drawing/2014/main" val="4241257088"/>
                  </a:ext>
                </a:extLst>
              </a:tr>
            </a:tbl>
          </a:graphicData>
        </a:graphic>
      </p:graphicFrame>
    </p:spTree>
    <p:extLst>
      <p:ext uri="{BB962C8B-B14F-4D97-AF65-F5344CB8AC3E}">
        <p14:creationId xmlns:p14="http://schemas.microsoft.com/office/powerpoint/2010/main" val="1158579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 work: </a:t>
            </a:r>
            <a:r>
              <a:rPr lang="en-US" dirty="0" err="1"/>
              <a:t>performance+programmability</a:t>
            </a:r>
            <a:endParaRPr lang="en-US" dirty="0"/>
          </a:p>
        </p:txBody>
      </p:sp>
      <p:sp>
        <p:nvSpPr>
          <p:cNvPr id="192" name="Content Placeholder 2"/>
          <p:cNvSpPr>
            <a:spLocks noGrp="1"/>
          </p:cNvSpPr>
          <p:nvPr>
            <p:ph idx="1"/>
          </p:nvPr>
        </p:nvSpPr>
        <p:spPr>
          <a:xfrm>
            <a:off x="180848" y="1518647"/>
            <a:ext cx="5495712" cy="4036190"/>
          </a:xfrm>
        </p:spPr>
        <p:txBody>
          <a:bodyPr>
            <a:noAutofit/>
          </a:bodyPr>
          <a:lstStyle/>
          <a:p>
            <a:r>
              <a:rPr lang="en-US" sz="2400" dirty="0"/>
              <a:t>Domino (SIGCOMM ‘16):</a:t>
            </a:r>
          </a:p>
          <a:p>
            <a:pPr marL="0" indent="0">
              <a:buNone/>
            </a:pPr>
            <a:r>
              <a:rPr lang="en-US" sz="2400" dirty="0"/>
              <a:t>    programming streaming</a:t>
            </a:r>
          </a:p>
          <a:p>
            <a:pPr marL="0" indent="0">
              <a:buNone/>
            </a:pPr>
            <a:r>
              <a:rPr lang="en-US" sz="2400" dirty="0"/>
              <a:t>    algorithms</a:t>
            </a:r>
          </a:p>
          <a:p>
            <a:r>
              <a:rPr lang="en-US" sz="2400" dirty="0"/>
              <a:t>PIFO (SIGCOMM ‘16):</a:t>
            </a:r>
          </a:p>
          <a:p>
            <a:pPr marL="0" indent="0">
              <a:buNone/>
            </a:pPr>
            <a:r>
              <a:rPr lang="en-US" sz="2400" dirty="0"/>
              <a:t>    programming scheduling</a:t>
            </a:r>
          </a:p>
          <a:p>
            <a:pPr marL="0" indent="0">
              <a:buNone/>
            </a:pPr>
            <a:r>
              <a:rPr lang="en-US" sz="2400" dirty="0"/>
              <a:t>    algorithms</a:t>
            </a:r>
          </a:p>
          <a:p>
            <a:r>
              <a:rPr lang="en-US" sz="2400" dirty="0" err="1"/>
              <a:t>Marple</a:t>
            </a:r>
            <a:r>
              <a:rPr lang="en-US" sz="2400" dirty="0"/>
              <a:t> (SIGCOMM ‘17):</a:t>
            </a:r>
          </a:p>
          <a:p>
            <a:pPr marL="0" indent="0">
              <a:buNone/>
            </a:pPr>
            <a:r>
              <a:rPr lang="en-US" sz="2400" dirty="0"/>
              <a:t>    programmable and scalable</a:t>
            </a:r>
          </a:p>
          <a:p>
            <a:pPr marL="0" indent="0">
              <a:buNone/>
            </a:pPr>
            <a:r>
              <a:rPr lang="en-US" sz="2400" dirty="0"/>
              <a:t>    measurement</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Performance+programmability</a:t>
            </a:r>
            <a:r>
              <a:rPr lang="en-US" sz="2800" dirty="0">
                <a:latin typeface="Gadugi" charset="0"/>
                <a:ea typeface="Gadugi" charset="0"/>
                <a:cs typeface="Gadugi" charset="0"/>
              </a:rPr>
              <a:t> for important classes of router functions</a:t>
            </a:r>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5" name="Rounded Rectangle 664"/>
          <p:cNvSpPr/>
          <p:nvPr/>
        </p:nvSpPr>
        <p:spPr>
          <a:xfrm>
            <a:off x="7543800" y="2095500"/>
            <a:ext cx="13335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4" name="Straight Arrow Connector 173">
            <a:extLst>
              <a:ext uri="{FF2B5EF4-FFF2-40B4-BE49-F238E27FC236}">
                <a16:creationId xmlns:a16="http://schemas.microsoft.com/office/drawing/2014/main" id="{28F4E700-A624-6C47-9EE3-5F0B36511373}"/>
              </a:ext>
            </a:extLst>
          </p:cNvPr>
          <p:cNvCxnSpPr/>
          <p:nvPr/>
        </p:nvCxnSpPr>
        <p:spPr>
          <a:xfrm>
            <a:off x="0" y="3076326"/>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4011181276"/>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programmable scheduling?</a:t>
            </a:r>
          </a:p>
        </p:txBody>
      </p:sp>
      <p:sp>
        <p:nvSpPr>
          <p:cNvPr id="3" name="Content Placeholder 2"/>
          <p:cNvSpPr>
            <a:spLocks noGrp="1"/>
          </p:cNvSpPr>
          <p:nvPr>
            <p:ph idx="1"/>
          </p:nvPr>
        </p:nvSpPr>
        <p:spPr>
          <a:xfrm>
            <a:off x="838200" y="1825625"/>
            <a:ext cx="11353800" cy="4351338"/>
          </a:xfrm>
        </p:spPr>
        <p:txBody>
          <a:bodyPr>
            <a:normAutofit/>
          </a:bodyPr>
          <a:lstStyle/>
          <a:p>
            <a:r>
              <a:rPr lang="en-US" dirty="0"/>
              <a:t>Different performance objectives demand different schedulers</a:t>
            </a:r>
          </a:p>
          <a:p>
            <a:pPr lvl="1"/>
            <a:r>
              <a:rPr lang="en-US" dirty="0"/>
              <a:t>Isolating different tenants in a datacenter: fair queueing</a:t>
            </a:r>
          </a:p>
          <a:p>
            <a:pPr lvl="1"/>
            <a:r>
              <a:rPr lang="en-US" dirty="0"/>
              <a:t>Single tenant with many short flows: shortest remaining processing time</a:t>
            </a:r>
          </a:p>
          <a:p>
            <a:pPr lvl="1"/>
            <a:endParaRPr lang="en-US" dirty="0"/>
          </a:p>
          <a:p>
            <a:r>
              <a:rPr lang="en-US" dirty="0"/>
              <a:t>Status quo: Menu of schedulers baked into hardware</a:t>
            </a:r>
          </a:p>
          <a:p>
            <a:pPr lvl="1"/>
            <a:r>
              <a:rPr lang="en-US" dirty="0"/>
              <a:t>Can configure coefficients, but not program a new algorithm</a:t>
            </a:r>
          </a:p>
        </p:txBody>
      </p:sp>
    </p:spTree>
    <p:custDataLst>
      <p:tags r:id="rId1"/>
    </p:custDataLst>
    <p:extLst>
      <p:ext uri="{BB962C8B-B14F-4D97-AF65-F5344CB8AC3E}">
        <p14:creationId xmlns:p14="http://schemas.microsoft.com/office/powerpoint/2010/main" val="1679547552"/>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is programmable scheduling hard?</a:t>
            </a:r>
          </a:p>
        </p:txBody>
      </p:sp>
      <p:sp>
        <p:nvSpPr>
          <p:cNvPr id="3" name="Content Placeholder 2"/>
          <p:cNvSpPr>
            <a:spLocks noGrp="1"/>
          </p:cNvSpPr>
          <p:nvPr>
            <p:ph idx="1"/>
          </p:nvPr>
        </p:nvSpPr>
        <p:spPr/>
        <p:txBody>
          <a:bodyPr>
            <a:normAutofit/>
          </a:bodyPr>
          <a:lstStyle/>
          <a:p>
            <a:r>
              <a:rPr lang="en-US" dirty="0"/>
              <a:t>Many algorithms, yet no consensus on primitives</a:t>
            </a:r>
          </a:p>
          <a:p>
            <a:endParaRPr lang="en-US" sz="1200" dirty="0"/>
          </a:p>
          <a:p>
            <a:r>
              <a:rPr lang="en-US" dirty="0"/>
              <a:t>Tight timing requirements: can’t simply use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Gadugi" charset="0"/>
                <a:ea typeface="Gadugi" charset="0"/>
                <a:cs typeface="Gadugi" charset="0"/>
              </a:rPr>
              <a:t>Need expressive primitive that can run at high speed</a:t>
            </a:r>
          </a:p>
        </p:txBody>
      </p:sp>
    </p:spTree>
    <p:custDataLst>
      <p:tags r:id="rId1"/>
    </p:custDataLst>
    <p:extLst>
      <p:ext uri="{BB962C8B-B14F-4D97-AF65-F5344CB8AC3E}">
        <p14:creationId xmlns:p14="http://schemas.microsoft.com/office/powerpoint/2010/main" val="15322185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scheduler 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a:latin typeface="+mj-lt"/>
              </a:rPr>
              <a:t>It decides</a:t>
            </a:r>
          </a:p>
          <a:p>
            <a:r>
              <a:rPr lang="en-US" dirty="0">
                <a:latin typeface="+mj-lt"/>
              </a:rPr>
              <a:t>In what </a:t>
            </a:r>
            <a:r>
              <a:rPr lang="en-US" b="1" dirty="0">
                <a:solidFill>
                  <a:srgbClr val="901028"/>
                </a:solidFill>
                <a:latin typeface="+mj-lt"/>
              </a:rPr>
              <a:t>order</a:t>
            </a:r>
            <a:r>
              <a:rPr lang="en-US" dirty="0">
                <a:latin typeface="+mj-lt"/>
              </a:rPr>
              <a:t> are packets sent</a:t>
            </a:r>
          </a:p>
          <a:p>
            <a:pPr lvl="1"/>
            <a:r>
              <a:rPr lang="en-US" dirty="0">
                <a:latin typeface="+mj-lt"/>
              </a:rPr>
              <a:t>e.g., first-in first-out, priorities, weighted fair queueing</a:t>
            </a:r>
          </a:p>
          <a:p>
            <a:r>
              <a:rPr lang="en-US" dirty="0">
                <a:latin typeface="+mj-lt"/>
              </a:rPr>
              <a:t>At what </a:t>
            </a:r>
            <a:r>
              <a:rPr lang="en-US" b="1" dirty="0">
                <a:solidFill>
                  <a:srgbClr val="901028"/>
                </a:solidFill>
                <a:latin typeface="+mj-lt"/>
              </a:rPr>
              <a:t>time</a:t>
            </a:r>
            <a:r>
              <a:rPr lang="en-US" b="1" dirty="0">
                <a:latin typeface="+mj-lt"/>
              </a:rPr>
              <a:t> </a:t>
            </a:r>
            <a:r>
              <a:rPr lang="en-US" dirty="0">
                <a:latin typeface="+mj-lt"/>
              </a:rPr>
              <a:t>are packets sent</a:t>
            </a:r>
          </a:p>
          <a:p>
            <a:pPr lvl="1"/>
            <a:r>
              <a:rPr lang="en-US" dirty="0">
                <a:latin typeface="+mj-lt"/>
              </a:rPr>
              <a:t>e.g., rate limits</a:t>
            </a:r>
          </a:p>
          <a:p>
            <a:pPr marL="0" indent="0">
              <a:buNone/>
            </a:pPr>
            <a:endParaRPr lang="en-US" sz="1200" dirty="0">
              <a:latin typeface="+mj-lt"/>
            </a:endParaRPr>
          </a:p>
        </p:txBody>
      </p:sp>
    </p:spTree>
    <p:custDataLst>
      <p:tags r:id="rId1"/>
    </p:custDataLst>
    <p:extLst>
      <p:ext uri="{BB962C8B-B14F-4D97-AF65-F5344CB8AC3E}">
        <p14:creationId xmlns:p14="http://schemas.microsoft.com/office/powerpoint/2010/main" val="636742434"/>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The Push-In First-Out Queue</a:t>
            </a: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a:solidFill>
                  <a:srgbClr val="3366FF"/>
                </a:solidFill>
              </a:rPr>
              <a:t>Key observation</a:t>
            </a:r>
          </a:p>
          <a:p>
            <a:r>
              <a:rPr lang="en-US" sz="11200" dirty="0"/>
              <a:t>In many schedulers, relative order of buffered packets does not change with future packet arrivals</a:t>
            </a:r>
          </a:p>
          <a:p>
            <a:r>
              <a:rPr lang="en-US" sz="11200" dirty="0"/>
              <a:t>A packet’s place in the scheduling order is known at </a:t>
            </a:r>
            <a:r>
              <a:rPr lang="en-US" sz="11200" dirty="0" err="1"/>
              <a:t>enqueue</a:t>
            </a:r>
            <a:endParaRPr lang="en-US" sz="11200" dirty="0"/>
          </a:p>
          <a:p>
            <a:endParaRPr lang="en-US" sz="11200" dirty="0">
              <a:latin typeface="+mj-lt"/>
            </a:endParaRPr>
          </a:p>
          <a:p>
            <a:pPr marL="0" indent="0">
              <a:buNone/>
            </a:pPr>
            <a:r>
              <a:rPr lang="en-US" sz="11200" b="1" dirty="0">
                <a:solidFill>
                  <a:srgbClr val="3366FF"/>
                </a:solidFill>
              </a:rPr>
              <a:t>The Push-In First-Out Queue (PIFO)</a:t>
            </a:r>
            <a:r>
              <a:rPr lang="en-US" sz="11200" dirty="0">
                <a:latin typeface="+mj-lt"/>
              </a:rPr>
              <a:t>: Packets are pushed into an arbitrary location based on a </a:t>
            </a:r>
            <a:r>
              <a:rPr lang="en-US" sz="11200" b="1" dirty="0">
                <a:solidFill>
                  <a:srgbClr val="901028"/>
                </a:solidFill>
                <a:latin typeface="+mj-lt"/>
              </a:rPr>
              <a:t>rank</a:t>
            </a:r>
            <a:r>
              <a:rPr lang="en-US" sz="11200" dirty="0">
                <a:latin typeface="+mj-lt"/>
              </a:rPr>
              <a:t>, and </a:t>
            </a:r>
            <a:r>
              <a:rPr lang="en-US" sz="11200" dirty="0" err="1">
                <a:latin typeface="+mj-lt"/>
              </a:rPr>
              <a:t>dequeued</a:t>
            </a:r>
            <a:r>
              <a:rPr lang="en-US" sz="11200" dirty="0">
                <a:latin typeface="+mj-lt"/>
              </a:rPr>
              <a:t> from the head</a:t>
            </a:r>
          </a:p>
          <a:p>
            <a:endParaRPr lang="en-US" sz="11200" dirty="0">
              <a:latin typeface="+mj-lt"/>
            </a:endParaRPr>
          </a:p>
          <a:p>
            <a:pPr marL="0" indent="0">
              <a:buNone/>
            </a:pPr>
            <a:endParaRPr lang="en-US" dirty="0">
              <a:latin typeface="+mj-lt"/>
            </a:endParaRPr>
          </a:p>
          <a:p>
            <a:endParaRPr lang="en-US" dirty="0">
              <a:latin typeface="+mj-lt"/>
            </a:endParaRPr>
          </a:p>
          <a:p>
            <a:endParaRPr lang="en-US" dirty="0">
              <a:latin typeface="+mj-lt"/>
            </a:endParaRPr>
          </a:p>
          <a:p>
            <a:endParaRPr lang="en-US" dirty="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5</a:t>
            </a: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9</a:t>
            </a: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9</a:t>
            </a: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10</a:t>
            </a: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13</a:t>
            </a: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535169613"/>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A </a:t>
            </a:r>
            <a:r>
              <a:rPr lang="en-US">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a:latin typeface="+mj-lt"/>
              </a:rPr>
              <a:t>To program the scheduler, program the rank computation </a:t>
            </a: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9</a:t>
                      </a: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a:solidFill>
                            <a:schemeClr val="tx1"/>
                          </a:solidFill>
                          <a:latin typeface="+mj-lt"/>
                          <a:cs typeface="Seravek"/>
                        </a:rPr>
                        <a:t>8</a:t>
                      </a: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5</a:t>
                    </a: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a:latin typeface="+mj-lt"/>
                <a:cs typeface="Seravek"/>
              </a:rPr>
              <a:t>f = flow(</a:t>
            </a:r>
            <a:r>
              <a:rPr lang="en-US" sz="2000" dirty="0" err="1">
                <a:latin typeface="+mj-lt"/>
                <a:cs typeface="Seravek"/>
              </a:rPr>
              <a:t>pkt</a:t>
            </a:r>
            <a:r>
              <a:rPr lang="en-US" sz="2000" dirty="0">
                <a:latin typeface="+mj-lt"/>
                <a:cs typeface="Seravek"/>
              </a:rPr>
              <a:t>) </a:t>
            </a:r>
          </a:p>
          <a:p>
            <a:r>
              <a:rPr lang="is-IS" sz="2000" dirty="0">
                <a:latin typeface="+mj-lt"/>
                <a:cs typeface="Seravek"/>
              </a:rPr>
              <a:t>…</a:t>
            </a:r>
          </a:p>
          <a:p>
            <a:r>
              <a:rPr lang="is-IS" sz="2000" dirty="0">
                <a:latin typeface="+mj-lt"/>
                <a:cs typeface="Seravek"/>
              </a:rPr>
              <a:t>...</a:t>
            </a:r>
          </a:p>
          <a:p>
            <a:r>
              <a:rPr lang="en-US" sz="2000" b="1" dirty="0" err="1">
                <a:cs typeface="Seravek"/>
              </a:rPr>
              <a:t>p.rank</a:t>
            </a:r>
            <a:r>
              <a:rPr lang="en-US" sz="2000" b="1" dirty="0">
                <a:cs typeface="Seravek"/>
              </a:rPr>
              <a:t>= T[f] + </a:t>
            </a:r>
            <a:r>
              <a:rPr lang="en-US" sz="2000" b="1" dirty="0" err="1">
                <a:cs typeface="Seravek"/>
              </a:rPr>
              <a:t>p.len</a:t>
            </a:r>
            <a:endParaRPr lang="is-IS" sz="2000" b="1" dirty="0">
              <a:latin typeface="+mj-lt"/>
              <a:cs typeface="Seravek"/>
            </a:endParaRPr>
          </a:p>
          <a:p>
            <a:endParaRPr lang="is-IS" sz="2000" b="1" dirty="0">
              <a:latin typeface="+mj-lt"/>
              <a:cs typeface="Seravek"/>
            </a:endParaRPr>
          </a:p>
        </p:txBody>
      </p:sp>
    </p:spTree>
    <p:custDataLst>
      <p:tags r:id="rId1"/>
    </p:custDataLst>
    <p:extLst>
      <p:ext uri="{BB962C8B-B14F-4D97-AF65-F5344CB8AC3E}">
        <p14:creationId xmlns:p14="http://schemas.microsoft.com/office/powerpoint/2010/main" val="376785168"/>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a:latin typeface="+mj-lt"/>
                <a:cs typeface="Seravek"/>
              </a:rPr>
              <a:t>Ingress pipeline</a:t>
            </a: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a:latin typeface="+mj-lt"/>
                <a:cs typeface="Seravek"/>
              </a:rPr>
              <a:t>Egress pipeline</a:t>
            </a: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a:latin typeface="+mj-lt"/>
                  <a:cs typeface="Seravek"/>
                </a:rPr>
                <a:t>Queues/</a:t>
              </a:r>
            </a:p>
            <a:p>
              <a:pPr algn="ctr"/>
              <a:r>
                <a:rPr lang="en-US" dirty="0">
                  <a:latin typeface="+mj-lt"/>
                  <a:cs typeface="Seravek"/>
                </a:rPr>
                <a:t>Scheduler</a:t>
              </a: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a:latin typeface="+mj-lt"/>
                <a:cs typeface="Seravek"/>
              </a:rPr>
              <a:t>PIFO Scheduler</a:t>
            </a: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A programmable scheduler</a:t>
            </a: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a:latin typeface="Gadugi" charset="0"/>
                <a:ea typeface="Gadugi" charset="0"/>
                <a:cs typeface="Gadugi" charset="0"/>
              </a:rPr>
              <a:t>Rank Computation</a:t>
            </a:r>
          </a:p>
          <a:p>
            <a:pPr algn="ctr"/>
            <a:r>
              <a:rPr lang="is-IS" sz="2800" dirty="0">
                <a:latin typeface="Seravek"/>
                <a:cs typeface="Seravek"/>
              </a:rPr>
              <a:t>…</a:t>
            </a:r>
            <a:endParaRPr lang="en-US" sz="2800" dirty="0">
              <a:latin typeface="Seravek"/>
              <a:cs typeface="Seravek"/>
            </a:endParaRPr>
          </a:p>
          <a:p>
            <a:pPr algn="ctr"/>
            <a:r>
              <a:rPr lang="is-IS" sz="2800" dirty="0">
                <a:latin typeface="Seravek"/>
                <a:cs typeface="Seravek"/>
              </a:rPr>
              <a:t>…</a:t>
            </a:r>
            <a:endParaRPr lang="en-US" sz="2800" dirty="0">
              <a:latin typeface="Seravek"/>
              <a:cs typeface="Seravek"/>
            </a:endParaRPr>
          </a:p>
          <a:p>
            <a:pPr algn="ctr"/>
            <a:r>
              <a:rPr lang="is-IS" sz="2800" dirty="0">
                <a:latin typeface="Seravek"/>
                <a:cs typeface="Seravek"/>
              </a:rPr>
              <a:t>…</a:t>
            </a:r>
            <a:endParaRPr lang="en-US" sz="2800" dirty="0">
              <a:latin typeface="Seravek"/>
              <a:cs typeface="Seravek"/>
            </a:endParaRPr>
          </a:p>
          <a:p>
            <a:pPr algn="ctr"/>
            <a:r>
              <a:rPr lang="is-IS" sz="2800" dirty="0">
                <a:latin typeface="Seravek"/>
                <a:cs typeface="Seravek"/>
              </a:rPr>
              <a:t>…</a:t>
            </a:r>
            <a:r>
              <a:rPr lang="en-US" sz="2800" dirty="0">
                <a:latin typeface="Seravek"/>
                <a:cs typeface="Seravek"/>
              </a:rPr>
              <a:t> </a:t>
            </a:r>
          </a:p>
        </p:txBody>
      </p:sp>
    </p:spTree>
    <p:custDataLst>
      <p:tags r:id="rId1"/>
    </p:custDataLst>
    <p:extLst>
      <p:ext uri="{BB962C8B-B14F-4D97-AF65-F5344CB8AC3E}">
        <p14:creationId xmlns:p14="http://schemas.microsoft.com/office/powerpoint/2010/main" val="12968037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a:latin typeface="+mj-lt"/>
                <a:cs typeface="Seravek"/>
              </a:rPr>
              <a:t>Ingress pipeline</a:t>
            </a: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a:latin typeface="+mj-lt"/>
                <a:cs typeface="Seravek"/>
              </a:rPr>
              <a:t>Egress pipeline</a:t>
            </a: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a:latin typeface="+mj-lt"/>
                  <a:cs typeface="Seravek"/>
                </a:rPr>
                <a:t>Queues/</a:t>
              </a:r>
            </a:p>
            <a:p>
              <a:pPr algn="ctr"/>
              <a:r>
                <a:rPr lang="en-US" dirty="0">
                  <a:latin typeface="+mj-lt"/>
                  <a:cs typeface="Seravek"/>
                </a:rPr>
                <a:t>Scheduler</a:t>
              </a: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a:latin typeface="+mj-lt"/>
                <a:cs typeface="Seravek"/>
              </a:rPr>
              <a:t>PIFO Scheduler</a:t>
            </a: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Fair queuing</a:t>
            </a: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523220"/>
          </a:xfrm>
          <a:prstGeom prst="rect">
            <a:avLst/>
          </a:prstGeom>
          <a:noFill/>
        </p:spPr>
        <p:txBody>
          <a:bodyPr wrap="square" rtlCol="0">
            <a:spAutoFit/>
          </a:bodyPr>
          <a:lstStyle/>
          <a:p>
            <a:pPr algn="ctr"/>
            <a:r>
              <a:rPr lang="en-US" sz="2800" dirty="0">
                <a:latin typeface="Gadugi" charset="0"/>
                <a:ea typeface="Gadugi" charset="0"/>
                <a:cs typeface="Gadugi" charset="0"/>
              </a:rPr>
              <a:t>Rank Computation</a:t>
            </a:r>
          </a:p>
        </p:txBody>
      </p:sp>
      <p:sp>
        <p:nvSpPr>
          <p:cNvPr id="93" name="Rectangle 92"/>
          <p:cNvSpPr/>
          <p:nvPr/>
        </p:nvSpPr>
        <p:spPr>
          <a:xfrm>
            <a:off x="2324100" y="28956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a:solidFill>
                  <a:prstClr val="black"/>
                </a:solidFill>
                <a:latin typeface="+mj-lt"/>
                <a:cs typeface="Seravek"/>
              </a:rPr>
              <a:t>p.rank</a:t>
            </a:r>
            <a:r>
              <a:rPr lang="en-US" sz="1700" kern="0" dirty="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Tree>
    <p:custDataLst>
      <p:tags r:id="rId1"/>
    </p:custDataLst>
    <p:extLst>
      <p:ext uri="{BB962C8B-B14F-4D97-AF65-F5344CB8AC3E}">
        <p14:creationId xmlns:p14="http://schemas.microsoft.com/office/powerpoint/2010/main" val="180569605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a:latin typeface="+mj-lt"/>
                <a:cs typeface="Seravek"/>
              </a:rPr>
              <a:t>Ingress pipeline</a:t>
            </a: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a:latin typeface="+mj-lt"/>
                <a:cs typeface="Seravek"/>
              </a:rPr>
              <a:t>Egress pipeline</a:t>
            </a: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a:latin typeface="+mj-lt"/>
                  <a:cs typeface="Seravek"/>
                </a:rPr>
                <a:t>Queues/</a:t>
              </a:r>
            </a:p>
            <a:p>
              <a:pPr algn="ctr"/>
              <a:r>
                <a:rPr lang="en-US" dirty="0">
                  <a:latin typeface="+mj-lt"/>
                  <a:cs typeface="Seravek"/>
                </a:rPr>
                <a:t>Scheduler</a:t>
              </a: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a:latin typeface="+mj-lt"/>
                <a:cs typeface="Seravek"/>
              </a:rPr>
              <a:t>PIFO Scheduler</a:t>
            </a: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Token bucket shaping</a:t>
            </a: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523220"/>
          </a:xfrm>
          <a:prstGeom prst="rect">
            <a:avLst/>
          </a:prstGeom>
          <a:noFill/>
        </p:spPr>
        <p:txBody>
          <a:bodyPr wrap="square" rtlCol="0">
            <a:spAutoFit/>
          </a:bodyPr>
          <a:lstStyle/>
          <a:p>
            <a:pPr algn="ctr"/>
            <a:r>
              <a:rPr lang="en-US" sz="2800" dirty="0">
                <a:latin typeface="Gadugi" charset="0"/>
                <a:ea typeface="Gadugi" charset="0"/>
                <a:cs typeface="Gadugi" charset="0"/>
              </a:rPr>
              <a:t>Rank Computation</a:t>
            </a:r>
          </a:p>
        </p:txBody>
      </p:sp>
      <p:sp>
        <p:nvSpPr>
          <p:cNvPr id="94" name="Rectangle 93"/>
          <p:cNvSpPr/>
          <p:nvPr/>
        </p:nvSpPr>
        <p:spPr>
          <a:xfrm>
            <a:off x="2286000" y="2705100"/>
            <a:ext cx="3619500" cy="2185214"/>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tokens = min(</a:t>
            </a:r>
          </a:p>
          <a:p>
            <a:pPr defTabSz="457200">
              <a:defRPr/>
            </a:pPr>
            <a:r>
              <a:rPr lang="en-US" sz="1700" kern="0" dirty="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a:solidFill>
                  <a:prstClr val="black"/>
                </a:solidFill>
                <a:latin typeface="+mj-lt"/>
                <a:cs typeface="Seravek"/>
              </a:rPr>
              <a:t>p.send</a:t>
            </a:r>
            <a:r>
              <a:rPr lang="en-US" sz="1700" kern="0" dirty="0">
                <a:solidFill>
                  <a:prstClr val="black"/>
                </a:solidFill>
                <a:latin typeface="+mj-lt"/>
                <a:cs typeface="Seravek"/>
              </a:rPr>
              <a:t> = now +                                 </a:t>
            </a:r>
          </a:p>
          <a:p>
            <a:pPr defTabSz="457200">
              <a:defRPr/>
            </a:pPr>
            <a:r>
              <a:rPr lang="en-US" sz="1700" kern="0" dirty="0">
                <a:solidFill>
                  <a:prstClr val="black"/>
                </a:solidFill>
                <a:latin typeface="+mj-lt"/>
                <a:cs typeface="Seravek"/>
              </a:rPr>
              <a:t>        max( (</a:t>
            </a:r>
            <a:r>
              <a:rPr lang="en-US" sz="1700" kern="0" dirty="0" err="1">
                <a:solidFill>
                  <a:prstClr val="black"/>
                </a:solidFill>
                <a:latin typeface="+mj-lt"/>
                <a:cs typeface="Seravek"/>
              </a:rPr>
              <a:t>p.len</a:t>
            </a:r>
            <a:r>
              <a:rPr lang="en-US" sz="1700" kern="0" dirty="0">
                <a:solidFill>
                  <a:prstClr val="black"/>
                </a:solidFill>
                <a:latin typeface="+mj-lt"/>
                <a:cs typeface="Seravek"/>
              </a:rPr>
              <a:t> – tokens) / rate, 0)</a:t>
            </a:r>
          </a:p>
          <a:p>
            <a:pPr marL="342900" indent="-342900" defTabSz="457200">
              <a:buAutoNum type="arabicPeriod" startAt="3"/>
              <a:defRPr/>
            </a:pPr>
            <a:r>
              <a:rPr lang="en-US" sz="1700" kern="0" dirty="0">
                <a:solidFill>
                  <a:prstClr val="black"/>
                </a:solidFill>
                <a:latin typeface="+mj-lt"/>
                <a:cs typeface="Seravek"/>
              </a:rPr>
              <a:t>tokens = tokens - </a:t>
            </a:r>
            <a:r>
              <a:rPr lang="en-US" sz="1700" kern="0" dirty="0" err="1">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a:solidFill>
                  <a:prstClr val="black"/>
                </a:solidFill>
                <a:latin typeface="+mj-lt"/>
                <a:cs typeface="Seravek"/>
              </a:rPr>
              <a:t>last = now</a:t>
            </a:r>
          </a:p>
          <a:p>
            <a:pPr marL="342900" indent="-342900" defTabSz="457200">
              <a:buFontTx/>
              <a:buAutoNum type="arabicPeriod" startAt="3"/>
              <a:defRPr/>
            </a:pPr>
            <a:r>
              <a:rPr lang="en-US" sz="1700" kern="0" dirty="0" err="1">
                <a:solidFill>
                  <a:prstClr val="black"/>
                </a:solidFill>
                <a:latin typeface="+mj-lt"/>
                <a:cs typeface="Seravek"/>
              </a:rPr>
              <a:t>p.rank</a:t>
            </a:r>
            <a:r>
              <a:rPr lang="en-US" sz="1700" kern="0" dirty="0">
                <a:solidFill>
                  <a:prstClr val="black"/>
                </a:solidFill>
                <a:latin typeface="+mj-lt"/>
                <a:cs typeface="Seravek"/>
              </a:rPr>
              <a:t> = </a:t>
            </a:r>
            <a:r>
              <a:rPr lang="en-US" sz="1700" kern="0" dirty="0" err="1">
                <a:solidFill>
                  <a:prstClr val="black"/>
                </a:solidFill>
                <a:latin typeface="+mj-lt"/>
                <a:cs typeface="Seravek"/>
              </a:rPr>
              <a:t>p.send</a:t>
            </a:r>
            <a:endParaRPr lang="en-US" sz="1700" kern="0" dirty="0">
              <a:solidFill>
                <a:prstClr val="black"/>
              </a:solidFill>
              <a:latin typeface="+mj-lt"/>
              <a:cs typeface="Seravek"/>
            </a:endParaRPr>
          </a:p>
        </p:txBody>
      </p:sp>
    </p:spTree>
    <p:custDataLst>
      <p:tags r:id="rId1"/>
    </p:custDataLst>
    <p:extLst>
      <p:ext uri="{BB962C8B-B14F-4D97-AF65-F5344CB8AC3E}">
        <p14:creationId xmlns:p14="http://schemas.microsoft.com/office/powerpoint/2010/main" val="1626560038"/>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But, today’s reality is very different</a:t>
            </a:r>
          </a:p>
        </p:txBody>
      </p:sp>
      <p:sp>
        <p:nvSpPr>
          <p:cNvPr id="3" name="Content Placeholder 2"/>
          <p:cNvSpPr>
            <a:spLocks noGrp="1"/>
          </p:cNvSpPr>
          <p:nvPr>
            <p:ph idx="1"/>
          </p:nvPr>
        </p:nvSpPr>
        <p:spPr>
          <a:xfrm>
            <a:off x="838200" y="1825624"/>
            <a:ext cx="10934700" cy="4879976"/>
          </a:xfrm>
        </p:spPr>
        <p:txBody>
          <a:bodyPr>
            <a:normAutofit/>
          </a:bodyPr>
          <a:lstStyle/>
          <a:p>
            <a:r>
              <a:rPr lang="en-US" dirty="0"/>
              <a:t>We are demanding more from routers: ACLs, tunnels, measurement, </a:t>
            </a:r>
            <a:r>
              <a:rPr lang="en-US" dirty="0" err="1"/>
              <a:t>etc</a:t>
            </a:r>
            <a:endParaRPr lang="en-US" dirty="0"/>
          </a:p>
          <a:p>
            <a:r>
              <a:rPr lang="en-US" dirty="0"/>
              <a:t>Yet, the fastest routers have historically been fixed-function</a:t>
            </a:r>
          </a:p>
          <a:p>
            <a:r>
              <a:rPr lang="en-US" dirty="0"/>
              <a:t>Rate of innovation exceeds our ability to get things into routers</a:t>
            </a:r>
          </a:p>
          <a:p>
            <a:endParaRPr lang="en-US" dirty="0"/>
          </a:p>
          <a:p>
            <a:endParaRPr lang="en-US" dirty="0"/>
          </a:p>
          <a:p>
            <a:endParaRPr lang="en-US" dirty="0"/>
          </a:p>
          <a:p>
            <a:endParaRPr lang="en-US" dirty="0"/>
          </a:p>
          <a:p>
            <a:endParaRPr lang="en-US" dirty="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a:t>WFQ</a:t>
                </a:r>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a:t>CSFQ</a:t>
                </a:r>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a:t>STFQ</a:t>
                </a:r>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a:t>Bloom Filters</a:t>
                </a:r>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a:t>AVQ</a:t>
                </a:r>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a:t>XCP</a:t>
                </a:r>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RCP</a:t>
                </a:r>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a:t>HULL</a:t>
                </a:r>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a:t>SRPT</a:t>
                </a:r>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FCP</a:t>
                </a:r>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Heavy Hitters</a:t>
              </a:r>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PIFO in hardware</a:t>
            </a:r>
          </a:p>
        </p:txBody>
      </p:sp>
      <p:sp>
        <p:nvSpPr>
          <p:cNvPr id="3" name="Content Placeholder 2"/>
          <p:cNvSpPr>
            <a:spLocks noGrp="1"/>
          </p:cNvSpPr>
          <p:nvPr>
            <p:ph idx="1"/>
          </p:nvPr>
        </p:nvSpPr>
        <p:spPr>
          <a:xfrm>
            <a:off x="838200" y="1676400"/>
            <a:ext cx="10515600" cy="4351338"/>
          </a:xfrm>
        </p:spPr>
        <p:txBody>
          <a:bodyPr>
            <a:normAutofit/>
          </a:bodyPr>
          <a:lstStyle/>
          <a:p>
            <a:r>
              <a:rPr lang="en-US" dirty="0"/>
              <a:t>Performance targets for a shared-memory router</a:t>
            </a:r>
          </a:p>
          <a:p>
            <a:pPr lvl="1"/>
            <a:r>
              <a:rPr lang="en-US" dirty="0"/>
              <a:t>1 GHz pipeline (64 ports * 10 </a:t>
            </a:r>
            <a:r>
              <a:rPr lang="en-US" dirty="0" err="1"/>
              <a:t>Gbit</a:t>
            </a:r>
            <a:r>
              <a:rPr lang="en-US" dirty="0"/>
              <a:t>/s)</a:t>
            </a:r>
          </a:p>
          <a:p>
            <a:pPr lvl="1"/>
            <a:r>
              <a:rPr lang="en-US" dirty="0"/>
              <a:t>1K flows/physical queues</a:t>
            </a:r>
          </a:p>
          <a:p>
            <a:pPr lvl="1"/>
            <a:r>
              <a:rPr lang="en-US" dirty="0"/>
              <a:t>60K packets  (12 MB packet buffer, 200 byte cell)</a:t>
            </a:r>
          </a:p>
          <a:p>
            <a:pPr lvl="1"/>
            <a:r>
              <a:rPr lang="en-US" dirty="0"/>
              <a:t>Scheduler is shared across ports</a:t>
            </a:r>
          </a:p>
          <a:p>
            <a:r>
              <a:rPr lang="en-US" dirty="0"/>
              <a:t>Naive solution: flat, sorted array of 60K elements is infeasible</a:t>
            </a:r>
          </a:p>
          <a:p>
            <a:r>
              <a:rPr lang="en-US" dirty="0"/>
              <a:t>Exploit observation that ranks increase within a flow: sort 1K head packets, one from each flow</a:t>
            </a:r>
          </a:p>
        </p:txBody>
      </p:sp>
      <p:sp>
        <p:nvSpPr>
          <p:cNvPr id="4" name="Rounded Rectangle 3"/>
          <p:cNvSpPr/>
          <p:nvPr/>
        </p:nvSpPr>
        <p:spPr>
          <a:xfrm>
            <a:off x="1335741" y="5600700"/>
            <a:ext cx="9520518" cy="6858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Gadugi" charset="0"/>
                <a:ea typeface="Gadugi" charset="0"/>
                <a:cs typeface="Gadugi" charset="0"/>
              </a:rPr>
              <a:t>7 mm</a:t>
            </a:r>
            <a:r>
              <a:rPr lang="en-US" sz="3200" baseline="30000" dirty="0">
                <a:latin typeface="Gadugi" charset="0"/>
                <a:ea typeface="Gadugi" charset="0"/>
                <a:cs typeface="Gadugi" charset="0"/>
              </a:rPr>
              <a:t>2 </a:t>
            </a:r>
            <a:r>
              <a:rPr lang="en-US" sz="3200" dirty="0">
                <a:latin typeface="Gadugi" charset="0"/>
                <a:ea typeface="Gadugi" charset="0"/>
                <a:cs typeface="Gadugi" charset="0"/>
              </a:rPr>
              <a:t> area in a 16-nm </a:t>
            </a:r>
            <a:r>
              <a:rPr lang="en-US" sz="3200">
                <a:latin typeface="Gadugi" charset="0"/>
                <a:ea typeface="Gadugi" charset="0"/>
                <a:cs typeface="Gadugi" charset="0"/>
              </a:rPr>
              <a:t>library (</a:t>
            </a:r>
            <a:r>
              <a:rPr lang="en-US" sz="3200" dirty="0">
                <a:latin typeface="Gadugi" charset="0"/>
                <a:ea typeface="Gadugi" charset="0"/>
                <a:cs typeface="Gadugi" charset="0"/>
              </a:rPr>
              <a:t>4% overhead) </a:t>
            </a:r>
          </a:p>
        </p:txBody>
      </p:sp>
    </p:spTree>
    <p:custDataLst>
      <p:tags r:id="rId1"/>
    </p:custDataLst>
    <p:extLst>
      <p:ext uri="{BB962C8B-B14F-4D97-AF65-F5344CB8AC3E}">
        <p14:creationId xmlns:p14="http://schemas.microsoft.com/office/powerpoint/2010/main" val="720312632"/>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 work: </a:t>
            </a:r>
            <a:r>
              <a:rPr lang="en-US" dirty="0" err="1"/>
              <a:t>performance+programmability</a:t>
            </a:r>
            <a:endParaRPr lang="en-US" dirty="0"/>
          </a:p>
        </p:txBody>
      </p:sp>
      <p:sp>
        <p:nvSpPr>
          <p:cNvPr id="192" name="Content Placeholder 2"/>
          <p:cNvSpPr>
            <a:spLocks noGrp="1"/>
          </p:cNvSpPr>
          <p:nvPr>
            <p:ph idx="1"/>
          </p:nvPr>
        </p:nvSpPr>
        <p:spPr>
          <a:xfrm>
            <a:off x="180848" y="1518647"/>
            <a:ext cx="5495712" cy="4036190"/>
          </a:xfrm>
        </p:spPr>
        <p:txBody>
          <a:bodyPr>
            <a:noAutofit/>
          </a:bodyPr>
          <a:lstStyle/>
          <a:p>
            <a:r>
              <a:rPr lang="en-US" sz="2400" dirty="0"/>
              <a:t>Domino (SIGCOMM ‘16):</a:t>
            </a:r>
          </a:p>
          <a:p>
            <a:pPr marL="0" indent="0">
              <a:buNone/>
            </a:pPr>
            <a:r>
              <a:rPr lang="en-US" sz="2400" dirty="0"/>
              <a:t>    programming streaming</a:t>
            </a:r>
          </a:p>
          <a:p>
            <a:pPr marL="0" indent="0">
              <a:buNone/>
            </a:pPr>
            <a:r>
              <a:rPr lang="en-US" sz="2400" dirty="0"/>
              <a:t>    algorithms</a:t>
            </a:r>
          </a:p>
          <a:p>
            <a:r>
              <a:rPr lang="en-US" sz="2400" dirty="0"/>
              <a:t>PIFO (SIGCOMM ‘16):</a:t>
            </a:r>
          </a:p>
          <a:p>
            <a:pPr marL="0" indent="0">
              <a:buNone/>
            </a:pPr>
            <a:r>
              <a:rPr lang="en-US" sz="2400" dirty="0"/>
              <a:t>    programming scheduling</a:t>
            </a:r>
          </a:p>
          <a:p>
            <a:pPr marL="0" indent="0">
              <a:buNone/>
            </a:pPr>
            <a:r>
              <a:rPr lang="en-US" sz="2400" dirty="0"/>
              <a:t>    algorithms</a:t>
            </a:r>
          </a:p>
          <a:p>
            <a:r>
              <a:rPr lang="en-US" sz="2400" dirty="0" err="1"/>
              <a:t>Marple</a:t>
            </a:r>
            <a:r>
              <a:rPr lang="en-US" sz="2400" dirty="0"/>
              <a:t> (SIGCOMM ‘17):</a:t>
            </a:r>
          </a:p>
          <a:p>
            <a:pPr marL="0" indent="0">
              <a:buNone/>
            </a:pPr>
            <a:r>
              <a:rPr lang="en-US" sz="2400" dirty="0"/>
              <a:t>    programmable and scalable</a:t>
            </a:r>
          </a:p>
          <a:p>
            <a:pPr marL="0" indent="0">
              <a:buNone/>
            </a:pPr>
            <a:r>
              <a:rPr lang="en-US" sz="2400" dirty="0"/>
              <a:t>    measurement</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Performance+programmability</a:t>
            </a:r>
            <a:r>
              <a:rPr lang="en-US" sz="2800" dirty="0">
                <a:latin typeface="Gadugi" charset="0"/>
                <a:ea typeface="Gadugi" charset="0"/>
                <a:cs typeface="Gadugi" charset="0"/>
              </a:rPr>
              <a:t> for important classes of router functions</a:t>
            </a:r>
          </a:p>
        </p:txBody>
      </p:sp>
      <p:sp>
        <p:nvSpPr>
          <p:cNvPr id="658" name="Rounded Rectangle 657"/>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Rounded Rectangle 658"/>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4" name="Straight Arrow Connector 173">
            <a:extLst>
              <a:ext uri="{FF2B5EF4-FFF2-40B4-BE49-F238E27FC236}">
                <a16:creationId xmlns:a16="http://schemas.microsoft.com/office/drawing/2014/main" id="{28F4E700-A624-6C47-9EE3-5F0B36511373}"/>
              </a:ext>
            </a:extLst>
          </p:cNvPr>
          <p:cNvCxnSpPr/>
          <p:nvPr/>
        </p:nvCxnSpPr>
        <p:spPr>
          <a:xfrm>
            <a:off x="38558" y="4430669"/>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144484936"/>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10447-F686-D645-8754-9171A5E8EA01}"/>
              </a:ext>
            </a:extLst>
          </p:cNvPr>
          <p:cNvSpPr>
            <a:spLocks noGrp="1"/>
          </p:cNvSpPr>
          <p:nvPr>
            <p:ph type="title"/>
          </p:nvPr>
        </p:nvSpPr>
        <p:spPr/>
        <p:txBody>
          <a:bodyPr/>
          <a:lstStyle/>
          <a:p>
            <a:r>
              <a:rPr lang="en-US" dirty="0"/>
              <a:t>Programmable and scalable measurement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3F39AD3-368F-704F-A0C3-3F4CE573F4DD}"/>
                  </a:ext>
                </a:extLst>
              </p:cNvPr>
              <p:cNvSpPr>
                <a:spLocks noGrp="1"/>
              </p:cNvSpPr>
              <p:nvPr>
                <p:ph idx="1"/>
              </p:nvPr>
            </p:nvSpPr>
            <p:spPr/>
            <p:txBody>
              <a:bodyPr>
                <a:normAutofit/>
              </a:bodyPr>
              <a:lstStyle/>
              <a:p>
                <a:r>
                  <a:rPr lang="en-US" dirty="0"/>
                  <a:t>Programmatically track statistics for each flow (e.g., exponentially weighted moving averages (EWMA))</a:t>
                </a:r>
              </a:p>
              <a:p>
                <a:pPr lvl="1"/>
                <a14:m>
                  <m:oMath xmlns:m="http://schemas.openxmlformats.org/officeDocument/2006/math">
                    <m:r>
                      <a:rPr lang="en-US" i="1" dirty="0">
                        <a:latin typeface="Cambria Math" panose="02040503050406030204" pitchFamily="18" charset="0"/>
                        <a:ea typeface="Consolas" charset="0"/>
                        <a:cs typeface="Consolas" charset="0"/>
                      </a:rPr>
                      <m:t>𝑆</m:t>
                    </m:r>
                    <m:r>
                      <a:rPr lang="en-US" i="1" dirty="0">
                        <a:latin typeface="Cambria Math" panose="02040503050406030204" pitchFamily="18" charset="0"/>
                        <a:ea typeface="Consolas" charset="0"/>
                        <a:cs typeface="Consolas" charset="0"/>
                      </a:rPr>
                      <m:t> = (1−⍺)∗</m:t>
                    </m:r>
                    <m:r>
                      <a:rPr lang="en-US" i="1" dirty="0">
                        <a:latin typeface="Cambria Math" panose="02040503050406030204" pitchFamily="18" charset="0"/>
                        <a:ea typeface="Consolas" charset="0"/>
                        <a:cs typeface="Consolas" charset="0"/>
                      </a:rPr>
                      <m:t>𝑆</m:t>
                    </m:r>
                    <m:r>
                      <a:rPr lang="en-US" i="1" dirty="0">
                        <a:latin typeface="Cambria Math" panose="02040503050406030204" pitchFamily="18" charset="0"/>
                        <a:ea typeface="Consolas" charset="0"/>
                        <a:cs typeface="Consolas" charset="0"/>
                      </a:rPr>
                      <m:t> + ⍺∗</m:t>
                    </m:r>
                    <m:r>
                      <a:rPr lang="en-US" i="1" dirty="0">
                        <a:latin typeface="Cambria Math" panose="02040503050406030204" pitchFamily="18" charset="0"/>
                        <a:ea typeface="Consolas" charset="0"/>
                        <a:cs typeface="Consolas" charset="0"/>
                      </a:rPr>
                      <m:t>𝑝𝑘𝑡</m:t>
                    </m:r>
                    <m:r>
                      <a:rPr lang="en-US" i="1" dirty="0">
                        <a:latin typeface="Cambria Math" panose="02040503050406030204" pitchFamily="18" charset="0"/>
                        <a:ea typeface="Consolas" charset="0"/>
                        <a:cs typeface="Consolas" charset="0"/>
                      </a:rPr>
                      <m:t>.</m:t>
                    </m:r>
                    <m:r>
                      <a:rPr lang="en-US" i="1" dirty="0">
                        <a:latin typeface="Cambria Math" panose="02040503050406030204" pitchFamily="18" charset="0"/>
                        <a:ea typeface="Consolas" charset="0"/>
                        <a:cs typeface="Consolas" charset="0"/>
                      </a:rPr>
                      <m:t>𝑙𝑎𝑡𝑒𝑛𝑐𝑦</m:t>
                    </m:r>
                  </m:oMath>
                </a14:m>
                <a:endParaRPr lang="en-US" dirty="0"/>
              </a:p>
              <a:p>
                <a:endParaRPr lang="en-US" dirty="0"/>
              </a:p>
              <a:p>
                <a:r>
                  <a:rPr lang="en-US" dirty="0"/>
                  <a:t>Two requirements:</a:t>
                </a:r>
              </a:p>
              <a:p>
                <a:pPr lvl="1"/>
                <a:r>
                  <a:rPr lang="en-US" sz="2800" dirty="0"/>
                  <a:t>Fast: Must process packets at switch’s line rate (1 </a:t>
                </a:r>
                <a:r>
                  <a:rPr lang="en-US" sz="2800" dirty="0" err="1"/>
                  <a:t>pkt</a:t>
                </a:r>
                <a:r>
                  <a:rPr lang="en-US" sz="2800" dirty="0"/>
                  <a:t> every ns)</a:t>
                </a:r>
              </a:p>
              <a:p>
                <a:pPr lvl="1"/>
                <a:r>
                  <a:rPr lang="en-US" sz="2800" dirty="0"/>
                  <a:t>Scalable: Millions of flows (e.g., at the level of 5 tuples)</a:t>
                </a:r>
              </a:p>
              <a:p>
                <a:endParaRPr lang="en-US" dirty="0"/>
              </a:p>
              <a:p>
                <a:r>
                  <a:rPr lang="en-US" dirty="0"/>
                  <a:t>Challenge: Neither SRAM nor DRAM is both </a:t>
                </a:r>
                <a:r>
                  <a:rPr lang="en-US" dirty="0">
                    <a:solidFill>
                      <a:srgbClr val="A31E34"/>
                    </a:solidFill>
                  </a:rPr>
                  <a:t>fast </a:t>
                </a:r>
                <a:r>
                  <a:rPr lang="en-US" dirty="0"/>
                  <a:t>and </a:t>
                </a:r>
                <a:r>
                  <a:rPr lang="en-US" dirty="0">
                    <a:solidFill>
                      <a:srgbClr val="A31E34"/>
                    </a:solidFill>
                  </a:rPr>
                  <a:t>dense</a:t>
                </a:r>
                <a:endParaRPr lang="en-US" dirty="0"/>
              </a:p>
              <a:p>
                <a:endParaRPr lang="en-US" dirty="0"/>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33F39AD3-368F-704F-A0C3-3F4CE573F4DD}"/>
                  </a:ext>
                </a:extLst>
              </p:cNvPr>
              <p:cNvSpPr>
                <a:spLocks noGrp="1" noRot="1" noChangeAspect="1" noMove="1" noResize="1" noEditPoints="1" noAdjustHandles="1" noChangeArrowheads="1" noChangeShapeType="1" noTextEdit="1"/>
              </p:cNvSpPr>
              <p:nvPr>
                <p:ph idx="1"/>
              </p:nvPr>
            </p:nvSpPr>
            <p:spPr>
              <a:blipFill>
                <a:blip r:embed="rId2"/>
                <a:stretch>
                  <a:fillRect l="-965" t="-2632"/>
                </a:stretch>
              </a:blipFill>
            </p:spPr>
            <p:txBody>
              <a:bodyPr/>
              <a:lstStyle/>
              <a:p>
                <a:r>
                  <a:rPr lang="en-US">
                    <a:noFill/>
                  </a:rPr>
                  <a:t> </a:t>
                </a:r>
              </a:p>
            </p:txBody>
          </p:sp>
        </mc:Fallback>
      </mc:AlternateContent>
    </p:spTree>
    <p:extLst>
      <p:ext uri="{BB962C8B-B14F-4D97-AF65-F5344CB8AC3E}">
        <p14:creationId xmlns:p14="http://schemas.microsoft.com/office/powerpoint/2010/main" val="25750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F22244B-F93B-D849-B790-051D3AA07B61}"/>
              </a:ext>
            </a:extLst>
          </p:cNvPr>
          <p:cNvSpPr>
            <a:spLocks noGrp="1"/>
          </p:cNvSpPr>
          <p:nvPr>
            <p:ph type="title"/>
          </p:nvPr>
        </p:nvSpPr>
        <p:spPr/>
        <p:txBody>
          <a:bodyPr/>
          <a:lstStyle/>
          <a:p>
            <a:r>
              <a:rPr lang="en-US" dirty="0"/>
              <a:t>The classical solution: caching</a:t>
            </a:r>
          </a:p>
        </p:txBody>
      </p:sp>
      <p:sp>
        <p:nvSpPr>
          <p:cNvPr id="6" name="Content Placeholder 2">
            <a:extLst>
              <a:ext uri="{FF2B5EF4-FFF2-40B4-BE49-F238E27FC236}">
                <a16:creationId xmlns:a16="http://schemas.microsoft.com/office/drawing/2014/main" id="{12D1FCC3-AB60-2741-A18D-022996429B6A}"/>
              </a:ext>
            </a:extLst>
          </p:cNvPr>
          <p:cNvSpPr>
            <a:spLocks noGrp="1"/>
          </p:cNvSpPr>
          <p:nvPr>
            <p:ph idx="1"/>
          </p:nvPr>
        </p:nvSpPr>
        <p:spPr/>
        <p:txBody>
          <a:bodyPr>
            <a:normAutofit/>
          </a:bodyPr>
          <a:lstStyle/>
          <a:p>
            <a:r>
              <a:rPr lang="en-US" dirty="0"/>
              <a:t>Structure stats measurement as key-value store</a:t>
            </a:r>
          </a:p>
          <a:p>
            <a:endParaRPr lang="en-US" dirty="0"/>
          </a:p>
          <a:p>
            <a:r>
              <a:rPr lang="en-US" dirty="0"/>
              <a:t>Key=flow, value=statistic being measured</a:t>
            </a:r>
          </a:p>
          <a:p>
            <a:endParaRPr lang="en-US" dirty="0"/>
          </a:p>
          <a:p>
            <a:r>
              <a:rPr lang="en-US" dirty="0"/>
              <a:t>Cache key-value store in SRAM; maintain authoritative copy in DRAM.</a:t>
            </a:r>
          </a:p>
          <a:p>
            <a:endParaRPr lang="en-US" dirty="0"/>
          </a:p>
          <a:p>
            <a:endParaRPr lang="en-US" dirty="0"/>
          </a:p>
        </p:txBody>
      </p:sp>
    </p:spTree>
    <p:extLst>
      <p:ext uri="{BB962C8B-B14F-4D97-AF65-F5344CB8AC3E}">
        <p14:creationId xmlns:p14="http://schemas.microsoft.com/office/powerpoint/2010/main" val="2977092823"/>
      </p:ext>
    </p:extLst>
  </p:cSld>
  <p:clrMapOvr>
    <a:masterClrMapping/>
  </p:clrMapOvr>
  <mc:AlternateContent xmlns:mc="http://schemas.openxmlformats.org/markup-compatibility/2006" xmlns:p14="http://schemas.microsoft.com/office/powerpoint/2010/main">
    <mc:Choice Requires="p14">
      <p:transition spd="slow" p14:dur="2000" advTm="9896"/>
    </mc:Choice>
    <mc:Fallback xmlns="">
      <p:transition spd="slow" advTm="98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 with 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72" name="TextBox 7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 </a:t>
            </a:r>
            <a:r>
              <a:rPr lang="en-US" sz="2800" dirty="0" err="1"/>
              <a:t>V</a:t>
            </a:r>
            <a:r>
              <a:rPr lang="en-US" sz="2800" baseline="-25000" dirty="0" err="1"/>
              <a:t>back</a:t>
            </a:r>
            <a:endParaRPr lang="en-US" sz="2800" baseline="-25000" dirty="0"/>
          </a:p>
        </p:txBody>
      </p:sp>
      <p:pic>
        <p:nvPicPr>
          <p:cNvPr id="44"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7505" y="3770780"/>
            <a:ext cx="393877" cy="39387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42" name="TextBox 41"/>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6" name="TextBox 45"/>
          <p:cNvSpPr txBox="1"/>
          <p:nvPr/>
        </p:nvSpPr>
        <p:spPr>
          <a:xfrm>
            <a:off x="8811244" y="2839930"/>
            <a:ext cx="444352" cy="523220"/>
          </a:xfrm>
          <a:prstGeom prst="rect">
            <a:avLst/>
          </a:prstGeom>
          <a:noFill/>
        </p:spPr>
        <p:txBody>
          <a:bodyPr wrap="none" rtlCol="0">
            <a:spAutoFit/>
          </a:bodyPr>
          <a:lstStyle/>
          <a:p>
            <a:r>
              <a:rPr lang="en-US" sz="2800" dirty="0">
                <a:ea typeface="Gadugi" charset="0"/>
                <a:cs typeface="Gadugi" charset="0"/>
              </a:rPr>
              <a:t>K</a:t>
            </a:r>
          </a:p>
        </p:txBody>
      </p:sp>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5"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745933336"/>
      </p:ext>
    </p:extLst>
  </p:cSld>
  <p:clrMapOvr>
    <a:masterClrMapping/>
  </p:clrMapOvr>
  <mc:AlternateContent xmlns:mc="http://schemas.openxmlformats.org/markup-compatibility/2006" xmlns:p14="http://schemas.microsoft.com/office/powerpoint/2010/main">
    <mc:Choice Requires="p14">
      <p:transition spd="slow" p14:dur="2000" advTm="16766"/>
    </mc:Choice>
    <mc:Fallback xmlns="">
      <p:transition spd="slow" advTm="167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6" grpId="0"/>
      <p:bldP spid="42" grpId="0"/>
      <p:bldP spid="4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 with 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3032683" cy="523220"/>
          </a:xfrm>
          <a:prstGeom prst="rect">
            <a:avLst/>
          </a:prstGeom>
          <a:noFill/>
        </p:spPr>
        <p:txBody>
          <a:bodyPr wrap="square" rtlCol="0">
            <a:spAutoFit/>
          </a:bodyPr>
          <a:lstStyle/>
          <a:p>
            <a:r>
              <a:rPr lang="en-US" sz="2800" dirty="0"/>
              <a:t>Resp. </a:t>
            </a:r>
            <a:r>
              <a:rPr lang="en-US" sz="2800" dirty="0" err="1"/>
              <a:t>V</a:t>
            </a:r>
            <a:r>
              <a:rPr lang="en-US" sz="2800" baseline="-25000" dirty="0" err="1"/>
              <a:t>back</a:t>
            </a:r>
            <a:endParaRPr lang="en-US" sz="2800" baseline="-25000" dirty="0"/>
          </a:p>
        </p:txBody>
      </p:sp>
      <p:sp>
        <p:nvSpPr>
          <p:cNvPr id="38" name="TextBox 37"/>
          <p:cNvSpPr txBox="1"/>
          <p:nvPr/>
        </p:nvSpPr>
        <p:spPr>
          <a:xfrm>
            <a:off x="8811244" y="2839930"/>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8" name="TextBox 47"/>
          <p:cNvSpPr txBox="1"/>
          <p:nvPr/>
        </p:nvSpPr>
        <p:spPr>
          <a:xfrm>
            <a:off x="3730351" y="3666307"/>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9" name="TextBox 48"/>
          <p:cNvSpPr txBox="1"/>
          <p:nvPr/>
        </p:nvSpPr>
        <p:spPr>
          <a:xfrm>
            <a:off x="4666660" y="3656469"/>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6"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097842730"/>
      </p:ext>
    </p:extLst>
  </p:cSld>
  <p:clrMapOvr>
    <a:masterClrMapping/>
  </p:clrMapOvr>
  <mc:AlternateContent xmlns:mc="http://schemas.openxmlformats.org/markup-compatibility/2006" xmlns:p14="http://schemas.microsoft.com/office/powerpoint/2010/main">
    <mc:Choice Requires="p14">
      <p:transition spd="slow" p14:dur="2000" advTm="5239"/>
    </mc:Choice>
    <mc:Fallback xmlns="">
      <p:transition spd="slow" advTm="5239"/>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 with 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Request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Respond K, V’’</a:t>
            </a:r>
          </a:p>
        </p:txBody>
      </p:sp>
      <p:sp>
        <p:nvSpPr>
          <p:cNvPr id="38" name="TextBox 37"/>
          <p:cNvSpPr txBox="1"/>
          <p:nvPr/>
        </p:nvSpPr>
        <p:spPr>
          <a:xfrm>
            <a:off x="8811244" y="285686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899952" y="2847025"/>
            <a:ext cx="658257" cy="523220"/>
          </a:xfrm>
          <a:prstGeom prst="rect">
            <a:avLst/>
          </a:prstGeom>
          <a:noFill/>
        </p:spPr>
        <p:txBody>
          <a:bodyPr wrap="none" rtlCol="0">
            <a:spAutoFit/>
          </a:bodyPr>
          <a:lstStyle/>
          <a:p>
            <a:r>
              <a:rPr lang="en-US" sz="2800" dirty="0">
                <a:ea typeface="Gadugi" charset="0"/>
                <a:cs typeface="Gadugi" charset="0"/>
              </a:rPr>
              <a:t>V’’</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658257" cy="523220"/>
          </a:xfrm>
          <a:prstGeom prst="rect">
            <a:avLst/>
          </a:prstGeom>
          <a:noFill/>
        </p:spPr>
        <p:txBody>
          <a:bodyPr wrap="none" rtlCol="0">
            <a:spAutoFit/>
          </a:bodyPr>
          <a:lstStyle/>
          <a:p>
            <a:r>
              <a:rPr lang="en-US" sz="2800" dirty="0">
                <a:ea typeface="Gadugi" charset="0"/>
                <a:cs typeface="Gadugi" charset="0"/>
              </a:rPr>
              <a:t>V’’</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7" name="Rectangle 46"/>
          <p:cNvSpPr/>
          <p:nvPr/>
        </p:nvSpPr>
        <p:spPr>
          <a:xfrm>
            <a:off x="0" y="1410512"/>
            <a:ext cx="12192000" cy="3818106"/>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287407" y="2019032"/>
            <a:ext cx="11617187" cy="1938992"/>
          </a:xfrm>
          <a:prstGeom prst="rect">
            <a:avLst/>
          </a:prstGeom>
          <a:noFill/>
        </p:spPr>
        <p:txBody>
          <a:bodyPr wrap="square" rtlCol="0">
            <a:spAutoFit/>
          </a:bodyPr>
          <a:lstStyle/>
          <a:p>
            <a:pPr algn="ctr"/>
            <a:r>
              <a:rPr lang="en-US" sz="4000" dirty="0">
                <a:solidFill>
                  <a:schemeClr val="bg1"/>
                </a:solidFill>
              </a:rPr>
              <a:t>Must wait for DRAM.</a:t>
            </a:r>
          </a:p>
          <a:p>
            <a:pPr algn="ctr"/>
            <a:endParaRPr lang="en-US" sz="4000" dirty="0">
              <a:solidFill>
                <a:schemeClr val="bg1"/>
              </a:solidFill>
            </a:endParaRPr>
          </a:p>
          <a:p>
            <a:pPr algn="ctr"/>
            <a:r>
              <a:rPr lang="en-US" sz="4000" i="1" dirty="0">
                <a:solidFill>
                  <a:schemeClr val="bg1"/>
                </a:solidFill>
              </a:rPr>
              <a:t>Non-deterministic DRAM latencies stall packet pipeline.</a:t>
            </a:r>
          </a:p>
        </p:txBody>
      </p:sp>
    </p:spTree>
    <p:custDataLst>
      <p:tags r:id="rId1"/>
    </p:custDataLst>
    <p:extLst>
      <p:ext uri="{BB962C8B-B14F-4D97-AF65-F5344CB8AC3E}">
        <p14:creationId xmlns:p14="http://schemas.microsoft.com/office/powerpoint/2010/main" val="2798606204"/>
      </p:ext>
    </p:extLst>
  </p:cSld>
  <p:clrMapOvr>
    <a:masterClrMapping/>
  </p:clrMapOvr>
  <mc:AlternateContent xmlns:mc="http://schemas.openxmlformats.org/markup-compatibility/2006" xmlns:p14="http://schemas.microsoft.com/office/powerpoint/2010/main">
    <mc:Choice Requires="p14">
      <p:transition spd="slow" p14:dur="2000" advTm="9255"/>
    </mc:Choice>
    <mc:Fallback xmlns="">
      <p:transition spd="slow" advTm="92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9935" y="2526498"/>
            <a:ext cx="10913807" cy="1446550"/>
          </a:xfrm>
          <a:prstGeom prst="rect">
            <a:avLst/>
          </a:prstGeom>
          <a:noFill/>
        </p:spPr>
        <p:txBody>
          <a:bodyPr wrap="square" rtlCol="0">
            <a:spAutoFit/>
          </a:bodyPr>
          <a:lstStyle/>
          <a:p>
            <a:pPr algn="ctr"/>
            <a:r>
              <a:rPr lang="en-US" sz="4400" dirty="0"/>
              <a:t>Instead, we treat cache misses as </a:t>
            </a:r>
          </a:p>
          <a:p>
            <a:pPr algn="ctr"/>
            <a:r>
              <a:rPr lang="en-US" sz="4400" dirty="0"/>
              <a:t>packets from new flows.</a:t>
            </a:r>
            <a:endParaRPr lang="en-US" sz="3600" dirty="0"/>
          </a:p>
        </p:txBody>
      </p:sp>
      <p:sp>
        <p:nvSpPr>
          <p:cNvPr id="6" name="Title 5">
            <a:extLst>
              <a:ext uri="{FF2B5EF4-FFF2-40B4-BE49-F238E27FC236}">
                <a16:creationId xmlns:a16="http://schemas.microsoft.com/office/drawing/2014/main" id="{7E23DB2C-7B35-7A4E-9515-4D5F6B318DA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742866062"/>
      </p:ext>
    </p:extLst>
  </p:cSld>
  <p:clrMapOvr>
    <a:masterClrMapping/>
  </p:clrMapOvr>
  <mc:AlternateContent xmlns:mc="http://schemas.openxmlformats.org/markup-compatibility/2006" xmlns:p14="http://schemas.microsoft.com/office/powerpoint/2010/main">
    <mc:Choice Requires="p14">
      <p:transition spd="slow" p14:dur="2000" advTm="4911"/>
    </mc:Choice>
    <mc:Fallback xmlns="">
      <p:transition spd="slow" advTm="4911"/>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122" y="3767351"/>
            <a:ext cx="393877" cy="39387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1217335863"/>
      </p:ext>
    </p:extLst>
  </p:cSld>
  <p:clrMapOvr>
    <a:masterClrMapping/>
  </p:clrMapOvr>
  <mc:AlternateContent xmlns:mc="http://schemas.openxmlformats.org/markup-compatibility/2006" xmlns:p14="http://schemas.microsoft.com/office/powerpoint/2010/main">
    <mc:Choice Requires="p14">
      <p:transition spd="slow" p14:dur="2000" advTm="10298"/>
    </mc:Choice>
    <mc:Fallback xmlns="">
      <p:transition spd="slow" advTm="1029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a:t>
            </a:r>
            <a:r>
              <a:rPr lang="en-US" sz="2800" dirty="0" err="1"/>
              <a:t>,</a:t>
            </a:r>
            <a:r>
              <a:rPr lang="en-US" sz="2800" dirty="0" err="1">
                <a:solidFill>
                  <a:srgbClr val="FF0000"/>
                </a:solidFill>
              </a:rPr>
              <a:t>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39" name="TextBox 38"/>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2403172069"/>
      </p:ext>
    </p:extLst>
  </p:cSld>
  <p:clrMapOvr>
    <a:masterClrMapping/>
  </p:clrMapOvr>
  <mc:AlternateContent xmlns:mc="http://schemas.openxmlformats.org/markup-compatibility/2006" xmlns:p14="http://schemas.microsoft.com/office/powerpoint/2010/main">
    <mc:Choice Requires="p14">
      <p:transition spd="slow" p14:dur="2000" advTm="7880"/>
    </mc:Choice>
    <mc:Fallback xmlns="">
      <p:transition spd="slow" advTm="788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a:t>We are demanding more from routers: ACLs, tunnels, measurement, </a:t>
            </a:r>
            <a:r>
              <a:rPr lang="en-US" dirty="0" err="1"/>
              <a:t>etc</a:t>
            </a:r>
            <a:endParaRPr lang="en-US" dirty="0"/>
          </a:p>
          <a:p>
            <a:r>
              <a:rPr lang="en-US" dirty="0"/>
              <a:t>Yet, the fastest routers have historically been fixed-function</a:t>
            </a:r>
          </a:p>
          <a:p>
            <a:r>
              <a:rPr lang="en-US" dirty="0"/>
              <a:t>Rate of innovation exceeds our ability to get things into routers</a:t>
            </a:r>
          </a:p>
          <a:p>
            <a:endParaRPr lang="en-US" dirty="0"/>
          </a:p>
          <a:p>
            <a:endParaRPr lang="en-US" dirty="0"/>
          </a:p>
          <a:p>
            <a:endParaRPr lang="en-US" dirty="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WFQ</a:t>
              </a: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STFQ</a:t>
              </a: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Bloom Filters</a:t>
              </a: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AVQ</a:t>
              </a: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RCP</a:t>
              </a: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HULL</a:t>
              </a: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SRPT</a:t>
              </a: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Heavy Hitters</a:t>
              </a:r>
            </a:p>
          </p:txBody>
        </p:sp>
      </p:grpSp>
    </p:spTree>
    <p:extLst>
      <p:ext uri="{BB962C8B-B14F-4D97-AF65-F5344CB8AC3E}">
        <p14:creationId xmlns:p14="http://schemas.microsoft.com/office/powerpoint/2010/main" val="19396174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grpSp>
        <p:nvGrpSpPr>
          <p:cNvPr id="17" name="Group 16"/>
          <p:cNvGrpSpPr/>
          <p:nvPr/>
        </p:nvGrpSpPr>
        <p:grpSpPr>
          <a:xfrm>
            <a:off x="8382386" y="3449161"/>
            <a:ext cx="2435932" cy="870112"/>
            <a:chOff x="5896254" y="3905508"/>
            <a:chExt cx="2435932" cy="870112"/>
          </a:xfrm>
        </p:grpSpPr>
        <p:sp>
          <p:nvSpPr>
            <p:cNvPr id="3" name="Rectangle 2"/>
            <p:cNvSpPr/>
            <p:nvPr/>
          </p:nvSpPr>
          <p:spPr>
            <a:xfrm>
              <a:off x="5896254" y="3905508"/>
              <a:ext cx="2435932" cy="870112"/>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139319" y="4047487"/>
              <a:ext cx="2006600" cy="584775"/>
            </a:xfrm>
            <a:prstGeom prst="rect">
              <a:avLst/>
            </a:prstGeom>
            <a:noFill/>
          </p:spPr>
          <p:txBody>
            <a:bodyPr wrap="square" rtlCol="0">
              <a:spAutoFit/>
            </a:bodyPr>
            <a:lstStyle/>
            <a:p>
              <a:pPr algn="ctr"/>
              <a:r>
                <a:rPr lang="en-US" sz="3200" dirty="0">
                  <a:solidFill>
                    <a:schemeClr val="bg1"/>
                  </a:solidFill>
                </a:rPr>
                <a:t>Merge</a:t>
              </a:r>
            </a:p>
          </p:txBody>
        </p:sp>
      </p:grpSp>
      <p:sp>
        <p:nvSpPr>
          <p:cNvPr id="46" name="TextBox 45"/>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345413874"/>
      </p:ext>
    </p:extLst>
  </p:cSld>
  <p:clrMapOvr>
    <a:masterClrMapping/>
  </p:clrMapOvr>
  <mc:AlternateContent xmlns:mc="http://schemas.openxmlformats.org/markup-compatibility/2006" xmlns:p14="http://schemas.microsoft.com/office/powerpoint/2010/main">
    <mc:Choice Requires="p14">
      <p:transition spd="slow" p14:dur="2000" advTm="12993"/>
    </mc:Choice>
    <mc:Fallback xmlns="">
      <p:transition spd="slow" advTm="12993"/>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46" name="Straight Arrow Connector 45"/>
          <p:cNvCxnSpPr/>
          <p:nvPr/>
        </p:nvCxnSpPr>
        <p:spPr>
          <a:xfrm flipV="1">
            <a:off x="5816948" y="3666376"/>
            <a:ext cx="2549198" cy="402473"/>
          </a:xfrm>
          <a:prstGeom prst="straightConnector1">
            <a:avLst/>
          </a:prstGeom>
          <a:ln w="6350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773862" y="4220113"/>
            <a:ext cx="2404059" cy="954107"/>
          </a:xfrm>
          <a:prstGeom prst="rect">
            <a:avLst/>
          </a:prstGeom>
          <a:noFill/>
        </p:spPr>
        <p:txBody>
          <a:bodyPr wrap="square" rtlCol="0">
            <a:spAutoFit/>
          </a:bodyPr>
          <a:lstStyle/>
          <a:p>
            <a:pPr algn="ctr"/>
            <a:r>
              <a:rPr lang="en-US" sz="2800" dirty="0"/>
              <a:t>Nothing to wait for.</a:t>
            </a:r>
          </a:p>
        </p:txBody>
      </p:sp>
      <p:pic>
        <p:nvPicPr>
          <p:cNvPr id="48" name="Picture 1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9102" y="3703165"/>
            <a:ext cx="477620" cy="477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49" name="TextBox 48"/>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50" name="Picture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51"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52" name="TextBox 51">
            <a:extLst>
              <a:ext uri="{FF2B5EF4-FFF2-40B4-BE49-F238E27FC236}">
                <a16:creationId xmlns:a16="http://schemas.microsoft.com/office/drawing/2014/main" id="{4A1FBAB1-3397-FB4C-BE02-A07D2D9E700C}"/>
              </a:ext>
            </a:extLst>
          </p:cNvPr>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53" name="TextBox 52">
            <a:extLst>
              <a:ext uri="{FF2B5EF4-FFF2-40B4-BE49-F238E27FC236}">
                <a16:creationId xmlns:a16="http://schemas.microsoft.com/office/drawing/2014/main" id="{58711FC1-0E98-EB4B-8D47-5F7D1F1927BA}"/>
              </a:ext>
            </a:extLst>
          </p:cNvPr>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Tree>
    <p:extLst>
      <p:ext uri="{BB962C8B-B14F-4D97-AF65-F5344CB8AC3E}">
        <p14:creationId xmlns:p14="http://schemas.microsoft.com/office/powerpoint/2010/main" val="1526719857"/>
      </p:ext>
    </p:extLst>
  </p:cSld>
  <p:clrMapOvr>
    <a:masterClrMapping/>
  </p:clrMapOvr>
  <mc:AlternateContent xmlns:mc="http://schemas.openxmlformats.org/markup-compatibility/2006" xmlns:p14="http://schemas.microsoft.com/office/powerpoint/2010/main">
    <mc:Choice Requires="p14">
      <p:transition spd="slow" p14:dur="2000" advTm="8461"/>
    </mc:Choice>
    <mc:Fallback xmlns="">
      <p:transition spd="slow" advTm="8461"/>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 accuracy after evictions</a:t>
            </a:r>
          </a:p>
        </p:txBody>
      </p:sp>
      <p:sp>
        <p:nvSpPr>
          <p:cNvPr id="3" name="Content Placeholder 2"/>
          <p:cNvSpPr>
            <a:spLocks noGrp="1"/>
          </p:cNvSpPr>
          <p:nvPr>
            <p:ph idx="1"/>
          </p:nvPr>
        </p:nvSpPr>
        <p:spPr/>
        <p:txBody>
          <a:bodyPr>
            <a:normAutofit fontScale="92500" lnSpcReduction="20000"/>
          </a:bodyPr>
          <a:lstStyle/>
          <a:p>
            <a:r>
              <a:rPr lang="en-US" dirty="0"/>
              <a:t>How do we merge evicted value with previous value accurately?</a:t>
            </a:r>
          </a:p>
          <a:p>
            <a:endParaRPr lang="en-US" dirty="0"/>
          </a:p>
          <a:p>
            <a:r>
              <a:rPr lang="en-US" dirty="0"/>
              <a:t>Let’s represent the statistic to be computed as a function </a:t>
            </a:r>
            <a:r>
              <a:rPr lang="en-US" dirty="0">
                <a:latin typeface="Ayuthaya" charset="-34"/>
                <a:ea typeface="Ayuthaya" charset="-34"/>
                <a:cs typeface="Ayuthaya" charset="-34"/>
              </a:rPr>
              <a:t>g</a:t>
            </a:r>
            <a:r>
              <a:rPr lang="en-US" dirty="0"/>
              <a:t> over a packet sequence </a:t>
            </a:r>
            <a:r>
              <a:rPr lang="en-US" dirty="0">
                <a:latin typeface="Ayuthaya" charset="-34"/>
                <a:ea typeface="Ayuthaya" charset="-34"/>
                <a:cs typeface="Ayuthaya" charset="-34"/>
              </a:rPr>
              <a:t>p1, p2, </a:t>
            </a:r>
            <a:r>
              <a:rPr lang="is-IS" dirty="0">
                <a:latin typeface="Ayuthaya" charset="-34"/>
                <a:ea typeface="Ayuthaya" charset="-34"/>
                <a:cs typeface="Ayuthaya" charset="-34"/>
              </a:rPr>
              <a:t>…</a:t>
            </a:r>
          </a:p>
          <a:p>
            <a:endParaRPr lang="is-IS" dirty="0"/>
          </a:p>
          <a:p>
            <a:pPr marL="0" indent="0" algn="ctr">
              <a:buNone/>
            </a:pPr>
            <a:r>
              <a:rPr lang="en-US" sz="6000" dirty="0">
                <a:latin typeface="Ayuthaya" charset="-34"/>
                <a:ea typeface="Ayuthaya" charset="-34"/>
                <a:cs typeface="Ayuthaya" charset="-34"/>
              </a:rPr>
              <a:t>g([p</a:t>
            </a:r>
            <a:r>
              <a:rPr lang="en-US" sz="6000" baseline="-25000" dirty="0">
                <a:latin typeface="Ayuthaya" charset="-34"/>
                <a:ea typeface="Ayuthaya" charset="-34"/>
                <a:cs typeface="Ayuthaya" charset="-34"/>
              </a:rPr>
              <a:t>i</a:t>
            </a:r>
            <a:r>
              <a:rPr lang="is-IS" sz="6000" dirty="0">
                <a:latin typeface="Ayuthaya" charset="-34"/>
                <a:ea typeface="Ayuthaya" charset="-34"/>
                <a:cs typeface="Ayuthaya" charset="-34"/>
              </a:rPr>
              <a:t>]</a:t>
            </a:r>
            <a:r>
              <a:rPr lang="en-US" sz="6000" dirty="0">
                <a:latin typeface="Ayuthaya" charset="-34"/>
                <a:ea typeface="Ayuthaya" charset="-34"/>
                <a:cs typeface="Ayuthaya" charset="-34"/>
              </a:rPr>
              <a:t>)</a:t>
            </a:r>
          </a:p>
          <a:p>
            <a:pPr marL="0" indent="0" algn="ctr">
              <a:buNone/>
            </a:pPr>
            <a:endParaRPr lang="en-US" sz="6000" dirty="0"/>
          </a:p>
          <a:p>
            <a:pPr marL="0" indent="0" algn="ctr">
              <a:buNone/>
            </a:pPr>
            <a:r>
              <a:rPr lang="en-US" dirty="0"/>
              <a:t>Action of </a:t>
            </a:r>
            <a:r>
              <a:rPr lang="en-US" dirty="0">
                <a:latin typeface="Ayuthaya" charset="-34"/>
                <a:ea typeface="Ayuthaya" charset="-34"/>
                <a:cs typeface="Ayuthaya" charset="-34"/>
              </a:rPr>
              <a:t>g</a:t>
            </a:r>
            <a:r>
              <a:rPr lang="en-US" dirty="0"/>
              <a:t> over a packet sequence,</a:t>
            </a:r>
          </a:p>
          <a:p>
            <a:pPr marL="0" indent="0" algn="ctr">
              <a:buNone/>
            </a:pPr>
            <a:r>
              <a:rPr lang="en-US" dirty="0" err="1">
                <a:latin typeface="Ayuthaya" charset="-34"/>
                <a:ea typeface="Ayuthaya" charset="-34"/>
                <a:cs typeface="Ayuthaya" charset="-34"/>
              </a:rPr>
              <a:t>e.g</a:t>
            </a:r>
            <a:r>
              <a:rPr lang="en-US" dirty="0">
                <a:latin typeface="Ayuthaya" charset="-34"/>
                <a:ea typeface="Ayuthaya" charset="-34"/>
                <a:cs typeface="Ayuthaya" charset="-34"/>
              </a:rPr>
              <a:t>, for a counter g([p</a:t>
            </a:r>
            <a:r>
              <a:rPr lang="en-US" baseline="-25000" dirty="0">
                <a:latin typeface="Ayuthaya" charset="-34"/>
                <a:ea typeface="Ayuthaya" charset="-34"/>
                <a:cs typeface="Ayuthaya" charset="-34"/>
              </a:rPr>
              <a:t>i</a:t>
            </a:r>
            <a:r>
              <a:rPr lang="is-IS" dirty="0">
                <a:latin typeface="Ayuthaya" charset="-34"/>
                <a:ea typeface="Ayuthaya" charset="-34"/>
                <a:cs typeface="Ayuthaya" charset="-34"/>
              </a:rPr>
              <a:t>]</a:t>
            </a:r>
            <a:r>
              <a:rPr lang="en-US" dirty="0">
                <a:latin typeface="Ayuthaya" charset="-34"/>
                <a:ea typeface="Ayuthaya" charset="-34"/>
                <a:cs typeface="Ayuthaya" charset="-34"/>
              </a:rPr>
              <a:t>) = p1.len + p2.len + …</a:t>
            </a:r>
          </a:p>
        </p:txBody>
      </p:sp>
      <p:sp>
        <p:nvSpPr>
          <p:cNvPr id="4" name="Right Brace 3"/>
          <p:cNvSpPr/>
          <p:nvPr/>
        </p:nvSpPr>
        <p:spPr>
          <a:xfrm rot="5400000">
            <a:off x="5787744" y="1442861"/>
            <a:ext cx="616511" cy="6493790"/>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136250727"/>
      </p:ext>
    </p:extLst>
  </p:cSld>
  <p:clrMapOvr>
    <a:masterClrMapping/>
  </p:clrMapOvr>
  <mc:AlternateContent xmlns:mc="http://schemas.openxmlformats.org/markup-compatibility/2006" xmlns:p14="http://schemas.microsoft.com/office/powerpoint/2010/main">
    <mc:Choice Requires="p14">
      <p:transition spd="slow" p14:dur="2000" advTm="44516"/>
    </mc:Choice>
    <mc:Fallback xmlns="">
      <p:transition spd="slow" advTm="4451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Correctness of </a:t>
            </a:r>
            <a:r>
              <a:rPr lang="en-US"/>
              <a:t>the </a:t>
            </a:r>
            <a:r>
              <a:rPr lang="en-US" dirty="0"/>
              <a:t>m</a:t>
            </a:r>
            <a:r>
              <a:rPr lang="en-US"/>
              <a:t>erge </a:t>
            </a:r>
            <a:r>
              <a:rPr lang="en-US" dirty="0"/>
              <a:t>operation</a:t>
            </a:r>
          </a:p>
        </p:txBody>
      </p:sp>
      <p:sp>
        <p:nvSpPr>
          <p:cNvPr id="3" name="Content Placeholder 2"/>
          <p:cNvSpPr>
            <a:spLocks noGrp="1"/>
          </p:cNvSpPr>
          <p:nvPr>
            <p:ph idx="4294967295"/>
          </p:nvPr>
        </p:nvSpPr>
        <p:spPr>
          <a:xfrm>
            <a:off x="342900" y="1898268"/>
            <a:ext cx="11849100" cy="4959732"/>
          </a:xfrm>
        </p:spPr>
        <p:txBody>
          <a:bodyPr>
            <a:normAutofit fontScale="85000" lnSpcReduction="20000"/>
          </a:bodyPr>
          <a:lstStyle/>
          <a:p>
            <a:endParaRPr lang="en-US" dirty="0"/>
          </a:p>
          <a:p>
            <a:pPr marL="0" indent="0" algn="ctr">
              <a:buNone/>
            </a:pPr>
            <a:r>
              <a:rPr lang="en-US" sz="5200" dirty="0">
                <a:latin typeface="Ayuthaya" charset="-34"/>
                <a:ea typeface="Ayuthaya" charset="-34"/>
                <a:cs typeface="Ayuthaya" charset="-34"/>
              </a:rPr>
              <a:t>merge(g([p</a:t>
            </a:r>
            <a:r>
              <a:rPr lang="en-US" sz="5200" baseline="-25000" dirty="0">
                <a:latin typeface="Ayuthaya" charset="-34"/>
                <a:ea typeface="Ayuthaya" charset="-34"/>
                <a:cs typeface="Ayuthaya" charset="-34"/>
              </a:rPr>
              <a:t>i</a:t>
            </a:r>
            <a:r>
              <a:rPr lang="is-IS" sz="5200" dirty="0">
                <a:latin typeface="Ayuthaya" charset="-34"/>
                <a:ea typeface="Ayuthaya" charset="-34"/>
                <a:cs typeface="Ayuthaya" charset="-34"/>
              </a:rPr>
              <a:t>]</a:t>
            </a:r>
            <a:r>
              <a:rPr lang="en-US" sz="5200" dirty="0">
                <a:latin typeface="Ayuthaya" charset="-34"/>
                <a:ea typeface="Ayuthaya" charset="-34"/>
                <a:cs typeface="Ayuthaya" charset="-34"/>
              </a:rPr>
              <a:t>), g([</a:t>
            </a:r>
            <a:r>
              <a:rPr lang="en-US" sz="5200" dirty="0" err="1">
                <a:latin typeface="Ayuthaya" charset="-34"/>
                <a:ea typeface="Ayuthaya" charset="-34"/>
                <a:cs typeface="Ayuthaya" charset="-34"/>
              </a:rPr>
              <a:t>q</a:t>
            </a:r>
            <a:r>
              <a:rPr lang="en-US" sz="5200" baseline="-25000" dirty="0" err="1">
                <a:latin typeface="Ayuthaya" charset="-34"/>
                <a:ea typeface="Ayuthaya" charset="-34"/>
                <a:cs typeface="Ayuthaya" charset="-34"/>
              </a:rPr>
              <a:t>j</a:t>
            </a:r>
            <a:r>
              <a:rPr lang="en-US" sz="5200" dirty="0">
                <a:latin typeface="Ayuthaya" charset="-34"/>
                <a:ea typeface="Ayuthaya" charset="-34"/>
                <a:cs typeface="Ayuthaya" charset="-34"/>
              </a:rPr>
              <a:t>])) </a:t>
            </a:r>
          </a:p>
          <a:p>
            <a:pPr marL="0" indent="0" algn="ctr">
              <a:buNone/>
            </a:pPr>
            <a:endParaRPr lang="en-US" sz="5200" dirty="0">
              <a:latin typeface="Ayuthaya" charset="-34"/>
              <a:ea typeface="Ayuthaya" charset="-34"/>
              <a:cs typeface="Ayuthaya" charset="-34"/>
            </a:endParaRPr>
          </a:p>
          <a:p>
            <a:pPr marL="0" indent="0" algn="ctr">
              <a:buNone/>
            </a:pPr>
            <a:r>
              <a:rPr lang="en-US" sz="5200" dirty="0">
                <a:latin typeface="Ayuthaya" charset="-34"/>
                <a:ea typeface="Ayuthaya" charset="-34"/>
                <a:cs typeface="Ayuthaya" charset="-34"/>
              </a:rPr>
              <a:t>= g([p||q</a:t>
            </a:r>
            <a:r>
              <a:rPr lang="is-IS" sz="5200" dirty="0">
                <a:latin typeface="Ayuthaya" charset="-34"/>
                <a:ea typeface="Ayuthaya" charset="-34"/>
                <a:cs typeface="Ayuthaya" charset="-34"/>
              </a:rPr>
              <a:t>]</a:t>
            </a:r>
            <a:r>
              <a:rPr lang="en-US" sz="5200" dirty="0">
                <a:latin typeface="Ayuthaya" charset="-34"/>
                <a:ea typeface="Ayuthaya" charset="-34"/>
                <a:cs typeface="Ayuthaya" charset="-34"/>
              </a:rPr>
              <a:t>)</a:t>
            </a:r>
          </a:p>
          <a:p>
            <a:pPr marL="0" indent="0" algn="ctr">
              <a:buNone/>
            </a:pPr>
            <a:endParaRPr lang="en-US" dirty="0"/>
          </a:p>
          <a:p>
            <a:endParaRPr lang="en-US" dirty="0"/>
          </a:p>
          <a:p>
            <a:endParaRPr lang="en-US" sz="3300" dirty="0"/>
          </a:p>
          <a:p>
            <a:endParaRPr lang="en-US" sz="3300" dirty="0"/>
          </a:p>
          <a:p>
            <a:r>
              <a:rPr lang="en-US" sz="3300" dirty="0"/>
              <a:t>Example: if </a:t>
            </a:r>
            <a:r>
              <a:rPr lang="en-US" sz="3300" dirty="0">
                <a:latin typeface="Ayuthaya" charset="-34"/>
                <a:ea typeface="Ayuthaya" charset="-34"/>
                <a:cs typeface="Ayuthaya" charset="-34"/>
              </a:rPr>
              <a:t>g</a:t>
            </a:r>
            <a:r>
              <a:rPr lang="en-US" sz="3300" dirty="0"/>
              <a:t> is a counter, </a:t>
            </a:r>
            <a:r>
              <a:rPr lang="en-US" sz="3300" dirty="0">
                <a:latin typeface="Ayuthaya" charset="-34"/>
                <a:ea typeface="Ayuthaya" charset="-34"/>
                <a:cs typeface="Ayuthaya" charset="-34"/>
              </a:rPr>
              <a:t>merge</a:t>
            </a:r>
            <a:r>
              <a:rPr lang="en-US" sz="3300" dirty="0"/>
              <a:t> is just addition.	</a:t>
            </a:r>
          </a:p>
          <a:p>
            <a:r>
              <a:rPr lang="en-US" sz="3300" dirty="0"/>
              <a:t>Can generalize to associative stats: min, max, product, union, intersection, etc.)</a:t>
            </a:r>
          </a:p>
          <a:p>
            <a:endParaRPr lang="en-US" dirty="0"/>
          </a:p>
        </p:txBody>
      </p:sp>
      <p:sp>
        <p:nvSpPr>
          <p:cNvPr id="15" name="TextBox 14"/>
          <p:cNvSpPr txBox="1"/>
          <p:nvPr/>
        </p:nvSpPr>
        <p:spPr>
          <a:xfrm>
            <a:off x="7571203" y="1161718"/>
            <a:ext cx="1982492" cy="707886"/>
          </a:xfrm>
          <a:prstGeom prst="rect">
            <a:avLst/>
          </a:prstGeom>
          <a:noFill/>
        </p:spPr>
        <p:txBody>
          <a:bodyPr wrap="square" rtlCol="0">
            <a:spAutoFit/>
          </a:bodyPr>
          <a:lstStyle/>
          <a:p>
            <a:pPr algn="ctr"/>
            <a:r>
              <a:rPr lang="en-US" sz="4000" dirty="0" err="1">
                <a:solidFill>
                  <a:srgbClr val="A31E34"/>
                </a:solidFill>
              </a:rPr>
              <a:t>V</a:t>
            </a:r>
            <a:r>
              <a:rPr lang="en-US" sz="4000" baseline="-25000" dirty="0" err="1">
                <a:solidFill>
                  <a:srgbClr val="A31E34"/>
                </a:solidFill>
              </a:rPr>
              <a:t>cache</a:t>
            </a:r>
            <a:endParaRPr lang="en-US" sz="2800" baseline="-25000" dirty="0">
              <a:solidFill>
                <a:srgbClr val="A31E34"/>
              </a:solidFill>
            </a:endParaRPr>
          </a:p>
        </p:txBody>
      </p:sp>
      <p:sp>
        <p:nvSpPr>
          <p:cNvPr id="16" name="Right Brace 15"/>
          <p:cNvSpPr/>
          <p:nvPr/>
        </p:nvSpPr>
        <p:spPr>
          <a:xfrm rot="16200000">
            <a:off x="5393619" y="1134880"/>
            <a:ext cx="462749" cy="193261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4582223" y="1170581"/>
            <a:ext cx="1982492" cy="707886"/>
          </a:xfrm>
          <a:prstGeom prst="rect">
            <a:avLst/>
          </a:prstGeom>
          <a:noFill/>
        </p:spPr>
        <p:txBody>
          <a:bodyPr wrap="square" rtlCol="0">
            <a:spAutoFit/>
          </a:bodyPr>
          <a:lstStyle/>
          <a:p>
            <a:pPr algn="ctr"/>
            <a:r>
              <a:rPr lang="en-US" sz="4000" dirty="0" err="1">
                <a:solidFill>
                  <a:srgbClr val="A31E34"/>
                </a:solidFill>
              </a:rPr>
              <a:t>V</a:t>
            </a:r>
            <a:r>
              <a:rPr lang="en-US" sz="4000" baseline="-25000" dirty="0" err="1">
                <a:solidFill>
                  <a:srgbClr val="A31E34"/>
                </a:solidFill>
              </a:rPr>
              <a:t>back</a:t>
            </a:r>
            <a:endParaRPr lang="en-US" sz="2800" baseline="-25000" dirty="0">
              <a:solidFill>
                <a:srgbClr val="A31E34"/>
              </a:solidFill>
            </a:endParaRPr>
          </a:p>
        </p:txBody>
      </p:sp>
      <p:sp>
        <p:nvSpPr>
          <p:cNvPr id="19" name="Right Brace 18"/>
          <p:cNvSpPr/>
          <p:nvPr/>
        </p:nvSpPr>
        <p:spPr>
          <a:xfrm rot="16200000">
            <a:off x="8322485" y="1062682"/>
            <a:ext cx="462748" cy="201848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    </a:t>
            </a:r>
          </a:p>
        </p:txBody>
      </p:sp>
      <p:sp>
        <p:nvSpPr>
          <p:cNvPr id="20" name="Right Brace 19"/>
          <p:cNvSpPr/>
          <p:nvPr/>
        </p:nvSpPr>
        <p:spPr>
          <a:xfrm rot="5400000">
            <a:off x="6394651" y="2713159"/>
            <a:ext cx="364882" cy="2895600"/>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2448084" y="4199721"/>
            <a:ext cx="8258016" cy="1569660"/>
          </a:xfrm>
          <a:prstGeom prst="rect">
            <a:avLst/>
          </a:prstGeom>
          <a:noFill/>
        </p:spPr>
        <p:txBody>
          <a:bodyPr wrap="square" rtlCol="0">
            <a:spAutoFit/>
          </a:bodyPr>
          <a:lstStyle/>
          <a:p>
            <a:pPr algn="ctr"/>
            <a:r>
              <a:rPr lang="en-US" sz="2800" dirty="0">
                <a:solidFill>
                  <a:srgbClr val="A31E34"/>
                </a:solidFill>
              </a:rPr>
              <a:t>Statistic computed over the</a:t>
            </a:r>
          </a:p>
          <a:p>
            <a:pPr algn="ctr"/>
            <a:r>
              <a:rPr lang="en-US" sz="2800" dirty="0">
                <a:solidFill>
                  <a:srgbClr val="A31E34"/>
                </a:solidFill>
              </a:rPr>
              <a:t> entire concatenated packet sequence</a:t>
            </a:r>
          </a:p>
          <a:p>
            <a:pPr algn="ctr"/>
            <a:r>
              <a:rPr lang="en-US" sz="2800" dirty="0">
                <a:solidFill>
                  <a:srgbClr val="A31E34"/>
                </a:solidFill>
              </a:rPr>
              <a:t>(before and after </a:t>
            </a:r>
            <a:r>
              <a:rPr lang="en-US" sz="2800" dirty="0" err="1">
                <a:solidFill>
                  <a:srgbClr val="A31E34"/>
                </a:solidFill>
              </a:rPr>
              <a:t>V</a:t>
            </a:r>
            <a:r>
              <a:rPr lang="en-US" sz="2800" baseline="-25000" dirty="0" err="1">
                <a:solidFill>
                  <a:srgbClr val="A31E34"/>
                </a:solidFill>
              </a:rPr>
              <a:t>back</a:t>
            </a:r>
            <a:r>
              <a:rPr lang="en-US" sz="2800" dirty="0">
                <a:solidFill>
                  <a:srgbClr val="A31E34"/>
                </a:solidFill>
              </a:rPr>
              <a:t> was written)</a:t>
            </a:r>
          </a:p>
          <a:p>
            <a:pPr algn="ctr"/>
            <a:endParaRPr lang="en-US" baseline="-25000" dirty="0">
              <a:solidFill>
                <a:srgbClr val="A31E34"/>
              </a:solidFill>
            </a:endParaRPr>
          </a:p>
        </p:txBody>
      </p:sp>
    </p:spTree>
    <p:custDataLst>
      <p:tags r:id="rId1"/>
    </p:custDataLst>
    <p:extLst>
      <p:ext uri="{BB962C8B-B14F-4D97-AF65-F5344CB8AC3E}">
        <p14:creationId xmlns:p14="http://schemas.microsoft.com/office/powerpoint/2010/main" val="2015749320"/>
      </p:ext>
    </p:extLst>
  </p:cSld>
  <p:clrMapOvr>
    <a:masterClrMapping/>
  </p:clrMapOvr>
  <mc:AlternateContent xmlns:mc="http://schemas.openxmlformats.org/markup-compatibility/2006" xmlns:p14="http://schemas.microsoft.com/office/powerpoint/2010/main">
    <mc:Choice Requires="p14">
      <p:transition spd="slow" p14:dur="2000" advTm="42795"/>
    </mc:Choice>
    <mc:Fallback xmlns="">
      <p:transition spd="slow" advTm="427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8" grpId="0"/>
      <p:bldP spid="19" grpId="0" animBg="1"/>
      <p:bldP spid="20" grpId="0" animBg="1"/>
      <p:bldP spid="2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Mergeability beyond associative statistics</a:t>
            </a:r>
          </a:p>
        </p:txBody>
      </p:sp>
      <p:sp>
        <p:nvSpPr>
          <p:cNvPr id="3" name="Content Placeholder 2"/>
          <p:cNvSpPr>
            <a:spLocks noGrp="1"/>
          </p:cNvSpPr>
          <p:nvPr>
            <p:ph idx="1"/>
          </p:nvPr>
        </p:nvSpPr>
        <p:spPr/>
        <p:txBody>
          <a:bodyPr/>
          <a:lstStyle/>
          <a:p>
            <a:r>
              <a:rPr lang="en-US" dirty="0"/>
              <a:t>Can merge any statistic </a:t>
            </a:r>
            <a:r>
              <a:rPr lang="en-US" dirty="0">
                <a:latin typeface="Ayuthaya" charset="-34"/>
                <a:ea typeface="Ayuthaya" charset="-34"/>
                <a:cs typeface="Ayuthaya" charset="-34"/>
              </a:rPr>
              <a:t>g</a:t>
            </a:r>
            <a:r>
              <a:rPr lang="en-US" dirty="0"/>
              <a:t> by storing entire </a:t>
            </a:r>
            <a:r>
              <a:rPr lang="en-US" dirty="0" err="1"/>
              <a:t>pkt</a:t>
            </a:r>
            <a:r>
              <a:rPr lang="en-US" dirty="0"/>
              <a:t> sequence in cache</a:t>
            </a:r>
          </a:p>
          <a:p>
            <a:pPr lvl="1"/>
            <a:r>
              <a:rPr lang="is-IS" dirty="0"/>
              <a:t>… </a:t>
            </a:r>
            <a:r>
              <a:rPr lang="en-US" dirty="0"/>
              <a:t>but that’s a lot of extra state!</a:t>
            </a:r>
          </a:p>
          <a:p>
            <a:endParaRPr lang="en-US" dirty="0"/>
          </a:p>
          <a:p>
            <a:r>
              <a:rPr lang="en-US" dirty="0"/>
              <a:t>Can we merge with “small” extra state?</a:t>
            </a:r>
          </a:p>
          <a:p>
            <a:pPr lvl="1"/>
            <a:endParaRPr lang="en-US" dirty="0"/>
          </a:p>
          <a:p>
            <a:r>
              <a:rPr lang="en-US" dirty="0"/>
              <a:t>Small: extra state size ≈ size of the state being tracked</a:t>
            </a:r>
          </a:p>
        </p:txBody>
      </p:sp>
    </p:spTree>
    <p:custDataLst>
      <p:tags r:id="rId1"/>
    </p:custDataLst>
    <p:extLst>
      <p:ext uri="{BB962C8B-B14F-4D97-AF65-F5344CB8AC3E}">
        <p14:creationId xmlns:p14="http://schemas.microsoft.com/office/powerpoint/2010/main" val="2698214791"/>
      </p:ext>
    </p:extLst>
  </p:cSld>
  <p:clrMapOvr>
    <a:masterClrMapping/>
  </p:clrMapOvr>
  <mc:AlternateContent xmlns:mc="http://schemas.openxmlformats.org/markup-compatibility/2006" xmlns:p14="http://schemas.microsoft.com/office/powerpoint/2010/main">
    <mc:Choice Requires="p14">
      <p:transition spd="slow" p14:dur="2000" advTm="38848"/>
    </mc:Choice>
    <mc:Fallback xmlns="">
      <p:transition spd="slow" advTm="3884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Linear-in-state: Small extra state </a:t>
            </a:r>
          </a:p>
        </p:txBody>
      </p:sp>
      <p:sp>
        <p:nvSpPr>
          <p:cNvPr id="3" name="Content Placeholder 2"/>
          <p:cNvSpPr>
            <a:spLocks noGrp="1"/>
          </p:cNvSpPr>
          <p:nvPr>
            <p:ph idx="1"/>
          </p:nvPr>
        </p:nvSpPr>
        <p:spPr/>
        <p:txBody>
          <a:bodyPr>
            <a:normAutofit lnSpcReduction="10000"/>
          </a:bodyPr>
          <a:lstStyle/>
          <a:p>
            <a:endParaRPr lang="en-US" dirty="0"/>
          </a:p>
          <a:p>
            <a:pPr marL="0" indent="0" algn="ctr">
              <a:buNone/>
            </a:pPr>
            <a:r>
              <a:rPr lang="en-US" dirty="0">
                <a:latin typeface="Consolas" charset="0"/>
                <a:ea typeface="Consolas" charset="0"/>
                <a:cs typeface="Consolas" charset="0"/>
              </a:rPr>
              <a:t>  </a:t>
            </a:r>
            <a:r>
              <a:rPr lang="en-US" sz="6000" dirty="0">
                <a:latin typeface="Consolas" charset="0"/>
                <a:ea typeface="Consolas" charset="0"/>
                <a:cs typeface="Consolas" charset="0"/>
              </a:rPr>
              <a:t>S </a:t>
            </a:r>
            <a:r>
              <a:rPr lang="en-US" sz="6000" dirty="0">
                <a:latin typeface="Consolas" charset="0"/>
                <a:ea typeface="Consolas" charset="0"/>
                <a:cs typeface="Consolas" charset="0"/>
                <a:sym typeface="Wingdings"/>
              </a:rPr>
              <a:t>=</a:t>
            </a:r>
            <a:r>
              <a:rPr lang="en-US" sz="6000" dirty="0">
                <a:latin typeface="Consolas" charset="0"/>
                <a:ea typeface="Consolas" charset="0"/>
                <a:cs typeface="Consolas" charset="0"/>
              </a:rPr>
              <a:t> A * S + B</a:t>
            </a:r>
          </a:p>
          <a:p>
            <a:endParaRPr lang="en-US" dirty="0"/>
          </a:p>
          <a:p>
            <a:endParaRPr lang="en-US" dirty="0"/>
          </a:p>
          <a:p>
            <a:endParaRPr lang="en-US" dirty="0"/>
          </a:p>
          <a:p>
            <a:endParaRPr lang="en-US" dirty="0"/>
          </a:p>
          <a:p>
            <a:r>
              <a:rPr lang="en-US" dirty="0"/>
              <a:t>Examples: Packet and byte counters, EWMA, functions over a window of packets, </a:t>
            </a:r>
            <a:r>
              <a:rPr lang="is-IS" dirty="0"/>
              <a:t>…</a:t>
            </a:r>
            <a:endParaRPr lang="en-US" dirty="0"/>
          </a:p>
        </p:txBody>
      </p:sp>
      <p:sp>
        <p:nvSpPr>
          <p:cNvPr id="4" name="TextBox 3"/>
          <p:cNvSpPr txBox="1"/>
          <p:nvPr/>
        </p:nvSpPr>
        <p:spPr>
          <a:xfrm>
            <a:off x="1413933" y="3859410"/>
            <a:ext cx="3291882" cy="954107"/>
          </a:xfrm>
          <a:prstGeom prst="rect">
            <a:avLst/>
          </a:prstGeom>
          <a:noFill/>
        </p:spPr>
        <p:txBody>
          <a:bodyPr wrap="square" rtlCol="0">
            <a:spAutoFit/>
          </a:bodyPr>
          <a:lstStyle/>
          <a:p>
            <a:pPr algn="ctr"/>
            <a:r>
              <a:rPr lang="en-US" sz="2800" dirty="0"/>
              <a:t>State maintained by the statistics function</a:t>
            </a:r>
          </a:p>
        </p:txBody>
      </p:sp>
      <p:cxnSp>
        <p:nvCxnSpPr>
          <p:cNvPr id="5" name="Straight Arrow Connector 4"/>
          <p:cNvCxnSpPr/>
          <p:nvPr/>
        </p:nvCxnSpPr>
        <p:spPr>
          <a:xfrm flipH="1">
            <a:off x="3078186" y="3193051"/>
            <a:ext cx="833414" cy="531422"/>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069785" y="3859409"/>
            <a:ext cx="5289275" cy="954107"/>
          </a:xfrm>
          <a:prstGeom prst="rect">
            <a:avLst/>
          </a:prstGeom>
          <a:noFill/>
        </p:spPr>
        <p:txBody>
          <a:bodyPr wrap="square" rtlCol="0">
            <a:spAutoFit/>
          </a:bodyPr>
          <a:lstStyle/>
          <a:p>
            <a:r>
              <a:rPr lang="en-US" sz="2800"/>
              <a:t>Functions of a bounded number of packets in the past</a:t>
            </a:r>
            <a:endParaRPr lang="en-US" sz="2800" dirty="0"/>
          </a:p>
        </p:txBody>
      </p:sp>
      <p:cxnSp>
        <p:nvCxnSpPr>
          <p:cNvPr id="7" name="Straight Arrow Connector 6"/>
          <p:cNvCxnSpPr/>
          <p:nvPr/>
        </p:nvCxnSpPr>
        <p:spPr>
          <a:xfrm>
            <a:off x="5913965" y="3137350"/>
            <a:ext cx="829733"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7968787" y="3137350"/>
            <a:ext cx="935875"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999436026"/>
      </p:ext>
    </p:extLst>
  </p:cSld>
  <p:clrMapOvr>
    <a:masterClrMapping/>
  </p:clrMapOvr>
  <mc:AlternateContent xmlns:mc="http://schemas.openxmlformats.org/markup-compatibility/2006" xmlns:p14="http://schemas.microsoft.com/office/powerpoint/2010/main">
    <mc:Choice Requires="p14">
      <p:transition spd="slow" p14:dur="2000" advTm="33931"/>
    </mc:Choice>
    <mc:Fallback xmlns="">
      <p:transition spd="slow" advTm="339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dirty="0">
                    <a:latin typeface="+mj-lt"/>
                  </a:rPr>
                  <a:t>Let’s say we are tracking an exponentially weighted moving average (EWMA) :</a:t>
                </a:r>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(1−⍺)∗</m:t>
                      </m:r>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m:t>
                      </m:r>
                      <m:r>
                        <a:rPr lang="en-US" i="1" dirty="0" smtClean="0">
                          <a:latin typeface="Cambria Math" panose="02040503050406030204" pitchFamily="18" charset="0"/>
                          <a:ea typeface="Consolas" charset="0"/>
                          <a:cs typeface="Consolas" charset="0"/>
                        </a:rPr>
                        <m:t>𝑝𝑘𝑡</m:t>
                      </m:r>
                      <m:r>
                        <a:rPr lang="en-US" i="1" dirty="0" smtClean="0">
                          <a:latin typeface="Cambria Math" panose="02040503050406030204" pitchFamily="18" charset="0"/>
                          <a:ea typeface="Consolas" charset="0"/>
                          <a:cs typeface="Consolas" charset="0"/>
                        </a:rPr>
                        <m:t>.</m:t>
                      </m:r>
                      <m:r>
                        <a:rPr lang="en-US" i="1" dirty="0" smtClean="0">
                          <a:latin typeface="Cambria Math" panose="02040503050406030204" pitchFamily="18" charset="0"/>
                          <a:ea typeface="Consolas" charset="0"/>
                          <a:cs typeface="Consolas" charset="0"/>
                        </a:rPr>
                        <m:t>𝑙𝑎𝑡𝑒𝑛𝑐𝑦</m:t>
                      </m:r>
                    </m:oMath>
                  </m:oMathPara>
                </a14:m>
                <a:endParaRPr lang="en-US" dirty="0">
                  <a:latin typeface="+mj-lt"/>
                  <a:ea typeface="Consolas" charset="0"/>
                  <a:cs typeface="Consolas" charset="0"/>
                </a:endParaRPr>
              </a:p>
              <a:p>
                <a:endParaRPr lang="en-US" dirty="0">
                  <a:latin typeface="+mj-lt"/>
                  <a:ea typeface="Ayuthaya" charset="-34"/>
                  <a:cs typeface="Consolas" charset="0"/>
                </a:endParaRPr>
              </a:p>
              <a:p>
                <a:r>
                  <a:rPr lang="en-US" dirty="0">
                    <a:latin typeface="+mj-lt"/>
                    <a:ea typeface="Ayuthaya" charset="-34"/>
                    <a:cs typeface="Consolas" charset="0"/>
                  </a:rPr>
                  <a:t>If the EWMA starts at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and ends at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respectively</a:t>
                </a:r>
              </a:p>
              <a:p>
                <a:pPr marL="0" indent="0">
                  <a:buNone/>
                </a:pPr>
                <a:r>
                  <a:rPr lang="en-US" dirty="0">
                    <a:latin typeface="+mj-lt"/>
                    <a:ea typeface="Ayuthaya" charset="-34"/>
                    <a:cs typeface="Consolas" charset="0"/>
                  </a:rPr>
                  <a:t>   after </a:t>
                </a:r>
                <a14:m>
                  <m:oMath xmlns:m="http://schemas.openxmlformats.org/officeDocument/2006/math">
                    <m:r>
                      <a:rPr lang="en-US" i="1" dirty="0" smtClean="0">
                        <a:latin typeface="Cambria Math" panose="02040503050406030204" pitchFamily="18" charset="0"/>
                        <a:ea typeface="Ayuthaya" charset="-34"/>
                        <a:cs typeface="Consolas" charset="0"/>
                      </a:rPr>
                      <m:t>𝑁</m:t>
                    </m:r>
                  </m:oMath>
                </a14:m>
                <a:r>
                  <a:rPr lang="en-US" dirty="0">
                    <a:latin typeface="+mj-lt"/>
                    <a:ea typeface="Ayuthaya" charset="-34"/>
                    <a:cs typeface="Consolas" charset="0"/>
                  </a:rPr>
                  <a:t> packets, then:</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𝐹</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1 </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r>
                        <a:rPr lang="en-US" sz="2800" i="1" dirty="0">
                          <a:latin typeface="Cambria Math" panose="02040503050406030204" pitchFamily="18" charset="0"/>
                        </a:rPr>
                        <m:t> – (1−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oMath>
                  </m:oMathPara>
                </a14:m>
                <a:endParaRPr lang="en-US" sz="2800" baseline="-25000" dirty="0"/>
              </a:p>
              <a:p>
                <a:pPr marL="457200" lvl="1" indent="0">
                  <a:buNone/>
                </a:pPr>
                <a14:m>
                  <m:oMathPara xmlns:m="http://schemas.openxmlformats.org/officeDocument/2006/math">
                    <m:oMathParaPr>
                      <m:jc m:val="centerGroup"/>
                    </m:oMathParaPr>
                    <m:oMath xmlns:m="http://schemas.openxmlformats.org/officeDocument/2006/math">
                      <m:d>
                        <m:dPr>
                          <m:ctrlPr>
                            <a:rPr lang="en-US" sz="2800" i="1" dirty="0" smtClean="0">
                              <a:latin typeface="Cambria Math" panose="02040503050406030204" pitchFamily="18" charset="0"/>
                            </a:rPr>
                          </m:ctrlPr>
                        </m:dPr>
                        <m:e>
                          <m:r>
                            <a:rPr lang="en-US" sz="2800" i="1" dirty="0" smtClean="0">
                              <a:latin typeface="Cambria Math" panose="02040503050406030204" pitchFamily="18" charset="0"/>
                            </a:rPr>
                            <m:t>𝑓𝑜𝑟</m:t>
                          </m:r>
                          <m:r>
                            <a:rPr lang="en-US" sz="2800" i="1" dirty="0" smtClean="0">
                              <a:latin typeface="Cambria Math" panose="02040503050406030204" pitchFamily="18" charset="0"/>
                            </a:rPr>
                            <m:t> </m:t>
                          </m:r>
                          <m:r>
                            <a:rPr lang="en-US" sz="2800" i="1" dirty="0" smtClean="0">
                              <a:latin typeface="Cambria Math" panose="02040503050406030204" pitchFamily="18" charset="0"/>
                            </a:rPr>
                            <m:t>𝑎𝑙𝑙</m:t>
                          </m:r>
                          <m:r>
                            <a:rPr lang="en-US" sz="2800" i="1" dirty="0" smtClean="0">
                              <a:latin typeface="Cambria Math" panose="02040503050406030204" pitchFamily="18" charset="0"/>
                            </a:rPr>
                            <m:t> </m:t>
                          </m:r>
                          <m:r>
                            <a:rPr lang="en-US" sz="2800" i="1" dirty="0" smtClean="0">
                              <a:latin typeface="Cambria Math" panose="02040503050406030204" pitchFamily="18" charset="0"/>
                            </a:rPr>
                            <m:t>𝐼</m:t>
                          </m:r>
                          <m:r>
                            <a:rPr lang="en-US" sz="2800" i="1" baseline="-25000" dirty="0" smtClean="0">
                              <a:latin typeface="Cambria Math" panose="02040503050406030204" pitchFamily="18" charset="0"/>
                            </a:rPr>
                            <m:t>1</m:t>
                          </m:r>
                          <m:r>
                            <a:rPr lang="en-US" sz="2800" i="1" dirty="0" smtClean="0">
                              <a:latin typeface="Cambria Math" panose="02040503050406030204" pitchFamily="18" charset="0"/>
                            </a:rPr>
                            <m:t> </m:t>
                          </m:r>
                          <m:r>
                            <a:rPr lang="en-US" sz="2800" i="1" dirty="0" smtClean="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r>
                            <a:rPr lang="en-US" sz="2800" i="1" dirty="0">
                              <a:latin typeface="Cambria Math" panose="02040503050406030204" pitchFamily="18" charset="0"/>
                            </a:rPr>
                            <m:t> </m:t>
                          </m:r>
                          <m:r>
                            <a:rPr lang="en-US" sz="2800" i="1" dirty="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𝑐𝑜𝑟𝑟𝑒𝑠𝑝𝑜𝑛𝑑𝑖𝑛𝑔</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1</m:t>
                          </m:r>
                          <m:r>
                            <a:rPr lang="en-US" sz="2800" b="0" i="1" dirty="0" smtClean="0">
                              <a:latin typeface="Cambria Math" panose="02040503050406030204" pitchFamily="18" charset="0"/>
                            </a:rPr>
                            <m:t>𝑎𝑛𝑑</m:t>
                          </m:r>
                          <m:r>
                            <a:rPr lang="en-US" sz="2800" b="0" i="1" baseline="-25000" dirty="0" smtClean="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e>
                      </m:d>
                    </m:oMath>
                  </m:oMathPara>
                </a14:m>
                <a:endParaRPr lang="en-US" sz="2800" b="0" dirty="0"/>
              </a:p>
              <a:p>
                <a:r>
                  <a:rPr lang="en-US" dirty="0">
                    <a:ea typeface="Ayuthaya" charset="-34"/>
                    <a:cs typeface="Consolas" charset="0"/>
                  </a:rPr>
                  <a:t>So we can take a final value </a:t>
                </a:r>
                <a14:m>
                  <m:oMath xmlns:m="http://schemas.openxmlformats.org/officeDocument/2006/math">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baseline="-25000" dirty="0">
                    <a:ea typeface="Ayuthaya" charset="-34"/>
                    <a:cs typeface="Consolas" charset="0"/>
                  </a:rPr>
                  <a:t> </a:t>
                </a:r>
                <a:r>
                  <a:rPr lang="en-US" dirty="0">
                    <a:ea typeface="Ayuthaya" charset="-34"/>
                    <a:cs typeface="Consolas" charset="0"/>
                  </a:rPr>
                  <a:t>calculated for an initial value </a:t>
                </a:r>
                <a14:m>
                  <m:oMath xmlns:m="http://schemas.openxmlformats.org/officeDocument/2006/math">
                    <m:r>
                      <a:rPr lang="en-US" i="1" dirty="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1 </m:t>
                    </m:r>
                  </m:oMath>
                </a14:m>
                <a:r>
                  <a:rPr lang="en-US" dirty="0">
                    <a:ea typeface="Ayuthaya" charset="-34"/>
                    <a:cs typeface="Consolas" charset="0"/>
                  </a:rPr>
                  <a:t> and modify it for a new initial value</a:t>
                </a:r>
                <a14:m>
                  <m:oMath xmlns:m="http://schemas.openxmlformats.org/officeDocument/2006/math">
                    <m:r>
                      <a:rPr lang="en-US" i="1" dirty="0">
                        <a:latin typeface="Cambria Math" panose="02040503050406030204" pitchFamily="18" charset="0"/>
                        <a:ea typeface="Ayuthaya" charset="-34"/>
                        <a:cs typeface="Consolas" charset="0"/>
                      </a:rPr>
                      <m:t> </m:t>
                    </m:r>
                    <m:r>
                      <a:rPr lang="en-US" i="1" dirty="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r>
                      <a:rPr lang="en-US" i="1" dirty="0">
                        <a:latin typeface="Cambria Math" panose="02040503050406030204" pitchFamily="18" charset="0"/>
                        <a:ea typeface="Ayuthaya" charset="-34"/>
                        <a:cs typeface="Consolas" charset="0"/>
                      </a:rPr>
                      <m:t> </m:t>
                    </m:r>
                  </m:oMath>
                </a14:m>
                <a:r>
                  <a:rPr lang="en-US" dirty="0">
                    <a:ea typeface="Ayuthaya" charset="-34"/>
                    <a:cs typeface="Consolas" charset="0"/>
                  </a:rPr>
                  <a:t>using:</a:t>
                </a:r>
              </a:p>
              <a:p>
                <a:pPr marL="0" indent="0">
                  <a:buNone/>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𝐹</m:t>
                      </m:r>
                      <m:r>
                        <a:rPr lang="en-US" i="1" baseline="-25000" dirty="0">
                          <a:latin typeface="Cambria Math" panose="02040503050406030204" pitchFamily="18" charset="0"/>
                        </a:rPr>
                        <m:t>2 </m:t>
                      </m:r>
                      <m:r>
                        <a:rPr lang="en-US" i="1" dirty="0">
                          <a:latin typeface="Cambria Math" panose="02040503050406030204" pitchFamily="18" charset="0"/>
                        </a:rPr>
                        <m:t>=</m:t>
                      </m:r>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r>
                        <a:rPr lang="en-US" i="1" dirty="0">
                          <a:latin typeface="Cambria Math" panose="02040503050406030204" pitchFamily="18" charset="0"/>
                          <a:ea typeface="Ayuthaya" charset="-34"/>
                          <a:cs typeface="Consolas" charset="0"/>
                        </a:rPr>
                        <m:t> – </m:t>
                      </m:r>
                      <m:r>
                        <a:rPr lang="en-US" i="1" dirty="0">
                          <a:latin typeface="Cambria Math" panose="02040503050406030204" pitchFamily="18" charset="0"/>
                        </a:rPr>
                        <m:t>(1−</m:t>
                      </m:r>
                      <m:r>
                        <a:rPr lang="en-US" i="1" dirty="0">
                          <a:latin typeface="Cambria Math" panose="02040503050406030204" pitchFamily="18" charset="0"/>
                          <a:ea typeface="Ayuthaya" charset="-34"/>
                          <a:cs typeface="Ayuthaya" charset="-34"/>
                        </a:rPr>
                        <m:t>⍺</m:t>
                      </m:r>
                      <m:r>
                        <a:rPr lang="en-US" i="1" dirty="0">
                          <a:latin typeface="Cambria Math" panose="02040503050406030204" pitchFamily="18" charset="0"/>
                        </a:rPr>
                        <m:t>)</m:t>
                      </m:r>
                      <m:r>
                        <a:rPr lang="en-US" i="1" baseline="30000" dirty="0">
                          <a:latin typeface="Cambria Math" panose="02040503050406030204" pitchFamily="18" charset="0"/>
                        </a:rPr>
                        <m:t>𝑁</m:t>
                      </m:r>
                      <m:r>
                        <a:rPr lang="en-US" i="1" dirty="0">
                          <a:latin typeface="Cambria Math" panose="02040503050406030204" pitchFamily="18" charset="0"/>
                        </a:rPr>
                        <m:t> (</m:t>
                      </m:r>
                      <m:r>
                        <a:rPr lang="en-US" i="1" dirty="0">
                          <a:latin typeface="Cambria Math" panose="02040503050406030204" pitchFamily="18" charset="0"/>
                        </a:rPr>
                        <m:t>𝐼</m:t>
                      </m:r>
                      <m:r>
                        <a:rPr lang="en-US" i="1" baseline="-25000" dirty="0">
                          <a:latin typeface="Cambria Math" panose="02040503050406030204" pitchFamily="18" charset="0"/>
                        </a:rPr>
                        <m:t>1</m:t>
                      </m:r>
                      <m:r>
                        <a:rPr lang="en-US" i="1" dirty="0">
                          <a:latin typeface="Cambria Math" panose="02040503050406030204" pitchFamily="18" charset="0"/>
                        </a:rPr>
                        <m:t>–</m:t>
                      </m:r>
                      <m:r>
                        <a:rPr lang="en-US" i="1" dirty="0">
                          <a:latin typeface="Cambria Math" panose="02040503050406030204" pitchFamily="18" charset="0"/>
                        </a:rPr>
                        <m:t>𝐼</m:t>
                      </m:r>
                      <m:r>
                        <a:rPr lang="en-US" i="1" baseline="-25000" dirty="0">
                          <a:latin typeface="Cambria Math" panose="02040503050406030204" pitchFamily="18" charset="0"/>
                        </a:rPr>
                        <m:t>2</m:t>
                      </m:r>
                      <m:r>
                        <a:rPr lang="en-US" i="1" dirty="0">
                          <a:latin typeface="Cambria Math" panose="02040503050406030204" pitchFamily="18" charset="0"/>
                        </a:rPr>
                        <m:t>)</m:t>
                      </m:r>
                    </m:oMath>
                  </m:oMathPara>
                </a14:m>
                <a:endParaRPr lang="en-US" dirty="0">
                  <a:ea typeface="Ayuthaya" charset="-34"/>
                  <a:cs typeface="Consolas"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b="-15205"/>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0D7BD4AA-75F3-5844-BF78-0B063FC914D6}"/>
              </a:ext>
            </a:extLst>
          </p:cNvPr>
          <p:cNvGrpSpPr/>
          <p:nvPr/>
        </p:nvGrpSpPr>
        <p:grpSpPr>
          <a:xfrm>
            <a:off x="10363200" y="3687678"/>
            <a:ext cx="1524000" cy="1414168"/>
            <a:chOff x="9677400" y="3657598"/>
            <a:chExt cx="1524000" cy="1414168"/>
          </a:xfrm>
        </p:grpSpPr>
        <p:grpSp>
          <p:nvGrpSpPr>
            <p:cNvPr id="4" name="Group 3">
              <a:extLst>
                <a:ext uri="{FF2B5EF4-FFF2-40B4-BE49-F238E27FC236}">
                  <a16:creationId xmlns:a16="http://schemas.microsoft.com/office/drawing/2014/main" id="{880CCD12-E730-E94A-85C1-4C88FB185A88}"/>
                </a:ext>
              </a:extLst>
            </p:cNvPr>
            <p:cNvGrpSpPr/>
            <p:nvPr/>
          </p:nvGrpSpPr>
          <p:grpSpPr>
            <a:xfrm>
              <a:off x="9829800" y="3657600"/>
              <a:ext cx="1284065" cy="1414165"/>
              <a:chOff x="9433860" y="-914400"/>
              <a:chExt cx="1284065" cy="1414165"/>
            </a:xfrm>
          </p:grpSpPr>
          <p:cxnSp>
            <p:nvCxnSpPr>
              <p:cNvPr id="5" name="Straight Arrow Connector 4">
                <a:extLst>
                  <a:ext uri="{FF2B5EF4-FFF2-40B4-BE49-F238E27FC236}">
                    <a16:creationId xmlns:a16="http://schemas.microsoft.com/office/drawing/2014/main" id="{1334153A-A719-5045-8840-10BB180885C9}"/>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5391E33-7DC1-0B42-B06E-BB6514B361F6}"/>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5B95CE3-2B56-2640-A225-1C579E9BB636}"/>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8" name="TextBox 7">
                <a:extLst>
                  <a:ext uri="{FF2B5EF4-FFF2-40B4-BE49-F238E27FC236}">
                    <a16:creationId xmlns:a16="http://schemas.microsoft.com/office/drawing/2014/main" id="{BF51DD68-66EE-2545-A8F1-DA41BFF4EA3C}"/>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9" name="TextBox 8">
                <a:extLst>
                  <a:ext uri="{FF2B5EF4-FFF2-40B4-BE49-F238E27FC236}">
                    <a16:creationId xmlns:a16="http://schemas.microsoft.com/office/drawing/2014/main" id="{FBAADEAB-1656-4541-A71D-834A1961D8B8}"/>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10" name="TextBox 9">
                <a:extLst>
                  <a:ext uri="{FF2B5EF4-FFF2-40B4-BE49-F238E27FC236}">
                    <a16:creationId xmlns:a16="http://schemas.microsoft.com/office/drawing/2014/main" id="{86E70E6E-0B3B-2449-869C-5D360FB27808}"/>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1" name="Rounded Rectangle 10">
              <a:extLst>
                <a:ext uri="{FF2B5EF4-FFF2-40B4-BE49-F238E27FC236}">
                  <a16:creationId xmlns:a16="http://schemas.microsoft.com/office/drawing/2014/main" id="{F7C26B19-7F94-234C-AE94-EDAADA7062DF}"/>
                </a:ext>
              </a:extLst>
            </p:cNvPr>
            <p:cNvSpPr/>
            <p:nvPr/>
          </p:nvSpPr>
          <p:spPr>
            <a:xfrm>
              <a:off x="9677400" y="3657598"/>
              <a:ext cx="1524000" cy="1414168"/>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348786214"/>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dirty="0">
                    <a:ea typeface="Ayuthaya" charset="-34"/>
                    <a:cs typeface="Consolas" charset="0"/>
                  </a:rPr>
                  <a:t>In our problem:</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 </m:t>
                      </m:r>
                      <m:r>
                        <a:rPr lang="en-US" sz="2800" i="1" dirty="0" smtClean="0">
                          <a:latin typeface="Cambria Math" panose="02040503050406030204" pitchFamily="18" charset="0"/>
                          <a:ea typeface="Ayuthaya" charset="-34"/>
                          <a:cs typeface="Consolas" charset="0"/>
                        </a:rPr>
                        <m:t>𝑉</m:t>
                      </m:r>
                      <m:r>
                        <a:rPr lang="en-US" sz="2800" i="1" baseline="-25000" dirty="0" smtClean="0">
                          <a:latin typeface="Cambria Math" panose="02040503050406030204" pitchFamily="18" charset="0"/>
                          <a:ea typeface="Ayuthaya" charset="-34"/>
                          <a:cs typeface="Consolas" charset="0"/>
                        </a:rPr>
                        <m:t>0</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i="1" dirty="0">
                          <a:latin typeface="Cambria Math" panose="02040503050406030204" pitchFamily="18" charset="0"/>
                          <a:ea typeface="Ayuthaya" charset="-34"/>
                          <a:cs typeface="Consolas" charset="0"/>
                        </a:rPr>
                        <m:t>𝑑𝑒𝑓𝑎𝑢𝑙𝑡</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𝑠𝑡𝑎𝑟𝑡𝑖𝑛𝑔</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2</m:t>
                      </m:r>
                      <m:r>
                        <a:rPr lang="en-US" sz="2800" i="1" dirty="0">
                          <a:latin typeface="Cambria Math" panose="02040503050406030204" pitchFamily="18" charset="0"/>
                          <a:ea typeface="Ayuthaya" charset="-34"/>
                          <a:cs typeface="Consolas" charset="0"/>
                        </a:rPr>
                        <m:t> = </m:t>
                      </m:r>
                      <m:r>
                        <a:rPr lang="en-US" sz="2800" i="1" dirty="0" err="1" smtClean="0">
                          <a:latin typeface="Cambria Math" panose="02040503050406030204" pitchFamily="18" charset="0"/>
                          <a:ea typeface="Ayuthaya" charset="-34"/>
                          <a:cs typeface="Consolas" charset="0"/>
                        </a:rPr>
                        <m:t>𝑉</m:t>
                      </m:r>
                      <m:r>
                        <a:rPr lang="en-US" sz="2800" i="1" baseline="-25000" dirty="0" err="1" smtClean="0">
                          <a:latin typeface="Cambria Math" panose="02040503050406030204" pitchFamily="18" charset="0"/>
                          <a:ea typeface="Ayuthaya" charset="-34"/>
                          <a:cs typeface="Consolas" charset="0"/>
                        </a:rPr>
                        <m:t>𝑏𝑎𝑐𝑘</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𝑖𝑛</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𝑏𝑎𝑐𝑘𝑖𝑛𝑔</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𝑠𝑡𝑜𝑟𝑒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1</m:t>
                      </m:r>
                      <m:r>
                        <a:rPr lang="en-US" sz="2800" i="1" dirty="0" smtClean="0">
                          <a:latin typeface="Cambria Math" panose="02040503050406030204" pitchFamily="18" charset="0"/>
                          <a:ea typeface="Ayuthaya" charset="-34"/>
                          <a:cs typeface="Consolas" charset="0"/>
                        </a:rPr>
                        <m:t> = </m:t>
                      </m:r>
                      <m:r>
                        <a:rPr lang="en-US" sz="2800" i="1" dirty="0" err="1" smtClean="0">
                          <a:latin typeface="Cambria Math" panose="02040503050406030204" pitchFamily="18" charset="0"/>
                          <a:ea typeface="Ayuthaya" charset="-34"/>
                          <a:cs typeface="Consolas" charset="0"/>
                        </a:rPr>
                        <m:t>𝑉</m:t>
                      </m:r>
                      <m:r>
                        <a:rPr lang="en-US" sz="2800" i="1" baseline="-25000" dirty="0" err="1"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𝑣𝑎𝑙𝑢𝑒</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𝑒𝑣𝑖𝑐𝑡𝑒𝑑</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𝑓𝑟𝑜𝑚</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2 </m:t>
                      </m:r>
                      <m:r>
                        <a:rPr lang="en-US" sz="2800" i="1" dirty="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𝑡𝑟𝑢𝑒</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 = </m:t>
                      </m:r>
                      <m:r>
                        <a:rPr lang="en-US" sz="2800" i="1" dirty="0" err="1">
                          <a:latin typeface="Cambria Math" panose="02040503050406030204" pitchFamily="18" charset="0"/>
                          <a:ea typeface="Ayuthaya" charset="-34"/>
                          <a:cs typeface="Consolas" charset="0"/>
                        </a:rPr>
                        <m:t>𝑉</m:t>
                      </m:r>
                      <m:r>
                        <a:rPr lang="en-US" sz="2800" i="1" baseline="-25000" dirty="0" err="1">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smtClean="0">
                          <a:latin typeface="Cambria Math" panose="02040503050406030204" pitchFamily="18" charset="0"/>
                        </a:rPr>
                        <m:t>𝑉</m:t>
                      </m:r>
                      <m:r>
                        <a:rPr lang="en-US" sz="2800" i="1" baseline="-25000" dirty="0" smtClean="0">
                          <a:latin typeface="Cambria Math" panose="02040503050406030204" pitchFamily="18" charset="0"/>
                        </a:rPr>
                        <m:t>0</m:t>
                      </m:r>
                      <m:r>
                        <a:rPr lang="en-US" sz="2800" i="1" dirty="0" smtClean="0">
                          <a:latin typeface="Cambria Math" panose="02040503050406030204" pitchFamily="18" charset="0"/>
                        </a:rPr>
                        <m:t> </m:t>
                      </m:r>
                      <m:r>
                        <a:rPr lang="en-US" sz="2800" i="1" dirty="0">
                          <a:latin typeface="Cambria Math" panose="02040503050406030204" pitchFamily="18" charset="0"/>
                        </a:rPr>
                        <m:t>– </m:t>
                      </m:r>
                      <m:r>
                        <a:rPr lang="en-US" sz="2800" i="1" dirty="0" err="1" smtClean="0">
                          <a:latin typeface="Cambria Math" panose="02040503050406030204" pitchFamily="18" charset="0"/>
                        </a:rPr>
                        <m:t>𝑉</m:t>
                      </m:r>
                      <m:r>
                        <a:rPr lang="en-US" sz="2800" i="1" baseline="-25000" dirty="0" err="1" smtClean="0">
                          <a:latin typeface="Cambria Math" panose="02040503050406030204" pitchFamily="18" charset="0"/>
                        </a:rPr>
                        <m:t>𝑏𝑎𝑐𝑘</m:t>
                      </m:r>
                      <m:r>
                        <a:rPr lang="en-US" sz="2800" i="1" dirty="0" smtClean="0">
                          <a:latin typeface="Cambria Math" panose="02040503050406030204" pitchFamily="18" charset="0"/>
                        </a:rPr>
                        <m:t>)</m:t>
                      </m:r>
                    </m:oMath>
                  </m:oMathPara>
                </a14:m>
                <a:endParaRPr lang="en-US" sz="2800" dirty="0"/>
              </a:p>
              <a:p>
                <a:pPr marL="457200" lvl="1" indent="0">
                  <a:buNone/>
                </a:pPr>
                <a:endParaRPr lang="en-US" dirty="0">
                  <a:ea typeface="Ayuthaya" charset="-34"/>
                  <a:cs typeface="Consolas" charset="0"/>
                </a:endParaRPr>
              </a:p>
              <a:p>
                <a:r>
                  <a:rPr lang="en-US" dirty="0">
                    <a:ea typeface="Ayuthaya" charset="-34"/>
                    <a:cs typeface="Consolas" charset="0"/>
                  </a:rPr>
                  <a:t>Small extra state: only number of packets (N), instead of storing each packet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r="-1448"/>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3FC456FC-98CB-DA47-AE77-DF45B087857F}"/>
              </a:ext>
            </a:extLst>
          </p:cNvPr>
          <p:cNvGrpSpPr/>
          <p:nvPr/>
        </p:nvGrpSpPr>
        <p:grpSpPr>
          <a:xfrm>
            <a:off x="1371600" y="2362200"/>
            <a:ext cx="1524000" cy="1414168"/>
            <a:chOff x="9677400" y="3657598"/>
            <a:chExt cx="1524000" cy="1414168"/>
          </a:xfrm>
        </p:grpSpPr>
        <p:grpSp>
          <p:nvGrpSpPr>
            <p:cNvPr id="14" name="Group 13">
              <a:extLst>
                <a:ext uri="{FF2B5EF4-FFF2-40B4-BE49-F238E27FC236}">
                  <a16:creationId xmlns:a16="http://schemas.microsoft.com/office/drawing/2014/main" id="{79EAB6B3-D20F-0847-85FA-831736983B63}"/>
                </a:ext>
              </a:extLst>
            </p:cNvPr>
            <p:cNvGrpSpPr/>
            <p:nvPr/>
          </p:nvGrpSpPr>
          <p:grpSpPr>
            <a:xfrm>
              <a:off x="9829800" y="3657600"/>
              <a:ext cx="1284065" cy="1414165"/>
              <a:chOff x="9433860" y="-914400"/>
              <a:chExt cx="1284065" cy="1414165"/>
            </a:xfrm>
          </p:grpSpPr>
          <p:cxnSp>
            <p:nvCxnSpPr>
              <p:cNvPr id="16" name="Straight Arrow Connector 15">
                <a:extLst>
                  <a:ext uri="{FF2B5EF4-FFF2-40B4-BE49-F238E27FC236}">
                    <a16:creationId xmlns:a16="http://schemas.microsoft.com/office/drawing/2014/main" id="{27EBFD0A-70B7-5343-83F7-9620037AEC75}"/>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06F6480-060B-DB45-9331-8CAAFC9E2777}"/>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58C8D42-281E-3C4B-84DF-FC16DBDA7F78}"/>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28" name="TextBox 27">
                <a:extLst>
                  <a:ext uri="{FF2B5EF4-FFF2-40B4-BE49-F238E27FC236}">
                    <a16:creationId xmlns:a16="http://schemas.microsoft.com/office/drawing/2014/main" id="{C2ABDB77-3857-E143-86C0-4D2E97E82003}"/>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29" name="TextBox 28">
                <a:extLst>
                  <a:ext uri="{FF2B5EF4-FFF2-40B4-BE49-F238E27FC236}">
                    <a16:creationId xmlns:a16="http://schemas.microsoft.com/office/drawing/2014/main" id="{EA2D0959-77D7-0345-8A1C-0E599C090B69}"/>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30" name="TextBox 29">
                <a:extLst>
                  <a:ext uri="{FF2B5EF4-FFF2-40B4-BE49-F238E27FC236}">
                    <a16:creationId xmlns:a16="http://schemas.microsoft.com/office/drawing/2014/main" id="{62CBA651-376E-5149-A6B0-537915D2025F}"/>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5" name="Rounded Rectangle 14">
              <a:extLst>
                <a:ext uri="{FF2B5EF4-FFF2-40B4-BE49-F238E27FC236}">
                  <a16:creationId xmlns:a16="http://schemas.microsoft.com/office/drawing/2014/main" id="{30397DB2-3D85-584A-9437-D0B3EFBB5B02}"/>
                </a:ext>
              </a:extLst>
            </p:cNvPr>
            <p:cNvSpPr/>
            <p:nvPr/>
          </p:nvSpPr>
          <p:spPr>
            <a:xfrm>
              <a:off x="9677400" y="3657598"/>
              <a:ext cx="1524000" cy="1414168"/>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2743203640"/>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Several useful linear-in-state statistics</a:t>
            </a:r>
          </a:p>
        </p:txBody>
      </p:sp>
      <p:sp>
        <p:nvSpPr>
          <p:cNvPr id="3" name="Content Placeholder 2"/>
          <p:cNvSpPr>
            <a:spLocks noGrp="1"/>
          </p:cNvSpPr>
          <p:nvPr>
            <p:ph idx="1"/>
          </p:nvPr>
        </p:nvSpPr>
        <p:spPr/>
        <p:txBody>
          <a:bodyPr/>
          <a:lstStyle/>
          <a:p>
            <a:r>
              <a:rPr lang="en-US" dirty="0"/>
              <a:t>Counting successive TCP packets that are out of sequence</a:t>
            </a:r>
          </a:p>
          <a:p>
            <a:r>
              <a:rPr lang="en-US" dirty="0"/>
              <a:t>Histogram of </a:t>
            </a:r>
            <a:r>
              <a:rPr lang="en-US" dirty="0" err="1"/>
              <a:t>flowlet</a:t>
            </a:r>
            <a:r>
              <a:rPr lang="en-US" dirty="0"/>
              <a:t> sizes</a:t>
            </a:r>
          </a:p>
          <a:p>
            <a:r>
              <a:rPr lang="en-US" dirty="0"/>
              <a:t>Counting number of timeouts in a TCP connection</a:t>
            </a:r>
          </a:p>
          <a:p>
            <a:r>
              <a:rPr lang="en-US" dirty="0"/>
              <a:t>Micro-burst detection</a:t>
            </a:r>
          </a:p>
          <a:p>
            <a:r>
              <a:rPr lang="en-US" dirty="0"/>
              <a:t>EWMAs</a:t>
            </a:r>
          </a:p>
          <a:p>
            <a:r>
              <a:rPr lang="en-US" dirty="0"/>
              <a:t>The linear-in-state operation can also be cheaply implemented using a multiply-accumulate hardware instruction.</a:t>
            </a:r>
          </a:p>
          <a:p>
            <a:endParaRPr lang="en-US" dirty="0"/>
          </a:p>
        </p:txBody>
      </p:sp>
      <p:sp>
        <p:nvSpPr>
          <p:cNvPr id="4" name="Slide Number Placeholder 3"/>
          <p:cNvSpPr>
            <a:spLocks noGrp="1"/>
          </p:cNvSpPr>
          <p:nvPr>
            <p:ph type="sldNum" sz="quarter" idx="4294967295"/>
          </p:nvPr>
        </p:nvSpPr>
        <p:spPr/>
        <p:txBody>
          <a:bodyPr/>
          <a:lstStyle/>
          <a:p>
            <a:fld id="{7ADDFCCE-7BFB-9F43-8A65-C6CBBDF8F088}" type="slidenum">
              <a:rPr lang="en-US" smtClean="0"/>
              <a:t>48</a:t>
            </a:fld>
            <a:endParaRPr lang="en-US"/>
          </a:p>
        </p:txBody>
      </p:sp>
    </p:spTree>
    <p:extLst>
      <p:ext uri="{BB962C8B-B14F-4D97-AF65-F5344CB8AC3E}">
        <p14:creationId xmlns:p14="http://schemas.microsoft.com/office/powerpoint/2010/main" val="3061266513"/>
      </p:ext>
    </p:extLst>
  </p:cSld>
  <p:clrMapOvr>
    <a:masterClrMapping/>
  </p:clrMapOvr>
  <mc:AlternateContent xmlns:mc="http://schemas.openxmlformats.org/markup-compatibility/2006" xmlns:p14="http://schemas.microsoft.com/office/powerpoint/2010/main">
    <mc:Choice Requires="p14">
      <p:transition spd="slow" p14:dur="2000" advTm="36797"/>
    </mc:Choice>
    <mc:Fallback xmlns="">
      <p:transition spd="slow" advTm="367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0E645-52B3-1F48-BEA3-9AEBC3B874DB}"/>
              </a:ext>
            </a:extLst>
          </p:cNvPr>
          <p:cNvSpPr>
            <a:spLocks noGrp="1"/>
          </p:cNvSpPr>
          <p:nvPr>
            <p:ph type="title"/>
          </p:nvPr>
        </p:nvSpPr>
        <p:spPr/>
        <p:txBody>
          <a:bodyPr/>
          <a:lstStyle/>
          <a:p>
            <a:r>
              <a:rPr lang="en-US" dirty="0"/>
              <a:t>Outlook and future work</a:t>
            </a:r>
          </a:p>
        </p:txBody>
      </p:sp>
      <p:sp>
        <p:nvSpPr>
          <p:cNvPr id="3" name="Content Placeholder 2">
            <a:extLst>
              <a:ext uri="{FF2B5EF4-FFF2-40B4-BE49-F238E27FC236}">
                <a16:creationId xmlns:a16="http://schemas.microsoft.com/office/drawing/2014/main" id="{6638752A-A428-C844-906D-D74FB81F4CDE}"/>
              </a:ext>
            </a:extLst>
          </p:cNvPr>
          <p:cNvSpPr>
            <a:spLocks noGrp="1"/>
          </p:cNvSpPr>
          <p:nvPr>
            <p:ph idx="1"/>
          </p:nvPr>
        </p:nvSpPr>
        <p:spPr>
          <a:xfrm>
            <a:off x="838200" y="1825625"/>
            <a:ext cx="10515600" cy="4351338"/>
          </a:xfrm>
        </p:spPr>
        <p:txBody>
          <a:bodyPr>
            <a:normAutofit/>
          </a:bodyPr>
          <a:lstStyle/>
          <a:p>
            <a:r>
              <a:rPr lang="en-US" dirty="0"/>
              <a:t>Router programmability benefits two sets of people in industry</a:t>
            </a:r>
          </a:p>
          <a:p>
            <a:pPr lvl="1"/>
            <a:r>
              <a:rPr lang="en-US" dirty="0"/>
              <a:t>Router vendors</a:t>
            </a:r>
          </a:p>
          <a:p>
            <a:pPr lvl="1"/>
            <a:r>
              <a:rPr lang="en-US" dirty="0"/>
              <a:t>Network operators</a:t>
            </a:r>
          </a:p>
          <a:p>
            <a:r>
              <a:rPr lang="en-US" dirty="0"/>
              <a:t>Programmability will happen for the first reason sooner or later.</a:t>
            </a:r>
          </a:p>
          <a:p>
            <a:r>
              <a:rPr lang="en-US" dirty="0"/>
              <a:t>The second set of use cases remains to be seen.</a:t>
            </a:r>
          </a:p>
          <a:p>
            <a:r>
              <a:rPr lang="en-US" dirty="0"/>
              <a:t>Future work:</a:t>
            </a:r>
          </a:p>
          <a:p>
            <a:pPr lvl="1"/>
            <a:r>
              <a:rPr lang="en-US" dirty="0"/>
              <a:t>Let’s assume fast and programmable routers can be built.</a:t>
            </a:r>
          </a:p>
          <a:p>
            <a:pPr lvl="1"/>
            <a:r>
              <a:rPr lang="en-US" dirty="0"/>
              <a:t>How should we use them?</a:t>
            </a:r>
          </a:p>
          <a:p>
            <a:pPr lvl="1"/>
            <a:r>
              <a:rPr lang="en-US" dirty="0"/>
              <a:t>What stays on the end hosts and what should be moved into the network?</a:t>
            </a:r>
          </a:p>
        </p:txBody>
      </p:sp>
    </p:spTree>
    <p:extLst>
      <p:ext uri="{BB962C8B-B14F-4D97-AF65-F5344CB8AC3E}">
        <p14:creationId xmlns:p14="http://schemas.microsoft.com/office/powerpoint/2010/main" val="620255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One approach: Use a </a:t>
            </a:r>
            <a:r>
              <a:rPr lang="en-US" dirty="0"/>
              <a:t>s</a:t>
            </a:r>
            <a:r>
              <a:rPr lang="en-US" dirty="0">
                <a:latin typeface="Gadugi" panose="020B0502040204020203" pitchFamily="34" charset="0"/>
              </a:rPr>
              <a:t>oftware router</a:t>
            </a:r>
          </a:p>
        </p:txBody>
      </p:sp>
      <p:graphicFrame>
        <p:nvGraphicFramePr>
          <p:cNvPr id="9" name="Chart 8"/>
          <p:cNvGraphicFramePr/>
          <p:nvPr>
            <p:extLst>
              <p:ext uri="{D42A27DB-BD31-4B8C-83A1-F6EECF244321}">
                <p14:modId xmlns:p14="http://schemas.microsoft.com/office/powerpoint/2010/main" val="703209873"/>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Software routers 10—100x slower than the fastest routers</a:t>
            </a:r>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Software routers suffer from non-deterministic performance</a:t>
            </a:r>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Co-authors</a:t>
            </a:r>
          </a:p>
        </p:txBody>
      </p:sp>
      <p:sp>
        <p:nvSpPr>
          <p:cNvPr id="3" name="Content Placeholder 2"/>
          <p:cNvSpPr>
            <a:spLocks noGrp="1"/>
          </p:cNvSpPr>
          <p:nvPr>
            <p:ph idx="1"/>
          </p:nvPr>
        </p:nvSpPr>
        <p:spPr/>
        <p:txBody>
          <a:bodyPr/>
          <a:lstStyle/>
          <a:p>
            <a:r>
              <a:rPr lang="en-US" dirty="0"/>
              <a:t>MIT: Mohammad </a:t>
            </a:r>
            <a:r>
              <a:rPr lang="en-US" dirty="0" err="1"/>
              <a:t>Alizadeh</a:t>
            </a:r>
            <a:r>
              <a:rPr lang="en-US" dirty="0"/>
              <a:t>, Hari </a:t>
            </a:r>
            <a:r>
              <a:rPr lang="en-US" dirty="0" err="1"/>
              <a:t>Balakrishnan</a:t>
            </a:r>
            <a:r>
              <a:rPr lang="en-US" dirty="0"/>
              <a:t>, </a:t>
            </a:r>
            <a:r>
              <a:rPr lang="en-US" dirty="0" err="1"/>
              <a:t>Suvinay</a:t>
            </a:r>
            <a:r>
              <a:rPr lang="en-US" dirty="0"/>
              <a:t> Subramanian, Srinivas Narayana, </a:t>
            </a:r>
            <a:r>
              <a:rPr lang="en-US" dirty="0" err="1"/>
              <a:t>Vikram</a:t>
            </a:r>
            <a:r>
              <a:rPr lang="en-US" dirty="0"/>
              <a:t> Nathan, </a:t>
            </a:r>
            <a:r>
              <a:rPr lang="en-US" dirty="0" err="1"/>
              <a:t>Venkat</a:t>
            </a:r>
            <a:r>
              <a:rPr lang="en-US" dirty="0"/>
              <a:t> </a:t>
            </a:r>
            <a:r>
              <a:rPr lang="en-US" dirty="0" err="1"/>
              <a:t>Arun</a:t>
            </a:r>
            <a:r>
              <a:rPr lang="en-US" dirty="0"/>
              <a:t>, </a:t>
            </a:r>
            <a:r>
              <a:rPr lang="en-US" dirty="0" err="1"/>
              <a:t>Prateesh</a:t>
            </a:r>
            <a:r>
              <a:rPr lang="en-US" dirty="0"/>
              <a:t> Goyal</a:t>
            </a:r>
          </a:p>
          <a:p>
            <a:r>
              <a:rPr lang="en-US" dirty="0"/>
              <a:t>University of Washington: Alvin Cheung</a:t>
            </a:r>
          </a:p>
          <a:p>
            <a:r>
              <a:rPr lang="en-US" dirty="0"/>
              <a:t>Stanford: </a:t>
            </a:r>
            <a:r>
              <a:rPr lang="en-US" dirty="0" err="1"/>
              <a:t>Sachin</a:t>
            </a:r>
            <a:r>
              <a:rPr lang="en-US" dirty="0"/>
              <a:t> </a:t>
            </a:r>
            <a:r>
              <a:rPr lang="en-US" dirty="0" err="1"/>
              <a:t>Katti</a:t>
            </a:r>
            <a:r>
              <a:rPr lang="en-US" dirty="0"/>
              <a:t>, Nick McKeown</a:t>
            </a:r>
          </a:p>
          <a:p>
            <a:r>
              <a:rPr lang="en-US" dirty="0"/>
              <a:t>Cisco: Sharad </a:t>
            </a:r>
            <a:r>
              <a:rPr lang="en-US" dirty="0" err="1"/>
              <a:t>Chole</a:t>
            </a:r>
            <a:r>
              <a:rPr lang="en-US" dirty="0"/>
              <a:t>, Shang-</a:t>
            </a:r>
            <a:r>
              <a:rPr lang="en-US" dirty="0" err="1"/>
              <a:t>Tse</a:t>
            </a:r>
            <a:r>
              <a:rPr lang="en-US" dirty="0"/>
              <a:t> Chuang, Tom </a:t>
            </a:r>
            <a:r>
              <a:rPr lang="en-US" dirty="0" err="1"/>
              <a:t>Edsall</a:t>
            </a:r>
            <a:r>
              <a:rPr lang="en-US" dirty="0"/>
              <a:t>, </a:t>
            </a:r>
            <a:r>
              <a:rPr lang="en-US" dirty="0" err="1"/>
              <a:t>Vimalkumar</a:t>
            </a:r>
            <a:r>
              <a:rPr lang="en-US" dirty="0"/>
              <a:t> </a:t>
            </a:r>
            <a:r>
              <a:rPr lang="en-US" dirty="0" err="1"/>
              <a:t>Jeyakumar</a:t>
            </a:r>
            <a:endParaRPr lang="en-US" dirty="0"/>
          </a:p>
          <a:p>
            <a:r>
              <a:rPr lang="en-US" dirty="0"/>
              <a:t>Barefoot Networks: </a:t>
            </a:r>
            <a:r>
              <a:rPr lang="en-US" dirty="0" err="1"/>
              <a:t>Changhoon</a:t>
            </a:r>
            <a:r>
              <a:rPr lang="en-US" dirty="0"/>
              <a:t> Kim, Anurag Agrawal, Mihai </a:t>
            </a:r>
            <a:r>
              <a:rPr lang="en-US" dirty="0" err="1"/>
              <a:t>Budiu</a:t>
            </a:r>
            <a:r>
              <a:rPr lang="en-US" dirty="0"/>
              <a:t>, Steve Licking</a:t>
            </a:r>
          </a:p>
          <a:p>
            <a:r>
              <a:rPr lang="en-US" dirty="0"/>
              <a:t>Microsoft Research: George Varghese (now UCLA)</a:t>
            </a:r>
          </a:p>
        </p:txBody>
      </p:sp>
    </p:spTree>
    <p:extLst>
      <p:ext uri="{BB962C8B-B14F-4D97-AF65-F5344CB8AC3E}">
        <p14:creationId xmlns:p14="http://schemas.microsoft.com/office/powerpoint/2010/main" val="13387533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Backup slides</a:t>
            </a:r>
          </a:p>
        </p:txBody>
      </p:sp>
    </p:spTree>
    <p:extLst>
      <p:ext uri="{BB962C8B-B14F-4D97-AF65-F5344CB8AC3E}">
        <p14:creationId xmlns:p14="http://schemas.microsoft.com/office/powerpoint/2010/main" val="20502281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grpSp>
        <p:nvGrpSpPr>
          <p:cNvPr id="33" name="Group 32"/>
          <p:cNvGrpSpPr/>
          <p:nvPr/>
        </p:nvGrpSpPr>
        <p:grpSpPr>
          <a:xfrm>
            <a:off x="3219704" y="1438375"/>
            <a:ext cx="2711786" cy="3937268"/>
            <a:chOff x="3219704" y="1438375"/>
            <a:chExt cx="2711786" cy="3937268"/>
          </a:xfrm>
        </p:grpSpPr>
        <p:grpSp>
          <p:nvGrpSpPr>
            <p:cNvPr id="4" name="Group 3"/>
            <p:cNvGrpSpPr/>
            <p:nvPr/>
          </p:nvGrpSpPr>
          <p:grpSpPr>
            <a:xfrm>
              <a:off x="3402312" y="2463721"/>
              <a:ext cx="2397976" cy="2911922"/>
              <a:chOff x="3351513" y="2463721"/>
              <a:chExt cx="2397976" cy="2911922"/>
            </a:xfrm>
          </p:grpSpPr>
          <p:cxnSp>
            <p:nvCxnSpPr>
              <p:cNvPr id="5" name="Straight Connector 4"/>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9" name="TextBox 8"/>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10" name="TextBox 9"/>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1" name="Straight Connector 10"/>
              <p:cNvCxnSpPr>
                <a:endCxn id="9"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Box 14"/>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grpSp>
      <p:grpSp>
        <p:nvGrpSpPr>
          <p:cNvPr id="34" name="Group 33"/>
          <p:cNvGrpSpPr/>
          <p:nvPr/>
        </p:nvGrpSpPr>
        <p:grpSpPr>
          <a:xfrm>
            <a:off x="8085866" y="965029"/>
            <a:ext cx="3115533" cy="5655904"/>
            <a:chOff x="8085866" y="965029"/>
            <a:chExt cx="3115533" cy="5655904"/>
          </a:xfrm>
        </p:grpSpPr>
        <p:grpSp>
          <p:nvGrpSpPr>
            <p:cNvPr id="16" name="Group 15"/>
            <p:cNvGrpSpPr/>
            <p:nvPr/>
          </p:nvGrpSpPr>
          <p:grpSpPr>
            <a:xfrm>
              <a:off x="8420268" y="2029355"/>
              <a:ext cx="2398583" cy="4591578"/>
              <a:chOff x="8420268" y="1690688"/>
              <a:chExt cx="2398583" cy="4591578"/>
            </a:xfrm>
          </p:grpSpPr>
          <p:cxnSp>
            <p:nvCxnSpPr>
              <p:cNvPr id="17" name="Straight Connector 16"/>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TextBox 20"/>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2" name="TextBox 21"/>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3" name="Straight Connector 22"/>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2" name="TextBox 3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gr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36"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351697371"/>
      </p:ext>
    </p:extLst>
  </p:cSld>
  <p:clrMapOvr>
    <a:masterClrMapping/>
  </p:clrMapOvr>
  <mc:AlternateContent xmlns:mc="http://schemas.openxmlformats.org/markup-compatibility/2006" xmlns:p14="http://schemas.microsoft.com/office/powerpoint/2010/main">
    <mc:Choice Requires="p14">
      <p:transition spd="slow" p14:dur="2000" advTm="15403"/>
    </mc:Choice>
    <mc:Fallback xmlns="">
      <p:transition spd="slow" advTm="15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72" name="TextBox 7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3" name="Picture 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7327" y="3819678"/>
            <a:ext cx="315371" cy="361112"/>
          </a:xfrm>
          <a:prstGeom prst="rect">
            <a:avLst/>
          </a:prstGeom>
        </p:spPr>
      </p:pic>
      <p:sp>
        <p:nvSpPr>
          <p:cNvPr id="46" name="TextBox 45"/>
          <p:cNvSpPr txBox="1"/>
          <p:nvPr/>
        </p:nvSpPr>
        <p:spPr>
          <a:xfrm>
            <a:off x="557000" y="4000234"/>
            <a:ext cx="2636679" cy="954107"/>
          </a:xfrm>
          <a:prstGeom prst="rect">
            <a:avLst/>
          </a:prstGeom>
          <a:noFill/>
        </p:spPr>
        <p:txBody>
          <a:bodyPr wrap="square" rtlCol="0">
            <a:spAutoFit/>
          </a:bodyPr>
          <a:lstStyle/>
          <a:p>
            <a:r>
              <a:rPr lang="en-US" sz="2800" i="1" dirty="0"/>
              <a:t>Modify</a:t>
            </a:r>
            <a:r>
              <a:rPr lang="en-US" sz="2800" dirty="0"/>
              <a:t> value using </a:t>
            </a:r>
            <a:r>
              <a:rPr lang="en-US" sz="2800" dirty="0" err="1">
                <a:latin typeface="Ayuthaya" charset="-34"/>
                <a:ea typeface="Ayuthaya" charset="-34"/>
                <a:cs typeface="Ayuthaya" charset="-34"/>
              </a:rPr>
              <a:t>ewma</a:t>
            </a:r>
            <a:endParaRPr lang="en-US" sz="2800" dirty="0">
              <a:latin typeface="Ayuthaya" charset="-34"/>
              <a:ea typeface="Ayuthaya" charset="-34"/>
              <a:cs typeface="Ayuthaya" charset="-34"/>
            </a:endParaRPr>
          </a:p>
        </p:txBody>
      </p:sp>
      <p:sp>
        <p:nvSpPr>
          <p:cNvPr id="47" name="TextBox 46"/>
          <p:cNvSpPr txBox="1"/>
          <p:nvPr/>
        </p:nvSpPr>
        <p:spPr>
          <a:xfrm>
            <a:off x="557000" y="4969243"/>
            <a:ext cx="2636679" cy="954107"/>
          </a:xfrm>
          <a:prstGeom prst="rect">
            <a:avLst/>
          </a:prstGeom>
          <a:noFill/>
        </p:spPr>
        <p:txBody>
          <a:bodyPr wrap="square" rtlCol="0">
            <a:spAutoFit/>
          </a:bodyPr>
          <a:lstStyle/>
          <a:p>
            <a:r>
              <a:rPr lang="en-US" sz="2800" i="1" dirty="0"/>
              <a:t>Write back</a:t>
            </a:r>
            <a:r>
              <a:rPr lang="en-US" sz="2800" dirty="0"/>
              <a:t> updated value</a:t>
            </a:r>
          </a:p>
        </p:txBody>
      </p:sp>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3191231674"/>
      </p:ext>
    </p:extLst>
  </p:cSld>
  <p:clrMapOvr>
    <a:masterClrMapping/>
  </p:clrMapOvr>
  <mc:AlternateContent xmlns:mc="http://schemas.openxmlformats.org/markup-compatibility/2006" xmlns:p14="http://schemas.microsoft.com/office/powerpoint/2010/main">
    <mc:Choice Requires="p14">
      <p:transition spd="slow" p14:dur="2000" advTm="26723"/>
    </mc:Choice>
    <mc:Fallback xmlns="">
      <p:transition spd="slow" advTm="2672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Broader impact</a:t>
            </a:r>
          </a:p>
        </p:txBody>
      </p:sp>
      <p:sp>
        <p:nvSpPr>
          <p:cNvPr id="3" name="Content Placeholder 2"/>
          <p:cNvSpPr>
            <a:spLocks noGrp="1"/>
          </p:cNvSpPr>
          <p:nvPr>
            <p:ph idx="1"/>
          </p:nvPr>
        </p:nvSpPr>
        <p:spPr/>
        <p:txBody>
          <a:bodyPr>
            <a:normAutofit/>
          </a:bodyPr>
          <a:lstStyle/>
          <a:p>
            <a:r>
              <a:rPr lang="en-US" dirty="0">
                <a:latin typeface="Gadugi" panose="020B0502040204020203" pitchFamily="34" charset="0"/>
              </a:rPr>
              <a:t>Several ideas from Domino in P4: Packet transactions, sequential semantics, high-level language constructs</a:t>
            </a:r>
          </a:p>
          <a:p>
            <a:endParaRPr lang="en-US" dirty="0"/>
          </a:p>
          <a:p>
            <a:r>
              <a:rPr lang="en-US" dirty="0"/>
              <a:t>Industry interest </a:t>
            </a:r>
            <a:r>
              <a:rPr lang="en-US" dirty="0">
                <a:latin typeface="Gadugi" panose="020B0502040204020203" pitchFamily="34" charset="0"/>
              </a:rPr>
              <a:t>in PIFOs, Domino’s compiler techniques</a:t>
            </a:r>
          </a:p>
          <a:p>
            <a:endParaRPr lang="en-US" dirty="0"/>
          </a:p>
          <a:p>
            <a:endParaRPr lang="en-US" dirty="0"/>
          </a:p>
          <a:p>
            <a:endParaRPr lang="en-US" dirty="0">
              <a:latin typeface="Gadugi" panose="020B0502040204020203" pitchFamily="34" charset="0"/>
            </a:endParaRPr>
          </a:p>
          <a:p>
            <a:endParaRPr lang="en-US" dirty="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Stateful</a:t>
            </a:r>
            <a:r>
              <a:rPr lang="en-US" dirty="0"/>
              <a:t> atoms can get hairy quickly</a:t>
            </a:r>
          </a:p>
        </p:txBody>
      </p:sp>
      <p:pic>
        <p:nvPicPr>
          <p:cNvPr id="8" name="Picture 7" descr="nested.p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6046" y="1485900"/>
            <a:ext cx="4549599" cy="5219700"/>
          </a:xfrm>
          <a:prstGeom prst="rect">
            <a:avLst/>
          </a:prstGeom>
        </p:spPr>
      </p:pic>
      <p:sp>
        <p:nvSpPr>
          <p:cNvPr id="9" name="TextBox 8"/>
          <p:cNvSpPr txBox="1"/>
          <p:nvPr/>
        </p:nvSpPr>
        <p:spPr>
          <a:xfrm>
            <a:off x="7010400" y="2324100"/>
            <a:ext cx="4343400" cy="2277547"/>
          </a:xfrm>
          <a:prstGeom prst="rect">
            <a:avLst/>
          </a:prstGeom>
          <a:noFill/>
        </p:spPr>
        <p:txBody>
          <a:bodyPr wrap="square" rtlCol="0">
            <a:spAutoFit/>
          </a:bodyPr>
          <a:lstStyle/>
          <a:p>
            <a:pPr algn="ctr"/>
            <a:r>
              <a:rPr lang="en-US" sz="2200" b="1" dirty="0">
                <a:latin typeface="Gadugi" charset="0"/>
                <a:ea typeface="Gadugi" charset="0"/>
                <a:cs typeface="Gadugi" charset="0"/>
              </a:rPr>
              <a:t>The </a:t>
            </a:r>
            <a:r>
              <a:rPr lang="en-US" sz="2200" b="1" dirty="0" err="1">
                <a:latin typeface="Gadugi" charset="0"/>
                <a:ea typeface="Gadugi" charset="0"/>
                <a:cs typeface="Gadugi" charset="0"/>
              </a:rPr>
              <a:t>NestedConditionalAccumulator</a:t>
            </a:r>
            <a:r>
              <a:rPr lang="en-US" sz="2200" b="1" dirty="0">
                <a:latin typeface="Gadugi" charset="0"/>
                <a:ea typeface="Gadugi" charset="0"/>
                <a:cs typeface="Gadugi" charset="0"/>
              </a:rPr>
              <a:t> atom: Update state in one of four ways based on four predicates.</a:t>
            </a:r>
          </a:p>
          <a:p>
            <a:pPr algn="ctr"/>
            <a:endParaRPr lang="en-US" sz="2200" b="1" dirty="0">
              <a:latin typeface="Gadugi" charset="0"/>
              <a:ea typeface="Gadugi" charset="0"/>
              <a:cs typeface="Gadugi" charset="0"/>
            </a:endParaRPr>
          </a:p>
          <a:p>
            <a:pPr algn="ctr"/>
            <a:r>
              <a:rPr lang="en-US" sz="2200" b="1" dirty="0">
                <a:latin typeface="Gadugi" charset="0"/>
                <a:ea typeface="Gadugi" charset="0"/>
                <a:cs typeface="Gadugi" charset="0"/>
              </a:rPr>
              <a:t>Each  predicate can itself depend on the state.</a:t>
            </a:r>
            <a:endParaRPr lang="en-US" sz="1000" dirty="0">
              <a:latin typeface="Gadugi" charset="0"/>
              <a:ea typeface="Gadugi" charset="0"/>
              <a:cs typeface="Gadugi" charset="0"/>
            </a:endParaRPr>
          </a:p>
          <a:p>
            <a:endParaRPr lang="en-US" sz="1000" dirty="0">
              <a:latin typeface="Seravek"/>
              <a:cs typeface="Seravek"/>
            </a:endParaRPr>
          </a:p>
        </p:txBody>
      </p:sp>
    </p:spTree>
    <p:extLst>
      <p:ext uri="{BB962C8B-B14F-4D97-AF65-F5344CB8AC3E}">
        <p14:creationId xmlns:p14="http://schemas.microsoft.com/office/powerpoint/2010/main" val="658345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a:t>Schedulers in routers today</a:t>
            </a:r>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Classification</a:t>
            </a: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dirty="0"/>
              <a:t>Packets</a:t>
            </a:r>
          </a:p>
        </p:txBody>
      </p:sp>
      <p:sp>
        <p:nvSpPr>
          <p:cNvPr id="5" name="Rectangle 4"/>
          <p:cNvSpPr/>
          <p:nvPr/>
        </p:nvSpPr>
        <p:spPr>
          <a:xfrm>
            <a:off x="6896100" y="2743200"/>
            <a:ext cx="2133600" cy="1200329"/>
          </a:xfrm>
          <a:prstGeom prst="rect">
            <a:avLst/>
          </a:prstGeom>
        </p:spPr>
        <p:txBody>
          <a:bodyPr wrap="square">
            <a:spAutoFit/>
          </a:bodyPr>
          <a:lstStyle/>
          <a:p>
            <a:pPr algn="ctr"/>
            <a:r>
              <a:rPr lang="en-US" dirty="0">
                <a:solidFill>
                  <a:srgbClr val="000000"/>
                </a:solidFill>
              </a:rPr>
              <a:t>Fixed schedulers</a:t>
            </a:r>
          </a:p>
          <a:p>
            <a:pPr algn="ctr"/>
            <a:r>
              <a:rPr lang="en-US" dirty="0">
                <a:solidFill>
                  <a:srgbClr val="000000"/>
                </a:solidFill>
              </a:rPr>
              <a:t>(priority,</a:t>
            </a:r>
          </a:p>
          <a:p>
            <a:pPr algn="ctr"/>
            <a:r>
              <a:rPr lang="en-US" dirty="0">
                <a:solidFill>
                  <a:srgbClr val="000000"/>
                </a:solidFill>
              </a:rPr>
              <a:t>round robin,</a:t>
            </a:r>
          </a:p>
          <a:p>
            <a:pPr algn="ctr"/>
            <a:r>
              <a:rPr lang="en-US" dirty="0">
                <a:solidFill>
                  <a:srgbClr val="000000"/>
                </a:solidFill>
              </a:rPr>
              <a:t>rate limits)</a:t>
            </a:r>
          </a:p>
        </p:txBody>
      </p:sp>
    </p:spTree>
    <p:extLst>
      <p:ext uri="{BB962C8B-B14F-4D97-AF65-F5344CB8AC3E}">
        <p14:creationId xmlns:p14="http://schemas.microsoft.com/office/powerpoint/2010/main" val="2152398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a:t>A strawman programmable scheduler</a:t>
            </a:r>
          </a:p>
        </p:txBody>
      </p:sp>
      <p:sp>
        <p:nvSpPr>
          <p:cNvPr id="3" name="Content Placeholder 2"/>
          <p:cNvSpPr>
            <a:spLocks noGrp="1"/>
          </p:cNvSpPr>
          <p:nvPr>
            <p:ph idx="1"/>
          </p:nvPr>
        </p:nvSpPr>
        <p:spPr>
          <a:xfrm>
            <a:off x="723900" y="4838700"/>
            <a:ext cx="10706100" cy="1638300"/>
          </a:xfrm>
        </p:spPr>
        <p:txBody>
          <a:bodyPr>
            <a:noAutofit/>
          </a:bodyPr>
          <a:lstStyle/>
          <a:p>
            <a:r>
              <a:rPr lang="en-US" sz="2200" dirty="0"/>
              <a:t>Very tight time budget between consecutive </a:t>
            </a:r>
            <a:r>
              <a:rPr lang="en-US" sz="2200" dirty="0" err="1"/>
              <a:t>dequeues</a:t>
            </a:r>
            <a:r>
              <a:rPr lang="en-US" sz="2200" dirty="0"/>
              <a:t> (5 cycles @ 100G)</a:t>
            </a:r>
          </a:p>
          <a:p>
            <a:r>
              <a:rPr lang="en-US" sz="2200" dirty="0"/>
              <a:t>Can we refactor by precomputing programmable operations off the critical path?</a:t>
            </a:r>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Classification</a:t>
            </a: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a:solidFill>
                  <a:srgbClr val="000000"/>
                </a:solidFill>
              </a:rPr>
              <a:t>Programmable </a:t>
            </a:r>
            <a:r>
              <a:rPr lang="en-US" sz="2000" dirty="0" err="1">
                <a:solidFill>
                  <a:srgbClr val="000000"/>
                </a:solidFill>
              </a:rPr>
              <a:t>dequeue</a:t>
            </a:r>
            <a:r>
              <a:rPr lang="en-US" sz="2000" dirty="0">
                <a:solidFill>
                  <a:srgbClr val="000000"/>
                </a:solidFill>
              </a:rPr>
              <a:t>()</a:t>
            </a:r>
          </a:p>
          <a:p>
            <a:pPr algn="ctr"/>
            <a:r>
              <a:rPr lang="en-US" sz="2000" dirty="0">
                <a:solidFill>
                  <a:srgbClr val="000000"/>
                </a:solidFill>
              </a:rPr>
              <a:t>function</a:t>
            </a:r>
          </a:p>
        </p:txBody>
      </p:sp>
      <p:sp>
        <p:nvSpPr>
          <p:cNvPr id="4" name="Rectangle 3"/>
          <p:cNvSpPr/>
          <p:nvPr/>
        </p:nvSpPr>
        <p:spPr>
          <a:xfrm>
            <a:off x="1578853" y="2881263"/>
            <a:ext cx="950901" cy="369332"/>
          </a:xfrm>
          <a:prstGeom prst="rect">
            <a:avLst/>
          </a:prstGeom>
        </p:spPr>
        <p:txBody>
          <a:bodyPr wrap="none">
            <a:spAutoFit/>
          </a:bodyPr>
          <a:lstStyle/>
          <a:p>
            <a:r>
              <a:rPr lang="en-US"/>
              <a:t>Packets</a:t>
            </a:r>
            <a:endParaRPr lang="en-US" dirty="0"/>
          </a:p>
        </p:txBody>
      </p:sp>
    </p:spTree>
    <p:extLst>
      <p:ext uri="{BB962C8B-B14F-4D97-AF65-F5344CB8AC3E}">
        <p14:creationId xmlns:p14="http://schemas.microsoft.com/office/powerpoint/2010/main" val="4031871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K’,</a:t>
            </a:r>
            <a:r>
              <a:rPr lang="en-US" sz="2800" dirty="0" err="1"/>
              <a:t>V</a:t>
            </a:r>
            <a:r>
              <a:rPr lang="en-US" sz="2800" baseline="-25000" dirty="0" err="1"/>
              <a:t>sram</a:t>
            </a:r>
            <a:endParaRPr lang="en-US" sz="2800" baseline="-25000" dirty="0"/>
          </a:p>
        </p:txBody>
      </p:sp>
      <p:sp>
        <p:nvSpPr>
          <p:cNvPr id="38" name="TextBox 37"/>
          <p:cNvSpPr txBox="1"/>
          <p:nvPr/>
        </p:nvSpPr>
        <p:spPr>
          <a:xfrm>
            <a:off x="8811244" y="2856863"/>
            <a:ext cx="503664" cy="523220"/>
          </a:xfrm>
          <a:prstGeom prst="rect">
            <a:avLst/>
          </a:prstGeom>
          <a:noFill/>
        </p:spPr>
        <p:txBody>
          <a:bodyPr wrap="none" rtlCol="0">
            <a:spAutoFit/>
          </a:bodyPr>
          <a:lstStyle/>
          <a:p>
            <a:r>
              <a:rPr lang="en-US" sz="2800" dirty="0">
                <a:ea typeface="Gadugi" charset="0"/>
                <a:cs typeface="Gadugi" charset="0"/>
              </a:rPr>
              <a:t>K’</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46" name="Straight Arrow Connector 45"/>
          <p:cNvCxnSpPr/>
          <p:nvPr/>
        </p:nvCxnSpPr>
        <p:spPr>
          <a:xfrm flipV="1">
            <a:off x="5816948" y="3666376"/>
            <a:ext cx="2549198" cy="402473"/>
          </a:xfrm>
          <a:prstGeom prst="straightConnector1">
            <a:avLst/>
          </a:prstGeom>
          <a:ln w="6350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704978" y="4102951"/>
            <a:ext cx="2867706" cy="523220"/>
          </a:xfrm>
          <a:prstGeom prst="rect">
            <a:avLst/>
          </a:prstGeom>
          <a:noFill/>
        </p:spPr>
        <p:txBody>
          <a:bodyPr wrap="square" rtlCol="0">
            <a:spAutoFit/>
          </a:bodyPr>
          <a:lstStyle/>
          <a:p>
            <a:r>
              <a:rPr lang="en-US" sz="2800"/>
              <a:t>(nothing returns)</a:t>
            </a:r>
            <a:endParaRPr lang="en-US" sz="2800" dirty="0"/>
          </a:p>
        </p:txBody>
      </p:sp>
      <p:pic>
        <p:nvPicPr>
          <p:cNvPr id="48"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9102" y="3703165"/>
            <a:ext cx="477620" cy="477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49" name="TextBox 48"/>
          <p:cNvSpPr txBox="1"/>
          <p:nvPr/>
        </p:nvSpPr>
        <p:spPr>
          <a:xfrm>
            <a:off x="9781421" y="2847025"/>
            <a:ext cx="1048685"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dram</a:t>
            </a:r>
            <a:endParaRPr lang="en-US" sz="2800" baseline="-25000" dirty="0">
              <a:ea typeface="Gadugi" charset="0"/>
              <a:cs typeface="Gadugi" charset="0"/>
            </a:endParaRPr>
          </a:p>
        </p:txBody>
      </p:sp>
      <p:sp>
        <p:nvSpPr>
          <p:cNvPr id="51" name="Rectangle 50"/>
          <p:cNvSpPr/>
          <p:nvPr/>
        </p:nvSpPr>
        <p:spPr>
          <a:xfrm>
            <a:off x="0" y="0"/>
            <a:ext cx="12192000" cy="6858000"/>
          </a:xfrm>
          <a:prstGeom prst="rect">
            <a:avLst/>
          </a:prstGeom>
          <a:solidFill>
            <a:schemeClr val="bg1">
              <a:alpha val="7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0" y="1709531"/>
            <a:ext cx="12192000" cy="3120887"/>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0" y="2215064"/>
            <a:ext cx="12192000" cy="1938992"/>
          </a:xfrm>
          <a:prstGeom prst="rect">
            <a:avLst/>
          </a:prstGeom>
          <a:noFill/>
        </p:spPr>
        <p:txBody>
          <a:bodyPr wrap="square" rtlCol="0">
            <a:spAutoFit/>
          </a:bodyPr>
          <a:lstStyle/>
          <a:p>
            <a:pPr algn="ctr"/>
            <a:r>
              <a:rPr lang="en-US" sz="4000" dirty="0">
                <a:solidFill>
                  <a:schemeClr val="bg1"/>
                </a:solidFill>
              </a:rPr>
              <a:t>Packet processing doesn’t wait for DRAM.</a:t>
            </a:r>
          </a:p>
          <a:p>
            <a:pPr algn="ctr"/>
            <a:endParaRPr lang="en-US" sz="4000" dirty="0">
              <a:solidFill>
                <a:schemeClr val="bg1"/>
              </a:solidFill>
            </a:endParaRPr>
          </a:p>
          <a:p>
            <a:pPr algn="ctr"/>
            <a:r>
              <a:rPr lang="en-US" sz="4000" dirty="0">
                <a:solidFill>
                  <a:schemeClr val="bg1"/>
                </a:solidFill>
              </a:rPr>
              <a:t>Retain 1 </a:t>
            </a:r>
            <a:r>
              <a:rPr lang="en-US" sz="4000" dirty="0" err="1">
                <a:solidFill>
                  <a:schemeClr val="bg1"/>
                </a:solidFill>
              </a:rPr>
              <a:t>pkt</a:t>
            </a:r>
            <a:r>
              <a:rPr lang="en-US" sz="4000" dirty="0">
                <a:solidFill>
                  <a:schemeClr val="bg1"/>
                </a:solidFill>
              </a:rPr>
              <a:t>/ns processing rate</a:t>
            </a:r>
          </a:p>
        </p:txBody>
      </p:sp>
    </p:spTree>
    <p:custDataLst>
      <p:tags r:id="rId1"/>
    </p:custDataLst>
    <p:extLst>
      <p:ext uri="{BB962C8B-B14F-4D97-AF65-F5344CB8AC3E}">
        <p14:creationId xmlns:p14="http://schemas.microsoft.com/office/powerpoint/2010/main" val="357889135"/>
      </p:ext>
    </p:extLst>
  </p:cSld>
  <p:clrMapOvr>
    <a:masterClrMapping/>
  </p:clrMapOvr>
  <mc:AlternateContent xmlns:mc="http://schemas.openxmlformats.org/markup-compatibility/2006" xmlns:p14="http://schemas.microsoft.com/office/powerpoint/2010/main">
    <mc:Choice Requires="p14">
      <p:transition spd="slow" p14:dur="2000" advTm="12679"/>
    </mc:Choice>
    <mc:Fallback xmlns="">
      <p:transition spd="slow" advTm="1267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9935" y="2340518"/>
            <a:ext cx="10913807" cy="2308324"/>
          </a:xfrm>
          <a:prstGeom prst="rect">
            <a:avLst/>
          </a:prstGeom>
          <a:noFill/>
        </p:spPr>
        <p:txBody>
          <a:bodyPr wrap="square" rtlCol="0">
            <a:spAutoFit/>
          </a:bodyPr>
          <a:lstStyle/>
          <a:p>
            <a:pPr algn="ctr"/>
            <a:r>
              <a:rPr lang="en-US" sz="4000" dirty="0"/>
              <a:t>There are useful fold functions that require a large amount of extra state to merge.</a:t>
            </a:r>
          </a:p>
          <a:p>
            <a:pPr algn="ctr"/>
            <a:endParaRPr lang="en-US" sz="3200" dirty="0"/>
          </a:p>
          <a:p>
            <a:pPr algn="ctr"/>
            <a:r>
              <a:rPr lang="en-US" sz="3200" dirty="0"/>
              <a:t>(Formal result in SIGCOMM 2017 paper)</a:t>
            </a:r>
          </a:p>
        </p:txBody>
      </p:sp>
      <p:sp>
        <p:nvSpPr>
          <p:cNvPr id="3" name="Slide Number Placeholder 2"/>
          <p:cNvSpPr>
            <a:spLocks noGrp="1"/>
          </p:cNvSpPr>
          <p:nvPr>
            <p:ph type="sldNum" sz="quarter" idx="12"/>
          </p:nvPr>
        </p:nvSpPr>
        <p:spPr/>
        <p:txBody>
          <a:bodyPr/>
          <a:lstStyle/>
          <a:p>
            <a:fld id="{7ADDFCCE-7BFB-9F43-8A65-C6CBBDF8F088}" type="slidenum">
              <a:rPr lang="en-US" smtClean="0"/>
              <a:t>59</a:t>
            </a:fld>
            <a:endParaRPr lang="en-US"/>
          </a:p>
        </p:txBody>
      </p:sp>
    </p:spTree>
    <p:extLst>
      <p:ext uri="{BB962C8B-B14F-4D97-AF65-F5344CB8AC3E}">
        <p14:creationId xmlns:p14="http://schemas.microsoft.com/office/powerpoint/2010/main" val="442855837"/>
      </p:ext>
    </p:extLst>
  </p:cSld>
  <p:clrMapOvr>
    <a:masterClrMapping/>
  </p:clrMapOvr>
  <mc:AlternateContent xmlns:mc="http://schemas.openxmlformats.org/markup-compatibility/2006" xmlns:p14="http://schemas.microsoft.com/office/powerpoint/2010/main">
    <mc:Choice Requires="p14">
      <p:transition spd="slow" p14:dur="2000" advTm="14534"/>
    </mc:Choice>
    <mc:Fallback xmlns="">
      <p:transition spd="slow" advTm="1453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 work: </a:t>
            </a:r>
            <a:r>
              <a:rPr lang="en-US" dirty="0" err="1"/>
              <a:t>performance+programmability</a:t>
            </a:r>
            <a:endParaRPr lang="en-US" dirty="0"/>
          </a:p>
        </p:txBody>
      </p:sp>
      <p:sp>
        <p:nvSpPr>
          <p:cNvPr id="192" name="Content Placeholder 2"/>
          <p:cNvSpPr>
            <a:spLocks noGrp="1"/>
          </p:cNvSpPr>
          <p:nvPr>
            <p:ph idx="1"/>
          </p:nvPr>
        </p:nvSpPr>
        <p:spPr>
          <a:xfrm>
            <a:off x="180848" y="1518647"/>
            <a:ext cx="5495712" cy="4036190"/>
          </a:xfrm>
        </p:spPr>
        <p:txBody>
          <a:bodyPr>
            <a:noAutofit/>
          </a:bodyPr>
          <a:lstStyle/>
          <a:p>
            <a:r>
              <a:rPr lang="en-US" sz="2400" dirty="0"/>
              <a:t>Domino (SIGCOMM ‘16):</a:t>
            </a:r>
          </a:p>
          <a:p>
            <a:pPr marL="0" indent="0">
              <a:buNone/>
            </a:pPr>
            <a:r>
              <a:rPr lang="en-US" sz="2400" dirty="0"/>
              <a:t>    programming streaming</a:t>
            </a:r>
          </a:p>
          <a:p>
            <a:pPr marL="0" indent="0">
              <a:buNone/>
            </a:pPr>
            <a:r>
              <a:rPr lang="en-US" sz="2400" dirty="0"/>
              <a:t>    algorithms</a:t>
            </a:r>
          </a:p>
          <a:p>
            <a:r>
              <a:rPr lang="en-US" sz="2400" dirty="0"/>
              <a:t>PIFO (SIGCOMM ‘16):</a:t>
            </a:r>
          </a:p>
          <a:p>
            <a:pPr marL="0" indent="0">
              <a:buNone/>
            </a:pPr>
            <a:r>
              <a:rPr lang="en-US" sz="2400" dirty="0"/>
              <a:t>    programming scheduling</a:t>
            </a:r>
          </a:p>
          <a:p>
            <a:pPr marL="0" indent="0">
              <a:buNone/>
            </a:pPr>
            <a:r>
              <a:rPr lang="en-US" sz="2400" dirty="0"/>
              <a:t>    algorithms</a:t>
            </a:r>
          </a:p>
          <a:p>
            <a:r>
              <a:rPr lang="en-US" sz="2400" dirty="0" err="1"/>
              <a:t>Marple</a:t>
            </a:r>
            <a:r>
              <a:rPr lang="en-US" sz="2400" dirty="0"/>
              <a:t> (SIGCOMM ‘17):</a:t>
            </a:r>
          </a:p>
          <a:p>
            <a:pPr marL="0" indent="0">
              <a:buNone/>
            </a:pPr>
            <a:r>
              <a:rPr lang="en-US" sz="2400" dirty="0"/>
              <a:t>    programmable and scalable</a:t>
            </a:r>
          </a:p>
          <a:p>
            <a:pPr marL="0" indent="0">
              <a:buNone/>
            </a:pPr>
            <a:r>
              <a:rPr lang="en-US" sz="2400" dirty="0"/>
              <a:t>    measurement</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Performance+programmability</a:t>
            </a:r>
            <a:r>
              <a:rPr lang="en-US" sz="2800" dirty="0">
                <a:latin typeface="Gadugi" charset="0"/>
                <a:ea typeface="Gadugi" charset="0"/>
                <a:cs typeface="Gadugi" charset="0"/>
              </a:rPr>
              <a:t> for important classes of router functions</a:t>
            </a:r>
          </a:p>
        </p:txBody>
      </p:sp>
      <p:sp>
        <p:nvSpPr>
          <p:cNvPr id="658" name="Rounded Rectangle 657"/>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Rounded Rectangle 658"/>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5" name="Rounded Rectangle 664"/>
          <p:cNvSpPr/>
          <p:nvPr/>
        </p:nvSpPr>
        <p:spPr>
          <a:xfrm>
            <a:off x="7543800" y="2095500"/>
            <a:ext cx="13335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59"/>
                                        </p:tgtEl>
                                        <p:attrNameLst>
                                          <p:attrName>style.visibility</p:attrName>
                                        </p:attrNameLst>
                                      </p:cBhvr>
                                      <p:to>
                                        <p:strVal val="visible"/>
                                      </p:to>
                                    </p:set>
                                  </p:childTnLst>
                                </p:cTn>
                              </p:par>
                              <p:par>
                                <p:cTn id="13" presetID="1" presetClass="entr" presetSubtype="0" fill="hold" nodeType="withEffect">
                                  <p:stCondLst>
                                    <p:cond delay="0"/>
                                  </p:stCondLst>
                                  <p:iterate type="lt">
                                    <p:tmAbs val="0"/>
                                  </p:iterate>
                                  <p:childTnLst>
                                    <p:set>
                                      <p:cBhvr>
                                        <p:cTn id="14" dur="1" fill="hold">
                                          <p:stCondLst>
                                            <p:cond delay="0"/>
                                          </p:stCondLst>
                                        </p:cTn>
                                        <p:tgtEl>
                                          <p:spTgt spid="19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iterate type="lt">
                                    <p:tmAbs val="0"/>
                                  </p:iterate>
                                  <p:childTnLst>
                                    <p:set>
                                      <p:cBhvr>
                                        <p:cTn id="16" dur="1" fill="hold">
                                          <p:stCondLst>
                                            <p:cond delay="0"/>
                                          </p:stCondLst>
                                        </p:cTn>
                                        <p:tgtEl>
                                          <p:spTgt spid="19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iterate type="lt">
                                    <p:tmAbs val="0"/>
                                  </p:iterate>
                                  <p:childTnLst>
                                    <p:set>
                                      <p:cBhvr>
                                        <p:cTn id="18" dur="1" fill="hold">
                                          <p:stCondLst>
                                            <p:cond delay="0"/>
                                          </p:stCondLst>
                                        </p:cTn>
                                        <p:tgtEl>
                                          <p:spTgt spid="19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659"/>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658"/>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665"/>
                                        </p:tgtEl>
                                        <p:attrNameLst>
                                          <p:attrName>style.visibility</p:attrName>
                                        </p:attrNameLst>
                                      </p:cBhvr>
                                      <p:to>
                                        <p:strVal val="visible"/>
                                      </p:to>
                                    </p:set>
                                  </p:childTnLst>
                                </p:cTn>
                              </p:par>
                              <p:par>
                                <p:cTn id="27" presetID="1" presetClass="entr" presetSubtype="0" fill="hold" nodeType="withEffect">
                                  <p:stCondLst>
                                    <p:cond delay="0"/>
                                  </p:stCondLst>
                                  <p:iterate type="lt">
                                    <p:tmAbs val="0"/>
                                  </p:iterate>
                                  <p:childTnLst>
                                    <p:set>
                                      <p:cBhvr>
                                        <p:cTn id="28" dur="1" fill="hold">
                                          <p:stCondLst>
                                            <p:cond delay="0"/>
                                          </p:stCondLst>
                                        </p:cTn>
                                        <p:tgtEl>
                                          <p:spTgt spid="192">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iterate type="lt">
                                    <p:tmAbs val="0"/>
                                  </p:iterate>
                                  <p:childTnLst>
                                    <p:set>
                                      <p:cBhvr>
                                        <p:cTn id="30" dur="1" fill="hold">
                                          <p:stCondLst>
                                            <p:cond delay="0"/>
                                          </p:stCondLst>
                                        </p:cTn>
                                        <p:tgtEl>
                                          <p:spTgt spid="192">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iterate type="lt">
                                    <p:tmAbs val="0"/>
                                  </p:iterate>
                                  <p:childTnLst>
                                    <p:set>
                                      <p:cBhvr>
                                        <p:cTn id="32" dur="1" fill="hold">
                                          <p:stCondLst>
                                            <p:cond delay="0"/>
                                          </p:stCondLst>
                                        </p:cTn>
                                        <p:tgtEl>
                                          <p:spTgt spid="192">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665"/>
                                        </p:tgtEl>
                                        <p:attrNameLst>
                                          <p:attrName>style.visibility</p:attrName>
                                        </p:attrNameLst>
                                      </p:cBhvr>
                                      <p:to>
                                        <p:strVal val="hidden"/>
                                      </p:to>
                                    </p:set>
                                  </p:childTnLst>
                                </p:cTn>
                              </p:par>
                              <p:par>
                                <p:cTn id="37" presetID="1" presetClass="entr" presetSubtype="0" fill="hold" grpId="2" nodeType="withEffect">
                                  <p:stCondLst>
                                    <p:cond delay="0"/>
                                  </p:stCondLst>
                                  <p:childTnLst>
                                    <p:set>
                                      <p:cBhvr>
                                        <p:cTn id="38" dur="1" fill="hold">
                                          <p:stCondLst>
                                            <p:cond delay="0"/>
                                          </p:stCondLst>
                                        </p:cTn>
                                        <p:tgtEl>
                                          <p:spTgt spid="658"/>
                                        </p:tgtEl>
                                        <p:attrNameLst>
                                          <p:attrName>style.visibility</p:attrName>
                                        </p:attrNameLst>
                                      </p:cBhvr>
                                      <p:to>
                                        <p:strVal val="visible"/>
                                      </p:to>
                                    </p:set>
                                  </p:childTnLst>
                                </p:cTn>
                              </p:par>
                              <p:par>
                                <p:cTn id="39" presetID="1" presetClass="entr" presetSubtype="0" fill="hold" grpId="2" nodeType="withEffect">
                                  <p:stCondLst>
                                    <p:cond delay="0"/>
                                  </p:stCondLst>
                                  <p:childTnLst>
                                    <p:set>
                                      <p:cBhvr>
                                        <p:cTn id="40" dur="1" fill="hold">
                                          <p:stCondLst>
                                            <p:cond delay="0"/>
                                          </p:stCondLst>
                                        </p:cTn>
                                        <p:tgtEl>
                                          <p:spTgt spid="659"/>
                                        </p:tgtEl>
                                        <p:attrNameLst>
                                          <p:attrName>style.visibility</p:attrName>
                                        </p:attrNameLst>
                                      </p:cBhvr>
                                      <p:to>
                                        <p:strVal val="visible"/>
                                      </p:to>
                                    </p:set>
                                  </p:childTnLst>
                                </p:cTn>
                              </p:par>
                              <p:par>
                                <p:cTn id="41" presetID="1" presetClass="entr" presetSubtype="0" fill="hold" nodeType="withEffect">
                                  <p:stCondLst>
                                    <p:cond delay="0"/>
                                  </p:stCondLst>
                                  <p:iterate type="lt">
                                    <p:tmAbs val="0"/>
                                  </p:iterate>
                                  <p:childTnLst>
                                    <p:set>
                                      <p:cBhvr>
                                        <p:cTn id="42" dur="1" fill="hold">
                                          <p:stCondLst>
                                            <p:cond delay="0"/>
                                          </p:stCondLst>
                                        </p:cTn>
                                        <p:tgtEl>
                                          <p:spTgt spid="192">
                                            <p:txEl>
                                              <p:pRg st="6" end="6"/>
                                            </p:txEl>
                                          </p:spTgt>
                                        </p:tgtEl>
                                        <p:attrNameLst>
                                          <p:attrName>style.visibility</p:attrName>
                                        </p:attrNameLst>
                                      </p:cBhvr>
                                      <p:to>
                                        <p:strVal val="visible"/>
                                      </p:to>
                                    </p:set>
                                  </p:childTnLst>
                                </p:cTn>
                              </p:par>
                              <p:par>
                                <p:cTn id="43" presetID="1" presetClass="entr" presetSubtype="0" fill="hold" nodeType="withEffect">
                                  <p:stCondLst>
                                    <p:cond delay="0"/>
                                  </p:stCondLst>
                                  <p:iterate type="lt">
                                    <p:tmAbs val="0"/>
                                  </p:iterate>
                                  <p:childTnLst>
                                    <p:set>
                                      <p:cBhvr>
                                        <p:cTn id="44" dur="1" fill="hold">
                                          <p:stCondLst>
                                            <p:cond delay="0"/>
                                          </p:stCondLst>
                                        </p:cTn>
                                        <p:tgtEl>
                                          <p:spTgt spid="192">
                                            <p:txEl>
                                              <p:pRg st="7" end="7"/>
                                            </p:txEl>
                                          </p:spTgt>
                                        </p:tgtEl>
                                        <p:attrNameLst>
                                          <p:attrName>style.visibility</p:attrName>
                                        </p:attrNameLst>
                                      </p:cBhvr>
                                      <p:to>
                                        <p:strVal val="visible"/>
                                      </p:to>
                                    </p:set>
                                  </p:childTnLst>
                                </p:cTn>
                              </p:par>
                              <p:par>
                                <p:cTn id="45" presetID="1" presetClass="entr" presetSubtype="0" fill="hold" nodeType="withEffect">
                                  <p:stCondLst>
                                    <p:cond delay="0"/>
                                  </p:stCondLst>
                                  <p:iterate type="lt">
                                    <p:tmAbs val="0"/>
                                  </p:iterate>
                                  <p:childTnLst>
                                    <p:set>
                                      <p:cBhvr>
                                        <p:cTn id="46" dur="1" fill="hold">
                                          <p:stCondLst>
                                            <p:cond delay="0"/>
                                          </p:stCondLst>
                                        </p:cTn>
                                        <p:tgtEl>
                                          <p:spTgt spid="192">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animBg="1"/>
      <p:bldP spid="658" grpId="0" animBg="1"/>
      <p:bldP spid="658" grpId="1" animBg="1"/>
      <p:bldP spid="658" grpId="2" animBg="1"/>
      <p:bldP spid="659" grpId="0" animBg="1"/>
      <p:bldP spid="659" grpId="1" animBg="1"/>
      <p:bldP spid="659" grpId="2" animBg="1"/>
      <p:bldP spid="665" grpId="0" animBg="1"/>
      <p:bldP spid="665" grpId="1"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algorithms do atoms enable?</a:t>
            </a:r>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Bloom Filters</a:t>
            </a: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AVQ</a:t>
            </a: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RCP</a:t>
            </a: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HULL</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Heavy Hitters</a:t>
            </a:r>
          </a:p>
        </p:txBody>
      </p:sp>
      <p:sp>
        <p:nvSpPr>
          <p:cNvPr id="37" name="TextBox 36"/>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42" name="TextBox 41"/>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43" name="TextBox 42"/>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44" name="TextBox 43"/>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5" name="TextBox 44"/>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37057768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algorithms do atoms enable?</a:t>
            </a:r>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a:t>Bloom Filters</a:t>
            </a: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a:t>AVQ</a:t>
            </a: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a:t>RCP</a:t>
            </a: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a:t>HULL</a:t>
            </a:r>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a:t>Heavy Hitters</a:t>
            </a:r>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41760881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algorithms do PIFOs enable?</a:t>
            </a:r>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a:t>Bloom Filters</a:t>
            </a: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a:t>AVQ</a:t>
            </a: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a:t>RCP</a:t>
            </a: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a:t>HULL</a:t>
            </a:r>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a:t>Heavy Hitters</a:t>
            </a:r>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STFQ</a:t>
            </a:r>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HPFQ</a:t>
            </a:r>
          </a:p>
        </p:txBody>
      </p:sp>
    </p:spTree>
    <p:extLst>
      <p:ext uri="{BB962C8B-B14F-4D97-AF65-F5344CB8AC3E}">
        <p14:creationId xmlns:p14="http://schemas.microsoft.com/office/powerpoint/2010/main" val="380664291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Extracting atoms</a:t>
            </a:r>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pkt.x</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pkt.x</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pkt.c</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(BINOP)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5052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+ 1</a:t>
            </a:r>
          </a:p>
        </p:txBody>
      </p:sp>
      <p:sp>
        <p:nvSpPr>
          <p:cNvPr id="25" name="Freeform 24"/>
          <p:cNvSpPr/>
          <p:nvPr/>
        </p:nvSpPr>
        <p:spPr>
          <a:xfrm>
            <a:off x="8610600" y="34289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mux(C, </a:t>
            </a:r>
            <a:r>
              <a:rPr lang="en-US" sz="2000" kern="0" dirty="0" err="1">
                <a:solidFill>
                  <a:srgbClr val="000000"/>
                </a:solidFill>
                <a:latin typeface="+mj-lt"/>
                <a:cs typeface="Seravek"/>
              </a:rPr>
              <a:t>pkt.a</a:t>
            </a:r>
            <a:r>
              <a:rPr lang="en-US" sz="2000" kern="0" dirty="0">
                <a:solidFill>
                  <a:srgbClr val="000000"/>
                </a:solidFill>
                <a:latin typeface="+mj-lt"/>
                <a:cs typeface="Seravek"/>
              </a:rPr>
              <a:t>)</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724900" y="3009900"/>
            <a:ext cx="1473480" cy="369332"/>
          </a:xfrm>
          <a:prstGeom prst="rect">
            <a:avLst/>
          </a:prstGeom>
          <a:noFill/>
        </p:spPr>
        <p:txBody>
          <a:bodyPr wrap="none" rtlCol="0">
            <a:spAutoFit/>
          </a:bodyPr>
          <a:lstStyle/>
          <a:p>
            <a:r>
              <a:rPr lang="en-US"/>
              <a:t>Accumulator</a:t>
            </a:r>
          </a:p>
        </p:txBody>
      </p:sp>
      <p:sp>
        <p:nvSpPr>
          <p:cNvPr id="12" name="TextBox 11"/>
          <p:cNvSpPr txBox="1"/>
          <p:nvPr/>
        </p:nvSpPr>
        <p:spPr>
          <a:xfrm>
            <a:off x="8724900" y="1295400"/>
            <a:ext cx="1074333" cy="369332"/>
          </a:xfrm>
          <a:prstGeom prst="rect">
            <a:avLst/>
          </a:prstGeom>
          <a:noFill/>
        </p:spPr>
        <p:txBody>
          <a:bodyPr wrap="none" rtlCol="0">
            <a:spAutoFit/>
          </a:bodyPr>
          <a:lstStyle/>
          <a:p>
            <a:r>
              <a:rPr lang="en-US" dirty="0"/>
              <a:t>Stateless</a:t>
            </a:r>
          </a:p>
        </p:txBody>
      </p:sp>
    </p:spTree>
    <p:extLst>
      <p:ext uri="{BB962C8B-B14F-4D97-AF65-F5344CB8AC3E}">
        <p14:creationId xmlns:p14="http://schemas.microsoft.com/office/powerpoint/2010/main" val="2549395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P spid="3" grpId="0"/>
      <p:bldP spid="1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Code pipelining for stateless algorithms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pkt.tmp</a:t>
            </a:r>
            <a:r>
              <a:rPr lang="en-US" sz="2400" dirty="0">
                <a:latin typeface="Gadugi" panose="020B0502040204020203" pitchFamily="34" charset="0"/>
              </a:rPr>
              <a:t> =</a:t>
            </a:r>
          </a:p>
          <a:p>
            <a:pPr algn="ctr"/>
            <a:r>
              <a:rPr lang="en-US" sz="2400" dirty="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a:latin typeface="Gadugi" panose="020B0502040204020203" pitchFamily="34" charset="0"/>
              </a:rPr>
              <a:t>     Stateless algorithm: pkt.f4 =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pkt.f4 = </a:t>
            </a:r>
          </a:p>
          <a:p>
            <a:pPr algn="ctr"/>
            <a:r>
              <a:rPr lang="en-US" sz="2400" dirty="0" err="1">
                <a:latin typeface="Gadugi" panose="020B0502040204020203" pitchFamily="34" charset="0"/>
              </a:rPr>
              <a:t>pkt.tmp</a:t>
            </a:r>
            <a:r>
              <a:rPr lang="en-US" sz="2400" dirty="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Easy to pipeline stateless algorithms</a:t>
            </a:r>
          </a:p>
        </p:txBody>
      </p:sp>
    </p:spTree>
    <p:extLst>
      <p:ext uri="{BB962C8B-B14F-4D97-AF65-F5344CB8AC3E}">
        <p14:creationId xmlns:p14="http://schemas.microsoft.com/office/powerpoint/2010/main" val="3732418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for </a:t>
            </a:r>
            <a:r>
              <a:rPr lang="en-US" dirty="0" err="1"/>
              <a:t>stateful</a:t>
            </a:r>
            <a:r>
              <a:rPr lang="en-US" dirty="0"/>
              <a:t> algorithms</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a:latin typeface="Gadugi" panose="020B0502040204020203" pitchFamily="34" charset="0"/>
              </a:rPr>
              <a:t>     </a:t>
            </a:r>
            <a:r>
              <a:rPr lang="en-US" sz="2800" dirty="0" err="1">
                <a:latin typeface="Gadugi" panose="020B0502040204020203" pitchFamily="34" charset="0"/>
              </a:rPr>
              <a:t>Stateful</a:t>
            </a:r>
            <a:r>
              <a:rPr lang="en-US" sz="2800" dirty="0">
                <a:latin typeface="Gadugi" panose="020B0502040204020203" pitchFamily="34" charset="0"/>
              </a:rPr>
              <a:t> algorithm: x = g(x)</a:t>
            </a: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p.tmp</a:t>
              </a:r>
              <a:r>
                <a:rPr lang="en-US" sz="2400" dirty="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p.t1=</a:t>
              </a:r>
            </a:p>
            <a:p>
              <a:pPr algn="ctr"/>
              <a:r>
                <a:rPr lang="en-US" sz="2400" dirty="0">
                  <a:latin typeface="Gadugi" panose="020B0502040204020203" pitchFamily="34" charset="0"/>
                </a:rPr>
                <a:t>s1(</a:t>
              </a:r>
              <a:r>
                <a:rPr lang="en-US" sz="2400" dirty="0" err="1">
                  <a:latin typeface="Gadugi" panose="020B0502040204020203" pitchFamily="34" charset="0"/>
                </a:rPr>
                <a:t>p.tmp</a:t>
              </a:r>
              <a:r>
                <a:rPr lang="en-US" sz="2400" dirty="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 = </a:t>
              </a:r>
              <a:r>
                <a:rPr lang="en-US" sz="2400" dirty="0" err="1">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a:solidFill>
                  <a:schemeClr val="bg1"/>
                </a:solidFill>
              </a:rPr>
              <a:t>X</a:t>
            </a:r>
          </a:p>
        </p:txBody>
      </p:sp>
      <p:sp>
        <p:nvSpPr>
          <p:cNvPr id="55" name="Rounded Rectangle 54"/>
          <p:cNvSpPr/>
          <p:nvPr/>
        </p:nvSpPr>
        <p:spPr>
          <a:xfrm>
            <a:off x="76200" y="5549900"/>
            <a:ext cx="12077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Can’t pipeline: must do x = g(x</a:t>
            </a:r>
            <a:r>
              <a:rPr lang="en-US" sz="4000"/>
              <a:t>) atomically in 1 </a:t>
            </a:r>
            <a:r>
              <a:rPr lang="en-US" sz="4000" dirty="0"/>
              <a:t>stage</a:t>
            </a:r>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p.tn</a:t>
            </a:r>
            <a:r>
              <a:rPr lang="en-US" sz="2400" dirty="0">
                <a:latin typeface="Gadugi" panose="020B0502040204020203" pitchFamily="34" charset="0"/>
              </a:rPr>
              <a:t> =</a:t>
            </a:r>
          </a:p>
          <a:p>
            <a:pPr algn="ctr"/>
            <a:r>
              <a:rPr lang="en-US" sz="2400" dirty="0" err="1">
                <a:latin typeface="Gadugi" panose="020B0502040204020203" pitchFamily="34" charset="0"/>
              </a:rPr>
              <a:t>sn</a:t>
            </a:r>
            <a:r>
              <a:rPr lang="en-US" sz="2400" dirty="0">
                <a:latin typeface="Gadugi" panose="020B0502040204020203" pitchFamily="34" charset="0"/>
              </a:rPr>
              <a:t>(</a:t>
            </a:r>
            <a:r>
              <a:rPr lang="en-US" sz="2400" dirty="0" err="1">
                <a:latin typeface="Gadugi" panose="020B0502040204020203" pitchFamily="34" charset="0"/>
              </a:rPr>
              <a:t>p.t</a:t>
            </a:r>
            <a:r>
              <a:rPr lang="en-US" sz="2400" dirty="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1. Throughput is 1/N</a:t>
            </a:r>
          </a:p>
          <a:p>
            <a:pPr algn="ctr"/>
            <a:r>
              <a:rPr lang="en-US" sz="4000" dirty="0"/>
              <a:t>2. X is shared</a:t>
            </a:r>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a:t>N stages</a:t>
            </a:r>
          </a:p>
        </p:txBody>
      </p:sp>
    </p:spTree>
    <p:extLst>
      <p:ext uri="{BB962C8B-B14F-4D97-AF65-F5344CB8AC3E}">
        <p14:creationId xmlns:p14="http://schemas.microsoft.com/office/powerpoint/2010/main" val="1137994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xit" presetSubtype="0" fill="hold" nodeType="withEffect" nodePh="1">
                                  <p:stCondLst>
                                    <p:cond delay="0"/>
                                  </p:stCondLst>
                                  <p:endCondLst>
                                    <p:cond evt="begin" delay="0">
                                      <p:tn val="25"/>
                                    </p:cond>
                                  </p:endCondLst>
                                  <p:childTnLst>
                                    <p:set>
                                      <p:cBhvr>
                                        <p:cTn id="26" dur="1" fill="hold">
                                          <p:stCondLst>
                                            <p:cond delay="0"/>
                                          </p:stCondLst>
                                        </p:cTn>
                                        <p:tgtEl>
                                          <p:spTgt spid="69">
                                            <p:txEl>
                                              <p:pRg st="0" end="0"/>
                                            </p:txEl>
                                          </p:spTgt>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mj-lt"/>
                <a:cs typeface="Seravek"/>
              </a:rPr>
              <a:t>Create one node for each instruction</a:t>
            </a:r>
          </a:p>
        </p:txBody>
      </p:sp>
      <p:sp>
        <p:nvSpPr>
          <p:cNvPr id="2" name="Title 1"/>
          <p:cNvSpPr>
            <a:spLocks noGrp="1"/>
          </p:cNvSpPr>
          <p:nvPr>
            <p:ph type="title"/>
          </p:nvPr>
        </p:nvSpPr>
        <p:spPr/>
        <p:txBody>
          <a:bodyPr/>
          <a:lstStyle/>
          <a:p>
            <a:r>
              <a:rPr lang="en-US" dirty="0">
                <a:latin typeface="+mj-lt"/>
              </a:rPr>
              <a:t>Code pipelining: an example</a:t>
            </a: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 </a:t>
            </a:r>
            <a:r>
              <a:rPr lang="en-US" sz="3000" kern="0" dirty="0">
                <a:solidFill>
                  <a:srgbClr val="FF0000"/>
                </a:solidFill>
                <a:latin typeface="+mj-lt"/>
                <a:cs typeface="Seravek"/>
              </a:rPr>
              <a:t>count</a:t>
            </a: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pkt.tmp</a:t>
            </a:r>
            <a:r>
              <a:rPr lang="en-US" sz="3000" kern="0" dirty="0">
                <a:latin typeface="+mj-lt"/>
                <a:cs typeface="Seravek"/>
              </a:rPr>
              <a:t> = </a:t>
            </a:r>
            <a:r>
              <a:rPr lang="en-US" sz="3000" kern="0" dirty="0" err="1">
                <a:latin typeface="+mj-lt"/>
                <a:cs typeface="Seravek"/>
              </a:rPr>
              <a:t>pkt.old</a:t>
            </a:r>
            <a:r>
              <a:rPr lang="en-US" sz="3000" kern="0" dirty="0">
                <a:latin typeface="+mj-lt"/>
                <a:cs typeface="Seravek"/>
              </a:rPr>
              <a:t> == 9</a:t>
            </a: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a:latin typeface="+mj-lt"/>
              <a:cs typeface="Seravek"/>
            </a:endParaRPr>
          </a:p>
          <a:p>
            <a:pPr defTabSz="539347">
              <a:lnSpc>
                <a:spcPct val="90000"/>
              </a:lnSpc>
              <a:spcBef>
                <a:spcPct val="0"/>
              </a:spcBef>
              <a:spcAft>
                <a:spcPct val="35000"/>
              </a:spcAft>
              <a:defRPr/>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latin typeface="+mj-lt"/>
                <a:cs typeface="Seravek"/>
              </a:rPr>
              <a:t> = </a:t>
            </a:r>
            <a:r>
              <a:rPr lang="en-US" sz="3000" kern="0" dirty="0" err="1">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spTree>
    <p:extLst>
      <p:ext uri="{BB962C8B-B14F-4D97-AF65-F5344CB8AC3E}">
        <p14:creationId xmlns:p14="http://schemas.microsoft.com/office/powerpoint/2010/main" val="2515662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mj-lt"/>
                <a:cs typeface="Seravek"/>
              </a:rPr>
              <a:t>Stateless</a:t>
            </a:r>
          </a:p>
          <a:p>
            <a:pPr algn="ctr"/>
            <a:r>
              <a:rPr lang="en-US" sz="2400" dirty="0">
                <a:latin typeface="+mj-lt"/>
                <a:cs typeface="Seravek"/>
              </a:rPr>
              <a:t>(intra-packet)</a:t>
            </a:r>
          </a:p>
          <a:p>
            <a:pPr algn="ctr"/>
            <a:r>
              <a:rPr lang="en-US" sz="2400" dirty="0">
                <a:latin typeface="+mj-lt"/>
                <a:cs typeface="Seravek"/>
              </a:rPr>
              <a:t>dependencies</a:t>
            </a: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 </a:t>
            </a:r>
            <a:r>
              <a:rPr lang="en-US" sz="3000" kern="0" dirty="0">
                <a:solidFill>
                  <a:srgbClr val="FF0000"/>
                </a:solidFill>
                <a:latin typeface="+mj-lt"/>
                <a:cs typeface="Seravek"/>
              </a:rPr>
              <a:t>count</a:t>
            </a: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pkt.tmp</a:t>
            </a:r>
            <a:r>
              <a:rPr lang="en-US" sz="3000" kern="0" dirty="0">
                <a:latin typeface="+mj-lt"/>
                <a:cs typeface="Seravek"/>
              </a:rPr>
              <a:t> = </a:t>
            </a:r>
            <a:r>
              <a:rPr lang="en-US" sz="3000" kern="0" dirty="0" err="1">
                <a:latin typeface="+mj-lt"/>
                <a:cs typeface="Seravek"/>
              </a:rPr>
              <a:t>pkt.old</a:t>
            </a:r>
            <a:r>
              <a:rPr lang="en-US" sz="3000" kern="0" dirty="0">
                <a:latin typeface="+mj-lt"/>
                <a:cs typeface="Seravek"/>
              </a:rPr>
              <a:t> == 9</a:t>
            </a: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a:latin typeface="+mj-lt"/>
              <a:cs typeface="Seravek"/>
            </a:endParaRPr>
          </a:p>
          <a:p>
            <a:pPr defTabSz="539347">
              <a:lnSpc>
                <a:spcPct val="90000"/>
              </a:lnSpc>
              <a:spcBef>
                <a:spcPct val="0"/>
              </a:spcBef>
              <a:spcAft>
                <a:spcPct val="35000"/>
              </a:spcAft>
              <a:defRPr/>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latin typeface="+mj-lt"/>
                <a:cs typeface="Seravek"/>
              </a:rPr>
              <a:t> = </a:t>
            </a:r>
            <a:r>
              <a:rPr lang="en-US" sz="3000" kern="0" dirty="0" err="1">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a:t>Code pipelining: an example</a:t>
            </a:r>
          </a:p>
        </p:txBody>
      </p:sp>
    </p:spTree>
    <p:extLst>
      <p:ext uri="{BB962C8B-B14F-4D97-AF65-F5344CB8AC3E}">
        <p14:creationId xmlns:p14="http://schemas.microsoft.com/office/powerpoint/2010/main" val="1015605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an example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err="1">
                <a:solidFill>
                  <a:srgbClr val="FF0000"/>
                </a:solidFill>
                <a:latin typeface="+mj-lt"/>
                <a:cs typeface="Seravek"/>
              </a:rPr>
              <a:t>Stateful</a:t>
            </a:r>
            <a:endParaRPr lang="en-US" sz="2400" dirty="0">
              <a:solidFill>
                <a:srgbClr val="FF0000"/>
              </a:solidFill>
              <a:latin typeface="+mj-lt"/>
              <a:cs typeface="Seravek"/>
            </a:endParaRPr>
          </a:p>
          <a:p>
            <a:pPr algn="ctr"/>
            <a:r>
              <a:rPr lang="en-US" sz="2400" dirty="0">
                <a:solidFill>
                  <a:srgbClr val="FF0000"/>
                </a:solidFill>
                <a:latin typeface="+mj-lt"/>
                <a:cs typeface="Seravek"/>
              </a:rPr>
              <a:t>(inter-packet) dependencies</a:t>
            </a: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 </a:t>
            </a:r>
            <a:r>
              <a:rPr lang="en-US" sz="3000" kern="0" dirty="0">
                <a:solidFill>
                  <a:srgbClr val="FF0000"/>
                </a:solidFill>
                <a:latin typeface="+mj-lt"/>
                <a:cs typeface="Seravek"/>
              </a:rPr>
              <a:t>count</a:t>
            </a: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pkt.tmp</a:t>
            </a:r>
            <a:r>
              <a:rPr lang="en-US" sz="3000" kern="0" dirty="0">
                <a:latin typeface="+mj-lt"/>
                <a:cs typeface="Seravek"/>
              </a:rPr>
              <a:t> = </a:t>
            </a:r>
            <a:r>
              <a:rPr lang="en-US" sz="3000" kern="0" dirty="0" err="1">
                <a:latin typeface="+mj-lt"/>
                <a:cs typeface="Seravek"/>
              </a:rPr>
              <a:t>pkt.old</a:t>
            </a:r>
            <a:r>
              <a:rPr lang="en-US" sz="3000" kern="0" dirty="0">
                <a:latin typeface="+mj-lt"/>
                <a:cs typeface="Seravek"/>
              </a:rPr>
              <a:t> == 9</a:t>
            </a: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a:latin typeface="+mj-lt"/>
              <a:cs typeface="Seravek"/>
            </a:endParaRPr>
          </a:p>
          <a:p>
            <a:pPr defTabSz="539347">
              <a:lnSpc>
                <a:spcPct val="90000"/>
              </a:lnSpc>
              <a:spcBef>
                <a:spcPct val="0"/>
              </a:spcBef>
              <a:spcAft>
                <a:spcPct val="35000"/>
              </a:spcAft>
              <a:defRPr/>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latin typeface="+mj-lt"/>
                <a:cs typeface="Seravek"/>
              </a:rPr>
              <a:t> = </a:t>
            </a:r>
            <a:r>
              <a:rPr lang="en-US" sz="3000" kern="0" dirty="0" err="1">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4838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a:t>Code pipelining: an example</a:t>
            </a:r>
            <a:endParaRPr lang="en-US" dirty="0">
              <a:latin typeface="+mj-lt"/>
            </a:endParaRPr>
          </a:p>
        </p:txBody>
      </p:sp>
      <p:sp>
        <p:nvSpPr>
          <p:cNvPr id="42" name="Rounded Rectangle 41"/>
          <p:cNvSpPr/>
          <p:nvPr/>
        </p:nvSpPr>
        <p:spPr>
          <a:xfrm>
            <a:off x="8229600" y="2819400"/>
            <a:ext cx="3554666" cy="1676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mj-lt"/>
                <a:cs typeface="Seravek"/>
              </a:rPr>
              <a:t>Strongly connected components (SCCs)</a:t>
            </a: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 </a:t>
            </a:r>
            <a:r>
              <a:rPr lang="en-US" sz="3000" kern="0" dirty="0">
                <a:solidFill>
                  <a:srgbClr val="FF0000"/>
                </a:solidFill>
                <a:latin typeface="+mj-lt"/>
                <a:cs typeface="Seravek"/>
              </a:rPr>
              <a:t>count</a:t>
            </a: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pkt.tmp</a:t>
            </a:r>
            <a:r>
              <a:rPr lang="en-US" sz="3000" kern="0" dirty="0">
                <a:latin typeface="+mj-lt"/>
                <a:cs typeface="Seravek"/>
              </a:rPr>
              <a:t> = </a:t>
            </a:r>
            <a:r>
              <a:rPr lang="en-US" sz="3000" kern="0" dirty="0" err="1">
                <a:latin typeface="+mj-lt"/>
                <a:cs typeface="Seravek"/>
              </a:rPr>
              <a:t>pkt.old</a:t>
            </a:r>
            <a:r>
              <a:rPr lang="en-US" sz="3000" kern="0" dirty="0">
                <a:latin typeface="+mj-lt"/>
                <a:cs typeface="Seravek"/>
              </a:rPr>
              <a:t> == 9</a:t>
            </a: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latin typeface="+mj-lt"/>
                <a:cs typeface="Seravek"/>
              </a:rPr>
              <a:t> = </a:t>
            </a:r>
            <a:r>
              <a:rPr lang="en-US" sz="3000" kern="0" dirty="0" err="1">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5894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 work: </a:t>
            </a:r>
            <a:r>
              <a:rPr lang="en-US" dirty="0" err="1"/>
              <a:t>performance+programmability</a:t>
            </a:r>
            <a:endParaRPr lang="en-US" dirty="0"/>
          </a:p>
        </p:txBody>
      </p:sp>
      <p:sp>
        <p:nvSpPr>
          <p:cNvPr id="192" name="Content Placeholder 2"/>
          <p:cNvSpPr>
            <a:spLocks noGrp="1"/>
          </p:cNvSpPr>
          <p:nvPr>
            <p:ph idx="1"/>
          </p:nvPr>
        </p:nvSpPr>
        <p:spPr>
          <a:xfrm>
            <a:off x="180848" y="1518647"/>
            <a:ext cx="5495712" cy="4036190"/>
          </a:xfrm>
        </p:spPr>
        <p:txBody>
          <a:bodyPr>
            <a:noAutofit/>
          </a:bodyPr>
          <a:lstStyle/>
          <a:p>
            <a:r>
              <a:rPr lang="en-US" sz="2400" dirty="0"/>
              <a:t>Domino (SIGCOMM ‘16):</a:t>
            </a:r>
          </a:p>
          <a:p>
            <a:pPr marL="0" indent="0">
              <a:buNone/>
            </a:pPr>
            <a:r>
              <a:rPr lang="en-US" sz="2400" dirty="0"/>
              <a:t>    programming streaming</a:t>
            </a:r>
          </a:p>
          <a:p>
            <a:pPr marL="0" indent="0">
              <a:buNone/>
            </a:pPr>
            <a:r>
              <a:rPr lang="en-US" sz="2400" dirty="0"/>
              <a:t>    algorithms</a:t>
            </a:r>
          </a:p>
          <a:p>
            <a:r>
              <a:rPr lang="en-US" sz="2400" dirty="0"/>
              <a:t>PIFO (SIGCOMM ‘16):</a:t>
            </a:r>
          </a:p>
          <a:p>
            <a:pPr marL="0" indent="0">
              <a:buNone/>
            </a:pPr>
            <a:r>
              <a:rPr lang="en-US" sz="2400" dirty="0"/>
              <a:t>    programming scheduling</a:t>
            </a:r>
          </a:p>
          <a:p>
            <a:pPr marL="0" indent="0">
              <a:buNone/>
            </a:pPr>
            <a:r>
              <a:rPr lang="en-US" sz="2400" dirty="0"/>
              <a:t>    algorithms</a:t>
            </a:r>
          </a:p>
          <a:p>
            <a:r>
              <a:rPr lang="en-US" sz="2400" dirty="0" err="1"/>
              <a:t>Marple</a:t>
            </a:r>
            <a:r>
              <a:rPr lang="en-US" sz="2400" dirty="0"/>
              <a:t> (SIGCOMM ‘17):</a:t>
            </a:r>
          </a:p>
          <a:p>
            <a:pPr marL="0" indent="0">
              <a:buNone/>
            </a:pPr>
            <a:r>
              <a:rPr lang="en-US" sz="2400" dirty="0"/>
              <a:t>    programmable and scalable</a:t>
            </a:r>
          </a:p>
          <a:p>
            <a:pPr marL="0" indent="0">
              <a:buNone/>
            </a:pPr>
            <a:r>
              <a:rPr lang="en-US" sz="2400" dirty="0"/>
              <a:t>    measurement</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Performance+programmability</a:t>
            </a:r>
            <a:r>
              <a:rPr lang="en-US" sz="2800" dirty="0">
                <a:latin typeface="Gadugi" charset="0"/>
                <a:ea typeface="Gadugi" charset="0"/>
                <a:cs typeface="Gadugi" charset="0"/>
              </a:rPr>
              <a:t> for important classes of router functions</a:t>
            </a:r>
          </a:p>
        </p:txBody>
      </p:sp>
      <p:sp>
        <p:nvSpPr>
          <p:cNvPr id="658" name="Rounded Rectangle 657"/>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Rounded Rectangle 658"/>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4" name="Straight Arrow Connector 173">
            <a:extLst>
              <a:ext uri="{FF2B5EF4-FFF2-40B4-BE49-F238E27FC236}">
                <a16:creationId xmlns:a16="http://schemas.microsoft.com/office/drawing/2014/main" id="{28F4E700-A624-6C47-9EE3-5F0B36511373}"/>
              </a:ext>
            </a:extLst>
          </p:cNvPr>
          <p:cNvCxnSpPr/>
          <p:nvPr/>
        </p:nvCxnSpPr>
        <p:spPr>
          <a:xfrm>
            <a:off x="28448" y="1690688"/>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642551044"/>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an example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a:t>
            </a:r>
            <a:r>
              <a:rPr lang="en-US" sz="3000" kern="0" dirty="0">
                <a:solidFill>
                  <a:prstClr val="white"/>
                </a:solidFill>
                <a:latin typeface="+mj-lt"/>
                <a:cs typeface="Seravek"/>
              </a:rPr>
              <a:t> </a:t>
            </a:r>
            <a:r>
              <a:rPr lang="en-US" sz="3000" kern="0" dirty="0">
                <a:solidFill>
                  <a:srgbClr val="FF0000"/>
                </a:solidFill>
                <a:latin typeface="+mj-lt"/>
                <a:cs typeface="Seravek"/>
              </a:rPr>
              <a:t>count</a:t>
            </a: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solidFill>
                  <a:srgbClr val="000000"/>
                </a:solidFill>
                <a:latin typeface="+mj-lt"/>
                <a:cs typeface="Seravek"/>
              </a:rPr>
              <a:t>pkt.tmp</a:t>
            </a:r>
            <a:r>
              <a:rPr lang="en-US" sz="3000" kern="0" dirty="0">
                <a:solidFill>
                  <a:srgbClr val="000000"/>
                </a:solidFill>
                <a:latin typeface="+mj-lt"/>
                <a:cs typeface="Seravek"/>
              </a:rPr>
              <a:t> = </a:t>
            </a:r>
            <a:r>
              <a:rPr lang="en-US" sz="3000" kern="0" dirty="0" err="1">
                <a:solidFill>
                  <a:srgbClr val="000000"/>
                </a:solidFill>
                <a:latin typeface="+mj-lt"/>
                <a:cs typeface="Seravek"/>
              </a:rPr>
              <a:t>pkt.old</a:t>
            </a:r>
            <a:r>
              <a:rPr lang="en-US" sz="3000" kern="0" dirty="0">
                <a:solidFill>
                  <a:srgbClr val="000000"/>
                </a:solidFill>
                <a:latin typeface="+mj-lt"/>
                <a:cs typeface="Seravek"/>
              </a:rPr>
              <a:t> == 9</a:t>
            </a: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a:solidFill>
                <a:schemeClr val="bg1"/>
              </a:solidFill>
              <a:latin typeface="+mj-lt"/>
              <a:cs typeface="Seravek"/>
            </a:endParaRPr>
          </a:p>
          <a:p>
            <a:pPr defTabSz="539347">
              <a:lnSpc>
                <a:spcPct val="90000"/>
              </a:lnSpc>
              <a:spcBef>
                <a:spcPct val="0"/>
              </a:spcBef>
              <a:spcAft>
                <a:spcPct val="35000"/>
              </a:spcAft>
              <a:defRPr/>
            </a:pPr>
            <a:r>
              <a:rPr lang="en-US" sz="3000" dirty="0" err="1">
                <a:solidFill>
                  <a:srgbClr val="000000"/>
                </a:solidFill>
                <a:latin typeface="+mj-lt"/>
                <a:cs typeface="Seravek"/>
              </a:rPr>
              <a:t>pkt.new</a:t>
            </a:r>
            <a:r>
              <a:rPr lang="en-US" sz="3000" dirty="0">
                <a:solidFill>
                  <a:srgbClr val="000000"/>
                </a:solidFill>
                <a:latin typeface="+mj-lt"/>
                <a:cs typeface="Seravek"/>
              </a:rPr>
              <a:t> = </a:t>
            </a:r>
            <a:r>
              <a:rPr lang="en-US" sz="3000" dirty="0" err="1">
                <a:solidFill>
                  <a:srgbClr val="000000"/>
                </a:solidFill>
                <a:latin typeface="+mj-lt"/>
                <a:cs typeface="Seravek"/>
              </a:rPr>
              <a:t>pkt.tmp</a:t>
            </a:r>
            <a:r>
              <a:rPr lang="en-US" sz="3000" dirty="0">
                <a:solidFill>
                  <a:srgbClr val="000000"/>
                </a:solidFill>
                <a:latin typeface="+mj-lt"/>
                <a:cs typeface="Seravek"/>
              </a:rPr>
              <a:t> ? 0 :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solidFill>
                  <a:prstClr val="white"/>
                </a:solidFill>
                <a:latin typeface="+mj-lt"/>
                <a:cs typeface="Seravek"/>
              </a:rPr>
              <a:t> </a:t>
            </a:r>
            <a:r>
              <a:rPr lang="en-US" sz="3000" kern="0" dirty="0">
                <a:solidFill>
                  <a:srgbClr val="000000"/>
                </a:solidFill>
                <a:latin typeface="+mj-lt"/>
                <a:cs typeface="Seravek"/>
              </a:rPr>
              <a:t>= </a:t>
            </a:r>
            <a:r>
              <a:rPr lang="en-US" sz="3000" kern="0" dirty="0" err="1">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mj-lt"/>
                <a:cs typeface="Seravek"/>
              </a:rPr>
              <a:t>Contract SCCs to form DAG</a:t>
            </a: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spTree>
    <p:extLst>
      <p:ext uri="{BB962C8B-B14F-4D97-AF65-F5344CB8AC3E}">
        <p14:creationId xmlns:p14="http://schemas.microsoft.com/office/powerpoint/2010/main" val="70640078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an example</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pkt.old</a:t>
                </a:r>
                <a:r>
                  <a:rPr lang="en-US" sz="2000" kern="0" dirty="0">
                    <a:solidFill>
                      <a:srgbClr val="000000"/>
                    </a:solidFill>
                    <a:latin typeface="+mj-lt"/>
                    <a:cs typeface="Seravek"/>
                  </a:rPr>
                  <a:t> = </a:t>
                </a:r>
                <a:r>
                  <a:rPr lang="en-US" sz="2000" kern="0" dirty="0">
                    <a:solidFill>
                      <a:srgbClr val="FF0000"/>
                    </a:solidFill>
                    <a:latin typeface="+mj-lt"/>
                    <a:cs typeface="Seravek"/>
                  </a:rPr>
                  <a:t>count</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err="1">
                    <a:solidFill>
                      <a:srgbClr val="000000"/>
                    </a:solidFill>
                    <a:latin typeface="+mj-lt"/>
                    <a:cs typeface="Seravek"/>
                  </a:rPr>
                  <a:t>pkt.tmp</a:t>
                </a:r>
                <a:r>
                  <a:rPr lang="en-US" sz="2000" kern="0" dirty="0">
                    <a:solidFill>
                      <a:srgbClr val="000000"/>
                    </a:solidFill>
                    <a:latin typeface="+mj-lt"/>
                    <a:cs typeface="Seravek"/>
                  </a:rPr>
                  <a:t> = </a:t>
                </a:r>
                <a:r>
                  <a:rPr lang="en-US" sz="2000" kern="0" dirty="0" err="1">
                    <a:solidFill>
                      <a:srgbClr val="000000"/>
                    </a:solidFill>
                    <a:latin typeface="+mj-lt"/>
                    <a:cs typeface="Seravek"/>
                  </a:rPr>
                  <a:t>pkt.old</a:t>
                </a:r>
                <a:r>
                  <a:rPr lang="en-US" sz="2000" kern="0" dirty="0">
                    <a:solidFill>
                      <a:srgbClr val="000000"/>
                    </a:solidFill>
                    <a:latin typeface="+mj-lt"/>
                    <a:cs typeface="Seravek"/>
                  </a:rPr>
                  <a:t> == 9;</a:t>
                </a:r>
              </a:p>
              <a:p>
                <a:pPr defTabSz="539347">
                  <a:lnSpc>
                    <a:spcPct val="90000"/>
                  </a:lnSpc>
                  <a:spcBef>
                    <a:spcPct val="0"/>
                  </a:spcBef>
                  <a:spcAft>
                    <a:spcPct val="35000"/>
                  </a:spcAft>
                  <a:defRPr/>
                </a:pPr>
                <a:r>
                  <a:rPr lang="en-US" sz="2000" kern="0" dirty="0" err="1">
                    <a:solidFill>
                      <a:srgbClr val="000000"/>
                    </a:solidFill>
                    <a:latin typeface="+mj-lt"/>
                    <a:cs typeface="Seravek"/>
                  </a:rPr>
                  <a:t>pkt.new</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 0 : (</a:t>
                </a:r>
                <a:r>
                  <a:rPr lang="en-US" sz="2000" kern="0" dirty="0" err="1">
                    <a:solidFill>
                      <a:srgbClr val="000000"/>
                    </a:solidFill>
                    <a:latin typeface="+mj-lt"/>
                    <a:cs typeface="Seravek"/>
                  </a:rPr>
                  <a:t>pkt.old</a:t>
                </a:r>
                <a:r>
                  <a:rPr lang="en-US" sz="2000" kern="0" dirty="0">
                    <a:solidFill>
                      <a:srgbClr val="000000"/>
                    </a:solidFill>
                    <a:latin typeface="+mj-lt"/>
                    <a:cs typeface="Seravek"/>
                  </a:rPr>
                  <a:t> + 1);</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count</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dirty="0" err="1">
                    <a:solidFill>
                      <a:srgbClr val="000000"/>
                    </a:solidFill>
                    <a:latin typeface="+mj-lt"/>
                    <a:cs typeface="Seravek"/>
                  </a:rPr>
                  <a:t>pkt.new</a:t>
                </a:r>
                <a:r>
                  <a:rPr lang="en-US" sz="2000" kern="0" dirty="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pkt.sample</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err="1">
                    <a:solidFill>
                      <a:srgbClr val="000000"/>
                    </a:solidFill>
                    <a:latin typeface="+mj-lt"/>
                    <a:cs typeface="Seravek"/>
                  </a:rPr>
                  <a:t>pkt.src</a:t>
                </a:r>
                <a:r>
                  <a:rPr lang="en-US" sz="2000" kern="0" dirty="0">
                    <a:solidFill>
                      <a:srgbClr val="000000"/>
                    </a:solidFill>
                    <a:latin typeface="+mj-lt"/>
                    <a:cs typeface="Seravek"/>
                  </a:rPr>
                  <a:t> : 0</a:t>
                </a: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1</a:t>
              </a:r>
            </a:p>
          </p:txBody>
        </p:sp>
      </p:grpSp>
    </p:spTree>
    <p:extLst>
      <p:ext uri="{BB962C8B-B14F-4D97-AF65-F5344CB8AC3E}">
        <p14:creationId xmlns:p14="http://schemas.microsoft.com/office/powerpoint/2010/main" val="112975382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an atom implement a pipeline stage?</a:t>
            </a:r>
          </a:p>
        </p:txBody>
      </p:sp>
      <p:sp>
        <p:nvSpPr>
          <p:cNvPr id="8" name="Freeform 7"/>
          <p:cNvSpPr/>
          <p:nvPr/>
        </p:nvSpPr>
        <p:spPr>
          <a:xfrm rot="10800000" flipH="1">
            <a:off x="6708853" y="23776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7" name="TextBox 6"/>
          <p:cNvSpPr txBox="1"/>
          <p:nvPr/>
        </p:nvSpPr>
        <p:spPr>
          <a:xfrm>
            <a:off x="6602060" y="1638300"/>
            <a:ext cx="2143536" cy="584775"/>
          </a:xfrm>
          <a:prstGeom prst="rect">
            <a:avLst/>
          </a:prstGeom>
          <a:noFill/>
        </p:spPr>
        <p:txBody>
          <a:bodyPr wrap="none" rtlCol="0">
            <a:spAutoFit/>
          </a:bodyPr>
          <a:lstStyle/>
          <a:p>
            <a:r>
              <a:rPr lang="en-US" sz="3200" dirty="0">
                <a:latin typeface="+mj-lt"/>
                <a:cs typeface="Seravek"/>
              </a:rPr>
              <a:t>X = X * </a:t>
            </a:r>
            <a:r>
              <a:rPr lang="en-US" sz="3200" dirty="0" err="1">
                <a:latin typeface="+mj-lt"/>
                <a:cs typeface="Seravek"/>
              </a:rPr>
              <a:t>p.b</a:t>
            </a:r>
            <a:endParaRPr lang="en-US" sz="3200" dirty="0">
              <a:latin typeface="+mj-lt"/>
              <a:cs typeface="Seravek"/>
            </a:endParaRPr>
          </a:p>
        </p:txBody>
      </p:sp>
      <p:sp>
        <p:nvSpPr>
          <p:cNvPr id="9" name="TextBox 8"/>
          <p:cNvSpPr txBox="1"/>
          <p:nvPr/>
        </p:nvSpPr>
        <p:spPr>
          <a:xfrm>
            <a:off x="6602060" y="1638300"/>
            <a:ext cx="1899879" cy="584775"/>
          </a:xfrm>
          <a:prstGeom prst="rect">
            <a:avLst/>
          </a:prstGeom>
          <a:noFill/>
        </p:spPr>
        <p:txBody>
          <a:bodyPr wrap="none" rtlCol="0">
            <a:spAutoFit/>
          </a:bodyPr>
          <a:lstStyle/>
          <a:p>
            <a:r>
              <a:rPr lang="en-US" sz="3200" dirty="0">
                <a:latin typeface="+mj-lt"/>
                <a:cs typeface="Seravek"/>
              </a:rPr>
              <a:t>X = X + 7</a:t>
            </a:r>
          </a:p>
        </p:txBody>
      </p:sp>
      <p:sp>
        <p:nvSpPr>
          <p:cNvPr id="28" name="Rounded Rectangle 27"/>
          <p:cNvSpPr/>
          <p:nvPr/>
        </p:nvSpPr>
        <p:spPr>
          <a:xfrm>
            <a:off x="533400" y="5858933"/>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Checks if algorithm can run at 1 packet/cycle</a:t>
            </a:r>
          </a:p>
        </p:txBody>
      </p:sp>
      <p:grpSp>
        <p:nvGrpSpPr>
          <p:cNvPr id="30" name="Group 29"/>
          <p:cNvGrpSpPr/>
          <p:nvPr/>
        </p:nvGrpSpPr>
        <p:grpSpPr>
          <a:xfrm>
            <a:off x="6803320" y="2476500"/>
            <a:ext cx="3390900" cy="2705100"/>
            <a:chOff x="1333500" y="4267200"/>
            <a:chExt cx="2819400" cy="2400300"/>
          </a:xfrm>
        </p:grpSpPr>
        <p:grpSp>
          <p:nvGrpSpPr>
            <p:cNvPr id="31" name="Group 30"/>
            <p:cNvGrpSpPr/>
            <p:nvPr/>
          </p:nvGrpSpPr>
          <p:grpSpPr>
            <a:xfrm>
              <a:off x="1333500" y="5904945"/>
              <a:ext cx="990600" cy="658888"/>
              <a:chOff x="8662554" y="3169761"/>
              <a:chExt cx="1305791" cy="658888"/>
            </a:xfrm>
          </p:grpSpPr>
          <p:grpSp>
            <p:nvGrpSpPr>
              <p:cNvPr id="54" name="Group 53"/>
              <p:cNvGrpSpPr/>
              <p:nvPr/>
            </p:nvGrpSpPr>
            <p:grpSpPr>
              <a:xfrm>
                <a:off x="8662554" y="3169761"/>
                <a:ext cx="1305791" cy="658888"/>
                <a:chOff x="2871353" y="3165228"/>
                <a:chExt cx="1305791" cy="658888"/>
              </a:xfrm>
            </p:grpSpPr>
            <p:sp>
              <p:nvSpPr>
                <p:cNvPr id="56" name="Trapezoid 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57" name="TextBox 5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cxnSp>
            <p:nvCxnSpPr>
              <p:cNvPr id="55" name="Straight Arrow Connector 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1333500" y="4267200"/>
              <a:ext cx="2819400" cy="2400300"/>
              <a:chOff x="2518651" y="2895600"/>
              <a:chExt cx="2819400" cy="2400300"/>
            </a:xfrm>
          </p:grpSpPr>
          <p:sp>
            <p:nvSpPr>
              <p:cNvPr id="34" name="Rounded Rectangle 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5" name="Group 34"/>
              <p:cNvGrpSpPr/>
              <p:nvPr/>
            </p:nvGrpSpPr>
            <p:grpSpPr>
              <a:xfrm>
                <a:off x="2565400" y="2933700"/>
                <a:ext cx="2472269" cy="2310957"/>
                <a:chOff x="2565400" y="2900276"/>
                <a:chExt cx="2472269" cy="2310957"/>
              </a:xfrm>
            </p:grpSpPr>
            <p:sp>
              <p:nvSpPr>
                <p:cNvPr id="36" name="Rectangle 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X</a:t>
                  </a:r>
                </a:p>
              </p:txBody>
            </p:sp>
            <p:sp>
              <p:nvSpPr>
                <p:cNvPr id="37" name="Rectangle 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const</a:t>
                  </a:r>
                  <a:endParaRPr lang="en-US" dirty="0">
                    <a:solidFill>
                      <a:schemeClr val="tx1"/>
                    </a:solidFill>
                  </a:endParaRPr>
                </a:p>
              </p:txBody>
            </p:sp>
            <p:sp>
              <p:nvSpPr>
                <p:cNvPr id="38" name="Trapezoid 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9" name="TextBox 38"/>
                <p:cNvSpPr txBox="1"/>
                <p:nvPr/>
              </p:nvSpPr>
              <p:spPr>
                <a:xfrm>
                  <a:off x="3467100" y="3581402"/>
                  <a:ext cx="685800" cy="369332"/>
                </a:xfrm>
                <a:prstGeom prst="rect">
                  <a:avLst/>
                </a:prstGeom>
                <a:noFill/>
              </p:spPr>
              <p:txBody>
                <a:bodyPr wrap="square" rtlCol="0">
                  <a:spAutoFit/>
                </a:bodyPr>
                <a:lstStyle/>
                <a:p>
                  <a:r>
                    <a:rPr lang="en-US" dirty="0"/>
                    <a:t>Add</a:t>
                  </a:r>
                </a:p>
              </p:txBody>
            </p:sp>
            <p:sp>
              <p:nvSpPr>
                <p:cNvPr id="40" name="Trapezoid 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1" name="TextBox 40"/>
                <p:cNvSpPr txBox="1"/>
                <p:nvPr/>
              </p:nvSpPr>
              <p:spPr>
                <a:xfrm>
                  <a:off x="4351869" y="3618468"/>
                  <a:ext cx="685800" cy="369332"/>
                </a:xfrm>
                <a:prstGeom prst="rect">
                  <a:avLst/>
                </a:prstGeom>
                <a:noFill/>
              </p:spPr>
              <p:txBody>
                <a:bodyPr wrap="square" rtlCol="0">
                  <a:spAutoFit/>
                </a:bodyPr>
                <a:lstStyle/>
                <a:p>
                  <a:r>
                    <a:rPr lang="en-US" dirty="0"/>
                    <a:t> Add</a:t>
                  </a:r>
                </a:p>
              </p:txBody>
            </p:sp>
            <p:sp>
              <p:nvSpPr>
                <p:cNvPr id="42" name="Trapezoid 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3" name="TextBox 42"/>
                <p:cNvSpPr txBox="1"/>
                <p:nvPr/>
              </p:nvSpPr>
              <p:spPr>
                <a:xfrm>
                  <a:off x="3659082" y="4254499"/>
                  <a:ext cx="1356819" cy="369332"/>
                </a:xfrm>
                <a:prstGeom prst="rect">
                  <a:avLst/>
                </a:prstGeom>
                <a:noFill/>
              </p:spPr>
              <p:txBody>
                <a:bodyPr wrap="square" rtlCol="0">
                  <a:spAutoFit/>
                </a:bodyPr>
                <a:lstStyle/>
                <a:p>
                  <a:r>
                    <a:rPr lang="en-US" dirty="0"/>
                    <a:t>2-to-1 Mux</a:t>
                  </a:r>
                </a:p>
              </p:txBody>
            </p:sp>
            <p:sp>
              <p:nvSpPr>
                <p:cNvPr id="44" name="Rectangle 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X</a:t>
                  </a:r>
                </a:p>
              </p:txBody>
            </p:sp>
            <p:sp>
              <p:nvSpPr>
                <p:cNvPr id="45" name="Rectangle 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choice</a:t>
                  </a:r>
                </a:p>
              </p:txBody>
            </p:sp>
            <p:cxnSp>
              <p:nvCxnSpPr>
                <p:cNvPr id="46" name="Straight Arrow Connector 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3" name="Rectangle 32"/>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pkt.f</a:t>
              </a:r>
              <a:endParaRPr lang="en-US" dirty="0">
                <a:solidFill>
                  <a:schemeClr val="tx1"/>
                </a:solidFill>
              </a:endParaRPr>
            </a:p>
          </p:txBody>
        </p:sp>
      </p:grpSp>
      <p:cxnSp>
        <p:nvCxnSpPr>
          <p:cNvPr id="4" name="Straight Arrow Connector 3"/>
          <p:cNvCxnSpPr>
            <a:endCxn id="37" idx="0"/>
          </p:cNvCxnSpPr>
          <p:nvPr/>
        </p:nvCxnSpPr>
        <p:spPr>
          <a:xfrm flipH="1">
            <a:off x="7969370" y="2133600"/>
            <a:ext cx="232890" cy="42877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p:cNvCxnSpPr>
            <a:endCxn id="38" idx="3"/>
          </p:cNvCxnSpPr>
          <p:nvPr/>
        </p:nvCxnSpPr>
        <p:spPr>
          <a:xfrm rot="16200000" flipH="1">
            <a:off x="7191474" y="2801485"/>
            <a:ext cx="1420558" cy="8587"/>
          </a:xfrm>
          <a:prstGeom prst="curvedConnector4">
            <a:avLst>
              <a:gd name="adj1" fmla="val 15168"/>
              <a:gd name="adj2" fmla="val -13752265"/>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9002360" y="1638300"/>
            <a:ext cx="2465740" cy="584775"/>
          </a:xfrm>
          <a:prstGeom prst="rect">
            <a:avLst/>
          </a:prstGeom>
          <a:noFill/>
        </p:spPr>
        <p:txBody>
          <a:bodyPr wrap="none" rtlCol="0">
            <a:spAutoFit/>
          </a:bodyPr>
          <a:lstStyle/>
          <a:p>
            <a:r>
              <a:rPr lang="en-US" sz="3200" dirty="0">
                <a:latin typeface="+mj-lt"/>
                <a:cs typeface="Seravek"/>
              </a:rPr>
              <a:t>No mapping</a:t>
            </a:r>
          </a:p>
        </p:txBody>
      </p:sp>
      <p:sp>
        <p:nvSpPr>
          <p:cNvPr id="20" name="TextBox 19"/>
          <p:cNvSpPr txBox="1"/>
          <p:nvPr/>
        </p:nvSpPr>
        <p:spPr>
          <a:xfrm>
            <a:off x="533400" y="1676400"/>
            <a:ext cx="5715000" cy="3539430"/>
          </a:xfrm>
          <a:prstGeom prst="rect">
            <a:avLst/>
          </a:prstGeom>
          <a:noFill/>
        </p:spPr>
        <p:txBody>
          <a:bodyPr wrap="square" rtlCol="0">
            <a:spAutoFit/>
          </a:bodyPr>
          <a:lstStyle/>
          <a:p>
            <a:pPr marL="285750" indent="-285750">
              <a:buFont typeface="Arial" charset="0"/>
              <a:buChar char="•"/>
            </a:pPr>
            <a:r>
              <a:rPr lang="en-US" sz="2800" dirty="0"/>
              <a:t>Program synthesis </a:t>
            </a:r>
          </a:p>
          <a:p>
            <a:pPr marL="742950" lvl="1" indent="-285750">
              <a:buFont typeface="Arial" charset="0"/>
              <a:buChar char="•"/>
            </a:pPr>
            <a:r>
              <a:rPr lang="en-US" sz="2800" dirty="0"/>
              <a:t>Atom: Program template with parameters</a:t>
            </a:r>
          </a:p>
          <a:p>
            <a:pPr marL="742950" lvl="1" indent="-285750">
              <a:buFont typeface="Arial" charset="0"/>
              <a:buChar char="•"/>
            </a:pPr>
            <a:r>
              <a:rPr lang="en-US" sz="2800" dirty="0"/>
              <a:t>Pipeline stage: Specification</a:t>
            </a:r>
          </a:p>
          <a:p>
            <a:pPr marL="742950" lvl="1" indent="-285750">
              <a:buFont typeface="Arial" charset="0"/>
              <a:buChar char="•"/>
            </a:pPr>
            <a:r>
              <a:rPr lang="en-US" sz="2800" dirty="0"/>
              <a:t>Goal: Synthesize program (instantiate parameters) so that atom implements pipeline stage</a:t>
            </a:r>
          </a:p>
        </p:txBody>
      </p:sp>
    </p:spTree>
    <p:extLst>
      <p:ext uri="{BB962C8B-B14F-4D97-AF65-F5344CB8AC3E}">
        <p14:creationId xmlns:p14="http://schemas.microsoft.com/office/powerpoint/2010/main" val="1414392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9"/>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12"/>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4"/>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7"/>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63"/>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9" grpId="0"/>
      <p:bldP spid="9" grpId="1"/>
      <p:bldP spid="28" grpId="0" animBg="1"/>
      <p:bldP spid="63" grpId="0"/>
      <p:bldP spid="63" grpId="1"/>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a:t>
            </a:r>
          </a:p>
        </p:txBody>
      </p:sp>
      <p:sp>
        <p:nvSpPr>
          <p:cNvPr id="3" name="Content Placeholder 2"/>
          <p:cNvSpPr>
            <a:spLocks noGrp="1"/>
          </p:cNvSpPr>
          <p:nvPr>
            <p:ph idx="1"/>
          </p:nvPr>
        </p:nvSpPr>
        <p:spPr/>
        <p:txBody>
          <a:bodyPr/>
          <a:lstStyle/>
          <a:p>
            <a:r>
              <a:rPr lang="en-US" dirty="0"/>
              <a:t>Primitives to program other network devices:</a:t>
            </a:r>
          </a:p>
          <a:p>
            <a:pPr lvl="1"/>
            <a:r>
              <a:rPr lang="en-US" dirty="0"/>
              <a:t>Network Interface Cards</a:t>
            </a:r>
          </a:p>
          <a:p>
            <a:pPr lvl="1"/>
            <a:r>
              <a:rPr lang="en-US" dirty="0" err="1"/>
              <a:t>Middleboxes</a:t>
            </a:r>
            <a:r>
              <a:rPr lang="en-US" dirty="0"/>
              <a:t> (proxies, firewalls, WAN optimizers, etc.)</a:t>
            </a:r>
          </a:p>
          <a:p>
            <a:pPr lvl="1"/>
            <a:endParaRPr lang="en-US" dirty="0"/>
          </a:p>
          <a:p>
            <a:r>
              <a:rPr lang="en-US" dirty="0"/>
              <a:t>Hardware and software for specialized distributed systems</a:t>
            </a:r>
          </a:p>
          <a:p>
            <a:pPr lvl="1"/>
            <a:r>
              <a:rPr lang="en-US" dirty="0"/>
              <a:t>The end of Moore’s law =&gt; hardware specialization</a:t>
            </a:r>
          </a:p>
          <a:p>
            <a:pPr lvl="1"/>
            <a:r>
              <a:rPr lang="en-US" dirty="0"/>
              <a:t>We’ll soon have specialized clusters of accelerators and cores</a:t>
            </a:r>
          </a:p>
          <a:p>
            <a:pPr lvl="1"/>
            <a:r>
              <a:rPr lang="en-US" dirty="0"/>
              <a:t>Requires straddling disciplines: hardware, systems, and compilers</a:t>
            </a:r>
          </a:p>
          <a:p>
            <a:pPr lvl="1"/>
            <a:endParaRPr lang="en-US" dirty="0"/>
          </a:p>
        </p:txBody>
      </p:sp>
    </p:spTree>
    <p:extLst>
      <p:ext uri="{BB962C8B-B14F-4D97-AF65-F5344CB8AC3E}">
        <p14:creationId xmlns:p14="http://schemas.microsoft.com/office/powerpoint/2010/main" val="114150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Beyond a single PIFO</a:t>
            </a: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Gadugi" charset="0"/>
                <a:ea typeface="Gadugi" charset="0"/>
                <a:cs typeface="Gadugi" charset="0"/>
              </a:rPr>
              <a:t>Hierarchical scheduling algorithms need hierarchy of PIFOs</a:t>
            </a: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a:solidFill>
                      <a:srgbClr val="FF6666"/>
                    </a:solidFill>
                    <a:latin typeface="+mj-lt"/>
                    <a:cs typeface="Seravek"/>
                  </a:rPr>
                  <a:t>Red (0.5)</a:t>
                </a: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a:solidFill>
                      <a:srgbClr val="3366FF"/>
                    </a:solidFill>
                    <a:latin typeface="+mj-lt"/>
                    <a:cs typeface="Seravek"/>
                  </a:rPr>
                  <a:t>Blue (0.5)</a:t>
                </a: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(0.99)</a:t>
                </a: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(0.01)</a:t>
                </a: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(0.5)</a:t>
                </a: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(0.5)</a:t>
                </a: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a:latin typeface="+mj-lt"/>
                  <a:cs typeface="Seravek"/>
                </a:rPr>
                <a:t>root</a:t>
              </a: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a:latin typeface="+mj-lt"/>
                <a:cs typeface="Seravek"/>
              </a:rPr>
              <a:t>Hierarchical</a:t>
            </a:r>
          </a:p>
          <a:p>
            <a:r>
              <a:rPr lang="en-US" sz="2400" dirty="0">
                <a:latin typeface="+mj-lt"/>
                <a:cs typeface="Seravek"/>
              </a:rPr>
              <a:t>Packet Fair Queuing (HPFQ)</a:t>
            </a:r>
          </a:p>
        </p:txBody>
      </p:sp>
    </p:spTree>
    <p:custDataLst>
      <p:tags r:id="rId1"/>
    </p:custDataLst>
    <p:extLst>
      <p:ext uri="{BB962C8B-B14F-4D97-AF65-F5344CB8AC3E}">
        <p14:creationId xmlns:p14="http://schemas.microsoft.com/office/powerpoint/2010/main" val="569314879"/>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r>
                <a:rPr lang="en-US" kern="0" baseline="-25000" dirty="0">
                  <a:latin typeface="+mj-lt"/>
                  <a:cs typeface="Seravek"/>
                </a:rPr>
                <a:t>1</a:t>
              </a: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a</a:t>
            </a:r>
            <a:r>
              <a:rPr lang="en-US" kern="0" baseline="-25000" dirty="0">
                <a:latin typeface="+mj-lt"/>
                <a:cs typeface="Seravek"/>
              </a:rPr>
              <a:t>1</a:t>
            </a:r>
          </a:p>
        </p:txBody>
      </p:sp>
      <p:sp>
        <p:nvSpPr>
          <p:cNvPr id="2" name="Title 1"/>
          <p:cNvSpPr>
            <a:spLocks noGrp="1"/>
          </p:cNvSpPr>
          <p:nvPr>
            <p:ph type="title"/>
          </p:nvPr>
        </p:nvSpPr>
        <p:spPr/>
        <p:txBody>
          <a:bodyPr/>
          <a:lstStyle/>
          <a:p>
            <a:r>
              <a:rPr lang="en-US" dirty="0">
                <a:latin typeface="+mj-lt"/>
              </a:rPr>
              <a:t>Tree of PIFOs</a:t>
            </a: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a:solidFill>
                      <a:srgbClr val="FF6666"/>
                    </a:solidFill>
                    <a:latin typeface="+mj-lt"/>
                    <a:cs typeface="Seravek"/>
                  </a:rPr>
                  <a:t>Red (0.5)</a:t>
                </a: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a:solidFill>
                      <a:srgbClr val="3366FF"/>
                    </a:solidFill>
                    <a:latin typeface="+mj-lt"/>
                    <a:cs typeface="Seravek"/>
                  </a:rPr>
                  <a:t>Blue (0.5)</a:t>
                </a: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(0.99)</a:t>
                </a: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(0.01)</a:t>
                </a: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(0.5)</a:t>
                </a: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(0.5)</a:t>
                </a: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a:latin typeface="+mj-lt"/>
                  <a:cs typeface="Seravek"/>
                </a:rPr>
                <a:t>root</a:t>
              </a: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a:latin typeface="+mj-lt"/>
                <a:cs typeface="Seravek"/>
              </a:rPr>
              <a:t>Hierarchical</a:t>
            </a:r>
          </a:p>
          <a:p>
            <a:r>
              <a:rPr lang="en-US" sz="2400" dirty="0">
                <a:latin typeface="+mj-lt"/>
                <a:cs typeface="Seravek"/>
              </a:rPr>
              <a:t>Packet Fair Queuing (HPFQ)</a:t>
            </a: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a:solidFill>
                  <a:srgbClr val="FF6666"/>
                </a:solidFill>
                <a:latin typeface="+mj-lt"/>
                <a:cs typeface="Seravek"/>
              </a:rPr>
              <a:t>PIFO-Red</a:t>
            </a:r>
          </a:p>
          <a:p>
            <a:pPr algn="ctr"/>
            <a:r>
              <a:rPr lang="en-US" sz="2200" b="1" dirty="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a:latin typeface="+mj-lt"/>
                <a:cs typeface="Seravek"/>
              </a:rPr>
              <a:t>PIFO-root </a:t>
            </a:r>
          </a:p>
          <a:p>
            <a:pPr algn="ctr"/>
            <a:r>
              <a:rPr lang="en-US" sz="2200" dirty="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x</a:t>
            </a:r>
            <a:r>
              <a:rPr lang="en-US" kern="0" baseline="-25000" dirty="0">
                <a:latin typeface="+mj-lt"/>
                <a:cs typeface="Seravek"/>
              </a:rPr>
              <a:t>1</a:t>
            </a: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x</a:t>
              </a:r>
              <a:r>
                <a:rPr lang="en-US" kern="0" baseline="-25000" dirty="0">
                  <a:latin typeface="+mj-lt"/>
                  <a:cs typeface="Seravek"/>
                </a:rPr>
                <a:t>2</a:t>
              </a: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y</a:t>
              </a:r>
              <a:r>
                <a:rPr lang="en-US" kern="0" baseline="-25000" dirty="0">
                  <a:latin typeface="+mj-lt"/>
                  <a:cs typeface="Seravek"/>
                </a:rPr>
                <a:t>1</a:t>
              </a: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y</a:t>
              </a:r>
              <a:r>
                <a:rPr lang="en-US" kern="0" baseline="-25000" dirty="0">
                  <a:latin typeface="+mj-lt"/>
                  <a:cs typeface="Seravek"/>
                </a:rPr>
                <a:t>2</a:t>
              </a: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a:solidFill>
                  <a:srgbClr val="3366FF"/>
                </a:solidFill>
                <a:latin typeface="+mj-lt"/>
                <a:cs typeface="Seravek"/>
              </a:rPr>
              <a:t>PIFO-Blue</a:t>
            </a:r>
          </a:p>
          <a:p>
            <a:pPr algn="ctr"/>
            <a:r>
              <a:rPr lang="en-US" sz="2200" b="1" dirty="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a</a:t>
            </a:r>
            <a:r>
              <a:rPr lang="en-US" sz="2000" kern="0" baseline="-25000" dirty="0">
                <a:latin typeface="+mj-lt"/>
                <a:cs typeface="Seravek"/>
              </a:rPr>
              <a:t>1</a:t>
            </a: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a</a:t>
            </a:r>
            <a:r>
              <a:rPr lang="en-US" sz="2000" kern="0" baseline="-25000" dirty="0">
                <a:latin typeface="+mj-lt"/>
                <a:cs typeface="Seravek"/>
              </a:rPr>
              <a:t>1</a:t>
            </a: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2020039778"/>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Backup slides</a:t>
            </a: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pkt.old</a:t>
            </a:r>
            <a:r>
              <a:rPr lang="en-US" sz="2000" kern="0" dirty="0">
                <a:solidFill>
                  <a:srgbClr val="000000"/>
                </a:solidFill>
                <a:latin typeface="+mj-lt"/>
                <a:cs typeface="Seravek"/>
              </a:rPr>
              <a:t> = </a:t>
            </a:r>
            <a:r>
              <a:rPr lang="en-US" sz="2000" kern="0" dirty="0">
                <a:solidFill>
                  <a:srgbClr val="FF0000"/>
                </a:solidFill>
                <a:latin typeface="+mj-lt"/>
                <a:cs typeface="Seravek"/>
              </a:rPr>
              <a:t>count</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err="1">
                <a:solidFill>
                  <a:srgbClr val="000000"/>
                </a:solidFill>
                <a:latin typeface="+mj-lt"/>
                <a:cs typeface="Seravek"/>
              </a:rPr>
              <a:t>pkt.tmp</a:t>
            </a:r>
            <a:r>
              <a:rPr lang="en-US" sz="2000" kern="0" dirty="0">
                <a:solidFill>
                  <a:srgbClr val="000000"/>
                </a:solidFill>
                <a:latin typeface="+mj-lt"/>
                <a:cs typeface="Seravek"/>
              </a:rPr>
              <a:t> = </a:t>
            </a:r>
            <a:r>
              <a:rPr lang="en-US" sz="2000" kern="0" dirty="0" err="1">
                <a:solidFill>
                  <a:srgbClr val="000000"/>
                </a:solidFill>
                <a:latin typeface="+mj-lt"/>
                <a:cs typeface="Seravek"/>
              </a:rPr>
              <a:t>pkt.old</a:t>
            </a:r>
            <a:r>
              <a:rPr lang="en-US" sz="2000" kern="0" dirty="0">
                <a:solidFill>
                  <a:srgbClr val="000000"/>
                </a:solidFill>
                <a:latin typeface="+mj-lt"/>
                <a:cs typeface="Seravek"/>
              </a:rPr>
              <a:t> == 9;</a:t>
            </a:r>
          </a:p>
          <a:p>
            <a:pPr defTabSz="539347">
              <a:lnSpc>
                <a:spcPct val="90000"/>
              </a:lnSpc>
              <a:spcBef>
                <a:spcPct val="0"/>
              </a:spcBef>
              <a:spcAft>
                <a:spcPct val="35000"/>
              </a:spcAft>
              <a:defRPr/>
            </a:pPr>
            <a:r>
              <a:rPr lang="en-US" sz="2000" kern="0" dirty="0" err="1">
                <a:solidFill>
                  <a:srgbClr val="000000"/>
                </a:solidFill>
                <a:latin typeface="+mj-lt"/>
                <a:cs typeface="Seravek"/>
              </a:rPr>
              <a:t>pkt.new</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 (</a:t>
            </a:r>
            <a:r>
              <a:rPr lang="en-US" sz="2000" kern="0" dirty="0" err="1">
                <a:solidFill>
                  <a:srgbClr val="000000"/>
                </a:solidFill>
                <a:latin typeface="+mj-lt"/>
                <a:cs typeface="Seravek"/>
              </a:rPr>
              <a:t>pkt.old</a:t>
            </a:r>
            <a:r>
              <a:rPr lang="en-US" sz="2000" kern="0" dirty="0">
                <a:solidFill>
                  <a:srgbClr val="000000"/>
                </a:solidFill>
                <a:latin typeface="+mj-lt"/>
                <a:cs typeface="Seravek"/>
              </a:rPr>
              <a:t> + 1);</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count</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dirty="0" err="1">
                <a:solidFill>
                  <a:srgbClr val="000000"/>
                </a:solidFill>
                <a:latin typeface="+mj-lt"/>
                <a:cs typeface="Seravek"/>
              </a:rPr>
              <a:t>pkt.new</a:t>
            </a:r>
            <a:r>
              <a:rPr lang="en-US" sz="2000" kern="0" dirty="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pkt.old</a:t>
            </a:r>
            <a:r>
              <a:rPr lang="en-US" sz="2000" kern="0" dirty="0">
                <a:solidFill>
                  <a:srgbClr val="000000"/>
                </a:solidFill>
                <a:latin typeface="+mj-lt"/>
                <a:cs typeface="Seravek"/>
              </a:rPr>
              <a:t> = </a:t>
            </a:r>
            <a:r>
              <a:rPr lang="en-US" sz="2000" kern="0" dirty="0">
                <a:solidFill>
                  <a:srgbClr val="FF0000"/>
                </a:solidFill>
                <a:latin typeface="+mj-lt"/>
                <a:cs typeface="Seravek"/>
              </a:rPr>
              <a:t>count</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FF0000"/>
                </a:solidFill>
                <a:latin typeface="+mj-lt"/>
                <a:cs typeface="Seravek"/>
              </a:rPr>
              <a:t>count</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dirty="0" err="1">
                <a:solidFill>
                  <a:srgbClr val="000000"/>
                </a:solidFill>
                <a:latin typeface="+mj-lt"/>
                <a:cs typeface="Seravek"/>
              </a:rPr>
              <a:t>pkt.old</a:t>
            </a:r>
            <a:r>
              <a:rPr lang="en-US" sz="2000" kern="0" dirty="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FF0000"/>
                </a:solidFill>
                <a:latin typeface="+mj-lt"/>
                <a:cs typeface="Seravek"/>
              </a:rPr>
              <a:t>state</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a:solidFill>
                  <a:srgbClr val="000000"/>
                </a:solidFill>
                <a:latin typeface="+mj-lt"/>
                <a:cs typeface="Seravek"/>
              </a:rPr>
              <a:t>mux(</a:t>
            </a:r>
            <a:r>
              <a:rPr lang="en-US" sz="2000" kern="0">
                <a:solidFill>
                  <a:srgbClr val="FF0000"/>
                </a:solidFill>
                <a:latin typeface="+mj-lt"/>
                <a:cs typeface="Seravek"/>
              </a:rPr>
              <a:t>state</a:t>
            </a:r>
            <a:r>
              <a:rPr lang="en-US" sz="2000" kern="0">
                <a:solidFill>
                  <a:srgbClr val="000000"/>
                </a:solidFill>
                <a:latin typeface="+mj-lt"/>
                <a:cs typeface="Seravek"/>
              </a:rPr>
              <a:t> RELOP </a:t>
            </a:r>
            <a:r>
              <a:rPr lang="en-US" sz="2000" kern="0" dirty="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mux(</a:t>
            </a:r>
            <a:r>
              <a:rPr lang="en-US" sz="2000" kern="0" dirty="0">
                <a:solidFill>
                  <a:srgbClr val="FF0000"/>
                </a:solidFill>
                <a:latin typeface="+mj-lt"/>
                <a:cs typeface="Seravek"/>
              </a:rPr>
              <a:t>state </a:t>
            </a:r>
            <a:r>
              <a:rPr lang="en-US" sz="2000" kern="0" dirty="0">
                <a:solidFill>
                  <a:srgbClr val="000000"/>
                </a:solidFill>
                <a:latin typeface="+mj-lt"/>
                <a:cs typeface="Seravek"/>
              </a:rPr>
              <a:t>+ </a:t>
            </a:r>
            <a:r>
              <a:rPr lang="en-US" sz="2000" kern="0" dirty="0" err="1">
                <a:solidFill>
                  <a:srgbClr val="000000"/>
                </a:solidFill>
                <a:latin typeface="+mj-lt"/>
                <a:cs typeface="Seravek"/>
              </a:rPr>
              <a:t>p.a</a:t>
            </a:r>
            <a:r>
              <a:rPr lang="en-US" sz="2000" kern="0" dirty="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 mux(</a:t>
            </a:r>
            <a:r>
              <a:rPr lang="en-US" sz="2000" kern="0" dirty="0">
                <a:solidFill>
                  <a:srgbClr val="FF0000"/>
                </a:solidFill>
                <a:latin typeface="+mj-lt"/>
                <a:cs typeface="Seravek"/>
              </a:rPr>
              <a:t>state</a:t>
            </a:r>
            <a:r>
              <a:rPr lang="en-US" sz="2000" kern="0" dirty="0">
                <a:solidFill>
                  <a:srgbClr val="000000"/>
                </a:solidFill>
                <a:latin typeface="+mj-lt"/>
                <a:cs typeface="Seravek"/>
              </a:rPr>
              <a:t> + </a:t>
            </a:r>
            <a:r>
              <a:rPr lang="en-US" sz="2000" kern="0" dirty="0" err="1">
                <a:solidFill>
                  <a:srgbClr val="000000"/>
                </a:solidFill>
                <a:latin typeface="+mj-lt"/>
                <a:cs typeface="Seravek"/>
              </a:rPr>
              <a:t>p.c</a:t>
            </a:r>
            <a:r>
              <a:rPr lang="en-US" sz="2000" kern="0" dirty="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2001500" cy="1325563"/>
          </a:xfrm>
        </p:spPr>
        <p:txBody>
          <a:bodyPr/>
          <a:lstStyle/>
          <a:p>
            <a:r>
              <a:rPr lang="en-US" dirty="0"/>
              <a:t>Programming streaming algorithms</a:t>
            </a:r>
          </a:p>
        </p:txBody>
      </p:sp>
      <p:sp>
        <p:nvSpPr>
          <p:cNvPr id="3" name="Content Placeholder 2"/>
          <p:cNvSpPr>
            <a:spLocks noGrp="1"/>
          </p:cNvSpPr>
          <p:nvPr>
            <p:ph idx="1"/>
          </p:nvPr>
        </p:nvSpPr>
        <p:spPr/>
        <p:txBody>
          <a:bodyPr>
            <a:normAutofit/>
          </a:bodyPr>
          <a:lstStyle/>
          <a:p>
            <a:r>
              <a:rPr lang="en-US" dirty="0"/>
              <a:t>E.g., packet sampler:</a:t>
            </a:r>
          </a:p>
          <a:p>
            <a:r>
              <a:rPr lang="en-US" dirty="0"/>
              <a:t>Many clock cycles (ns) to process each packet</a:t>
            </a:r>
          </a:p>
          <a:p>
            <a:r>
              <a:rPr lang="en-US" dirty="0"/>
              <a:t>But, routers handle 1 packet/cycle (1 GHz)</a:t>
            </a:r>
          </a:p>
          <a:p>
            <a:r>
              <a:rPr lang="en-US" dirty="0"/>
              <a:t>Pipelining bridges this gap</a:t>
            </a:r>
          </a:p>
          <a:p>
            <a:pPr lvl="1"/>
            <a:r>
              <a:rPr lang="en-US" sz="2800" dirty="0"/>
              <a:t>Atoms: primitives to atomically modify headers, state</a:t>
            </a:r>
          </a:p>
          <a:p>
            <a:pPr lvl="1"/>
            <a:r>
              <a:rPr lang="en-US" sz="2800" dirty="0"/>
              <a:t>A compiler to</a:t>
            </a:r>
          </a:p>
          <a:p>
            <a:pPr lvl="2"/>
            <a:r>
              <a:rPr lang="en-US" sz="2600" dirty="0"/>
              <a:t>Extract atoms from a corpus of algorithms</a:t>
            </a:r>
          </a:p>
          <a:p>
            <a:pPr lvl="2"/>
            <a:r>
              <a:rPr lang="en-US" sz="2600" dirty="0"/>
              <a:t>Check if an atom pipeline can support a new algorithm</a:t>
            </a:r>
          </a:p>
          <a:p>
            <a:pPr lvl="1"/>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pSp>
        <p:nvGrpSpPr>
          <p:cNvPr id="74" name="Group 73"/>
          <p:cNvGrpSpPr/>
          <p:nvPr/>
        </p:nvGrpSpPr>
        <p:grpSpPr>
          <a:xfrm>
            <a:off x="8953500" y="12573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a:latin typeface="Gadugi" charset="0"/>
                  <a:ea typeface="Gadugi" charset="0"/>
                  <a:cs typeface="Gadugi" charset="0"/>
                </a:rPr>
                <a:t>if (</a:t>
              </a:r>
              <a:r>
                <a:rPr lang="en-US" sz="2400" dirty="0">
                  <a:solidFill>
                    <a:srgbClr val="FF0000"/>
                  </a:solidFill>
                  <a:latin typeface="Gadugi" charset="0"/>
                  <a:ea typeface="Gadugi" charset="0"/>
                  <a:cs typeface="Gadugi" charset="0"/>
                </a:rPr>
                <a:t>count</a:t>
              </a:r>
              <a:r>
                <a:rPr lang="en-US" sz="2400" dirty="0">
                  <a:latin typeface="Gadugi" charset="0"/>
                  <a:ea typeface="Gadugi" charset="0"/>
                  <a:cs typeface="Gadugi" charset="0"/>
                </a:rPr>
                <a:t> == 9):</a:t>
              </a:r>
            </a:p>
            <a:p>
              <a:pPr>
                <a:lnSpc>
                  <a:spcPct val="120000"/>
                </a:lnSpc>
              </a:pPr>
              <a:r>
                <a:rPr lang="en-US" sz="2400" dirty="0">
                  <a:latin typeface="Gadugi" charset="0"/>
                  <a:ea typeface="Gadugi" charset="0"/>
                  <a:cs typeface="Gadugi" charset="0"/>
                </a:rPr>
                <a:t>  </a:t>
              </a:r>
              <a:r>
                <a:rPr lang="en-US" sz="2400" dirty="0" err="1">
                  <a:latin typeface="Gadugi" charset="0"/>
                  <a:ea typeface="Gadugi" charset="0"/>
                  <a:cs typeface="Gadugi" charset="0"/>
                </a:rPr>
                <a:t>pkt.sample</a:t>
              </a:r>
              <a:r>
                <a:rPr lang="en-US" sz="2400" dirty="0">
                  <a:latin typeface="Gadugi" charset="0"/>
                  <a:ea typeface="Gadugi" charset="0"/>
                  <a:cs typeface="Gadugi" charset="0"/>
                </a:rPr>
                <a:t> = </a:t>
              </a:r>
              <a:r>
                <a:rPr lang="en-US" sz="2400" dirty="0" err="1">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a:solidFill>
                    <a:srgbClr val="FF0000"/>
                  </a:solidFill>
                  <a:latin typeface="Gadugi" charset="0"/>
                  <a:ea typeface="Gadugi" charset="0"/>
                  <a:cs typeface="Gadugi" charset="0"/>
                </a:rPr>
                <a:t>count</a:t>
              </a:r>
              <a:r>
                <a:rPr lang="en-US" sz="2400" dirty="0">
                  <a:latin typeface="Gadugi" charset="0"/>
                  <a:ea typeface="Gadugi" charset="0"/>
                  <a:cs typeface="Gadugi" charset="0"/>
                </a:rPr>
                <a:t> = 0</a:t>
              </a:r>
            </a:p>
            <a:p>
              <a:pPr>
                <a:lnSpc>
                  <a:spcPct val="120000"/>
                </a:lnSpc>
              </a:pPr>
              <a:r>
                <a:rPr lang="en-US" sz="2400" dirty="0">
                  <a:latin typeface="Gadugi" charset="0"/>
                  <a:ea typeface="Gadugi" charset="0"/>
                  <a:cs typeface="Gadugi" charset="0"/>
                </a:rPr>
                <a:t>else:</a:t>
              </a:r>
            </a:p>
            <a:p>
              <a:pPr>
                <a:lnSpc>
                  <a:spcPct val="120000"/>
                </a:lnSpc>
              </a:pPr>
              <a:r>
                <a:rPr lang="en-US" sz="2400" dirty="0">
                  <a:latin typeface="Gadugi" charset="0"/>
                  <a:ea typeface="Gadugi" charset="0"/>
                  <a:cs typeface="Gadugi" charset="0"/>
                </a:rPr>
                <a:t>  </a:t>
              </a:r>
              <a:r>
                <a:rPr lang="en-US" sz="2400" dirty="0" err="1">
                  <a:latin typeface="Gadugi" charset="0"/>
                  <a:ea typeface="Gadugi" charset="0"/>
                  <a:cs typeface="Gadugi" charset="0"/>
                </a:rPr>
                <a:t>pkt.sample</a:t>
              </a:r>
              <a:r>
                <a:rPr lang="en-US" sz="2400" dirty="0">
                  <a:latin typeface="Gadugi" charset="0"/>
                  <a:ea typeface="Gadugi" charset="0"/>
                  <a:cs typeface="Gadugi" charset="0"/>
                </a:rPr>
                <a:t> = 0</a:t>
              </a:r>
            </a:p>
            <a:p>
              <a:pPr>
                <a:lnSpc>
                  <a:spcPct val="120000"/>
                </a:lnSpc>
              </a:pPr>
              <a:r>
                <a:rPr lang="en-US" sz="2400" dirty="0">
                  <a:solidFill>
                    <a:srgbClr val="FF0000"/>
                  </a:solidFill>
                  <a:latin typeface="Gadugi" charset="0"/>
                  <a:ea typeface="Gadugi" charset="0"/>
                  <a:cs typeface="Gadugi" charset="0"/>
                </a:rPr>
                <a:t>  count++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2104497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One approach: Use end points</a:t>
            </a:r>
          </a:p>
        </p:txBody>
      </p:sp>
      <p:sp>
        <p:nvSpPr>
          <p:cNvPr id="7" name="Content Placeholder 2"/>
          <p:cNvSpPr>
            <a:spLocks noGrp="1"/>
          </p:cNvSpPr>
          <p:nvPr>
            <p:ph idx="1"/>
          </p:nvPr>
        </p:nvSpPr>
        <p:spPr>
          <a:xfrm>
            <a:off x="838200" y="1825624"/>
            <a:ext cx="10934700" cy="4879976"/>
          </a:xfrm>
        </p:spPr>
        <p:txBody>
          <a:bodyPr>
            <a:normAutofit/>
          </a:bodyPr>
          <a:lstStyle/>
          <a:p>
            <a:r>
              <a:rPr lang="en-US" dirty="0"/>
              <a:t>Give up on changing routers, use end points instead</a:t>
            </a:r>
          </a:p>
          <a:p>
            <a:endParaRPr lang="en-US" dirty="0"/>
          </a:p>
          <a:p>
            <a:r>
              <a:rPr lang="en-US" dirty="0"/>
              <a:t>But, end point approaches are inaccurate or inefficient</a:t>
            </a:r>
          </a:p>
          <a:p>
            <a:pPr lvl="1"/>
            <a:r>
              <a:rPr lang="en-US" dirty="0"/>
              <a:t>Estimating a router’s loss rates from end point measurements is inaccurate</a:t>
            </a:r>
          </a:p>
          <a:p>
            <a:pPr lvl="1"/>
            <a:r>
              <a:rPr lang="en-US" dirty="0"/>
              <a:t>Congestion control from end points is inefficient</a:t>
            </a:r>
          </a:p>
          <a:p>
            <a:endParaRPr lang="en-US" dirty="0"/>
          </a:p>
          <a:p>
            <a:endParaRPr lang="en-US" dirty="0"/>
          </a:p>
        </p:txBody>
      </p:sp>
    </p:spTree>
    <p:extLst>
      <p:ext uri="{BB962C8B-B14F-4D97-AF65-F5344CB8AC3E}">
        <p14:creationId xmlns:p14="http://schemas.microsoft.com/office/powerpoint/2010/main" val="910920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a:t>Packet Transactions:</a:t>
            </a:r>
            <a:br>
              <a:rPr lang="en-US" sz="3200" dirty="0"/>
            </a:br>
            <a:r>
              <a:rPr lang="en-US" sz="3200" dirty="0"/>
              <a:t>High-Level Programming for Line-Rate Switches</a:t>
            </a:r>
            <a:br>
              <a:rPr lang="en-US" sz="3200" dirty="0"/>
            </a:br>
            <a:r>
              <a:rPr lang="en-US" sz="3200" dirty="0"/>
              <a:t>(SIGCOMM 2016)</a:t>
            </a:r>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Licking</a:t>
            </a:r>
          </a:p>
          <a:p>
            <a:endParaRPr lang="en-US" dirty="0"/>
          </a:p>
          <a:p>
            <a:r>
              <a:rPr lang="en-US" sz="5000" dirty="0"/>
              <a:t>Joint work with collaborators at MIT, University of Washington,</a:t>
            </a:r>
          </a:p>
          <a:p>
            <a:r>
              <a:rPr lang="en-US" sz="5000" dirty="0"/>
              <a:t>Barefoot Networks, Microsoft Research, and Stanford University</a:t>
            </a:r>
          </a:p>
          <a:p>
            <a:endParaRPr lang="en-US" dirty="0">
              <a:latin typeface="Gadugi" panose="020B0502040204020203" pitchFamily="34" charset="0"/>
            </a:endParaRPr>
          </a:p>
          <a:p>
            <a:endParaRPr lang="en-US" sz="2000" dirty="0"/>
          </a:p>
          <a:p>
            <a:endParaRPr lang="en-US" dirty="0"/>
          </a:p>
        </p:txBody>
      </p:sp>
    </p:spTree>
    <p:extLst>
      <p:ext uri="{BB962C8B-B14F-4D97-AF65-F5344CB8AC3E}">
        <p14:creationId xmlns:p14="http://schemas.microsoft.com/office/powerpoint/2010/main" val="543032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6A253-1FAE-254C-9DCE-1B64D9B49411}"/>
              </a:ext>
            </a:extLst>
          </p:cNvPr>
          <p:cNvSpPr>
            <a:spLocks noGrp="1"/>
          </p:cNvSpPr>
          <p:nvPr>
            <p:ph type="title"/>
          </p:nvPr>
        </p:nvSpPr>
        <p:spPr/>
        <p:txBody>
          <a:bodyPr/>
          <a:lstStyle/>
          <a:p>
            <a:r>
              <a:rPr lang="en-US" dirty="0"/>
              <a:t>Domino: main ideas</a:t>
            </a:r>
          </a:p>
        </p:txBody>
      </p:sp>
      <p:sp>
        <p:nvSpPr>
          <p:cNvPr id="3" name="Content Placeholder 2">
            <a:extLst>
              <a:ext uri="{FF2B5EF4-FFF2-40B4-BE49-F238E27FC236}">
                <a16:creationId xmlns:a16="http://schemas.microsoft.com/office/drawing/2014/main" id="{D44A7197-AC90-F242-B84F-AF8F48A119A3}"/>
              </a:ext>
            </a:extLst>
          </p:cNvPr>
          <p:cNvSpPr>
            <a:spLocks noGrp="1"/>
          </p:cNvSpPr>
          <p:nvPr>
            <p:ph idx="1"/>
          </p:nvPr>
        </p:nvSpPr>
        <p:spPr/>
        <p:txBody>
          <a:bodyPr/>
          <a:lstStyle/>
          <a:p>
            <a:r>
              <a:rPr lang="en-US" dirty="0"/>
              <a:t>Atoms: A representation for a programmable line-rate router’s instruction set</a:t>
            </a:r>
          </a:p>
          <a:p>
            <a:endParaRPr lang="en-US" dirty="0"/>
          </a:p>
          <a:p>
            <a:r>
              <a:rPr lang="en-US" dirty="0"/>
              <a:t>Packet transactions: A high-level programming model for programming these routers</a:t>
            </a:r>
          </a:p>
          <a:p>
            <a:endParaRPr lang="en-US" dirty="0"/>
          </a:p>
          <a:p>
            <a:r>
              <a:rPr lang="en-US" dirty="0"/>
              <a:t>A compiler to translate packet transactions into atoms</a:t>
            </a:r>
          </a:p>
          <a:p>
            <a:endParaRPr lang="en-US" dirty="0"/>
          </a:p>
          <a:p>
            <a:r>
              <a:rPr lang="en-US" dirty="0"/>
              <a:t>Using the compiler to iteratively design a good instruction set</a:t>
            </a:r>
          </a:p>
        </p:txBody>
      </p:sp>
      <p:sp>
        <p:nvSpPr>
          <p:cNvPr id="4" name="Rounded Rectangle 3">
            <a:extLst>
              <a:ext uri="{FF2B5EF4-FFF2-40B4-BE49-F238E27FC236}">
                <a16:creationId xmlns:a16="http://schemas.microsoft.com/office/drawing/2014/main" id="{4E5C2745-930E-9A4D-A83D-497AD316E327}"/>
              </a:ext>
            </a:extLst>
          </p:cNvPr>
          <p:cNvSpPr/>
          <p:nvPr/>
        </p:nvSpPr>
        <p:spPr>
          <a:xfrm>
            <a:off x="10092344" y="2324100"/>
            <a:ext cx="1866900" cy="571500"/>
          </a:xfrm>
          <a:prstGeom prst="round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Packet Transactions</a:t>
            </a:r>
          </a:p>
        </p:txBody>
      </p:sp>
      <p:sp>
        <p:nvSpPr>
          <p:cNvPr id="7" name="Rounded Rectangle 6">
            <a:extLst>
              <a:ext uri="{FF2B5EF4-FFF2-40B4-BE49-F238E27FC236}">
                <a16:creationId xmlns:a16="http://schemas.microsoft.com/office/drawing/2014/main" id="{1D36D059-5177-144E-905E-A409876039AB}"/>
              </a:ext>
            </a:extLst>
          </p:cNvPr>
          <p:cNvSpPr/>
          <p:nvPr/>
        </p:nvSpPr>
        <p:spPr>
          <a:xfrm>
            <a:off x="10092344" y="3548062"/>
            <a:ext cx="1866900" cy="571500"/>
          </a:xfrm>
          <a:prstGeom prst="round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Domino</a:t>
            </a:r>
          </a:p>
          <a:p>
            <a:pPr algn="ctr"/>
            <a:r>
              <a:rPr lang="en-US" dirty="0">
                <a:ln w="0"/>
                <a:solidFill>
                  <a:schemeClr val="tx1"/>
                </a:solidFill>
                <a:effectLst>
                  <a:outerShdw blurRad="38100" dist="19050" dir="2700000" algn="tl" rotWithShape="0">
                    <a:schemeClr val="dk1">
                      <a:alpha val="40000"/>
                    </a:schemeClr>
                  </a:outerShdw>
                </a:effectLst>
              </a:rPr>
              <a:t>compiler</a:t>
            </a:r>
          </a:p>
        </p:txBody>
      </p:sp>
      <p:sp>
        <p:nvSpPr>
          <p:cNvPr id="8" name="Rounded Rectangle 7">
            <a:extLst>
              <a:ext uri="{FF2B5EF4-FFF2-40B4-BE49-F238E27FC236}">
                <a16:creationId xmlns:a16="http://schemas.microsoft.com/office/drawing/2014/main" id="{F4F24794-025D-CD4A-AA26-9AAAE49AB224}"/>
              </a:ext>
            </a:extLst>
          </p:cNvPr>
          <p:cNvSpPr/>
          <p:nvPr/>
        </p:nvSpPr>
        <p:spPr>
          <a:xfrm>
            <a:off x="10096500" y="4772024"/>
            <a:ext cx="1866900" cy="571500"/>
          </a:xfrm>
          <a:prstGeom prst="round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Atoms</a:t>
            </a:r>
          </a:p>
        </p:txBody>
      </p:sp>
      <p:cxnSp>
        <p:nvCxnSpPr>
          <p:cNvPr id="10" name="Straight Arrow Connector 9">
            <a:extLst>
              <a:ext uri="{FF2B5EF4-FFF2-40B4-BE49-F238E27FC236}">
                <a16:creationId xmlns:a16="http://schemas.microsoft.com/office/drawing/2014/main" id="{247E8433-3FF9-B644-A91E-83B8F33D551C}"/>
              </a:ext>
            </a:extLst>
          </p:cNvPr>
          <p:cNvCxnSpPr>
            <a:stCxn id="4" idx="2"/>
            <a:endCxn id="7" idx="0"/>
          </p:cNvCxnSpPr>
          <p:nvPr/>
        </p:nvCxnSpPr>
        <p:spPr>
          <a:xfrm>
            <a:off x="11025794" y="2895600"/>
            <a:ext cx="0" cy="652462"/>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77CC545-A291-6744-9B60-0BB61DF9C604}"/>
              </a:ext>
            </a:extLst>
          </p:cNvPr>
          <p:cNvCxnSpPr>
            <a:cxnSpLocks/>
            <a:endCxn id="8" idx="0"/>
          </p:cNvCxnSpPr>
          <p:nvPr/>
        </p:nvCxnSpPr>
        <p:spPr>
          <a:xfrm>
            <a:off x="11025794" y="4229100"/>
            <a:ext cx="4156" cy="542924"/>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5982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a:t>Programmable Packet Scheduling at Line Rate</a:t>
            </a:r>
            <a:br>
              <a:rPr lang="en-US" sz="3200" dirty="0"/>
            </a:br>
            <a:r>
              <a:rPr lang="en-US" sz="3200" dirty="0"/>
              <a:t>(SIGCOMM 2016)</a:t>
            </a:r>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a:t>Alizadeh</a:t>
            </a:r>
            <a:r>
              <a:rPr lang="en-US" sz="2600" dirty="0"/>
              <a:t>,</a:t>
            </a:r>
          </a:p>
          <a:p>
            <a:r>
              <a:rPr lang="en-US" sz="2600" dirty="0"/>
              <a:t>Sharad </a:t>
            </a:r>
            <a:r>
              <a:rPr lang="en-US" sz="2600" dirty="0" err="1"/>
              <a:t>Chole</a:t>
            </a:r>
            <a:r>
              <a:rPr lang="en-US" sz="2600" dirty="0"/>
              <a:t>, Shang-</a:t>
            </a:r>
            <a:r>
              <a:rPr lang="en-US" sz="2600" dirty="0" err="1"/>
              <a:t>Tse</a:t>
            </a:r>
            <a:r>
              <a:rPr lang="en-US" sz="2600" dirty="0"/>
              <a:t> Chuang, Anurag Agrawal, Hari </a:t>
            </a:r>
            <a:r>
              <a:rPr lang="en-US" sz="2600" dirty="0" err="1"/>
              <a:t>Balakrishnan</a:t>
            </a:r>
            <a:r>
              <a:rPr lang="en-US" sz="2600" dirty="0"/>
              <a:t>,</a:t>
            </a:r>
          </a:p>
          <a:p>
            <a:r>
              <a:rPr lang="en-US" sz="2600" dirty="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McKeown</a:t>
            </a:r>
          </a:p>
          <a:p>
            <a:endParaRPr lang="en-US" sz="2600" dirty="0"/>
          </a:p>
          <a:p>
            <a:r>
              <a:rPr lang="en-US" sz="2600" dirty="0"/>
              <a:t>Joint work with collaborators at MIT, Cisco Systems,</a:t>
            </a:r>
          </a:p>
          <a:p>
            <a:r>
              <a:rPr lang="en-US" sz="2600" dirty="0"/>
              <a:t>Stanford University, and Barefoot Networks</a:t>
            </a:r>
          </a:p>
          <a:p>
            <a:endParaRPr lang="en-US" dirty="0"/>
          </a:p>
        </p:txBody>
      </p:sp>
    </p:spTree>
    <p:extLst>
      <p:ext uri="{BB962C8B-B14F-4D97-AF65-F5344CB8AC3E}">
        <p14:creationId xmlns:p14="http://schemas.microsoft.com/office/powerpoint/2010/main" val="137202046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2</a:t>
                      </a: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9</a:t>
                      </a: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a:solidFill>
                            <a:schemeClr val="tx1"/>
                          </a:solidFill>
                          <a:latin typeface="Seravek"/>
                          <a:cs typeface="Seravek"/>
                        </a:rPr>
                        <a:t>8</a:t>
                      </a: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5</a:t>
                    </a: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a:t>Shortest remaining flow size</a:t>
            </a:r>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a:latin typeface="+mj-lt"/>
                  <a:cs typeface="Seravek"/>
                </a:rPr>
                <a:t>Ingress pipeline</a:t>
              </a: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a:latin typeface="+mj-lt"/>
                  <a:cs typeface="Seravek"/>
                </a:rPr>
                <a:t>Egress pipeline</a:t>
              </a: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a:latin typeface="+mj-lt"/>
                    <a:cs typeface="Seravek"/>
                  </a:rPr>
                  <a:t>Queues/</a:t>
                </a:r>
              </a:p>
              <a:p>
                <a:pPr algn="ctr"/>
                <a:r>
                  <a:rPr lang="en-US" dirty="0">
                    <a:latin typeface="+mj-lt"/>
                    <a:cs typeface="Seravek"/>
                  </a:rPr>
                  <a:t>Scheduler</a:t>
                </a: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a:latin typeface="+mj-lt"/>
                  <a:cs typeface="Seravek"/>
                </a:rPr>
                <a:t>PIFO Scheduler</a:t>
              </a:r>
            </a:p>
          </p:txBody>
        </p:sp>
      </p:grpSp>
    </p:spTree>
    <p:custDataLst>
      <p:tags r:id="rId1"/>
    </p:custDataLst>
    <p:extLst>
      <p:ext uri="{BB962C8B-B14F-4D97-AF65-F5344CB8AC3E}">
        <p14:creationId xmlns:p14="http://schemas.microsoft.com/office/powerpoint/2010/main" val="1298284058"/>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Shortest remaining flow size</a:t>
            </a:r>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2</a:t>
                      </a: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9</a:t>
                      </a: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a:solidFill>
                            <a:schemeClr val="tx1"/>
                          </a:solidFill>
                          <a:latin typeface="Seravek"/>
                          <a:cs typeface="Seravek"/>
                        </a:rPr>
                        <a:t>8</a:t>
                      </a: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5</a:t>
                    </a: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82</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746916"/>
            </a:xfrm>
            <a:prstGeom prst="rect">
              <a:avLst/>
            </a:prstGeom>
            <a:noFill/>
          </p:spPr>
          <p:txBody>
            <a:bodyPr wrap="square" rtlCol="0">
              <a:spAutoFit/>
            </a:bodyPr>
            <a:lstStyle/>
            <a:p>
              <a:pPr algn="ctr"/>
              <a:r>
                <a:rPr lang="en-US" sz="2800" dirty="0">
                  <a:latin typeface="Gadugi" charset="0"/>
                  <a:ea typeface="Gadugi" charset="0"/>
                  <a:cs typeface="Gadugi" charset="0"/>
                </a:rPr>
                <a:t>Rank Computation </a:t>
              </a: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Gadugi" charset="0"/>
                <a:ea typeface="Gadugi" charset="0"/>
                <a:cs typeface="Gadugi" charset="0"/>
              </a:rPr>
              <a:t>f = flow(p)</a:t>
            </a:r>
          </a:p>
          <a:p>
            <a:pPr marL="342900" indent="-342900" defTabSz="457200">
              <a:buFont typeface="+mj-lt"/>
              <a:buAutoNum type="arabicPeriod" startAt="2"/>
              <a:defRPr/>
            </a:pPr>
            <a:r>
              <a:rPr lang="en-US" sz="1700" kern="0" dirty="0" err="1">
                <a:solidFill>
                  <a:prstClr val="black"/>
                </a:solidFill>
                <a:latin typeface="Gadugi" charset="0"/>
                <a:ea typeface="Gadugi" charset="0"/>
                <a:cs typeface="Gadugi" charset="0"/>
              </a:rPr>
              <a:t>p.rank</a:t>
            </a:r>
            <a:r>
              <a:rPr lang="en-US" sz="1700" kern="0" dirty="0">
                <a:solidFill>
                  <a:prstClr val="black"/>
                </a:solidFill>
                <a:latin typeface="Gadugi" charset="0"/>
                <a:ea typeface="Gadugi" charset="0"/>
                <a:cs typeface="Gadugi" charset="0"/>
              </a:rPr>
              <a:t> = </a:t>
            </a:r>
            <a:r>
              <a:rPr lang="en-US" sz="1700" kern="0" dirty="0" err="1">
                <a:solidFill>
                  <a:prstClr val="black"/>
                </a:solidFill>
                <a:latin typeface="Gadugi" charset="0"/>
                <a:ea typeface="Gadugi" charset="0"/>
                <a:cs typeface="Gadugi" charset="0"/>
              </a:rPr>
              <a:t>f.rem_size</a:t>
            </a:r>
            <a:endParaRPr lang="en-US" sz="1700" kern="0" dirty="0">
              <a:solidFill>
                <a:prstClr val="black"/>
              </a:solidFill>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96403231"/>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Beyond a single PIFO</a:t>
            </a: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x</a:t>
            </a:r>
          </a:p>
          <a:p>
            <a:pPr algn="ctr" defTabSz="457200">
              <a:defRPr/>
            </a:pPr>
            <a:r>
              <a:rPr lang="en-US" sz="2000" kern="0" baseline="-25000" dirty="0">
                <a:latin typeface="+mj-lt"/>
                <a:cs typeface="Seravek"/>
              </a:rPr>
              <a:t>1</a:t>
            </a: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p>
          <a:p>
            <a:pPr algn="ctr" defTabSz="457200">
              <a:defRPr/>
            </a:pPr>
            <a:r>
              <a:rPr lang="en-US" sz="2000" kern="0" baseline="-25000" dirty="0">
                <a:latin typeface="+mj-lt"/>
                <a:cs typeface="Seravek"/>
              </a:rPr>
              <a:t>1</a:t>
            </a: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x</a:t>
            </a:r>
          </a:p>
          <a:p>
            <a:pPr algn="ctr" defTabSz="457200">
              <a:defRPr/>
            </a:pPr>
            <a:r>
              <a:rPr lang="en-US" sz="2000" kern="0" baseline="-25000" dirty="0">
                <a:latin typeface="+mj-lt"/>
                <a:cs typeface="Seravek"/>
              </a:rPr>
              <a:t>2</a:t>
            </a: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a:latin typeface="+mj-lt"/>
                  <a:cs typeface="Seravek"/>
                </a:rPr>
                <a:t>1</a:t>
              </a: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a:latin typeface="+mj-lt"/>
                  <a:cs typeface="Seravek"/>
                </a:rPr>
                <a:t>3</a:t>
              </a: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p>
          <a:p>
            <a:pPr algn="ctr" defTabSz="457200">
              <a:defRPr/>
            </a:pPr>
            <a:r>
              <a:rPr lang="en-US" sz="2000" kern="0" baseline="-25000" dirty="0">
                <a:latin typeface="+mj-lt"/>
                <a:cs typeface="Seravek"/>
              </a:rPr>
              <a:t>2</a:t>
            </a: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a</a:t>
            </a:r>
            <a:r>
              <a:rPr lang="en-US" sz="2000" kern="0" baseline="-25000" dirty="0">
                <a:latin typeface="+mj-lt"/>
                <a:cs typeface="Seravek"/>
              </a:rPr>
              <a:t>1</a:t>
            </a: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Gadugi" charset="0"/>
                <a:ea typeface="Gadugi" charset="0"/>
                <a:cs typeface="Gadugi" charset="0"/>
              </a:rPr>
              <a:t>Hierarchical scheduling algorithms need hierarchy of PIFOs</a:t>
            </a: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a:solidFill>
                      <a:srgbClr val="FF6666"/>
                    </a:solidFill>
                    <a:latin typeface="+mj-lt"/>
                    <a:cs typeface="Seravek"/>
                  </a:rPr>
                  <a:t>Red (0.5)</a:t>
                </a: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a:solidFill>
                      <a:srgbClr val="3366FF"/>
                    </a:solidFill>
                    <a:latin typeface="+mj-lt"/>
                    <a:cs typeface="Seravek"/>
                  </a:rPr>
                  <a:t>Blue (0.5)</a:t>
                </a: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(0.99)</a:t>
                </a: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(0.01)</a:t>
                </a: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(0.5)</a:t>
                </a: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(0.5)</a:t>
                </a: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a:latin typeface="+mj-lt"/>
                  <a:cs typeface="Seravek"/>
                </a:rPr>
                <a:t>root</a:t>
              </a: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a:latin typeface="+mj-lt"/>
                <a:cs typeface="Seravek"/>
              </a:rPr>
              <a:t>Hierarchical</a:t>
            </a:r>
          </a:p>
          <a:p>
            <a:r>
              <a:rPr lang="en-US" sz="2400" dirty="0">
                <a:latin typeface="+mj-lt"/>
                <a:cs typeface="Seravek"/>
              </a:rPr>
              <a:t>Packet Fair Queuing (HPFQ)</a:t>
            </a:r>
          </a:p>
        </p:txBody>
      </p:sp>
    </p:spTree>
    <p:custDataLst>
      <p:tags r:id="rId1"/>
    </p:custDataLst>
    <p:extLst>
      <p:ext uri="{BB962C8B-B14F-4D97-AF65-F5344CB8AC3E}">
        <p14:creationId xmlns:p14="http://schemas.microsoft.com/office/powerpoint/2010/main" val="1021796526"/>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single PIFO block</a:t>
            </a:r>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a:latin typeface="Seravek"/>
                <a:cs typeface="Seravek"/>
              </a:rPr>
              <a:t>Rank Store</a:t>
            </a:r>
          </a:p>
          <a:p>
            <a:pPr algn="ctr"/>
            <a:r>
              <a:rPr lang="en-US" sz="2500" dirty="0">
                <a:latin typeface="Seravek"/>
                <a:cs typeface="Seravek"/>
              </a:rPr>
              <a:t>(SRAM)</a:t>
            </a: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Scheduler</a:t>
            </a:r>
          </a:p>
          <a:p>
            <a:pPr algn="ctr"/>
            <a:r>
              <a:rPr lang="en-US" sz="2500" dirty="0">
                <a:latin typeface="Seravek"/>
                <a:cs typeface="Seravek"/>
              </a:rPr>
              <a:t>(flip-flops)</a:t>
            </a: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a:latin typeface="Seravek"/>
              <a:cs typeface="Seravek"/>
            </a:endParaRPr>
          </a:p>
          <a:p>
            <a:r>
              <a:rPr lang="en-US" sz="2000" dirty="0" err="1">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a:latin typeface="Seravek"/>
              <a:cs typeface="Seravek"/>
            </a:endParaRPr>
          </a:p>
          <a:p>
            <a:r>
              <a:rPr lang="en-US" sz="2000" dirty="0" err="1">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0</a:t>
              </a: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a:latin typeface="Seravek"/>
                  <a:cs typeface="Seravek"/>
                </a:rPr>
                <a:t>B</a:t>
              </a: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a:latin typeface="Seravek"/>
                <a:cs typeface="Seravek"/>
              </a:rPr>
              <a:t>4</a:t>
            </a: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a:latin typeface="Seravek"/>
                <a:cs typeface="Seravek"/>
              </a:rPr>
              <a:t>4</a:t>
            </a: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spd="slow" advTm="109263"/>
    </mc:Fallback>
  </mc:AlternateContent>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single PIFO block</a:t>
            </a:r>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a:latin typeface="Seravek"/>
                <a:cs typeface="Seravek"/>
              </a:rPr>
              <a:t>Rank Store</a:t>
            </a:r>
          </a:p>
          <a:p>
            <a:pPr algn="ctr"/>
            <a:r>
              <a:rPr lang="en-US" sz="2500" dirty="0">
                <a:latin typeface="Seravek"/>
                <a:cs typeface="Seravek"/>
              </a:rPr>
              <a:t>(SRAM)</a:t>
            </a: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Scheduler</a:t>
            </a:r>
          </a:p>
          <a:p>
            <a:pPr algn="ctr"/>
            <a:r>
              <a:rPr lang="en-US" sz="2500" dirty="0">
                <a:latin typeface="Seravek"/>
                <a:cs typeface="Seravek"/>
              </a:rPr>
              <a:t>(flip-flops)</a:t>
            </a: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a:latin typeface="Seravek"/>
              <a:cs typeface="Seravek"/>
            </a:endParaRPr>
          </a:p>
          <a:p>
            <a:r>
              <a:rPr lang="en-US" sz="2000" dirty="0" err="1">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a:latin typeface="Seravek"/>
              <a:cs typeface="Seravek"/>
            </a:endParaRPr>
          </a:p>
          <a:p>
            <a:r>
              <a:rPr lang="en-US" sz="2000" dirty="0" err="1">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0</a:t>
              </a: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a:latin typeface="Seravek"/>
                  <a:cs typeface="Seravek"/>
                </a:rPr>
                <a:t>B</a:t>
              </a: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a:latin typeface="Seravek"/>
                <a:cs typeface="Seravek"/>
              </a:rPr>
              <a:t>4</a:t>
            </a: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a:latin typeface="Seravek"/>
                <a:cs typeface="Seravek"/>
              </a:rPr>
              <a:t>4</a:t>
            </a: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a:latin typeface="Seravek"/>
                <a:cs typeface="Seravek"/>
              </a:rPr>
              <a:t>D</a:t>
            </a: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Seravek"/>
                <a:cs typeface="Seravek"/>
              </a:rPr>
              <a:t>7 mm</a:t>
            </a:r>
            <a:r>
              <a:rPr lang="en-US" sz="3200" baseline="30000" dirty="0">
                <a:latin typeface="Seravek"/>
                <a:cs typeface="Seravek"/>
              </a:rPr>
              <a:t>2 </a:t>
            </a:r>
            <a:r>
              <a:rPr lang="en-US" sz="3200" dirty="0">
                <a:latin typeface="Seravek"/>
                <a:cs typeface="Seravek"/>
              </a:rPr>
              <a:t> area in a 16-nm library for a</a:t>
            </a:r>
          </a:p>
          <a:p>
            <a:pPr algn="ctr"/>
            <a:r>
              <a:rPr lang="en-US" sz="3200" dirty="0">
                <a:latin typeface="Seravek"/>
                <a:cs typeface="Seravek"/>
              </a:rPr>
              <a:t>5-level programmable scheduler (4% overhead) </a:t>
            </a: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a:latin typeface="Gadugi" panose="020B0502040204020203" pitchFamily="34" charset="0"/>
              </a:rPr>
              <a:t>Acknowledgements</a:t>
            </a:r>
          </a:p>
        </p:txBody>
      </p:sp>
      <p:sp>
        <p:nvSpPr>
          <p:cNvPr id="3" name="Content Placeholder 2"/>
          <p:cNvSpPr>
            <a:spLocks noGrp="1"/>
          </p:cNvSpPr>
          <p:nvPr>
            <p:ph idx="1"/>
          </p:nvPr>
        </p:nvSpPr>
        <p:spPr/>
        <p:txBody>
          <a:bodyPr/>
          <a:lstStyle/>
          <a:p>
            <a:r>
              <a:rPr lang="en-US" dirty="0">
                <a:solidFill>
                  <a:schemeClr val="accent5">
                    <a:lumMod val="75000"/>
                  </a:schemeClr>
                </a:solidFill>
                <a:latin typeface="Gadugi" panose="020B0502040204020203" pitchFamily="34" charset="0"/>
              </a:rPr>
              <a:t>MIT: </a:t>
            </a:r>
            <a:r>
              <a:rPr lang="en-US" dirty="0" err="1">
                <a:latin typeface="Gadugi" panose="020B0502040204020203" pitchFamily="34" charset="0"/>
              </a:rPr>
              <a:t>Suvinay</a:t>
            </a:r>
            <a:r>
              <a:rPr lang="en-US" dirty="0">
                <a:latin typeface="Gadugi" panose="020B0502040204020203" pitchFamily="34" charset="0"/>
              </a:rPr>
              <a:t> Subramanian,</a:t>
            </a:r>
            <a:r>
              <a:rPr lang="en-US" dirty="0">
                <a:solidFill>
                  <a:schemeClr val="accent5">
                    <a:lumMod val="75000"/>
                  </a:schemeClr>
                </a:solidFill>
                <a:latin typeface="Gadugi" panose="020B0502040204020203" pitchFamily="34" charset="0"/>
              </a:rPr>
              <a:t> </a:t>
            </a:r>
            <a:r>
              <a:rPr lang="en-US" dirty="0">
                <a:latin typeface="Gadugi" panose="020B0502040204020203" pitchFamily="34" charset="0"/>
              </a:rPr>
              <a:t>Hari </a:t>
            </a:r>
            <a:r>
              <a:rPr lang="en-US" dirty="0" err="1">
                <a:latin typeface="Gadugi" panose="020B0502040204020203" pitchFamily="34" charset="0"/>
              </a:rPr>
              <a:t>Balakrishnan</a:t>
            </a:r>
            <a:r>
              <a:rPr lang="en-US" dirty="0">
                <a:latin typeface="Gadugi" panose="020B0502040204020203" pitchFamily="34" charset="0"/>
              </a:rPr>
              <a:t>, Mohammad </a:t>
            </a:r>
            <a:r>
              <a:rPr lang="en-US" dirty="0" err="1">
                <a:latin typeface="Gadugi" panose="020B0502040204020203" pitchFamily="34" charset="0"/>
              </a:rPr>
              <a:t>Alizadeh</a:t>
            </a:r>
            <a:endParaRPr lang="en-US" dirty="0">
              <a:solidFill>
                <a:schemeClr val="accent5">
                  <a:lumMod val="75000"/>
                </a:schemeClr>
              </a:solidFill>
              <a:latin typeface="Gadugi" panose="020B0502040204020203" pitchFamily="34" charset="0"/>
            </a:endParaRPr>
          </a:p>
          <a:p>
            <a:r>
              <a:rPr lang="en-US" dirty="0">
                <a:solidFill>
                  <a:schemeClr val="accent5">
                    <a:lumMod val="75000"/>
                  </a:schemeClr>
                </a:solidFill>
                <a:latin typeface="Gadugi" panose="020B0502040204020203" pitchFamily="34" charset="0"/>
              </a:rPr>
              <a:t>Barefoot Networks: </a:t>
            </a:r>
            <a:r>
              <a:rPr lang="en-US" dirty="0" err="1">
                <a:latin typeface="Gadugi" panose="020B0502040204020203" pitchFamily="34" charset="0"/>
              </a:rPr>
              <a:t>Changhoon</a:t>
            </a:r>
            <a:r>
              <a:rPr lang="en-US" dirty="0">
                <a:latin typeface="Gadugi" panose="020B0502040204020203" pitchFamily="34" charset="0"/>
              </a:rPr>
              <a:t> Kim, Anurag Agrawal, Steve Licking, </a:t>
            </a:r>
            <a:r>
              <a:rPr lang="en-US" dirty="0"/>
              <a:t>Mihai </a:t>
            </a:r>
            <a:r>
              <a:rPr lang="en-US" dirty="0" err="1"/>
              <a:t>Budiu</a:t>
            </a:r>
            <a:endParaRPr lang="en-US" dirty="0">
              <a:latin typeface="Gadugi" panose="020B0502040204020203" pitchFamily="34" charset="0"/>
            </a:endParaRPr>
          </a:p>
          <a:p>
            <a:r>
              <a:rPr lang="en-US" dirty="0">
                <a:solidFill>
                  <a:schemeClr val="accent5">
                    <a:lumMod val="75000"/>
                  </a:schemeClr>
                </a:solidFill>
                <a:latin typeface="Gadugi" panose="020B0502040204020203" pitchFamily="34" charset="0"/>
              </a:rPr>
              <a:t>Cisco Systems: </a:t>
            </a:r>
            <a:r>
              <a:rPr lang="en-US" dirty="0">
                <a:latin typeface="Gadugi" panose="020B0502040204020203" pitchFamily="34" charset="0"/>
              </a:rPr>
              <a:t>Shang-</a:t>
            </a:r>
            <a:r>
              <a:rPr lang="en-US" dirty="0" err="1">
                <a:latin typeface="Gadugi" panose="020B0502040204020203" pitchFamily="34" charset="0"/>
              </a:rPr>
              <a:t>Tse</a:t>
            </a:r>
            <a:r>
              <a:rPr lang="en-US" dirty="0">
                <a:latin typeface="Gadugi" panose="020B0502040204020203" pitchFamily="34" charset="0"/>
              </a:rPr>
              <a:t> Chuang, Sharad </a:t>
            </a:r>
            <a:r>
              <a:rPr lang="en-US" dirty="0" err="1">
                <a:latin typeface="Gadugi" panose="020B0502040204020203" pitchFamily="34" charset="0"/>
              </a:rPr>
              <a:t>Chole</a:t>
            </a:r>
            <a:r>
              <a:rPr lang="en-US" dirty="0">
                <a:latin typeface="Gadugi" panose="020B0502040204020203" pitchFamily="34" charset="0"/>
              </a:rPr>
              <a:t>, Tom </a:t>
            </a:r>
            <a:r>
              <a:rPr lang="en-US" dirty="0" err="1">
                <a:latin typeface="Gadugi" panose="020B0502040204020203" pitchFamily="34" charset="0"/>
              </a:rPr>
              <a:t>Edsall</a:t>
            </a:r>
            <a:endParaRPr lang="en-US" dirty="0">
              <a:latin typeface="Gadugi" panose="020B0502040204020203" pitchFamily="34" charset="0"/>
            </a:endParaRPr>
          </a:p>
          <a:p>
            <a:r>
              <a:rPr lang="en-US" dirty="0">
                <a:solidFill>
                  <a:schemeClr val="accent5">
                    <a:lumMod val="75000"/>
                  </a:schemeClr>
                </a:solidFill>
                <a:latin typeface="Gadugi" panose="020B0502040204020203" pitchFamily="34" charset="0"/>
              </a:rPr>
              <a:t>Microsoft Research: </a:t>
            </a:r>
            <a:r>
              <a:rPr lang="en-US" dirty="0">
                <a:latin typeface="Gadugi" panose="020B0502040204020203" pitchFamily="34" charset="0"/>
              </a:rPr>
              <a:t>George Varghese</a:t>
            </a:r>
          </a:p>
          <a:p>
            <a:r>
              <a:rPr lang="en-US" dirty="0">
                <a:solidFill>
                  <a:schemeClr val="accent5">
                    <a:lumMod val="75000"/>
                  </a:schemeClr>
                </a:solidFill>
                <a:latin typeface="Gadugi" panose="020B0502040204020203" pitchFamily="34" charset="0"/>
              </a:rPr>
              <a:t>Stanford University: </a:t>
            </a:r>
            <a:r>
              <a:rPr lang="en-US" dirty="0" err="1">
                <a:latin typeface="Gadugi" panose="020B0502040204020203" pitchFamily="34" charset="0"/>
              </a:rPr>
              <a:t>Sachin</a:t>
            </a:r>
            <a:r>
              <a:rPr lang="en-US" dirty="0">
                <a:latin typeface="Gadugi" panose="020B0502040204020203" pitchFamily="34" charset="0"/>
              </a:rPr>
              <a:t> </a:t>
            </a:r>
            <a:r>
              <a:rPr lang="en-US" dirty="0" err="1">
                <a:latin typeface="Gadugi" panose="020B0502040204020203" pitchFamily="34" charset="0"/>
              </a:rPr>
              <a:t>Katti</a:t>
            </a:r>
            <a:r>
              <a:rPr lang="en-US" dirty="0">
                <a:latin typeface="Gadugi" panose="020B0502040204020203" pitchFamily="34" charset="0"/>
              </a:rPr>
              <a:t>, Nick McKeown</a:t>
            </a:r>
          </a:p>
          <a:p>
            <a:r>
              <a:rPr lang="en-US" dirty="0">
                <a:solidFill>
                  <a:schemeClr val="accent5">
                    <a:lumMod val="75000"/>
                  </a:schemeClr>
                </a:solidFill>
                <a:latin typeface="Gadugi" panose="020B0502040204020203" pitchFamily="34" charset="0"/>
              </a:rPr>
              <a:t>University of Washington: </a:t>
            </a:r>
            <a:r>
              <a:rPr lang="en-US" dirty="0">
                <a:latin typeface="Gadugi" panose="020B0502040204020203" pitchFamily="34" charset="0"/>
              </a:rPr>
              <a:t>Alvin Cheung</a:t>
            </a:r>
          </a:p>
        </p:txBody>
      </p:sp>
    </p:spTree>
    <p:extLst>
      <p:ext uri="{BB962C8B-B14F-4D97-AF65-F5344CB8AC3E}">
        <p14:creationId xmlns:p14="http://schemas.microsoft.com/office/powerpoint/2010/main" val="177209849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Recent activity in the area</a:t>
            </a:r>
          </a:p>
        </p:txBody>
      </p:sp>
      <p:sp>
        <p:nvSpPr>
          <p:cNvPr id="3" name="Content Placeholder 2"/>
          <p:cNvSpPr>
            <a:spLocks noGrp="1"/>
          </p:cNvSpPr>
          <p:nvPr>
            <p:ph idx="1"/>
          </p:nvPr>
        </p:nvSpPr>
        <p:spPr/>
        <p:txBody>
          <a:bodyPr>
            <a:normAutofit/>
          </a:bodyPr>
          <a:lstStyle/>
          <a:p>
            <a:r>
              <a:rPr lang="en-US" dirty="0"/>
              <a:t>2008--2013: </a:t>
            </a:r>
            <a:r>
              <a:rPr lang="en-US" dirty="0" err="1"/>
              <a:t>OpenFlow</a:t>
            </a:r>
            <a:r>
              <a:rPr lang="en-US" dirty="0"/>
              <a:t>: Specify router-to-router connectivity</a:t>
            </a:r>
          </a:p>
          <a:p>
            <a:endParaRPr lang="en-US" dirty="0"/>
          </a:p>
          <a:p>
            <a:r>
              <a:rPr lang="en-US" dirty="0"/>
              <a:t>2013--now: Programmable router chips (</a:t>
            </a:r>
            <a:r>
              <a:rPr lang="en-US" dirty="0" err="1"/>
              <a:t>Barefoot’s</a:t>
            </a:r>
            <a:r>
              <a:rPr lang="en-US" dirty="0"/>
              <a:t> Tofino, Intel’s </a:t>
            </a:r>
            <a:r>
              <a:rPr lang="en-US" dirty="0" err="1"/>
              <a:t>FlexPipe</a:t>
            </a:r>
            <a:r>
              <a:rPr lang="en-US" dirty="0"/>
              <a:t>, Cavium’s </a:t>
            </a:r>
            <a:r>
              <a:rPr lang="en-US" dirty="0" err="1"/>
              <a:t>Xpliant</a:t>
            </a:r>
            <a:r>
              <a:rPr lang="en-US" dirty="0"/>
              <a:t>), programming l</a:t>
            </a:r>
            <a:r>
              <a:rPr lang="en-US" dirty="0">
                <a:latin typeface="Gadugi" panose="020B0502040204020203" pitchFamily="34" charset="0"/>
              </a:rPr>
              <a:t>anguages (P4)</a:t>
            </a:r>
          </a:p>
          <a:p>
            <a:endParaRPr lang="en-US" dirty="0"/>
          </a:p>
          <a:p>
            <a:r>
              <a:rPr lang="en-US" dirty="0"/>
              <a:t>Router chip programmability is still nascent</a:t>
            </a:r>
          </a:p>
          <a:p>
            <a:pPr lvl="1"/>
            <a:r>
              <a:rPr lang="en-US" dirty="0"/>
              <a:t>Goal: feature parity with legacy routers without baking in features</a:t>
            </a:r>
          </a:p>
          <a:p>
            <a:pPr lvl="1"/>
            <a:r>
              <a:rPr lang="en-US" dirty="0"/>
              <a:t>Basic header manipulation; recognize new protocol formats</a:t>
            </a:r>
          </a:p>
        </p:txBody>
      </p:sp>
    </p:spTree>
    <p:extLst>
      <p:ext uri="{BB962C8B-B14F-4D97-AF65-F5344CB8AC3E}">
        <p14:creationId xmlns:p14="http://schemas.microsoft.com/office/powerpoint/2010/main" val="1798571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in one slide</a:t>
            </a:r>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a:t>Goal: if each stage runs atomically, transaction must run atomically</a:t>
            </a:r>
          </a:p>
          <a:p>
            <a:pPr lvl="1"/>
            <a:endParaRPr lang="en-US" dirty="0"/>
          </a:p>
          <a:p>
            <a:r>
              <a:rPr lang="en-US" dirty="0"/>
              <a:t>Easy without state: only </a:t>
            </a:r>
            <a:r>
              <a:rPr lang="en-US" b="1" i="1" dirty="0"/>
              <a:t>intra-packet </a:t>
            </a:r>
            <a:r>
              <a:rPr lang="en-US" dirty="0"/>
              <a:t>dependencies</a:t>
            </a:r>
          </a:p>
          <a:p>
            <a:pPr lvl="1"/>
            <a:r>
              <a:rPr lang="en-US" dirty="0"/>
              <a:t>Perform depth-first search on DAG of intra-packet dependencies</a:t>
            </a:r>
          </a:p>
          <a:p>
            <a:pPr lvl="1"/>
            <a:r>
              <a:rPr lang="en-US" dirty="0"/>
              <a:t>All nodes at the same depth belong to the same pipeline stage</a:t>
            </a:r>
          </a:p>
          <a:p>
            <a:endParaRPr lang="en-US" dirty="0"/>
          </a:p>
          <a:p>
            <a:r>
              <a:rPr lang="en-US" dirty="0"/>
              <a:t>State causes </a:t>
            </a:r>
            <a:r>
              <a:rPr lang="en-US" b="1" i="1" dirty="0"/>
              <a:t>inter-packet</a:t>
            </a:r>
            <a:r>
              <a:rPr lang="en-US" dirty="0"/>
              <a:t> dependencies</a:t>
            </a:r>
          </a:p>
          <a:p>
            <a:pPr lvl="1"/>
            <a:r>
              <a:rPr lang="en-US" dirty="0"/>
              <a:t>Cycles in dep. graph: state read must follow write from previous packet.</a:t>
            </a:r>
          </a:p>
          <a:p>
            <a:pPr lvl="1"/>
            <a:r>
              <a:rPr lang="en-US" dirty="0"/>
              <a:t>Find strongly connected components; contract SCCs to single nodes</a:t>
            </a:r>
          </a:p>
          <a:p>
            <a:pPr lvl="1"/>
            <a:r>
              <a:rPr lang="en-US" dirty="0"/>
              <a:t>Depth-first search on resulting DAG</a:t>
            </a:r>
          </a:p>
        </p:txBody>
      </p:sp>
    </p:spTree>
    <p:extLst>
      <p:ext uri="{BB962C8B-B14F-4D97-AF65-F5344CB8AC3E}">
        <p14:creationId xmlns:p14="http://schemas.microsoft.com/office/powerpoint/2010/main" val="1752322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a:t>Future work: An era of specialized systems</a:t>
            </a:r>
          </a:p>
        </p:txBody>
      </p:sp>
      <p:sp>
        <p:nvSpPr>
          <p:cNvPr id="3" name="Content Placeholder 2"/>
          <p:cNvSpPr>
            <a:spLocks noGrp="1"/>
          </p:cNvSpPr>
          <p:nvPr>
            <p:ph idx="1"/>
          </p:nvPr>
        </p:nvSpPr>
        <p:spPr/>
        <p:txBody>
          <a:bodyPr>
            <a:normAutofit lnSpcReduction="10000"/>
          </a:bodyPr>
          <a:lstStyle/>
          <a:p>
            <a:r>
              <a:rPr lang="en-US" dirty="0"/>
              <a:t>With Moore’s law ending, hardware specialization is a necessity</a:t>
            </a:r>
          </a:p>
          <a:p>
            <a:pPr lvl="1"/>
            <a:r>
              <a:rPr lang="en-US" sz="2600" dirty="0"/>
              <a:t>Video encoding, graphics, machine learning, bitcoin mining, </a:t>
            </a:r>
            <a:r>
              <a:rPr lang="is-IS" sz="2600" dirty="0"/>
              <a:t>…</a:t>
            </a:r>
            <a:endParaRPr lang="en-US" sz="2600" dirty="0"/>
          </a:p>
          <a:p>
            <a:pPr lvl="1"/>
            <a:endParaRPr lang="en-US" dirty="0"/>
          </a:p>
          <a:p>
            <a:r>
              <a:rPr lang="en-US" dirty="0"/>
              <a:t>Recurring tension between programmability and specialization</a:t>
            </a:r>
          </a:p>
          <a:p>
            <a:endParaRPr lang="en-US" dirty="0"/>
          </a:p>
          <a:p>
            <a:pPr marL="228600" lvl="1">
              <a:spcBef>
                <a:spcPts val="1000"/>
              </a:spcBef>
            </a:pPr>
            <a:r>
              <a:rPr lang="en-US" sz="2800" dirty="0"/>
              <a:t>Simple question: How do we design a cluster of processors and accelerators for (machine learning / video encoding / </a:t>
            </a:r>
            <a:r>
              <a:rPr lang="is-IS" sz="2800" dirty="0"/>
              <a:t>…)</a:t>
            </a:r>
            <a:r>
              <a:rPr lang="en-US" sz="2800" dirty="0"/>
              <a:t>?</a:t>
            </a:r>
          </a:p>
          <a:p>
            <a:pPr marL="228600" lvl="1">
              <a:spcBef>
                <a:spcPts val="1000"/>
              </a:spcBef>
            </a:pPr>
            <a:endParaRPr lang="en-US" sz="2800" dirty="0"/>
          </a:p>
          <a:p>
            <a:pPr marL="228600" lvl="1">
              <a:spcBef>
                <a:spcPts val="1000"/>
              </a:spcBef>
            </a:pPr>
            <a:r>
              <a:rPr lang="en-US" sz="2800" dirty="0"/>
              <a:t>Requires synthesizing ideas from languages, compilers, hardware, and networking</a:t>
            </a:r>
          </a:p>
          <a:p>
            <a:pPr lvl="1"/>
            <a:endParaRPr lang="en-US" dirty="0"/>
          </a:p>
          <a:p>
            <a:pPr lvl="2"/>
            <a:endParaRPr lang="en-US" dirty="0"/>
          </a:p>
        </p:txBody>
      </p:sp>
    </p:spTree>
    <p:extLst>
      <p:ext uri="{BB962C8B-B14F-4D97-AF65-F5344CB8AC3E}">
        <p14:creationId xmlns:p14="http://schemas.microsoft.com/office/powerpoint/2010/main" val="1349433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3" name="Group 302"/>
          <p:cNvGrpSpPr/>
          <p:nvPr/>
        </p:nvGrpSpPr>
        <p:grpSpPr>
          <a:xfrm>
            <a:off x="1485900" y="1905000"/>
            <a:ext cx="573594" cy="3216970"/>
            <a:chOff x="1519491" y="1920327"/>
            <a:chExt cx="641432" cy="3216970"/>
          </a:xfrm>
        </p:grpSpPr>
        <p:sp>
          <p:nvSpPr>
            <p:cNvPr id="304" name="Rectangle 303"/>
            <p:cNvSpPr/>
            <p:nvPr/>
          </p:nvSpPr>
          <p:spPr>
            <a:xfrm>
              <a:off x="1638300" y="1920327"/>
              <a:ext cx="457200" cy="3216970"/>
            </a:xfrm>
            <a:prstGeom prst="rect">
              <a:avLst/>
            </a:prstGeom>
            <a:solidFill>
              <a:srgbClr val="00B0F0"/>
            </a:solidFill>
            <a:ln>
              <a:solidFill>
                <a:srgbClr val="00B0F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05" name="TextBox 304"/>
            <p:cNvSpPr txBox="1"/>
            <p:nvPr/>
          </p:nvSpPr>
          <p:spPr>
            <a:xfrm>
              <a:off x="1562100" y="2438400"/>
              <a:ext cx="598823" cy="408897"/>
            </a:xfrm>
            <a:prstGeom prst="rect">
              <a:avLst/>
            </a:prstGeom>
            <a:noFill/>
          </p:spPr>
          <p:txBody>
            <a:bodyPr wrap="none" lIns="130622" tIns="65311" rIns="130622" bIns="65311" rtlCol="0">
              <a:spAutoFit/>
            </a:bodyPr>
            <a:lstStyle/>
            <a:p>
              <a:r>
                <a:rPr lang="en-US">
                  <a:latin typeface="Seravek"/>
                  <a:cs typeface="Seravek"/>
                </a:rPr>
                <a:t>Eth</a:t>
              </a:r>
              <a:endParaRPr lang="en-US" dirty="0">
                <a:latin typeface="Seravek"/>
                <a:cs typeface="Seravek"/>
              </a:endParaRPr>
            </a:p>
          </p:txBody>
        </p:sp>
        <p:sp>
          <p:nvSpPr>
            <p:cNvPr id="306" name="TextBox 305"/>
            <p:cNvSpPr txBox="1"/>
            <p:nvPr/>
          </p:nvSpPr>
          <p:spPr>
            <a:xfrm>
              <a:off x="1638300" y="3390900"/>
              <a:ext cx="441729" cy="408897"/>
            </a:xfrm>
            <a:prstGeom prst="rect">
              <a:avLst/>
            </a:prstGeom>
            <a:noFill/>
          </p:spPr>
          <p:txBody>
            <a:bodyPr wrap="none" lIns="130622" tIns="65311" rIns="130622" bIns="65311" rtlCol="0">
              <a:spAutoFit/>
            </a:bodyPr>
            <a:lstStyle/>
            <a:p>
              <a:r>
                <a:rPr lang="en-US" dirty="0">
                  <a:latin typeface="Seravek"/>
                  <a:cs typeface="Seravek"/>
                </a:rPr>
                <a:t>IP</a:t>
              </a:r>
            </a:p>
          </p:txBody>
        </p:sp>
        <p:sp>
          <p:nvSpPr>
            <p:cNvPr id="307" name="TextBox 306"/>
            <p:cNvSpPr txBox="1"/>
            <p:nvPr/>
          </p:nvSpPr>
          <p:spPr>
            <a:xfrm>
              <a:off x="1519491" y="4495800"/>
              <a:ext cx="639092" cy="408897"/>
            </a:xfrm>
            <a:prstGeom prst="rect">
              <a:avLst/>
            </a:prstGeom>
            <a:noFill/>
          </p:spPr>
          <p:txBody>
            <a:bodyPr wrap="none" lIns="130622" tIns="65311" rIns="130622" bIns="65311" rtlCol="0">
              <a:spAutoFit/>
            </a:bodyPr>
            <a:lstStyle/>
            <a:p>
              <a:r>
                <a:rPr lang="en-US" dirty="0">
                  <a:latin typeface="Seravek"/>
                  <a:cs typeface="Seravek"/>
                </a:rPr>
                <a:t>TCP</a:t>
              </a:r>
            </a:p>
          </p:txBody>
        </p:sp>
        <p:cxnSp>
          <p:nvCxnSpPr>
            <p:cNvPr id="308" name="Straight Connector 307"/>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a:t>A fixed-function router pipeline</a:t>
            </a:r>
          </a:p>
        </p:txBody>
      </p:sp>
      <p:sp>
        <p:nvSpPr>
          <p:cNvPr id="18" name="TextBox 17"/>
          <p:cNvSpPr txBox="1"/>
          <p:nvPr/>
        </p:nvSpPr>
        <p:spPr>
          <a:xfrm>
            <a:off x="-76200" y="1371600"/>
            <a:ext cx="792786" cy="685895"/>
          </a:xfrm>
          <a:prstGeom prst="rect">
            <a:avLst/>
          </a:prstGeom>
          <a:noFill/>
        </p:spPr>
        <p:txBody>
          <a:bodyPr wrap="none" lIns="130622" tIns="65311" rIns="130622" bIns="65311" rtlCol="0">
            <a:spAutoFit/>
          </a:bodyPr>
          <a:lstStyle/>
          <a:p>
            <a:r>
              <a:rPr lang="en-US" dirty="0">
                <a:latin typeface="Seravek"/>
                <a:cs typeface="Seravek"/>
              </a:rPr>
              <a:t>Input</a:t>
            </a:r>
          </a:p>
          <a:p>
            <a:r>
              <a:rPr lang="en-US" dirty="0">
                <a:latin typeface="Seravek"/>
                <a:cs typeface="Seravek"/>
              </a:rPr>
              <a:t>Ports</a:t>
            </a:r>
          </a:p>
        </p:txBody>
      </p:sp>
      <p:sp>
        <p:nvSpPr>
          <p:cNvPr id="19" name="TextBox 18"/>
          <p:cNvSpPr txBox="1"/>
          <p:nvPr/>
        </p:nvSpPr>
        <p:spPr>
          <a:xfrm>
            <a:off x="6969842" y="1333405"/>
            <a:ext cx="1297858" cy="685895"/>
          </a:xfrm>
          <a:prstGeom prst="rect">
            <a:avLst/>
          </a:prstGeom>
          <a:noFill/>
        </p:spPr>
        <p:txBody>
          <a:bodyPr wrap="square" lIns="130622" tIns="65311" rIns="130622" bIns="65311" rtlCol="0">
            <a:spAutoFit/>
          </a:bodyPr>
          <a:lstStyle/>
          <a:p>
            <a:pPr algn="ctr"/>
            <a:r>
              <a:rPr lang="en-US" dirty="0">
                <a:latin typeface="Seravek"/>
                <a:cs typeface="Seravek"/>
              </a:rPr>
              <a:t>Queues/</a:t>
            </a:r>
          </a:p>
          <a:p>
            <a:pPr algn="ctr"/>
            <a:r>
              <a:rPr lang="en-US" dirty="0">
                <a:latin typeface="Seravek"/>
                <a:cs typeface="Seravek"/>
              </a:rPr>
              <a:t>Scheduler</a:t>
            </a:r>
          </a:p>
        </p:txBody>
      </p:sp>
      <p:sp>
        <p:nvSpPr>
          <p:cNvPr id="25" name="TextBox 24"/>
          <p:cNvSpPr txBox="1"/>
          <p:nvPr/>
        </p:nvSpPr>
        <p:spPr>
          <a:xfrm>
            <a:off x="419100" y="3467100"/>
            <a:ext cx="916049" cy="410071"/>
          </a:xfrm>
          <a:prstGeom prst="rect">
            <a:avLst/>
          </a:prstGeom>
          <a:noFill/>
        </p:spPr>
        <p:txBody>
          <a:bodyPr wrap="none" lIns="130622" tIns="65311" rIns="130622" bIns="65311" rtlCol="0">
            <a:spAutoFit/>
          </a:bodyPr>
          <a:lstStyle/>
          <a:p>
            <a:r>
              <a:rPr lang="en-US" dirty="0">
                <a:latin typeface="Seravek"/>
                <a:cs typeface="Seravek"/>
              </a:rPr>
              <a:t>Parser</a:t>
            </a:r>
          </a:p>
        </p:txBody>
      </p:sp>
      <p:cxnSp>
        <p:nvCxnSpPr>
          <p:cNvPr id="71" name="Straight Connector 70"/>
          <p:cNvCxnSpPr/>
          <p:nvPr/>
        </p:nvCxnSpPr>
        <p:spPr>
          <a:xfrm>
            <a:off x="5007227"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80" name="Group 79"/>
          <p:cNvGrpSpPr/>
          <p:nvPr/>
        </p:nvGrpSpPr>
        <p:grpSpPr>
          <a:xfrm>
            <a:off x="6961105" y="1927712"/>
            <a:ext cx="1230395" cy="3209586"/>
            <a:chOff x="7022460" y="1927712"/>
            <a:chExt cx="1230395" cy="3209586"/>
          </a:xfrm>
        </p:grpSpPr>
        <p:sp>
          <p:nvSpPr>
            <p:cNvPr id="52" name="Rectangle 51"/>
            <p:cNvSpPr/>
            <p:nvPr/>
          </p:nvSpPr>
          <p:spPr>
            <a:xfrm>
              <a:off x="7022460" y="1927712"/>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66" name="Freeform 65"/>
            <p:cNvSpPr/>
            <p:nvPr/>
          </p:nvSpPr>
          <p:spPr>
            <a:xfrm>
              <a:off x="7385518" y="2577271"/>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7" name="Straight Connector 66"/>
            <p:cNvCxnSpPr/>
            <p:nvPr/>
          </p:nvCxnSpPr>
          <p:spPr>
            <a:xfrm>
              <a:off x="7829702"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7706751"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3" name="Freeform 62"/>
            <p:cNvSpPr/>
            <p:nvPr/>
          </p:nvSpPr>
          <p:spPr>
            <a:xfrm>
              <a:off x="7385518" y="3080347"/>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 name="Straight Connector 63"/>
            <p:cNvCxnSpPr/>
            <p:nvPr/>
          </p:nvCxnSpPr>
          <p:spPr>
            <a:xfrm>
              <a:off x="7829702"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7706751"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0" name="Freeform 59"/>
            <p:cNvSpPr/>
            <p:nvPr/>
          </p:nvSpPr>
          <p:spPr>
            <a:xfrm>
              <a:off x="7385518" y="3577069"/>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1" name="Straight Connector 60"/>
            <p:cNvCxnSpPr/>
            <p:nvPr/>
          </p:nvCxnSpPr>
          <p:spPr>
            <a:xfrm>
              <a:off x="7829702"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7706751"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7" name="Freeform 56"/>
            <p:cNvSpPr/>
            <p:nvPr/>
          </p:nvSpPr>
          <p:spPr>
            <a:xfrm>
              <a:off x="7385518" y="407379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8" name="Straight Connector 57"/>
            <p:cNvCxnSpPr/>
            <p:nvPr/>
          </p:nvCxnSpPr>
          <p:spPr>
            <a:xfrm>
              <a:off x="7829702"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7706751"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41" name="Straight Connector 40"/>
          <p:cNvCxnSpPr/>
          <p:nvPr/>
        </p:nvCxnSpPr>
        <p:spPr>
          <a:xfrm>
            <a:off x="9730358"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45" name="Group 44"/>
          <p:cNvGrpSpPr/>
          <p:nvPr/>
        </p:nvGrpSpPr>
        <p:grpSpPr>
          <a:xfrm>
            <a:off x="3679878" y="2133601"/>
            <a:ext cx="1313752" cy="3188731"/>
            <a:chOff x="3679878" y="2133601"/>
            <a:chExt cx="1313752" cy="3188731"/>
          </a:xfrm>
        </p:grpSpPr>
        <p:sp>
          <p:nvSpPr>
            <p:cNvPr id="22" name="Rectangle 21"/>
            <p:cNvSpPr/>
            <p:nvPr/>
          </p:nvSpPr>
          <p:spPr>
            <a:xfrm>
              <a:off x="3765424"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37" name="Rectangle 136"/>
            <p:cNvSpPr/>
            <p:nvPr/>
          </p:nvSpPr>
          <p:spPr>
            <a:xfrm>
              <a:off x="3763305" y="2133601"/>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1" name="Rectangle 160"/>
            <p:cNvSpPr/>
            <p:nvPr/>
          </p:nvSpPr>
          <p:spPr>
            <a:xfrm>
              <a:off x="3828679"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2" name="Trapezoid 161"/>
            <p:cNvSpPr/>
            <p:nvPr/>
          </p:nvSpPr>
          <p:spPr>
            <a:xfrm rot="5400000">
              <a:off x="45814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63" name="Straight Connector 162"/>
            <p:cNvCxnSpPr/>
            <p:nvPr/>
          </p:nvCxnSpPr>
          <p:spPr>
            <a:xfrm flipV="1">
              <a:off x="45057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8" name="Rectangle 157"/>
            <p:cNvSpPr/>
            <p:nvPr/>
          </p:nvSpPr>
          <p:spPr>
            <a:xfrm>
              <a:off x="38286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9" name="Trapezoid 158"/>
            <p:cNvSpPr/>
            <p:nvPr/>
          </p:nvSpPr>
          <p:spPr>
            <a:xfrm rot="5400000">
              <a:off x="45814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0" name="Straight Connector 159"/>
            <p:cNvCxnSpPr/>
            <p:nvPr/>
          </p:nvCxnSpPr>
          <p:spPr>
            <a:xfrm flipV="1">
              <a:off x="45057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5" name="Rectangle 154"/>
            <p:cNvSpPr/>
            <p:nvPr/>
          </p:nvSpPr>
          <p:spPr>
            <a:xfrm>
              <a:off x="38286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6" name="Trapezoid 155"/>
            <p:cNvSpPr/>
            <p:nvPr/>
          </p:nvSpPr>
          <p:spPr>
            <a:xfrm rot="5400000">
              <a:off x="45814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7" name="Straight Connector 156"/>
            <p:cNvCxnSpPr>
              <a:stCxn id="253" idx="3"/>
            </p:cNvCxnSpPr>
            <p:nvPr/>
          </p:nvCxnSpPr>
          <p:spPr>
            <a:xfrm flipV="1">
              <a:off x="45057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38286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3" name="Trapezoid 152"/>
            <p:cNvSpPr/>
            <p:nvPr/>
          </p:nvSpPr>
          <p:spPr>
            <a:xfrm rot="5400000">
              <a:off x="45814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4" name="Straight Connector 153"/>
            <p:cNvCxnSpPr>
              <a:stCxn id="250" idx="3"/>
              <a:endCxn id="251" idx="2"/>
            </p:cNvCxnSpPr>
            <p:nvPr/>
          </p:nvCxnSpPr>
          <p:spPr>
            <a:xfrm flipV="1">
              <a:off x="45057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38286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0" name="Trapezoid 149"/>
            <p:cNvSpPr/>
            <p:nvPr/>
          </p:nvSpPr>
          <p:spPr>
            <a:xfrm rot="5400000">
              <a:off x="45814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1" name="Straight Connector 150"/>
            <p:cNvCxnSpPr>
              <a:stCxn id="247" idx="3"/>
              <a:endCxn id="248" idx="2"/>
            </p:cNvCxnSpPr>
            <p:nvPr/>
          </p:nvCxnSpPr>
          <p:spPr>
            <a:xfrm flipV="1">
              <a:off x="45057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6" name="Rectangle 145"/>
            <p:cNvSpPr/>
            <p:nvPr/>
          </p:nvSpPr>
          <p:spPr>
            <a:xfrm>
              <a:off x="38286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7" name="Trapezoid 146"/>
            <p:cNvSpPr/>
            <p:nvPr/>
          </p:nvSpPr>
          <p:spPr>
            <a:xfrm rot="5400000">
              <a:off x="45814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8" name="Straight Connector 147"/>
            <p:cNvCxnSpPr>
              <a:stCxn id="244" idx="3"/>
              <a:endCxn id="245" idx="2"/>
            </p:cNvCxnSpPr>
            <p:nvPr/>
          </p:nvCxnSpPr>
          <p:spPr>
            <a:xfrm flipV="1">
              <a:off x="45057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39" name="TextBox 138"/>
            <p:cNvSpPr txBox="1"/>
            <p:nvPr/>
          </p:nvSpPr>
          <p:spPr>
            <a:xfrm>
              <a:off x="3679878" y="2319660"/>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sp>
          <p:nvSpPr>
            <p:cNvPr id="136" name="TextBox 135"/>
            <p:cNvSpPr txBox="1"/>
            <p:nvPr/>
          </p:nvSpPr>
          <p:spPr>
            <a:xfrm>
              <a:off x="3962400" y="4953000"/>
              <a:ext cx="582852" cy="369332"/>
            </a:xfrm>
            <a:prstGeom prst="rect">
              <a:avLst/>
            </a:prstGeom>
            <a:noFill/>
          </p:spPr>
          <p:txBody>
            <a:bodyPr wrap="none" rtlCol="0">
              <a:spAutoFit/>
            </a:bodyPr>
            <a:lstStyle/>
            <a:p>
              <a:r>
                <a:rPr lang="en-US">
                  <a:latin typeface="Seravek"/>
                  <a:cs typeface="Seravek"/>
                </a:rPr>
                <a:t>ACL</a:t>
              </a:r>
              <a:endParaRPr lang="en-US" dirty="0">
                <a:latin typeface="Seravek"/>
                <a:cs typeface="Seravek"/>
              </a:endParaRPr>
            </a:p>
          </p:txBody>
        </p:sp>
      </p:grpSp>
      <p:cxnSp>
        <p:nvCxnSpPr>
          <p:cNvPr id="26" name="Straight Connector 25"/>
          <p:cNvCxnSpPr/>
          <p:nvPr/>
        </p:nvCxnSpPr>
        <p:spPr>
          <a:xfrm>
            <a:off x="6556745" y="2609973"/>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556745" y="450001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556745" y="328218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556745" y="3809018"/>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76" name="Group 75"/>
          <p:cNvGrpSpPr/>
          <p:nvPr/>
        </p:nvGrpSpPr>
        <p:grpSpPr>
          <a:xfrm>
            <a:off x="8448123" y="1331979"/>
            <a:ext cx="2905678" cy="534921"/>
            <a:chOff x="8448122" y="1331979"/>
            <a:chExt cx="3016453" cy="534921"/>
          </a:xfrm>
        </p:grpSpPr>
        <p:cxnSp>
          <p:nvCxnSpPr>
            <p:cNvPr id="10" name="Straight Connector 9"/>
            <p:cNvCxnSpPr/>
            <p:nvPr/>
          </p:nvCxnSpPr>
          <p:spPr>
            <a:xfrm>
              <a:off x="8448122"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448122" y="1776304"/>
              <a:ext cx="301645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9083162" y="1331979"/>
              <a:ext cx="1786109" cy="410070"/>
            </a:xfrm>
            <a:prstGeom prst="rect">
              <a:avLst/>
            </a:prstGeom>
            <a:noFill/>
          </p:spPr>
          <p:txBody>
            <a:bodyPr wrap="none" lIns="130622" tIns="65311" rIns="130622" bIns="65311" rtlCol="0">
              <a:spAutoFit/>
            </a:bodyPr>
            <a:lstStyle/>
            <a:p>
              <a:r>
                <a:rPr lang="en-US" dirty="0">
                  <a:latin typeface="Seravek"/>
                  <a:cs typeface="Seravek"/>
                </a:rPr>
                <a:t>Egress pipeline</a:t>
              </a:r>
            </a:p>
          </p:txBody>
        </p:sp>
        <p:cxnSp>
          <p:nvCxnSpPr>
            <p:cNvPr id="11" name="Straight Connector 10"/>
            <p:cNvCxnSpPr/>
            <p:nvPr/>
          </p:nvCxnSpPr>
          <p:spPr>
            <a:xfrm>
              <a:off x="11464575" y="1674879"/>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0191114" y="2120900"/>
            <a:ext cx="1313752" cy="3201432"/>
            <a:chOff x="10191114" y="2120900"/>
            <a:chExt cx="1313752" cy="3201432"/>
          </a:xfrm>
        </p:grpSpPr>
        <p:sp>
          <p:nvSpPr>
            <p:cNvPr id="37" name="Rectangle 36"/>
            <p:cNvSpPr/>
            <p:nvPr/>
          </p:nvSpPr>
          <p:spPr>
            <a:xfrm>
              <a:off x="10274613"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27" name="Rectangle 226"/>
            <p:cNvSpPr/>
            <p:nvPr/>
          </p:nvSpPr>
          <p:spPr>
            <a:xfrm>
              <a:off x="10274541" y="2120900"/>
              <a:ext cx="1116363"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51" name="Rectangle 250"/>
            <p:cNvSpPr/>
            <p:nvPr/>
          </p:nvSpPr>
          <p:spPr>
            <a:xfrm>
              <a:off x="10339915" y="26800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2" name="Trapezoid 251"/>
            <p:cNvSpPr/>
            <p:nvPr/>
          </p:nvSpPr>
          <p:spPr>
            <a:xfrm rot="5400000">
              <a:off x="11092698" y="26777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53" name="Straight Connector 252"/>
            <p:cNvCxnSpPr/>
            <p:nvPr/>
          </p:nvCxnSpPr>
          <p:spPr>
            <a:xfrm flipV="1">
              <a:off x="11016957" y="27959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8" name="Rectangle 247"/>
            <p:cNvSpPr/>
            <p:nvPr/>
          </p:nvSpPr>
          <p:spPr>
            <a:xfrm>
              <a:off x="10339915" y="30106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9" name="Trapezoid 248"/>
            <p:cNvSpPr/>
            <p:nvPr/>
          </p:nvSpPr>
          <p:spPr>
            <a:xfrm rot="5400000">
              <a:off x="11092698" y="30083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0" name="Straight Connector 249"/>
            <p:cNvCxnSpPr/>
            <p:nvPr/>
          </p:nvCxnSpPr>
          <p:spPr>
            <a:xfrm flipV="1">
              <a:off x="11016957" y="31265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5" name="Rectangle 244"/>
            <p:cNvSpPr/>
            <p:nvPr/>
          </p:nvSpPr>
          <p:spPr>
            <a:xfrm>
              <a:off x="10339915" y="33401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6" name="Trapezoid 245"/>
            <p:cNvSpPr/>
            <p:nvPr/>
          </p:nvSpPr>
          <p:spPr>
            <a:xfrm rot="5400000">
              <a:off x="11092698" y="33378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7" name="Straight Connector 246"/>
            <p:cNvCxnSpPr/>
            <p:nvPr/>
          </p:nvCxnSpPr>
          <p:spPr>
            <a:xfrm flipV="1">
              <a:off x="11016957" y="34559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2" name="Rectangle 241"/>
            <p:cNvSpPr/>
            <p:nvPr/>
          </p:nvSpPr>
          <p:spPr>
            <a:xfrm>
              <a:off x="10339915" y="36830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3" name="Trapezoid 242"/>
            <p:cNvSpPr/>
            <p:nvPr/>
          </p:nvSpPr>
          <p:spPr>
            <a:xfrm rot="5400000">
              <a:off x="11092698" y="36807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4" name="Straight Connector 243"/>
            <p:cNvCxnSpPr/>
            <p:nvPr/>
          </p:nvCxnSpPr>
          <p:spPr>
            <a:xfrm flipV="1">
              <a:off x="11016957" y="37988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9" name="Rectangle 238"/>
            <p:cNvSpPr/>
            <p:nvPr/>
          </p:nvSpPr>
          <p:spPr>
            <a:xfrm>
              <a:off x="10339915" y="40135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0" name="Trapezoid 239"/>
            <p:cNvSpPr/>
            <p:nvPr/>
          </p:nvSpPr>
          <p:spPr>
            <a:xfrm rot="5400000">
              <a:off x="11092698" y="40112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1" name="Straight Connector 240"/>
            <p:cNvCxnSpPr/>
            <p:nvPr/>
          </p:nvCxnSpPr>
          <p:spPr>
            <a:xfrm flipV="1">
              <a:off x="11016957" y="41294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6" name="Rectangle 235"/>
            <p:cNvSpPr/>
            <p:nvPr/>
          </p:nvSpPr>
          <p:spPr>
            <a:xfrm>
              <a:off x="10339915" y="4362459"/>
              <a:ext cx="677046"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7" name="Trapezoid 236"/>
            <p:cNvSpPr/>
            <p:nvPr/>
          </p:nvSpPr>
          <p:spPr>
            <a:xfrm rot="5400000">
              <a:off x="11092696" y="4360175"/>
              <a:ext cx="231771" cy="236339"/>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8" name="Straight Connector 237"/>
            <p:cNvCxnSpPr/>
            <p:nvPr/>
          </p:nvCxnSpPr>
          <p:spPr>
            <a:xfrm flipV="1">
              <a:off x="11016942" y="44783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29" name="TextBox 228"/>
            <p:cNvSpPr txBox="1"/>
            <p:nvPr/>
          </p:nvSpPr>
          <p:spPr>
            <a:xfrm>
              <a:off x="10191114" y="2306960"/>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sp>
          <p:nvSpPr>
            <p:cNvPr id="226" name="TextBox 225"/>
            <p:cNvSpPr txBox="1"/>
            <p:nvPr/>
          </p:nvSpPr>
          <p:spPr>
            <a:xfrm>
              <a:off x="10325100" y="4953000"/>
              <a:ext cx="1119217" cy="369332"/>
            </a:xfrm>
            <a:prstGeom prst="rect">
              <a:avLst/>
            </a:prstGeom>
            <a:noFill/>
          </p:spPr>
          <p:txBody>
            <a:bodyPr wrap="none" rtlCol="0">
              <a:spAutoFit/>
            </a:bodyPr>
            <a:lstStyle/>
            <a:p>
              <a:r>
                <a:rPr lang="en-US" dirty="0">
                  <a:latin typeface="Seravek"/>
                  <a:cs typeface="Seravek"/>
                </a:rPr>
                <a:t>Multicast</a:t>
              </a:r>
            </a:p>
          </p:txBody>
        </p:sp>
      </p:grpSp>
      <p:sp>
        <p:nvSpPr>
          <p:cNvPr id="257" name="Rounded Rectangle 256"/>
          <p:cNvSpPr/>
          <p:nvPr/>
        </p:nvSpPr>
        <p:spPr>
          <a:xfrm>
            <a:off x="590550" y="5334000"/>
            <a:ext cx="110109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a:latin typeface="Gadugi" charset="0"/>
                <a:ea typeface="Gadugi" charset="0"/>
                <a:cs typeface="Gadugi" charset="0"/>
              </a:rPr>
              <a:t>Deterministic pipelines supporting a throughput of 1 packet/cycle (1 GHz)</a:t>
            </a:r>
          </a:p>
        </p:txBody>
      </p:sp>
      <p:sp>
        <p:nvSpPr>
          <p:cNvPr id="259" name="Rounded Rectangle 258"/>
          <p:cNvSpPr/>
          <p:nvPr/>
        </p:nvSpPr>
        <p:spPr>
          <a:xfrm>
            <a:off x="1562100" y="6096000"/>
            <a:ext cx="47625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a:latin typeface="Gadugi" charset="0"/>
                <a:ea typeface="Gadugi" charset="0"/>
                <a:cs typeface="Gadugi" charset="0"/>
              </a:rPr>
              <a:t>State is local to action units</a:t>
            </a:r>
          </a:p>
        </p:txBody>
      </p:sp>
      <p:sp>
        <p:nvSpPr>
          <p:cNvPr id="254" name="Right Arrow 253"/>
          <p:cNvSpPr/>
          <p:nvPr/>
        </p:nvSpPr>
        <p:spPr>
          <a:xfrm>
            <a:off x="20574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5" name="Right Arrow 254"/>
          <p:cNvSpPr/>
          <p:nvPr/>
        </p:nvSpPr>
        <p:spPr>
          <a:xfrm>
            <a:off x="34755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8" name="Right Arrow 257"/>
          <p:cNvSpPr/>
          <p:nvPr/>
        </p:nvSpPr>
        <p:spPr>
          <a:xfrm>
            <a:off x="51138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0" name="Right Arrow 259"/>
          <p:cNvSpPr/>
          <p:nvPr/>
        </p:nvSpPr>
        <p:spPr>
          <a:xfrm>
            <a:off x="67140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1" name="Right Arrow 260"/>
          <p:cNvSpPr/>
          <p:nvPr/>
        </p:nvSpPr>
        <p:spPr>
          <a:xfrm>
            <a:off x="81915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2" name="Right Arrow 261"/>
          <p:cNvSpPr/>
          <p:nvPr/>
        </p:nvSpPr>
        <p:spPr>
          <a:xfrm>
            <a:off x="98001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49" name="Group 48"/>
          <p:cNvGrpSpPr/>
          <p:nvPr/>
        </p:nvGrpSpPr>
        <p:grpSpPr>
          <a:xfrm>
            <a:off x="5459933" y="2124798"/>
            <a:ext cx="1313752" cy="3197534"/>
            <a:chOff x="5459933" y="2124798"/>
            <a:chExt cx="1313752" cy="3197534"/>
          </a:xfrm>
        </p:grpSpPr>
        <p:sp>
          <p:nvSpPr>
            <p:cNvPr id="30" name="Rectangle 29"/>
            <p:cNvSpPr/>
            <p:nvPr/>
          </p:nvSpPr>
          <p:spPr>
            <a:xfrm>
              <a:off x="5551482"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67" name="Rectangle 166"/>
            <p:cNvSpPr/>
            <p:nvPr/>
          </p:nvSpPr>
          <p:spPr>
            <a:xfrm>
              <a:off x="5543360" y="2125724"/>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91" name="Rectangle 190"/>
            <p:cNvSpPr/>
            <p:nvPr/>
          </p:nvSpPr>
          <p:spPr>
            <a:xfrm>
              <a:off x="5608734" y="26848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2" name="Trapezoid 191"/>
            <p:cNvSpPr/>
            <p:nvPr/>
          </p:nvSpPr>
          <p:spPr>
            <a:xfrm rot="5400000">
              <a:off x="6361517" y="26826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93" name="Straight Connector 192"/>
            <p:cNvCxnSpPr/>
            <p:nvPr/>
          </p:nvCxnSpPr>
          <p:spPr>
            <a:xfrm flipV="1">
              <a:off x="6285776" y="28007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8" name="Rectangle 187"/>
            <p:cNvSpPr/>
            <p:nvPr/>
          </p:nvSpPr>
          <p:spPr>
            <a:xfrm>
              <a:off x="5608734" y="3015466"/>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6361517" y="3013183"/>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p:nvPr/>
          </p:nvCxnSpPr>
          <p:spPr>
            <a:xfrm flipV="1">
              <a:off x="6285776" y="3131352"/>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5" name="Rectangle 184"/>
            <p:cNvSpPr/>
            <p:nvPr/>
          </p:nvSpPr>
          <p:spPr>
            <a:xfrm>
              <a:off x="5608734" y="33449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6361517" y="33426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p:nvPr/>
          </p:nvCxnSpPr>
          <p:spPr>
            <a:xfrm flipV="1">
              <a:off x="6285776" y="34608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2" name="Rectangle 181"/>
            <p:cNvSpPr/>
            <p:nvPr/>
          </p:nvSpPr>
          <p:spPr>
            <a:xfrm>
              <a:off x="5608734" y="36878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3" name="Trapezoid 182"/>
            <p:cNvSpPr/>
            <p:nvPr/>
          </p:nvSpPr>
          <p:spPr>
            <a:xfrm rot="5400000">
              <a:off x="6361517" y="36855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4" name="Straight Connector 183"/>
            <p:cNvCxnSpPr/>
            <p:nvPr/>
          </p:nvCxnSpPr>
          <p:spPr>
            <a:xfrm flipV="1">
              <a:off x="6285776" y="38037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9" name="Rectangle 178"/>
            <p:cNvSpPr/>
            <p:nvPr/>
          </p:nvSpPr>
          <p:spPr>
            <a:xfrm>
              <a:off x="5608734" y="40183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0" name="Trapezoid 179"/>
            <p:cNvSpPr/>
            <p:nvPr/>
          </p:nvSpPr>
          <p:spPr>
            <a:xfrm rot="5400000">
              <a:off x="6361517" y="40161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1" name="Straight Connector 180"/>
            <p:cNvCxnSpPr/>
            <p:nvPr/>
          </p:nvCxnSpPr>
          <p:spPr>
            <a:xfrm flipV="1">
              <a:off x="6285776" y="41342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6" name="Rectangle 175"/>
            <p:cNvSpPr/>
            <p:nvPr/>
          </p:nvSpPr>
          <p:spPr>
            <a:xfrm>
              <a:off x="5608734" y="436728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7" name="Trapezoid 176"/>
            <p:cNvSpPr/>
            <p:nvPr/>
          </p:nvSpPr>
          <p:spPr>
            <a:xfrm rot="5400000">
              <a:off x="6361517" y="436499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8" name="Straight Connector 177"/>
            <p:cNvCxnSpPr/>
            <p:nvPr/>
          </p:nvCxnSpPr>
          <p:spPr>
            <a:xfrm flipV="1">
              <a:off x="6285776" y="448316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69" name="TextBox 168"/>
            <p:cNvSpPr txBox="1"/>
            <p:nvPr/>
          </p:nvSpPr>
          <p:spPr>
            <a:xfrm>
              <a:off x="5459933" y="2311783"/>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sp>
          <p:nvSpPr>
            <p:cNvPr id="166" name="TextBox 165"/>
            <p:cNvSpPr txBox="1"/>
            <p:nvPr/>
          </p:nvSpPr>
          <p:spPr>
            <a:xfrm>
              <a:off x="5600700" y="4953000"/>
              <a:ext cx="943207" cy="369332"/>
            </a:xfrm>
            <a:prstGeom prst="rect">
              <a:avLst/>
            </a:prstGeom>
            <a:noFill/>
          </p:spPr>
          <p:txBody>
            <a:bodyPr wrap="none" rtlCol="0">
              <a:spAutoFit/>
            </a:bodyPr>
            <a:lstStyle/>
            <a:p>
              <a:r>
                <a:rPr lang="en-US" dirty="0">
                  <a:latin typeface="Seravek"/>
                  <a:cs typeface="Seravek"/>
                </a:rPr>
                <a:t>Tunnels</a:t>
              </a:r>
            </a:p>
          </p:txBody>
        </p:sp>
      </p:grpSp>
      <p:grpSp>
        <p:nvGrpSpPr>
          <p:cNvPr id="48" name="Group 47"/>
          <p:cNvGrpSpPr/>
          <p:nvPr/>
        </p:nvGrpSpPr>
        <p:grpSpPr>
          <a:xfrm>
            <a:off x="2245771" y="2130627"/>
            <a:ext cx="1335629" cy="3191705"/>
            <a:chOff x="2245771" y="2130627"/>
            <a:chExt cx="1335629" cy="3191705"/>
          </a:xfrm>
        </p:grpSpPr>
        <p:sp>
          <p:nvSpPr>
            <p:cNvPr id="23" name="Rectangle 22"/>
            <p:cNvSpPr/>
            <p:nvPr/>
          </p:nvSpPr>
          <p:spPr>
            <a:xfrm>
              <a:off x="2336578" y="2130627"/>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07" name="Rectangle 106"/>
            <p:cNvSpPr/>
            <p:nvPr/>
          </p:nvSpPr>
          <p:spPr>
            <a:xfrm>
              <a:off x="2324101" y="2133600"/>
              <a:ext cx="1143000"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1" name="Rectangle 130"/>
            <p:cNvSpPr/>
            <p:nvPr/>
          </p:nvSpPr>
          <p:spPr>
            <a:xfrm>
              <a:off x="2393693" y="26927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2" name="Trapezoid 131"/>
            <p:cNvSpPr/>
            <p:nvPr/>
          </p:nvSpPr>
          <p:spPr>
            <a:xfrm rot="5400000">
              <a:off x="3141341" y="26911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28" name="Rectangle 127"/>
            <p:cNvSpPr/>
            <p:nvPr/>
          </p:nvSpPr>
          <p:spPr>
            <a:xfrm>
              <a:off x="2393693" y="3023342"/>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9" name="Trapezoid 128"/>
            <p:cNvSpPr/>
            <p:nvPr/>
          </p:nvSpPr>
          <p:spPr>
            <a:xfrm rot="5400000">
              <a:off x="3141341" y="3021757"/>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0" name="Straight Connector 129"/>
            <p:cNvCxnSpPr/>
            <p:nvPr/>
          </p:nvCxnSpPr>
          <p:spPr>
            <a:xfrm flipV="1">
              <a:off x="3066733" y="3139228"/>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5" name="Rectangle 124"/>
            <p:cNvSpPr/>
            <p:nvPr/>
          </p:nvSpPr>
          <p:spPr>
            <a:xfrm>
              <a:off x="2393693" y="33528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6" name="Trapezoid 125"/>
            <p:cNvSpPr/>
            <p:nvPr/>
          </p:nvSpPr>
          <p:spPr>
            <a:xfrm rot="5400000">
              <a:off x="3141341" y="33512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7" name="Straight Connector 126"/>
            <p:cNvCxnSpPr>
              <a:stCxn id="206" idx="3"/>
              <a:endCxn id="207" idx="2"/>
            </p:cNvCxnSpPr>
            <p:nvPr/>
          </p:nvCxnSpPr>
          <p:spPr>
            <a:xfrm flipV="1">
              <a:off x="3066733" y="34686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2" name="Rectangle 121"/>
            <p:cNvSpPr/>
            <p:nvPr/>
          </p:nvSpPr>
          <p:spPr>
            <a:xfrm>
              <a:off x="2393693" y="36957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3" name="Trapezoid 122"/>
            <p:cNvSpPr/>
            <p:nvPr/>
          </p:nvSpPr>
          <p:spPr>
            <a:xfrm rot="5400000">
              <a:off x="3141341" y="36941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4" name="Straight Connector 123"/>
            <p:cNvCxnSpPr>
              <a:stCxn id="210" idx="3"/>
              <a:endCxn id="211" idx="2"/>
            </p:cNvCxnSpPr>
            <p:nvPr/>
          </p:nvCxnSpPr>
          <p:spPr>
            <a:xfrm flipV="1">
              <a:off x="3066733" y="38115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9" name="Rectangle 118"/>
            <p:cNvSpPr/>
            <p:nvPr/>
          </p:nvSpPr>
          <p:spPr>
            <a:xfrm>
              <a:off x="2393693" y="40262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0" name="Trapezoid 119"/>
            <p:cNvSpPr/>
            <p:nvPr/>
          </p:nvSpPr>
          <p:spPr>
            <a:xfrm rot="5400000">
              <a:off x="3141341" y="40246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1" name="Straight Connector 120"/>
            <p:cNvCxnSpPr>
              <a:stCxn id="214" idx="3"/>
              <a:endCxn id="215" idx="2"/>
            </p:cNvCxnSpPr>
            <p:nvPr/>
          </p:nvCxnSpPr>
          <p:spPr>
            <a:xfrm flipV="1">
              <a:off x="3066733" y="41421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2393693" y="4375158"/>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7" name="Trapezoid 116"/>
            <p:cNvSpPr/>
            <p:nvPr/>
          </p:nvSpPr>
          <p:spPr>
            <a:xfrm rot="5400000">
              <a:off x="3141341" y="4373573"/>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8" name="Straight Connector 117"/>
            <p:cNvCxnSpPr>
              <a:stCxn id="222" idx="3"/>
              <a:endCxn id="223" idx="2"/>
            </p:cNvCxnSpPr>
            <p:nvPr/>
          </p:nvCxnSpPr>
          <p:spPr>
            <a:xfrm flipV="1">
              <a:off x="3066733" y="4491044"/>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2245771" y="2319659"/>
              <a:ext cx="1305987"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sp>
          <p:nvSpPr>
            <p:cNvPr id="106" name="TextBox 105"/>
            <p:cNvSpPr txBox="1"/>
            <p:nvPr/>
          </p:nvSpPr>
          <p:spPr>
            <a:xfrm>
              <a:off x="2271426" y="4953000"/>
              <a:ext cx="1309974" cy="369332"/>
            </a:xfrm>
            <a:prstGeom prst="rect">
              <a:avLst/>
            </a:prstGeom>
            <a:noFill/>
          </p:spPr>
          <p:txBody>
            <a:bodyPr wrap="none" rtlCol="0">
              <a:spAutoFit/>
            </a:bodyPr>
            <a:lstStyle/>
            <a:p>
              <a:r>
                <a:rPr lang="en-US">
                  <a:latin typeface="Seravek"/>
                  <a:cs typeface="Seravek"/>
                </a:rPr>
                <a:t>Forwarding</a:t>
              </a:r>
              <a:endParaRPr lang="en-US" dirty="0">
                <a:latin typeface="Seravek"/>
                <a:cs typeface="Seravek"/>
              </a:endParaRPr>
            </a:p>
          </p:txBody>
        </p:sp>
      </p:grpSp>
      <p:grpSp>
        <p:nvGrpSpPr>
          <p:cNvPr id="75" name="Group 74"/>
          <p:cNvGrpSpPr/>
          <p:nvPr/>
        </p:nvGrpSpPr>
        <p:grpSpPr>
          <a:xfrm>
            <a:off x="2256358" y="1334043"/>
            <a:ext cx="4495800" cy="532857"/>
            <a:chOff x="2256358" y="1334043"/>
            <a:chExt cx="4495800" cy="532857"/>
          </a:xfrm>
        </p:grpSpPr>
        <p:cxnSp>
          <p:nvCxnSpPr>
            <p:cNvPr id="15" name="Straight Connector 14"/>
            <p:cNvCxnSpPr/>
            <p:nvPr/>
          </p:nvCxnSpPr>
          <p:spPr>
            <a:xfrm flipH="1">
              <a:off x="2259638" y="1778374"/>
              <a:ext cx="448499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3529725" y="1334043"/>
              <a:ext cx="1859688" cy="410070"/>
            </a:xfrm>
            <a:prstGeom prst="rect">
              <a:avLst/>
            </a:prstGeom>
            <a:noFill/>
          </p:spPr>
          <p:txBody>
            <a:bodyPr wrap="none" lIns="130622" tIns="65311" rIns="130622" bIns="65311" rtlCol="0">
              <a:spAutoFit/>
            </a:bodyPr>
            <a:lstStyle/>
            <a:p>
              <a:r>
                <a:rPr lang="en-US" dirty="0">
                  <a:latin typeface="Seravek"/>
                  <a:cs typeface="Seravek"/>
                </a:rPr>
                <a:t>Ingress pipeline</a:t>
              </a:r>
            </a:p>
          </p:txBody>
        </p:sp>
        <p:cxnSp>
          <p:nvCxnSpPr>
            <p:cNvPr id="264" name="Straight Connector 263"/>
            <p:cNvCxnSpPr/>
            <p:nvPr/>
          </p:nvCxnSpPr>
          <p:spPr>
            <a:xfrm>
              <a:off x="67521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22563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24" name="Rounded Rectangle 223"/>
          <p:cNvSpPr/>
          <p:nvPr/>
        </p:nvSpPr>
        <p:spPr>
          <a:xfrm>
            <a:off x="6629400" y="6096000"/>
            <a:ext cx="4114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a:latin typeface="Gadugi" charset="0"/>
                <a:ea typeface="Gadugi" charset="0"/>
                <a:cs typeface="Gadugi" charset="0"/>
              </a:rPr>
              <a:t>Constrained action units </a:t>
            </a:r>
          </a:p>
        </p:txBody>
      </p:sp>
      <p:sp>
        <p:nvSpPr>
          <p:cNvPr id="256" name="Right Arrow 255"/>
          <p:cNvSpPr/>
          <p:nvPr/>
        </p:nvSpPr>
        <p:spPr>
          <a:xfrm>
            <a:off x="1181100" y="350520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73" name="Group 72"/>
          <p:cNvGrpSpPr/>
          <p:nvPr/>
        </p:nvGrpSpPr>
        <p:grpSpPr>
          <a:xfrm>
            <a:off x="1485899" y="1920327"/>
            <a:ext cx="573594" cy="3216970"/>
            <a:chOff x="1519491" y="1920327"/>
            <a:chExt cx="641432" cy="3216970"/>
          </a:xfrm>
        </p:grpSpPr>
        <p:sp>
          <p:nvSpPr>
            <p:cNvPr id="24" name="Rectangle 23"/>
            <p:cNvSpPr/>
            <p:nvPr/>
          </p:nvSpPr>
          <p:spPr>
            <a:xfrm>
              <a:off x="1638300" y="1920327"/>
              <a:ext cx="457200"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68" name="TextBox 267"/>
            <p:cNvSpPr txBox="1"/>
            <p:nvPr/>
          </p:nvSpPr>
          <p:spPr>
            <a:xfrm>
              <a:off x="1562100" y="2438400"/>
              <a:ext cx="598823" cy="408897"/>
            </a:xfrm>
            <a:prstGeom prst="rect">
              <a:avLst/>
            </a:prstGeom>
            <a:noFill/>
          </p:spPr>
          <p:txBody>
            <a:bodyPr wrap="none" lIns="130622" tIns="65311" rIns="130622" bIns="65311" rtlCol="0">
              <a:spAutoFit/>
            </a:bodyPr>
            <a:lstStyle/>
            <a:p>
              <a:r>
                <a:rPr lang="en-US">
                  <a:latin typeface="Seravek"/>
                  <a:cs typeface="Seravek"/>
                </a:rPr>
                <a:t>Eth</a:t>
              </a:r>
              <a:endParaRPr lang="en-US" dirty="0">
                <a:latin typeface="Seravek"/>
                <a:cs typeface="Seravek"/>
              </a:endParaRPr>
            </a:p>
          </p:txBody>
        </p:sp>
        <p:sp>
          <p:nvSpPr>
            <p:cNvPr id="269" name="TextBox 268"/>
            <p:cNvSpPr txBox="1"/>
            <p:nvPr/>
          </p:nvSpPr>
          <p:spPr>
            <a:xfrm>
              <a:off x="1638300" y="3390900"/>
              <a:ext cx="441729" cy="408897"/>
            </a:xfrm>
            <a:prstGeom prst="rect">
              <a:avLst/>
            </a:prstGeom>
            <a:noFill/>
          </p:spPr>
          <p:txBody>
            <a:bodyPr wrap="none" lIns="130622" tIns="65311" rIns="130622" bIns="65311" rtlCol="0">
              <a:spAutoFit/>
            </a:bodyPr>
            <a:lstStyle/>
            <a:p>
              <a:r>
                <a:rPr lang="en-US" dirty="0">
                  <a:latin typeface="Seravek"/>
                  <a:cs typeface="Seravek"/>
                </a:rPr>
                <a:t>IP</a:t>
              </a:r>
            </a:p>
          </p:txBody>
        </p:sp>
        <p:sp>
          <p:nvSpPr>
            <p:cNvPr id="270" name="TextBox 269"/>
            <p:cNvSpPr txBox="1"/>
            <p:nvPr/>
          </p:nvSpPr>
          <p:spPr>
            <a:xfrm>
              <a:off x="1519491" y="4495800"/>
              <a:ext cx="639092" cy="408897"/>
            </a:xfrm>
            <a:prstGeom prst="rect">
              <a:avLst/>
            </a:prstGeom>
            <a:noFill/>
          </p:spPr>
          <p:txBody>
            <a:bodyPr wrap="none" lIns="130622" tIns="65311" rIns="130622" bIns="65311" rtlCol="0">
              <a:spAutoFit/>
            </a:bodyPr>
            <a:lstStyle/>
            <a:p>
              <a:r>
                <a:rPr lang="en-US" dirty="0">
                  <a:latin typeface="Seravek"/>
                  <a:cs typeface="Seravek"/>
                </a:rPr>
                <a:t>TCP</a:t>
              </a:r>
            </a:p>
          </p:txBody>
        </p:sp>
        <p:cxnSp>
          <p:nvCxnSpPr>
            <p:cNvPr id="271" name="Straight Connector 270"/>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8305800" y="2133601"/>
            <a:ext cx="1567987" cy="3188731"/>
            <a:chOff x="8305800" y="2133601"/>
            <a:chExt cx="1567987" cy="3188731"/>
          </a:xfrm>
        </p:grpSpPr>
        <p:grpSp>
          <p:nvGrpSpPr>
            <p:cNvPr id="50" name="Group 49"/>
            <p:cNvGrpSpPr/>
            <p:nvPr/>
          </p:nvGrpSpPr>
          <p:grpSpPr>
            <a:xfrm>
              <a:off x="8305800" y="2133601"/>
              <a:ext cx="1567987" cy="3188731"/>
              <a:chOff x="8305800" y="2133601"/>
              <a:chExt cx="1567987" cy="3188731"/>
            </a:xfrm>
          </p:grpSpPr>
          <p:sp>
            <p:nvSpPr>
              <p:cNvPr id="199" name="TextBox 198"/>
              <p:cNvSpPr txBox="1"/>
              <p:nvPr/>
            </p:nvSpPr>
            <p:spPr>
              <a:xfrm>
                <a:off x="8404278" y="2319660"/>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grpSp>
            <p:nvGrpSpPr>
              <p:cNvPr id="47" name="Group 46"/>
              <p:cNvGrpSpPr/>
              <p:nvPr/>
            </p:nvGrpSpPr>
            <p:grpSpPr>
              <a:xfrm>
                <a:off x="8305800" y="2133601"/>
                <a:ext cx="1567987" cy="3188731"/>
                <a:chOff x="8305800" y="2133601"/>
                <a:chExt cx="1567987" cy="3188731"/>
              </a:xfrm>
            </p:grpSpPr>
            <p:sp>
              <p:nvSpPr>
                <p:cNvPr id="36" name="Rectangle 35"/>
                <p:cNvSpPr/>
                <p:nvPr/>
              </p:nvSpPr>
              <p:spPr>
                <a:xfrm>
                  <a:off x="8488556"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97" name="Rectangle 196"/>
                <p:cNvSpPr/>
                <p:nvPr/>
              </p:nvSpPr>
              <p:spPr>
                <a:xfrm>
                  <a:off x="8487705" y="2133601"/>
                  <a:ext cx="1116363"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21" name="Rectangle 220"/>
                <p:cNvSpPr/>
                <p:nvPr/>
              </p:nvSpPr>
              <p:spPr>
                <a:xfrm>
                  <a:off x="8553078"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2" name="Trapezoid 221"/>
                <p:cNvSpPr/>
                <p:nvPr/>
              </p:nvSpPr>
              <p:spPr>
                <a:xfrm rot="5400000">
                  <a:off x="93058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23" name="Straight Connector 222"/>
                <p:cNvCxnSpPr/>
                <p:nvPr/>
              </p:nvCxnSpPr>
              <p:spPr>
                <a:xfrm flipV="1">
                  <a:off x="92301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8" name="Rectangle 217"/>
                <p:cNvSpPr/>
                <p:nvPr/>
              </p:nvSpPr>
              <p:spPr>
                <a:xfrm>
                  <a:off x="85530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9" name="Trapezoid 218"/>
                <p:cNvSpPr/>
                <p:nvPr/>
              </p:nvSpPr>
              <p:spPr>
                <a:xfrm rot="5400000">
                  <a:off x="93058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0" name="Straight Connector 219"/>
                <p:cNvCxnSpPr/>
                <p:nvPr/>
              </p:nvCxnSpPr>
              <p:spPr>
                <a:xfrm flipV="1">
                  <a:off x="92301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5" name="Rectangle 214"/>
                <p:cNvSpPr/>
                <p:nvPr/>
              </p:nvSpPr>
              <p:spPr>
                <a:xfrm>
                  <a:off x="85530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6" name="Trapezoid 215"/>
                <p:cNvSpPr/>
                <p:nvPr/>
              </p:nvSpPr>
              <p:spPr>
                <a:xfrm rot="5400000">
                  <a:off x="93058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7" name="Straight Connector 216"/>
                <p:cNvCxnSpPr/>
                <p:nvPr/>
              </p:nvCxnSpPr>
              <p:spPr>
                <a:xfrm flipV="1">
                  <a:off x="92301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85530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3" name="Trapezoid 212"/>
                <p:cNvSpPr/>
                <p:nvPr/>
              </p:nvSpPr>
              <p:spPr>
                <a:xfrm rot="5400000">
                  <a:off x="93058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4" name="Straight Connector 213"/>
                <p:cNvCxnSpPr/>
                <p:nvPr/>
              </p:nvCxnSpPr>
              <p:spPr>
                <a:xfrm flipV="1">
                  <a:off x="92301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9" name="Rectangle 208"/>
                <p:cNvSpPr/>
                <p:nvPr/>
              </p:nvSpPr>
              <p:spPr>
                <a:xfrm>
                  <a:off x="85530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0" name="Trapezoid 209"/>
                <p:cNvSpPr/>
                <p:nvPr/>
              </p:nvSpPr>
              <p:spPr>
                <a:xfrm rot="5400000">
                  <a:off x="93058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1" name="Straight Connector 210"/>
                <p:cNvCxnSpPr/>
                <p:nvPr/>
              </p:nvCxnSpPr>
              <p:spPr>
                <a:xfrm flipV="1">
                  <a:off x="92301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6" name="Rectangle 205"/>
                <p:cNvSpPr/>
                <p:nvPr/>
              </p:nvSpPr>
              <p:spPr>
                <a:xfrm>
                  <a:off x="85530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7" name="Trapezoid 206"/>
                <p:cNvSpPr/>
                <p:nvPr/>
              </p:nvSpPr>
              <p:spPr>
                <a:xfrm rot="5400000">
                  <a:off x="93058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8" name="Straight Connector 207"/>
                <p:cNvCxnSpPr/>
                <p:nvPr/>
              </p:nvCxnSpPr>
              <p:spPr>
                <a:xfrm flipV="1">
                  <a:off x="92301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96" name="TextBox 195"/>
                <p:cNvSpPr txBox="1"/>
                <p:nvPr/>
              </p:nvSpPr>
              <p:spPr>
                <a:xfrm>
                  <a:off x="8305800" y="4953000"/>
                  <a:ext cx="1567987" cy="369332"/>
                </a:xfrm>
                <a:prstGeom prst="rect">
                  <a:avLst/>
                </a:prstGeom>
                <a:noFill/>
              </p:spPr>
              <p:txBody>
                <a:bodyPr wrap="square" rtlCol="0">
                  <a:spAutoFit/>
                </a:bodyPr>
                <a:lstStyle/>
                <a:p>
                  <a:r>
                    <a:rPr lang="en-US" dirty="0">
                      <a:latin typeface="Seravek"/>
                      <a:cs typeface="Seravek"/>
                    </a:rPr>
                    <a:t>Measurement</a:t>
                  </a:r>
                </a:p>
              </p:txBody>
            </p:sp>
          </p:grpSp>
        </p:grpSp>
        <p:sp>
          <p:nvSpPr>
            <p:cNvPr id="273" name="TextBox 272"/>
            <p:cNvSpPr txBox="1"/>
            <p:nvPr/>
          </p:nvSpPr>
          <p:spPr>
            <a:xfrm>
              <a:off x="8382000" y="2247900"/>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grpSp>
      <p:grpSp>
        <p:nvGrpSpPr>
          <p:cNvPr id="282" name="Group 281"/>
          <p:cNvGrpSpPr/>
          <p:nvPr/>
        </p:nvGrpSpPr>
        <p:grpSpPr>
          <a:xfrm>
            <a:off x="1485900" y="1905000"/>
            <a:ext cx="573594" cy="3216970"/>
            <a:chOff x="1519491" y="1920327"/>
            <a:chExt cx="641432" cy="3216970"/>
          </a:xfrm>
        </p:grpSpPr>
        <p:sp>
          <p:nvSpPr>
            <p:cNvPr id="283" name="Rectangle 282"/>
            <p:cNvSpPr/>
            <p:nvPr/>
          </p:nvSpPr>
          <p:spPr>
            <a:xfrm>
              <a:off x="1638300" y="1920327"/>
              <a:ext cx="457200" cy="3216970"/>
            </a:xfrm>
            <a:prstGeom prst="rect">
              <a:avLst/>
            </a:prstGeom>
            <a:solidFill>
              <a:srgbClr val="92D050"/>
            </a:solidFill>
            <a:ln>
              <a:solidFill>
                <a:srgbClr val="92D05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84" name="TextBox 283"/>
            <p:cNvSpPr txBox="1"/>
            <p:nvPr/>
          </p:nvSpPr>
          <p:spPr>
            <a:xfrm>
              <a:off x="1562100" y="2438400"/>
              <a:ext cx="598823" cy="408897"/>
            </a:xfrm>
            <a:prstGeom prst="rect">
              <a:avLst/>
            </a:prstGeom>
            <a:noFill/>
          </p:spPr>
          <p:txBody>
            <a:bodyPr wrap="none" lIns="130622" tIns="65311" rIns="130622" bIns="65311" rtlCol="0">
              <a:spAutoFit/>
            </a:bodyPr>
            <a:lstStyle/>
            <a:p>
              <a:r>
                <a:rPr lang="en-US">
                  <a:latin typeface="Seravek"/>
                  <a:cs typeface="Seravek"/>
                </a:rPr>
                <a:t>Eth</a:t>
              </a:r>
              <a:endParaRPr lang="en-US" dirty="0">
                <a:latin typeface="Seravek"/>
                <a:cs typeface="Seravek"/>
              </a:endParaRPr>
            </a:p>
          </p:txBody>
        </p:sp>
        <p:sp>
          <p:nvSpPr>
            <p:cNvPr id="285" name="TextBox 284"/>
            <p:cNvSpPr txBox="1"/>
            <p:nvPr/>
          </p:nvSpPr>
          <p:spPr>
            <a:xfrm>
              <a:off x="1638300" y="3390900"/>
              <a:ext cx="441729" cy="408897"/>
            </a:xfrm>
            <a:prstGeom prst="rect">
              <a:avLst/>
            </a:prstGeom>
            <a:noFill/>
          </p:spPr>
          <p:txBody>
            <a:bodyPr wrap="none" lIns="130622" tIns="65311" rIns="130622" bIns="65311" rtlCol="0">
              <a:spAutoFit/>
            </a:bodyPr>
            <a:lstStyle/>
            <a:p>
              <a:r>
                <a:rPr lang="en-US" dirty="0">
                  <a:latin typeface="Seravek"/>
                  <a:cs typeface="Seravek"/>
                </a:rPr>
                <a:t>IP</a:t>
              </a:r>
            </a:p>
          </p:txBody>
        </p:sp>
        <p:sp>
          <p:nvSpPr>
            <p:cNvPr id="286" name="TextBox 285"/>
            <p:cNvSpPr txBox="1"/>
            <p:nvPr/>
          </p:nvSpPr>
          <p:spPr>
            <a:xfrm>
              <a:off x="1519491" y="4495800"/>
              <a:ext cx="639092" cy="408897"/>
            </a:xfrm>
            <a:prstGeom prst="rect">
              <a:avLst/>
            </a:prstGeom>
            <a:noFill/>
          </p:spPr>
          <p:txBody>
            <a:bodyPr wrap="none" lIns="130622" tIns="65311" rIns="130622" bIns="65311" rtlCol="0">
              <a:spAutoFit/>
            </a:bodyPr>
            <a:lstStyle/>
            <a:p>
              <a:r>
                <a:rPr lang="en-US" dirty="0">
                  <a:latin typeface="Seravek"/>
                  <a:cs typeface="Seravek"/>
                </a:rPr>
                <a:t>TCP</a:t>
              </a:r>
            </a:p>
          </p:txBody>
        </p:sp>
        <p:cxnSp>
          <p:nvCxnSpPr>
            <p:cNvPr id="287" name="Straight Connector 286"/>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2" name="TextBox 201"/>
          <p:cNvSpPr txBox="1"/>
          <p:nvPr/>
        </p:nvSpPr>
        <p:spPr>
          <a:xfrm>
            <a:off x="11315700" y="1371600"/>
            <a:ext cx="989956" cy="685895"/>
          </a:xfrm>
          <a:prstGeom prst="rect">
            <a:avLst/>
          </a:prstGeom>
          <a:noFill/>
        </p:spPr>
        <p:txBody>
          <a:bodyPr wrap="none" lIns="130622" tIns="65311" rIns="130622" bIns="65311" rtlCol="0">
            <a:spAutoFit/>
          </a:bodyPr>
          <a:lstStyle/>
          <a:p>
            <a:r>
              <a:rPr lang="en-US" dirty="0">
                <a:latin typeface="Seravek"/>
                <a:cs typeface="Seravek"/>
              </a:rPr>
              <a:t>Output</a:t>
            </a:r>
          </a:p>
          <a:p>
            <a:r>
              <a:rPr lang="en-US" dirty="0">
                <a:latin typeface="Seravek"/>
                <a:cs typeface="Seravek"/>
              </a:rPr>
              <a:t>Ports</a:t>
            </a:r>
          </a:p>
        </p:txBody>
      </p:sp>
      <p:sp>
        <p:nvSpPr>
          <p:cNvPr id="203" name="TextBox 202"/>
          <p:cNvSpPr txBox="1"/>
          <p:nvPr/>
        </p:nvSpPr>
        <p:spPr>
          <a:xfrm>
            <a:off x="1295400" y="1295400"/>
            <a:ext cx="970720" cy="685895"/>
          </a:xfrm>
          <a:prstGeom prst="rect">
            <a:avLst/>
          </a:prstGeom>
          <a:noFill/>
        </p:spPr>
        <p:txBody>
          <a:bodyPr wrap="none" lIns="130622" tIns="65311" rIns="130622" bIns="65311" rtlCol="0">
            <a:spAutoFit/>
          </a:bodyPr>
          <a:lstStyle/>
          <a:p>
            <a:r>
              <a:rPr lang="en-US" dirty="0">
                <a:latin typeface="Seravek"/>
                <a:cs typeface="Seravek"/>
              </a:rPr>
              <a:t>Header</a:t>
            </a:r>
          </a:p>
          <a:p>
            <a:r>
              <a:rPr lang="en-US" dirty="0">
                <a:latin typeface="Seravek"/>
                <a:cs typeface="Seravek"/>
              </a:rPr>
              <a:t>Vector</a:t>
            </a:r>
          </a:p>
        </p:txBody>
      </p:sp>
      <p:grpSp>
        <p:nvGrpSpPr>
          <p:cNvPr id="94" name="Group 93"/>
          <p:cNvGrpSpPr/>
          <p:nvPr/>
        </p:nvGrpSpPr>
        <p:grpSpPr>
          <a:xfrm>
            <a:off x="0" y="2552700"/>
            <a:ext cx="533400" cy="2286000"/>
            <a:chOff x="0" y="2552700"/>
            <a:chExt cx="571500" cy="2286000"/>
          </a:xfrm>
        </p:grpSpPr>
        <p:cxnSp>
          <p:nvCxnSpPr>
            <p:cNvPr id="8" name="Straight Arrow Connector 7"/>
            <p:cNvCxnSpPr/>
            <p:nvPr/>
          </p:nvCxnSpPr>
          <p:spPr>
            <a:xfrm>
              <a:off x="0" y="2552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1" name="Straight Arrow Connector 290"/>
            <p:cNvCxnSpPr/>
            <p:nvPr/>
          </p:nvCxnSpPr>
          <p:spPr>
            <a:xfrm>
              <a:off x="0" y="2705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2" name="Straight Arrow Connector 291"/>
            <p:cNvCxnSpPr/>
            <p:nvPr/>
          </p:nvCxnSpPr>
          <p:spPr>
            <a:xfrm>
              <a:off x="0" y="2857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3" name="Straight Arrow Connector 292"/>
            <p:cNvCxnSpPr/>
            <p:nvPr/>
          </p:nvCxnSpPr>
          <p:spPr>
            <a:xfrm>
              <a:off x="0" y="3009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4" name="Straight Arrow Connector 293"/>
            <p:cNvCxnSpPr/>
            <p:nvPr/>
          </p:nvCxnSpPr>
          <p:spPr>
            <a:xfrm>
              <a:off x="0" y="3162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5" name="Straight Arrow Connector 294"/>
            <p:cNvCxnSpPr/>
            <p:nvPr/>
          </p:nvCxnSpPr>
          <p:spPr>
            <a:xfrm>
              <a:off x="0" y="3314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6" name="Straight Arrow Connector 295"/>
            <p:cNvCxnSpPr/>
            <p:nvPr/>
          </p:nvCxnSpPr>
          <p:spPr>
            <a:xfrm>
              <a:off x="0" y="3467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7" name="Straight Arrow Connector 296"/>
            <p:cNvCxnSpPr/>
            <p:nvPr/>
          </p:nvCxnSpPr>
          <p:spPr>
            <a:xfrm>
              <a:off x="0" y="3619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8" name="Straight Arrow Connector 297"/>
            <p:cNvCxnSpPr/>
            <p:nvPr/>
          </p:nvCxnSpPr>
          <p:spPr>
            <a:xfrm>
              <a:off x="0" y="3771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9" name="Straight Arrow Connector 298"/>
            <p:cNvCxnSpPr/>
            <p:nvPr/>
          </p:nvCxnSpPr>
          <p:spPr>
            <a:xfrm>
              <a:off x="0" y="3924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0" name="Straight Arrow Connector 299"/>
            <p:cNvCxnSpPr/>
            <p:nvPr/>
          </p:nvCxnSpPr>
          <p:spPr>
            <a:xfrm>
              <a:off x="0" y="4076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1" name="Straight Arrow Connector 300"/>
            <p:cNvCxnSpPr/>
            <p:nvPr/>
          </p:nvCxnSpPr>
          <p:spPr>
            <a:xfrm>
              <a:off x="0" y="4229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0" name="Straight Arrow Connector 309"/>
            <p:cNvCxnSpPr/>
            <p:nvPr/>
          </p:nvCxnSpPr>
          <p:spPr>
            <a:xfrm>
              <a:off x="0" y="4381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1" name="Straight Arrow Connector 310"/>
            <p:cNvCxnSpPr/>
            <p:nvPr/>
          </p:nvCxnSpPr>
          <p:spPr>
            <a:xfrm>
              <a:off x="0" y="4533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2" name="Straight Arrow Connector 311"/>
            <p:cNvCxnSpPr/>
            <p:nvPr/>
          </p:nvCxnSpPr>
          <p:spPr>
            <a:xfrm>
              <a:off x="0" y="4686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3" name="Straight Arrow Connector 312"/>
            <p:cNvCxnSpPr/>
            <p:nvPr/>
          </p:nvCxnSpPr>
          <p:spPr>
            <a:xfrm>
              <a:off x="0" y="4838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5" name="Group 94"/>
          <p:cNvGrpSpPr/>
          <p:nvPr/>
        </p:nvGrpSpPr>
        <p:grpSpPr>
          <a:xfrm>
            <a:off x="11506200" y="2552700"/>
            <a:ext cx="571500" cy="2286000"/>
            <a:chOff x="11506200" y="2590800"/>
            <a:chExt cx="571500" cy="2286000"/>
          </a:xfrm>
        </p:grpSpPr>
        <p:cxnSp>
          <p:nvCxnSpPr>
            <p:cNvPr id="314" name="Straight Arrow Connector 313"/>
            <p:cNvCxnSpPr/>
            <p:nvPr/>
          </p:nvCxnSpPr>
          <p:spPr>
            <a:xfrm>
              <a:off x="11506200" y="2590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5" name="Straight Arrow Connector 314"/>
            <p:cNvCxnSpPr/>
            <p:nvPr/>
          </p:nvCxnSpPr>
          <p:spPr>
            <a:xfrm>
              <a:off x="11506200" y="2743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6" name="Straight Arrow Connector 315"/>
            <p:cNvCxnSpPr/>
            <p:nvPr/>
          </p:nvCxnSpPr>
          <p:spPr>
            <a:xfrm>
              <a:off x="11506200" y="2895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7" name="Straight Arrow Connector 316"/>
            <p:cNvCxnSpPr/>
            <p:nvPr/>
          </p:nvCxnSpPr>
          <p:spPr>
            <a:xfrm>
              <a:off x="11506200" y="3048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8" name="Straight Arrow Connector 317"/>
            <p:cNvCxnSpPr/>
            <p:nvPr/>
          </p:nvCxnSpPr>
          <p:spPr>
            <a:xfrm>
              <a:off x="11506200" y="3200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9" name="Straight Arrow Connector 318"/>
            <p:cNvCxnSpPr/>
            <p:nvPr/>
          </p:nvCxnSpPr>
          <p:spPr>
            <a:xfrm>
              <a:off x="11506200" y="3352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0" name="Straight Arrow Connector 319"/>
            <p:cNvCxnSpPr/>
            <p:nvPr/>
          </p:nvCxnSpPr>
          <p:spPr>
            <a:xfrm>
              <a:off x="11506200" y="3505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1" name="Straight Arrow Connector 320"/>
            <p:cNvCxnSpPr/>
            <p:nvPr/>
          </p:nvCxnSpPr>
          <p:spPr>
            <a:xfrm>
              <a:off x="11506200" y="3657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2" name="Straight Arrow Connector 321"/>
            <p:cNvCxnSpPr/>
            <p:nvPr/>
          </p:nvCxnSpPr>
          <p:spPr>
            <a:xfrm>
              <a:off x="11506200" y="3810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3" name="Straight Arrow Connector 322"/>
            <p:cNvCxnSpPr/>
            <p:nvPr/>
          </p:nvCxnSpPr>
          <p:spPr>
            <a:xfrm>
              <a:off x="11506200" y="3962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4" name="Straight Arrow Connector 323"/>
            <p:cNvCxnSpPr/>
            <p:nvPr/>
          </p:nvCxnSpPr>
          <p:spPr>
            <a:xfrm>
              <a:off x="11506200" y="4114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5" name="Straight Arrow Connector 324"/>
            <p:cNvCxnSpPr/>
            <p:nvPr/>
          </p:nvCxnSpPr>
          <p:spPr>
            <a:xfrm>
              <a:off x="11506200" y="4267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6" name="Straight Arrow Connector 325"/>
            <p:cNvCxnSpPr/>
            <p:nvPr/>
          </p:nvCxnSpPr>
          <p:spPr>
            <a:xfrm>
              <a:off x="11506200" y="4419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7" name="Straight Arrow Connector 326"/>
            <p:cNvCxnSpPr/>
            <p:nvPr/>
          </p:nvCxnSpPr>
          <p:spPr>
            <a:xfrm>
              <a:off x="11506200" y="4572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8" name="Straight Arrow Connector 327"/>
            <p:cNvCxnSpPr/>
            <p:nvPr/>
          </p:nvCxnSpPr>
          <p:spPr>
            <a:xfrm>
              <a:off x="11506200" y="4724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9" name="Straight Arrow Connector 328"/>
            <p:cNvCxnSpPr/>
            <p:nvPr/>
          </p:nvCxnSpPr>
          <p:spPr>
            <a:xfrm>
              <a:off x="11506200" y="4876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30" name="Straight Connector 329"/>
          <p:cNvCxnSpPr>
            <a:stCxn id="131" idx="3"/>
            <a:endCxn id="132" idx="2"/>
          </p:cNvCxnSpPr>
          <p:nvPr/>
        </p:nvCxnSpPr>
        <p:spPr>
          <a:xfrm flipV="1">
            <a:off x="3066733" y="28086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95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1"/>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25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3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6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0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5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42" presetClass="path" presetSubtype="0" accel="50000" decel="50000" fill="hold" nodeType="clickEffect">
                                  <p:stCondLst>
                                    <p:cond delay="0"/>
                                  </p:stCondLst>
                                  <p:childTnLst>
                                    <p:animMotion origin="layout" path="M -2.5E-6 -3.33333E-6 L 0.15781 -0.00347 " pathEditMode="relative" rAng="0" ptsTypes="AA">
                                      <p:cBhvr>
                                        <p:cTn id="76" dur="1000" fill="hold"/>
                                        <p:tgtEl>
                                          <p:spTgt spid="73"/>
                                        </p:tgtEl>
                                        <p:attrNameLst>
                                          <p:attrName>ppt_x</p:attrName>
                                          <p:attrName>ppt_y</p:attrName>
                                        </p:attrNameLst>
                                      </p:cBhvr>
                                      <p:rCtr x="8047" y="-185"/>
                                    </p:animMotion>
                                  </p:childTnLst>
                                </p:cTn>
                              </p:par>
                            </p:childTnLst>
                          </p:cTn>
                        </p:par>
                        <p:par>
                          <p:cTn id="77" fill="hold">
                            <p:stCondLst>
                              <p:cond delay="1000"/>
                            </p:stCondLst>
                            <p:childTnLst>
                              <p:par>
                                <p:cTn id="78" presetID="1" presetClass="entr" presetSubtype="0" fill="hold" nodeType="afterEffect">
                                  <p:stCondLst>
                                    <p:cond delay="0"/>
                                  </p:stCondLst>
                                  <p:childTnLst>
                                    <p:set>
                                      <p:cBhvr>
                                        <p:cTn id="79" dur="1" fill="hold">
                                          <p:stCondLst>
                                            <p:cond delay="0"/>
                                          </p:stCondLst>
                                        </p:cTn>
                                        <p:tgtEl>
                                          <p:spTgt spid="282"/>
                                        </p:tgtEl>
                                        <p:attrNameLst>
                                          <p:attrName>style.visibility</p:attrName>
                                        </p:attrNameLst>
                                      </p:cBhvr>
                                      <p:to>
                                        <p:strVal val="visible"/>
                                      </p:to>
                                    </p:set>
                                  </p:childTnLst>
                                </p:cTn>
                              </p:par>
                            </p:childTnLst>
                          </p:cTn>
                        </p:par>
                        <p:par>
                          <p:cTn id="80" fill="hold">
                            <p:stCondLst>
                              <p:cond delay="1000"/>
                            </p:stCondLst>
                            <p:childTnLst>
                              <p:par>
                                <p:cTn id="81" presetID="42" presetClass="path" presetSubtype="0" accel="50000" decel="50000" fill="hold" nodeType="afterEffect">
                                  <p:stCondLst>
                                    <p:cond delay="0"/>
                                  </p:stCondLst>
                                  <p:childTnLst>
                                    <p:animMotion origin="layout" path="M 0.15781 -0.00347 L 0.29219 -0.00347 " pathEditMode="relative" rAng="0" ptsTypes="AA">
                                      <p:cBhvr>
                                        <p:cTn id="82" dur="1000" fill="hold"/>
                                        <p:tgtEl>
                                          <p:spTgt spid="73"/>
                                        </p:tgtEl>
                                        <p:attrNameLst>
                                          <p:attrName>ppt_x</p:attrName>
                                          <p:attrName>ppt_y</p:attrName>
                                        </p:attrNameLst>
                                      </p:cBhvr>
                                      <p:rCtr x="6875" y="0"/>
                                    </p:animMotion>
                                  </p:childTnLst>
                                </p:cTn>
                              </p:par>
                              <p:par>
                                <p:cTn id="83" presetID="42" presetClass="path" presetSubtype="0" accel="50000" decel="50000" fill="hold" nodeType="withEffect">
                                  <p:stCondLst>
                                    <p:cond delay="0"/>
                                  </p:stCondLst>
                                  <p:childTnLst>
                                    <p:animMotion origin="layout" path="M -2.5E-6 1.48148E-6 L 0.15782 -0.00347 " pathEditMode="relative" rAng="0" ptsTypes="AA">
                                      <p:cBhvr>
                                        <p:cTn id="84" dur="1000" fill="hold"/>
                                        <p:tgtEl>
                                          <p:spTgt spid="282"/>
                                        </p:tgtEl>
                                        <p:attrNameLst>
                                          <p:attrName>ppt_x</p:attrName>
                                          <p:attrName>ppt_y</p:attrName>
                                        </p:attrNameLst>
                                      </p:cBhvr>
                                      <p:rCtr x="7891" y="-185"/>
                                    </p:animMotion>
                                  </p:childTnLst>
                                </p:cTn>
                              </p:par>
                            </p:childTnLst>
                          </p:cTn>
                        </p:par>
                        <p:par>
                          <p:cTn id="85" fill="hold">
                            <p:stCondLst>
                              <p:cond delay="2000"/>
                            </p:stCondLst>
                            <p:childTnLst>
                              <p:par>
                                <p:cTn id="86" presetID="1" presetClass="entr" presetSubtype="0" fill="hold" nodeType="afterEffect">
                                  <p:stCondLst>
                                    <p:cond delay="0"/>
                                  </p:stCondLst>
                                  <p:childTnLst>
                                    <p:set>
                                      <p:cBhvr>
                                        <p:cTn id="87" dur="1" fill="hold">
                                          <p:stCondLst>
                                            <p:cond delay="0"/>
                                          </p:stCondLst>
                                        </p:cTn>
                                        <p:tgtEl>
                                          <p:spTgt spid="303"/>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xit" presetSubtype="0" fill="hold" nodeType="clickEffect">
                                  <p:stCondLst>
                                    <p:cond delay="0"/>
                                  </p:stCondLst>
                                  <p:childTnLst>
                                    <p:set>
                                      <p:cBhvr>
                                        <p:cTn id="91" dur="1" fill="hold">
                                          <p:stCondLst>
                                            <p:cond delay="0"/>
                                          </p:stCondLst>
                                        </p:cTn>
                                        <p:tgtEl>
                                          <p:spTgt spid="73"/>
                                        </p:tgtEl>
                                        <p:attrNameLst>
                                          <p:attrName>style.visibility</p:attrName>
                                        </p:attrNameLst>
                                      </p:cBhvr>
                                      <p:to>
                                        <p:strVal val="hidden"/>
                                      </p:to>
                                    </p:set>
                                  </p:childTnLst>
                                </p:cTn>
                              </p:par>
                              <p:par>
                                <p:cTn id="92" presetID="1" presetClass="exit" presetSubtype="0" fill="hold" nodeType="withEffect">
                                  <p:stCondLst>
                                    <p:cond delay="0"/>
                                  </p:stCondLst>
                                  <p:childTnLst>
                                    <p:set>
                                      <p:cBhvr>
                                        <p:cTn id="93" dur="1" fill="hold">
                                          <p:stCondLst>
                                            <p:cond delay="0"/>
                                          </p:stCondLst>
                                        </p:cTn>
                                        <p:tgtEl>
                                          <p:spTgt spid="282"/>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259"/>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5" grpId="0"/>
      <p:bldP spid="257" grpId="0" animBg="1"/>
      <p:bldP spid="259" grpId="0" animBg="1"/>
      <p:bldP spid="254" grpId="1" animBg="1"/>
      <p:bldP spid="255" grpId="0" animBg="1"/>
      <p:bldP spid="258" grpId="0" animBg="1"/>
      <p:bldP spid="260" grpId="0" animBg="1"/>
      <p:bldP spid="261" grpId="0" animBg="1"/>
      <p:bldP spid="262" grpId="0" animBg="1"/>
      <p:bldP spid="224" grpId="0" animBg="1"/>
      <p:bldP spid="256" grpId="1" animBg="1"/>
      <p:bldP spid="202" grpId="0"/>
      <p:bldP spid="203"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a:latin typeface="Gadugi" panose="020B0502040204020203" pitchFamily="34" charset="0"/>
              </a:rPr>
              <a:t>Early routers </a:t>
            </a:r>
            <a:r>
              <a:rPr lang="en-US" dirty="0"/>
              <a:t>were eminently programmable</a:t>
            </a:r>
            <a:r>
              <a:rPr lang="en-US" dirty="0">
                <a:latin typeface="Gadugi" panose="020B0502040204020203" pitchFamily="34" charset="0"/>
              </a:rPr>
              <a:t> minicomputers</a:t>
            </a:r>
          </a:p>
          <a:p>
            <a:pPr lvl="1"/>
            <a:r>
              <a:rPr lang="en-US" dirty="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endParaRPr lang="en-US" dirty="0">
              <a:latin typeface="Gadugi" panose="020B0502040204020203" pitchFamily="34" charset="0"/>
            </a:endParaRPr>
          </a:p>
          <a:p>
            <a:pPr lvl="1"/>
            <a:r>
              <a:rPr lang="en-US" dirty="0" err="1">
                <a:latin typeface="Gadugi" panose="020B0502040204020203" pitchFamily="34" charset="0"/>
              </a:rPr>
              <a:t>Fuzzballs</a:t>
            </a:r>
            <a:r>
              <a:rPr lang="en-US" dirty="0">
                <a:latin typeface="Gadugi" panose="020B0502040204020203" pitchFamily="34" charset="0"/>
              </a:rPr>
              <a:t> (1971-1991): Most known for use on the NSFNET Phase-1 Backbone Network (1986-88): DEC PDP-11/73: 400 Kbit/s (Mill’s paper from SIGCOMM 88)</a:t>
            </a:r>
          </a:p>
          <a:p>
            <a:pPr lvl="1"/>
            <a:r>
              <a:rPr lang="en-US" dirty="0">
                <a:latin typeface="Gadugi" panose="020B0502040204020203" pitchFamily="34" charset="0"/>
              </a:rPr>
              <a:t>Stanford multiprotocol router (1981): DEC PDP 11 / Motorola 68000</a:t>
            </a:r>
          </a:p>
          <a:p>
            <a:pPr lvl="1"/>
            <a:r>
              <a:rPr lang="en-US" dirty="0" err="1"/>
              <a:t>Proteon</a:t>
            </a:r>
            <a:r>
              <a:rPr lang="en-US" dirty="0"/>
              <a:t> (1985): 80 Mbit/s (http://</a:t>
            </a:r>
            <a:r>
              <a:rPr lang="en-US" dirty="0" err="1"/>
              <a:t>www.historyofcomputercommunications.info</a:t>
            </a:r>
            <a:r>
              <a:rPr lang="en-US" dirty="0"/>
              <a:t>/Book/12/12.22_Proteon.html#_ftn3)</a:t>
            </a:r>
            <a:endParaRPr lang="en-US" dirty="0">
              <a:latin typeface="Gadugi" panose="020B0502040204020203" pitchFamily="34" charset="0"/>
            </a:endParaRPr>
          </a:p>
          <a:p>
            <a:pPr lvl="1"/>
            <a:endParaRPr lang="en-US" dirty="0">
              <a:latin typeface="Gadugi" panose="020B0502040204020203" pitchFamily="34" charset="0"/>
            </a:endParaRPr>
          </a:p>
          <a:p>
            <a:pPr lvl="1"/>
            <a:endParaRPr lang="en-US" dirty="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Expressiveness of PIFOs</a:t>
            </a:r>
          </a:p>
        </p:txBody>
      </p:sp>
      <p:sp>
        <p:nvSpPr>
          <p:cNvPr id="3" name="Content Placeholder 2"/>
          <p:cNvSpPr>
            <a:spLocks noGrp="1"/>
          </p:cNvSpPr>
          <p:nvPr>
            <p:ph idx="1"/>
          </p:nvPr>
        </p:nvSpPr>
        <p:spPr>
          <a:xfrm>
            <a:off x="838200" y="1825625"/>
            <a:ext cx="10968318" cy="4351338"/>
          </a:xfrm>
        </p:spPr>
        <p:txBody>
          <a:bodyPr>
            <a:normAutofit/>
          </a:bodyPr>
          <a:lstStyle/>
          <a:p>
            <a:r>
              <a:rPr lang="en-US" dirty="0"/>
              <a:t>Fine-grained priorities: shortest-flow first, earliest deadline first, service-curve EDF</a:t>
            </a:r>
          </a:p>
          <a:p>
            <a:r>
              <a:rPr lang="en-US" dirty="0"/>
              <a:t>Hierarchical scheduling: HPFQ, Class-Based Queuing</a:t>
            </a:r>
          </a:p>
          <a:p>
            <a:r>
              <a:rPr lang="en-US" dirty="0"/>
              <a:t>Non-work-conserving algorithms: Token buckets, Stop-And-Go, Rate Controlled Service Disciplines</a:t>
            </a:r>
          </a:p>
          <a:p>
            <a:r>
              <a:rPr lang="en-US" dirty="0"/>
              <a:t>Least Slack Time First</a:t>
            </a:r>
          </a:p>
          <a:p>
            <a:r>
              <a:rPr lang="en-US" dirty="0"/>
              <a:t>Service Curve Earliest Deadline First</a:t>
            </a:r>
          </a:p>
          <a:p>
            <a:r>
              <a:rPr lang="en-US" dirty="0"/>
              <a:t>Minimum and maximum rate limits on a flow</a:t>
            </a:r>
          </a:p>
          <a:p>
            <a:r>
              <a:rPr lang="en-US" b="1" dirty="0">
                <a:solidFill>
                  <a:srgbClr val="FF0000"/>
                </a:solidFill>
              </a:rPr>
              <a:t>Cannot express some scheduling algorithms, e.g., output shaping.</a:t>
            </a: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FAQ	</a:t>
            </a:r>
          </a:p>
        </p:txBody>
      </p:sp>
      <p:sp>
        <p:nvSpPr>
          <p:cNvPr id="3" name="Content Placeholder 2"/>
          <p:cNvSpPr>
            <a:spLocks noGrp="1"/>
          </p:cNvSpPr>
          <p:nvPr>
            <p:ph idx="1"/>
          </p:nvPr>
        </p:nvSpPr>
        <p:spPr/>
        <p:txBody>
          <a:bodyPr/>
          <a:lstStyle/>
          <a:p>
            <a:r>
              <a:rPr lang="en-US" dirty="0"/>
              <a:t>How is this different from P4?</a:t>
            </a:r>
          </a:p>
          <a:p>
            <a:pPr lvl="1"/>
            <a:r>
              <a:rPr lang="en-US" dirty="0"/>
              <a:t>When we started this work a year ago, P4 was much closer to the hardware. Over time, it’s gotten more high-level, thanks in some part to this work (sequential semantics, ternary operators).</a:t>
            </a:r>
          </a:p>
          <a:p>
            <a:pPr lvl="1"/>
            <a:r>
              <a:rPr lang="en-US" dirty="0"/>
              <a:t>We do have a P4 backend.</a:t>
            </a:r>
          </a:p>
          <a:p>
            <a:r>
              <a:rPr lang="en-US" dirty="0"/>
              <a:t>Why a pipeline?</a:t>
            </a:r>
          </a:p>
          <a:p>
            <a:pPr lvl="1"/>
            <a:r>
              <a:rPr lang="en-US" dirty="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FAQ	</a:t>
            </a:r>
          </a:p>
        </p:txBody>
      </p:sp>
      <p:sp>
        <p:nvSpPr>
          <p:cNvPr id="3" name="Content Placeholder 2"/>
          <p:cNvSpPr>
            <a:spLocks noGrp="1"/>
          </p:cNvSpPr>
          <p:nvPr>
            <p:ph idx="1"/>
          </p:nvPr>
        </p:nvSpPr>
        <p:spPr/>
        <p:txBody>
          <a:bodyPr>
            <a:normAutofit/>
          </a:bodyPr>
          <a:lstStyle/>
          <a:p>
            <a:r>
              <a:rPr lang="en-US" dirty="0"/>
              <a:t>What’s in the compiler?</a:t>
            </a:r>
          </a:p>
          <a:p>
            <a:pPr lvl="1"/>
            <a:r>
              <a:rPr lang="en-US" dirty="0"/>
              <a:t>Strongly Connected Components to extract atomic portions.</a:t>
            </a:r>
          </a:p>
          <a:p>
            <a:pPr lvl="1"/>
            <a:r>
              <a:rPr lang="en-US" dirty="0"/>
              <a:t>Code generation using program synthesis.</a:t>
            </a:r>
          </a:p>
          <a:p>
            <a:pPr lvl="1"/>
            <a:endParaRPr lang="en-US" dirty="0"/>
          </a:p>
          <a:p>
            <a:r>
              <a:rPr lang="en-US" dirty="0"/>
              <a:t>Do the atoms generalize in an ML sense?</a:t>
            </a:r>
          </a:p>
          <a:p>
            <a:pPr lvl="1"/>
            <a:r>
              <a:rPr lang="en-US" dirty="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The SKETCH algorithm</a:t>
            </a: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agree 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4381500">
                  <a:extLst>
                    <a:ext uri="{9D8B030D-6E8A-4147-A177-3AD203B41FA5}">
                      <a16:colId xmlns:a16="http://schemas.microsoft.com/office/drawing/2014/main" val="20002"/>
                    </a:ext>
                  </a:extLst>
                </a:gridCol>
              </a:tblGrid>
              <a:tr h="370840">
                <a:tc>
                  <a:txBody>
                    <a:bodyPr/>
                    <a:lstStyle/>
                    <a:p>
                      <a:r>
                        <a:rPr lang="en-US" dirty="0"/>
                        <a:t>Technique</a:t>
                      </a:r>
                    </a:p>
                  </a:txBody>
                  <a:tcPr/>
                </a:tc>
                <a:tc>
                  <a:txBody>
                    <a:bodyPr/>
                    <a:lstStyle/>
                    <a:p>
                      <a:r>
                        <a:rPr lang="en-US" dirty="0"/>
                        <a:t>Prior work</a:t>
                      </a:r>
                    </a:p>
                  </a:txBody>
                  <a:tcPr/>
                </a:tc>
                <a:tc>
                  <a:txBody>
                    <a:bodyPr/>
                    <a:lstStyle/>
                    <a:p>
                      <a:r>
                        <a:rPr lang="en-US" dirty="0"/>
                        <a:t>Differences</a:t>
                      </a:r>
                    </a:p>
                  </a:txBody>
                  <a:tcPr/>
                </a:tc>
                <a:extLst>
                  <a:ext uri="{0D108BD9-81ED-4DB2-BD59-A6C34878D82A}">
                    <a16:rowId xmlns:a16="http://schemas.microsoft.com/office/drawing/2014/main" val="10000"/>
                  </a:ext>
                </a:extLst>
              </a:tr>
              <a:tr h="370840">
                <a:tc>
                  <a:txBody>
                    <a:bodyPr/>
                    <a:lstStyle/>
                    <a:p>
                      <a:r>
                        <a:rPr lang="en-US" dirty="0"/>
                        <a:t>If Conversion</a:t>
                      </a:r>
                    </a:p>
                  </a:txBody>
                  <a:tcPr/>
                </a:tc>
                <a:tc>
                  <a:txBody>
                    <a:bodyPr/>
                    <a:lstStyle/>
                    <a:p>
                      <a:r>
                        <a:rPr lang="en-US" dirty="0"/>
                        <a:t>Kennedy et</a:t>
                      </a:r>
                      <a:r>
                        <a:rPr lang="en-US" baseline="0" dirty="0"/>
                        <a:t> a</a:t>
                      </a:r>
                      <a:r>
                        <a:rPr lang="en-US" dirty="0"/>
                        <a:t>l. 1983</a:t>
                      </a:r>
                    </a:p>
                  </a:txBody>
                  <a:tcPr/>
                </a:tc>
                <a:tc>
                  <a:txBody>
                    <a:bodyPr/>
                    <a:lstStyle/>
                    <a:p>
                      <a:r>
                        <a:rPr lang="en-US" dirty="0"/>
                        <a:t>No breaks, continue, </a:t>
                      </a:r>
                      <a:r>
                        <a:rPr lang="en-US" dirty="0" err="1"/>
                        <a:t>gotos</a:t>
                      </a:r>
                      <a:r>
                        <a:rPr lang="en-US" dirty="0"/>
                        <a:t>, loops</a:t>
                      </a:r>
                    </a:p>
                  </a:txBody>
                  <a:tcPr/>
                </a:tc>
                <a:extLst>
                  <a:ext uri="{0D108BD9-81ED-4DB2-BD59-A6C34878D82A}">
                    <a16:rowId xmlns:a16="http://schemas.microsoft.com/office/drawing/2014/main" val="10001"/>
                  </a:ext>
                </a:extLst>
              </a:tr>
              <a:tr h="370840">
                <a:tc>
                  <a:txBody>
                    <a:bodyPr/>
                    <a:lstStyle/>
                    <a:p>
                      <a:r>
                        <a:rPr lang="en-US" dirty="0"/>
                        <a:t>Static Single-Assignment</a:t>
                      </a:r>
                    </a:p>
                  </a:txBody>
                  <a:tcPr/>
                </a:tc>
                <a:tc>
                  <a:txBody>
                    <a:bodyPr/>
                    <a:lstStyle/>
                    <a:p>
                      <a:r>
                        <a:rPr lang="en-US" dirty="0"/>
                        <a:t>Ferrante et al. 1988</a:t>
                      </a:r>
                    </a:p>
                  </a:txBody>
                  <a:tcPr/>
                </a:tc>
                <a:tc>
                  <a:txBody>
                    <a:bodyPr/>
                    <a:lstStyle/>
                    <a:p>
                      <a:r>
                        <a:rPr lang="en-US" dirty="0"/>
                        <a:t>No branches</a:t>
                      </a:r>
                    </a:p>
                  </a:txBody>
                  <a:tcPr/>
                </a:tc>
                <a:extLst>
                  <a:ext uri="{0D108BD9-81ED-4DB2-BD59-A6C34878D82A}">
                    <a16:rowId xmlns:a16="http://schemas.microsoft.com/office/drawing/2014/main" val="10002"/>
                  </a:ext>
                </a:extLst>
              </a:tr>
              <a:tr h="370840">
                <a:tc>
                  <a:txBody>
                    <a:bodyPr/>
                    <a:lstStyle/>
                    <a:p>
                      <a:r>
                        <a:rPr lang="en-US" dirty="0"/>
                        <a:t>Strongly Connected Components</a:t>
                      </a:r>
                    </a:p>
                  </a:txBody>
                  <a:tcPr/>
                </a:tc>
                <a:tc>
                  <a:txBody>
                    <a:bodyPr/>
                    <a:lstStyle/>
                    <a:p>
                      <a:r>
                        <a:rPr lang="en-US" dirty="0"/>
                        <a:t>Lam et al. 1989 (Software Pipelining)</a:t>
                      </a:r>
                    </a:p>
                  </a:txBody>
                  <a:tcPr/>
                </a:tc>
                <a:tc>
                  <a:txBody>
                    <a:bodyPr/>
                    <a:lstStyle/>
                    <a:p>
                      <a:r>
                        <a:rPr lang="en-US" dirty="0"/>
                        <a:t>Scheduling in space instead of time</a:t>
                      </a:r>
                    </a:p>
                  </a:txBody>
                  <a:tcPr/>
                </a:tc>
                <a:extLst>
                  <a:ext uri="{0D108BD9-81ED-4DB2-BD59-A6C34878D82A}">
                    <a16:rowId xmlns:a16="http://schemas.microsoft.com/office/drawing/2014/main" val="10003"/>
                  </a:ext>
                </a:extLst>
              </a:tr>
              <a:tr h="370840">
                <a:tc>
                  <a:txBody>
                    <a:bodyPr/>
                    <a:lstStyle/>
                    <a:p>
                      <a:r>
                        <a:rPr lang="en-US" dirty="0"/>
                        <a:t>Synthesis</a:t>
                      </a:r>
                      <a:r>
                        <a:rPr lang="en-US" baseline="0" dirty="0"/>
                        <a:t> for instruction mapping</a:t>
                      </a:r>
                      <a:endParaRPr lang="en-US" dirty="0"/>
                    </a:p>
                  </a:txBody>
                  <a:tcPr/>
                </a:tc>
                <a:tc>
                  <a:txBody>
                    <a:bodyPr/>
                    <a:lstStyle/>
                    <a:p>
                      <a:r>
                        <a:rPr lang="en-US" dirty="0"/>
                        <a:t>Technology mapping</a:t>
                      </a:r>
                    </a:p>
                  </a:txBody>
                  <a:tcPr/>
                </a:tc>
                <a:tc>
                  <a:txBody>
                    <a:bodyPr/>
                    <a:lstStyle/>
                    <a:p>
                      <a:r>
                        <a:rPr lang="en-US" dirty="0"/>
                        <a:t>Map to</a:t>
                      </a:r>
                      <a:r>
                        <a:rPr lang="en-US" baseline="0" dirty="0"/>
                        <a:t> 1 hardware primitive, not multiple</a:t>
                      </a:r>
                      <a:endParaRPr lang="en-US" dirty="0"/>
                    </a:p>
                  </a:txBody>
                  <a:tcPr/>
                </a:tc>
                <a:extLst>
                  <a:ext uri="{0D108BD9-81ED-4DB2-BD59-A6C34878D82A}">
                    <a16:rowId xmlns:a16="http://schemas.microsoft.com/office/drawing/2014/main" val="10004"/>
                  </a:ext>
                </a:extLst>
              </a:tr>
              <a:tr h="370840">
                <a:tc>
                  <a:txBody>
                    <a:bodyPr/>
                    <a:lstStyle/>
                    <a:p>
                      <a:endParaRPr lang="en-US" dirty="0"/>
                    </a:p>
                  </a:txBody>
                  <a:tcPr/>
                </a:tc>
                <a:tc>
                  <a:txBody>
                    <a:bodyPr/>
                    <a:lstStyle/>
                    <a:p>
                      <a:r>
                        <a:rPr lang="en-US" dirty="0" err="1"/>
                        <a:t>Superoptimization</a:t>
                      </a:r>
                      <a:endParaRPr lang="en-US" dirty="0"/>
                    </a:p>
                  </a:txBody>
                  <a:tcPr/>
                </a:tc>
                <a:tc>
                  <a:txBody>
                    <a:bodyPr/>
                    <a:lstStyle/>
                    <a:p>
                      <a:r>
                        <a:rPr lang="en-US" dirty="0"/>
                        <a:t>Counter-example-guided</a:t>
                      </a:r>
                      <a:r>
                        <a:rPr lang="en-US" baseline="0" dirty="0"/>
                        <a:t>, not brute force</a:t>
                      </a:r>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8542549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Hardware feasibility of PIFOs</a:t>
            </a:r>
          </a:p>
        </p:txBody>
      </p:sp>
      <p:sp>
        <p:nvSpPr>
          <p:cNvPr id="3" name="Content Placeholder 2"/>
          <p:cNvSpPr>
            <a:spLocks noGrp="1"/>
          </p:cNvSpPr>
          <p:nvPr>
            <p:ph idx="1"/>
          </p:nvPr>
        </p:nvSpPr>
        <p:spPr/>
        <p:txBody>
          <a:bodyPr/>
          <a:lstStyle/>
          <a:p>
            <a:r>
              <a:rPr lang="en-US" dirty="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a:latin typeface="Gadugi" panose="020B0502040204020203" pitchFamily="34" charset="0"/>
              </a:rPr>
              <a:t>Number of logical PIFOs within a PIFO, priority and metadata width, and number of PIFO blocks only increases area.</a:t>
            </a:r>
          </a:p>
        </p:txBody>
      </p:sp>
    </p:spTree>
    <p:extLst>
      <p:ext uri="{BB962C8B-B14F-4D97-AF65-F5344CB8AC3E}">
        <p14:creationId xmlns:p14="http://schemas.microsoft.com/office/powerpoint/2010/main" val="163030411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Static Single-Assignment</a:t>
            </a: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Expression Flattening</a:t>
            </a: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a:t>
            </a:r>
          </a:p>
          <a:p>
            <a:r>
              <a:rPr lang="en-US" sz="2500" dirty="0">
                <a:solidFill>
                  <a:schemeClr val="accent1">
                    <a:lumMod val="75000"/>
                  </a:schemeClr>
                </a:solidFill>
                <a:latin typeface="Gadugi" panose="020B0502040204020203" pitchFamily="34" charset="0"/>
              </a:rPr>
              <a:t>pkt.tmp2 = </a:t>
            </a:r>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a:solidFill>
                  <a:schemeClr val="accent1">
                    <a:lumMod val="75000"/>
                  </a:schemeClr>
                </a:solidFill>
                <a:latin typeface="Gadugi" panose="020B0502040204020203" pitchFamily="34" charset="0"/>
              </a:rPr>
              <a:t>pkt.tmp2</a:t>
            </a: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Instruction mapping: results</a:t>
            </a:r>
          </a:p>
        </p:txBody>
      </p:sp>
      <p:sp>
        <p:nvSpPr>
          <p:cNvPr id="3" name="Content Placeholder 2"/>
          <p:cNvSpPr>
            <a:spLocks noGrp="1"/>
          </p:cNvSpPr>
          <p:nvPr>
            <p:ph idx="1"/>
          </p:nvPr>
        </p:nvSpPr>
        <p:spPr/>
        <p:txBody>
          <a:bodyPr>
            <a:normAutofit/>
          </a:bodyPr>
          <a:lstStyle/>
          <a:p>
            <a:r>
              <a:rPr lang="en-US" dirty="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a:latin typeface="Gadugi" panose="020B0502040204020203" pitchFamily="34" charset="0"/>
              </a:rPr>
              <a:t>Example results:</a:t>
            </a:r>
          </a:p>
          <a:p>
            <a:pPr lvl="1"/>
            <a:r>
              <a:rPr lang="en-US" dirty="0" err="1">
                <a:latin typeface="Gadugi" panose="020B0502040204020203" pitchFamily="34" charset="0"/>
              </a:rPr>
              <a:t>Flowlet</a:t>
            </a:r>
            <a:r>
              <a:rPr lang="en-US" dirty="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err="1">
                <a:latin typeface="Gadugi" panose="020B0502040204020203" pitchFamily="34" charset="0"/>
              </a:rPr>
              <a:t>saved_hop</a:t>
            </a:r>
            <a:r>
              <a:rPr lang="en-US" dirty="0">
                <a:latin typeface="Gadugi" panose="020B0502040204020203" pitchFamily="34" charset="0"/>
              </a:rPr>
              <a:t>[pkt.id] = pkt.tmp2 ? </a:t>
            </a:r>
            <a:r>
              <a:rPr lang="en-US" dirty="0" err="1">
                <a:latin typeface="Gadugi" panose="020B0502040204020203" pitchFamily="34" charset="0"/>
              </a:rPr>
              <a:t>pkt.new_hop</a:t>
            </a:r>
            <a:r>
              <a:rPr lang="en-US" dirty="0">
                <a:latin typeface="Gadugi" panose="020B0502040204020203" pitchFamily="34" charset="0"/>
              </a:rPr>
              <a:t> : </a:t>
            </a:r>
            <a:r>
              <a:rPr lang="en-US" dirty="0" err="1">
                <a:latin typeface="Gadugi" panose="020B0502040204020203" pitchFamily="34" charset="0"/>
              </a:rPr>
              <a:t>saved_hop</a:t>
            </a:r>
            <a:r>
              <a:rPr lang="en-US" dirty="0">
                <a:latin typeface="Gadugi" panose="020B0502040204020203" pitchFamily="34" charset="0"/>
              </a:rPr>
              <a:t>[pkt.id]</a:t>
            </a:r>
          </a:p>
          <a:p>
            <a:pPr lvl="1"/>
            <a:r>
              <a:rPr lang="en-US" dirty="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err="1">
                <a:latin typeface="Gadugi" panose="020B0502040204020203" pitchFamily="34" charset="0"/>
              </a:rPr>
              <a:t>count_min_sketch</a:t>
            </a:r>
            <a:r>
              <a:rPr lang="en-US" dirty="0">
                <a:latin typeface="Gadugi" panose="020B0502040204020203" pitchFamily="34" charset="0"/>
              </a:rPr>
              <a:t>[hash] = </a:t>
            </a:r>
            <a:r>
              <a:rPr lang="en-US" dirty="0" err="1">
                <a:latin typeface="Gadugi" panose="020B0502040204020203" pitchFamily="34" charset="0"/>
              </a:rPr>
              <a:t>count_min_sketch</a:t>
            </a:r>
            <a:r>
              <a:rPr lang="en-US" dirty="0">
                <a:latin typeface="Gadugi" panose="020B0502040204020203" pitchFamily="34" charset="0"/>
              </a:rPr>
              <a:t>[hash] + 1</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12.8|10.5|15.3"/>
</p:tagLst>
</file>

<file path=ppt/tags/tag11.xml><?xml version="1.0" encoding="utf-8"?>
<p:tagLst xmlns:a="http://schemas.openxmlformats.org/drawingml/2006/main" xmlns:r="http://schemas.openxmlformats.org/officeDocument/2006/relationships" xmlns:p="http://schemas.openxmlformats.org/presentationml/2006/main">
  <p:tag name="TIMING" val="|12.8|10.5|15.3"/>
</p:tagLst>
</file>

<file path=ppt/tags/tag12.xml><?xml version="1.0" encoding="utf-8"?>
<p:tagLst xmlns:a="http://schemas.openxmlformats.org/drawingml/2006/main" xmlns:r="http://schemas.openxmlformats.org/officeDocument/2006/relationships" xmlns:p="http://schemas.openxmlformats.org/presentationml/2006/main">
  <p:tag name="TIMING" val="|12.8|37|10.9"/>
</p:tagLst>
</file>

<file path=ppt/tags/tag13.xml><?xml version="1.0" encoding="utf-8"?>
<p:tagLst xmlns:a="http://schemas.openxmlformats.org/drawingml/2006/main" xmlns:r="http://schemas.openxmlformats.org/officeDocument/2006/relationships" xmlns:p="http://schemas.openxmlformats.org/presentationml/2006/main">
  <p:tag name="TIMING" val="|12.3|13.4|1.1|12.3"/>
</p:tagLst>
</file>

<file path=ppt/tags/tag14.xml><?xml version="1.0" encoding="utf-8"?>
<p:tagLst xmlns:a="http://schemas.openxmlformats.org/drawingml/2006/main" xmlns:r="http://schemas.openxmlformats.org/officeDocument/2006/relationships" xmlns:p="http://schemas.openxmlformats.org/presentationml/2006/main">
  <p:tag name="TIMING" val="|2.2|1.8|6|1.4"/>
</p:tagLst>
</file>

<file path=ppt/tags/tag15.xml><?xml version="1.0" encoding="utf-8"?>
<p:tagLst xmlns:a="http://schemas.openxmlformats.org/drawingml/2006/main" xmlns:r="http://schemas.openxmlformats.org/officeDocument/2006/relationships" xmlns:p="http://schemas.openxmlformats.org/presentationml/2006/main">
  <p:tag name="TIMING" val="|1.8"/>
</p:tagLst>
</file>

<file path=ppt/tags/tag16.xml><?xml version="1.0" encoding="utf-8"?>
<p:tagLst xmlns:a="http://schemas.openxmlformats.org/drawingml/2006/main" xmlns:r="http://schemas.openxmlformats.org/officeDocument/2006/relationships" xmlns:p="http://schemas.openxmlformats.org/presentationml/2006/main">
  <p:tag name="TIMING" val="|4.3"/>
</p:tagLst>
</file>

<file path=ppt/tags/tag17.xml><?xml version="1.0" encoding="utf-8"?>
<p:tagLst xmlns:a="http://schemas.openxmlformats.org/drawingml/2006/main" xmlns:r="http://schemas.openxmlformats.org/officeDocument/2006/relationships" xmlns:p="http://schemas.openxmlformats.org/presentationml/2006/main">
  <p:tag name="TIMING" val="|6.7"/>
</p:tagLst>
</file>

<file path=ppt/tags/tag18.xml><?xml version="1.0" encoding="utf-8"?>
<p:tagLst xmlns:a="http://schemas.openxmlformats.org/drawingml/2006/main" xmlns:r="http://schemas.openxmlformats.org/officeDocument/2006/relationships" xmlns:p="http://schemas.openxmlformats.org/presentationml/2006/main">
  <p:tag name="TIMING" val="|30.8|9|3.7"/>
</p:tagLst>
</file>

<file path=ppt/tags/tag19.xml><?xml version="1.0" encoding="utf-8"?>
<p:tagLst xmlns:a="http://schemas.openxmlformats.org/drawingml/2006/main" xmlns:r="http://schemas.openxmlformats.org/officeDocument/2006/relationships" xmlns:p="http://schemas.openxmlformats.org/presentationml/2006/main">
  <p:tag name="TIMING" val="|8.9|5.6|8.2|2.6|5.7"/>
</p:tagLst>
</file>

<file path=ppt/tags/tag2.xml><?xml version="1.0" encoding="utf-8"?>
<p:tagLst xmlns:a="http://schemas.openxmlformats.org/drawingml/2006/main" xmlns:r="http://schemas.openxmlformats.org/officeDocument/2006/relationships" xmlns:p="http://schemas.openxmlformats.org/presentationml/2006/main">
  <p:tag name="TIMING" val="|12.3|13.4|1.1|12.3"/>
</p:tagLst>
</file>

<file path=ppt/tags/tag20.xml><?xml version="1.0" encoding="utf-8"?>
<p:tagLst xmlns:a="http://schemas.openxmlformats.org/drawingml/2006/main" xmlns:r="http://schemas.openxmlformats.org/officeDocument/2006/relationships" xmlns:p="http://schemas.openxmlformats.org/presentationml/2006/main">
  <p:tag name="TIMING" val="|28.6"/>
</p:tagLst>
</file>

<file path=ppt/tags/tag21.xml><?xml version="1.0" encoding="utf-8"?>
<p:tagLst xmlns:a="http://schemas.openxmlformats.org/drawingml/2006/main" xmlns:r="http://schemas.openxmlformats.org/officeDocument/2006/relationships" xmlns:p="http://schemas.openxmlformats.org/presentationml/2006/main">
  <p:tag name="TIMING" val="|13.9|3.2|6.1"/>
</p:tagLst>
</file>

<file path=ppt/tags/tag22.xml><?xml version="1.0" encoding="utf-8"?>
<p:tagLst xmlns:a="http://schemas.openxmlformats.org/drawingml/2006/main" xmlns:r="http://schemas.openxmlformats.org/officeDocument/2006/relationships" xmlns:p="http://schemas.openxmlformats.org/presentationml/2006/main">
  <p:tag name="TIMING" val="|17.4|4.8"/>
</p:tagLst>
</file>

<file path=ppt/tags/tag23.xml><?xml version="1.0" encoding="utf-8"?>
<p:tagLst xmlns:a="http://schemas.openxmlformats.org/drawingml/2006/main" xmlns:r="http://schemas.openxmlformats.org/officeDocument/2006/relationships" xmlns:p="http://schemas.openxmlformats.org/presentationml/2006/main">
  <p:tag name="TIMING" val="|17.4|4.8"/>
</p:tagLst>
</file>

<file path=ppt/tags/tag24.xml><?xml version="1.0" encoding="utf-8"?>
<p:tagLst xmlns:a="http://schemas.openxmlformats.org/drawingml/2006/main" xmlns:r="http://schemas.openxmlformats.org/officeDocument/2006/relationships" xmlns:p="http://schemas.openxmlformats.org/presentationml/2006/main">
  <p:tag name="TIMING" val="|0.9|5.6|7.9"/>
</p:tagLst>
</file>

<file path=ppt/tags/tag25.xml><?xml version="1.0" encoding="utf-8"?>
<p:tagLst xmlns:a="http://schemas.openxmlformats.org/drawingml/2006/main" xmlns:r="http://schemas.openxmlformats.org/officeDocument/2006/relationships" xmlns:p="http://schemas.openxmlformats.org/presentationml/2006/main">
  <p:tag name="TIMING" val="|8.2|3.3|10.7"/>
</p:tagLst>
</file>

<file path=ppt/tags/tag26.xml><?xml version="1.0" encoding="utf-8"?>
<p:tagLst xmlns:a="http://schemas.openxmlformats.org/drawingml/2006/main" xmlns:r="http://schemas.openxmlformats.org/officeDocument/2006/relationships" xmlns:p="http://schemas.openxmlformats.org/presentationml/2006/main">
  <p:tag name="TIMING" val="|1.5"/>
</p:tagLst>
</file>

<file path=ppt/tags/tag27.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28.xml><?xml version="1.0" encoding="utf-8"?>
<p:tagLst xmlns:a="http://schemas.openxmlformats.org/drawingml/2006/main" xmlns:r="http://schemas.openxmlformats.org/officeDocument/2006/relationships" xmlns:p="http://schemas.openxmlformats.org/presentationml/2006/main">
  <p:tag name="TIMING" val="|0.5|37.3|9.2"/>
</p:tagLst>
</file>

<file path=ppt/tags/tag29.xml><?xml version="1.0" encoding="utf-8"?>
<p:tagLst xmlns:a="http://schemas.openxmlformats.org/drawingml/2006/main" xmlns:r="http://schemas.openxmlformats.org/officeDocument/2006/relationships" xmlns:p="http://schemas.openxmlformats.org/presentationml/2006/main">
  <p:tag name="TIMING" val="|11.4"/>
</p:tagLst>
</file>

<file path=ppt/tags/tag3.xml><?xml version="1.0" encoding="utf-8"?>
<p:tagLst xmlns:a="http://schemas.openxmlformats.org/drawingml/2006/main" xmlns:r="http://schemas.openxmlformats.org/officeDocument/2006/relationships" xmlns:p="http://schemas.openxmlformats.org/presentationml/2006/main">
  <p:tag name="TIMING" val="|12.3|13.4|1.1|12.3"/>
</p:tagLst>
</file>

<file path=ppt/tags/tag30.xml><?xml version="1.0" encoding="utf-8"?>
<p:tagLst xmlns:a="http://schemas.openxmlformats.org/drawingml/2006/main" xmlns:r="http://schemas.openxmlformats.org/officeDocument/2006/relationships" xmlns:p="http://schemas.openxmlformats.org/presentationml/2006/main">
  <p:tag name="TIMING" val="|26.6"/>
</p:tagLst>
</file>

<file path=ppt/tags/tag31.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32.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33.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6.7|39.3|36.5"/>
</p:tagLst>
</file>

<file path=ppt/tags/tag6.xml><?xml version="1.0" encoding="utf-8"?>
<p:tagLst xmlns:a="http://schemas.openxmlformats.org/drawingml/2006/main" xmlns:r="http://schemas.openxmlformats.org/officeDocument/2006/relationships" xmlns:p="http://schemas.openxmlformats.org/presentationml/2006/main">
  <p:tag name="TIMING" val="|9.7|1.5|21.8|11.4|8.5|9.8"/>
</p:tagLst>
</file>

<file path=ppt/tags/tag7.xml><?xml version="1.0" encoding="utf-8"?>
<p:tagLst xmlns:a="http://schemas.openxmlformats.org/drawingml/2006/main" xmlns:r="http://schemas.openxmlformats.org/officeDocument/2006/relationships" xmlns:p="http://schemas.openxmlformats.org/presentationml/2006/main">
  <p:tag name="TIMING" val="|24.1|4.2|13.7|9.2"/>
</p:tagLst>
</file>

<file path=ppt/tags/tag8.xml><?xml version="1.0" encoding="utf-8"?>
<p:tagLst xmlns:a="http://schemas.openxmlformats.org/drawingml/2006/main" xmlns:r="http://schemas.openxmlformats.org/officeDocument/2006/relationships" xmlns:p="http://schemas.openxmlformats.org/presentationml/2006/main">
  <p:tag name="TIMING" val="|3.7|4.2|6.2|5.5|24.1"/>
</p:tagLst>
</file>

<file path=ppt/tags/tag9.xml><?xml version="1.0" encoding="utf-8"?>
<p:tagLst xmlns:a="http://schemas.openxmlformats.org/drawingml/2006/main" xmlns:r="http://schemas.openxmlformats.org/officeDocument/2006/relationships" xmlns:p="http://schemas.openxmlformats.org/presentationml/2006/main">
  <p:tag name="TIMING" val="|12.8|10.5|15.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15916</TotalTime>
  <Words>14285</Words>
  <Application>Microsoft Macintosh PowerPoint</Application>
  <PresentationFormat>Widescreen</PresentationFormat>
  <Paragraphs>2227</Paragraphs>
  <Slides>120</Slides>
  <Notes>108</Notes>
  <HiddenSlides>30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120</vt:i4>
      </vt:variant>
    </vt:vector>
  </HeadingPairs>
  <TitlesOfParts>
    <vt:vector size="130" baseType="lpstr">
      <vt:lpstr>Arial</vt:lpstr>
      <vt:lpstr>Ayuthaya</vt:lpstr>
      <vt:lpstr>Calibri</vt:lpstr>
      <vt:lpstr>Cambria Math</vt:lpstr>
      <vt:lpstr>Consolas</vt:lpstr>
      <vt:lpstr>Gadugi</vt:lpstr>
      <vt:lpstr>Seravek</vt:lpstr>
      <vt:lpstr>Symbol</vt:lpstr>
      <vt:lpstr>Wingdings</vt:lpstr>
      <vt:lpstr>Office Theme</vt:lpstr>
      <vt:lpstr>Designing fast and programmable routers</vt:lpstr>
      <vt:lpstr>Traditional network architecture</vt:lpstr>
      <vt:lpstr>But, today’s reality is very different</vt:lpstr>
      <vt:lpstr>But, today’s reality is very different</vt:lpstr>
      <vt:lpstr>One approach: Use a software router</vt:lpstr>
      <vt:lpstr>My work: performance+programmability</vt:lpstr>
      <vt:lpstr>My work: performance+programmability</vt:lpstr>
      <vt:lpstr>Domino: main ideas</vt:lpstr>
      <vt:lpstr>A fixed-function router pipeline</vt:lpstr>
      <vt:lpstr>A programmable atom pipeline</vt:lpstr>
      <vt:lpstr>The Domino compiler</vt:lpstr>
      <vt:lpstr>Designing instruction sets using Domino</vt:lpstr>
      <vt:lpstr>Designing instruction sets: The stateless case</vt:lpstr>
      <vt:lpstr>Designing instruction sets: The stateful case</vt:lpstr>
      <vt:lpstr>Designing instruction sets: The stateful case</vt:lpstr>
      <vt:lpstr>Results: computations and their atoms</vt:lpstr>
      <vt:lpstr>Results: A catalog of reusable atoms</vt:lpstr>
      <vt:lpstr>Results: A catalog of reusable atoms</vt:lpstr>
      <vt:lpstr>Results: A catalog of reusable atoms</vt:lpstr>
      <vt:lpstr>Atoms generalize to unanticipated use cases</vt:lpstr>
      <vt:lpstr>My work: performance+programmability</vt:lpstr>
      <vt:lpstr>Why programmable scheduling?</vt:lpstr>
      <vt:lpstr>Why is programmable scheduling hard?</vt:lpstr>
      <vt:lpstr>What does the scheduler do?</vt:lpstr>
      <vt:lpstr>The Push-In First-Out Queue</vt:lpstr>
      <vt:lpstr>A programmable scheduler</vt:lpstr>
      <vt:lpstr>PowerPoint Presentation</vt:lpstr>
      <vt:lpstr>PowerPoint Presentation</vt:lpstr>
      <vt:lpstr>PowerPoint Presentation</vt:lpstr>
      <vt:lpstr>PIFO in hardware</vt:lpstr>
      <vt:lpstr>My work: performance+programmability</vt:lpstr>
      <vt:lpstr>Programmable and scalable measurement</vt:lpstr>
      <vt:lpstr>The classical solution: caching</vt:lpstr>
      <vt:lpstr>The problem with caching</vt:lpstr>
      <vt:lpstr>The problem with caching</vt:lpstr>
      <vt:lpstr>The problem with caching</vt:lpstr>
      <vt:lpstr>PowerPoint Presentation</vt:lpstr>
      <vt:lpstr>Cache misses as new keys</vt:lpstr>
      <vt:lpstr>Cache misses as new keys</vt:lpstr>
      <vt:lpstr>Cache misses as new keys</vt:lpstr>
      <vt:lpstr>Cache misses as new keys</vt:lpstr>
      <vt:lpstr>Value accuracy after evictions</vt:lpstr>
      <vt:lpstr>Correctness of the merge operation</vt:lpstr>
      <vt:lpstr>Mergeability beyond associative statistics</vt:lpstr>
      <vt:lpstr>Linear-in-state: Small extra state </vt:lpstr>
      <vt:lpstr>Intuition for linear-in-state</vt:lpstr>
      <vt:lpstr>Intuition for linear-in-state</vt:lpstr>
      <vt:lpstr>Several useful linear-in-state statistics</vt:lpstr>
      <vt:lpstr>Outlook and future work</vt:lpstr>
      <vt:lpstr>Co-authors</vt:lpstr>
      <vt:lpstr>Backup slides</vt:lpstr>
      <vt:lpstr>Caching</vt:lpstr>
      <vt:lpstr>Caching</vt:lpstr>
      <vt:lpstr>Broader impact</vt:lpstr>
      <vt:lpstr>Stateful atoms can get hairy quickly</vt:lpstr>
      <vt:lpstr>Schedulers in routers today</vt:lpstr>
      <vt:lpstr>A strawman programmable scheduler</vt:lpstr>
      <vt:lpstr>Cache misses as new keys</vt:lpstr>
      <vt:lpstr>PowerPoint Presentation</vt:lpstr>
      <vt:lpstr>What algorithms do atoms enable?</vt:lpstr>
      <vt:lpstr>What algorithms do atoms enable?</vt:lpstr>
      <vt:lpstr>What algorithms do PIFOs enable?</vt:lpstr>
      <vt:lpstr>Extracting atoms</vt:lpstr>
      <vt:lpstr>Code pipelining for stateless algorithms</vt:lpstr>
      <vt:lpstr>Code pipelining for stateful algorithms</vt:lpstr>
      <vt:lpstr>Code pipelining: an example</vt:lpstr>
      <vt:lpstr>Code pipelining: an example</vt:lpstr>
      <vt:lpstr>Code pipelining: an example</vt:lpstr>
      <vt:lpstr>Code pipelining: an example</vt:lpstr>
      <vt:lpstr>Code pipelining: an example</vt:lpstr>
      <vt:lpstr>Code pipelining: an example</vt:lpstr>
      <vt:lpstr>Can an atom implement a pipeline stage?</vt:lpstr>
      <vt:lpstr>Future Work</vt:lpstr>
      <vt:lpstr>Beyond a single PIFO</vt:lpstr>
      <vt:lpstr>Tree of PIFOs</vt:lpstr>
      <vt:lpstr>Backup slides</vt:lpstr>
      <vt:lpstr>Programming streaming algorithms</vt:lpstr>
      <vt:lpstr>One approach: Use end points</vt:lpstr>
      <vt:lpstr>Packet Transactions: High-Level Programming for Line-Rate Switches (SIGCOMM 2016)</vt:lpstr>
      <vt:lpstr>Programmable Packet Scheduling at Line Rate (SIGCOMM 2016)</vt:lpstr>
      <vt:lpstr>Shortest remaining flow size</vt:lpstr>
      <vt:lpstr>Shortest remaining flow size</vt:lpstr>
      <vt:lpstr>Beyond a single PIFO</vt:lpstr>
      <vt:lpstr>A single PIFO block</vt:lpstr>
      <vt:lpstr>A single PIFO block</vt:lpstr>
      <vt:lpstr>Acknowledgements</vt:lpstr>
      <vt:lpstr>Recent activity in the area</vt:lpstr>
      <vt:lpstr>Code pipelining in one slide</vt:lpstr>
      <vt:lpstr>Future work: An era of specialized systems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Anirudh Sivaraman</cp:lastModifiedBy>
  <cp:revision>6359</cp:revision>
  <dcterms:created xsi:type="dcterms:W3CDTF">2015-11-20T07:11:46Z</dcterms:created>
  <dcterms:modified xsi:type="dcterms:W3CDTF">2018-06-14T14:25:40Z</dcterms:modified>
</cp:coreProperties>
</file>