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5"/>
  </p:notesMasterIdLst>
  <p:sldIdLst>
    <p:sldId id="256" r:id="rId2"/>
    <p:sldId id="303" r:id="rId3"/>
    <p:sldId id="284" r:id="rId4"/>
    <p:sldId id="283" r:id="rId5"/>
    <p:sldId id="302" r:id="rId6"/>
    <p:sldId id="285" r:id="rId7"/>
    <p:sldId id="304" r:id="rId8"/>
    <p:sldId id="310" r:id="rId9"/>
    <p:sldId id="305" r:id="rId10"/>
    <p:sldId id="306" r:id="rId11"/>
    <p:sldId id="307" r:id="rId12"/>
    <p:sldId id="308" r:id="rId13"/>
    <p:sldId id="309" r:id="rId14"/>
    <p:sldId id="258" r:id="rId15"/>
    <p:sldId id="259" r:id="rId16"/>
    <p:sldId id="313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311" r:id="rId25"/>
    <p:sldId id="272" r:id="rId26"/>
    <p:sldId id="275" r:id="rId27"/>
    <p:sldId id="276" r:id="rId28"/>
    <p:sldId id="277" r:id="rId29"/>
    <p:sldId id="278" r:id="rId30"/>
    <p:sldId id="280" r:id="rId31"/>
    <p:sldId id="281" r:id="rId32"/>
    <p:sldId id="316" r:id="rId33"/>
    <p:sldId id="312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317" r:id="rId46"/>
    <p:sldId id="314" r:id="rId47"/>
    <p:sldId id="301" r:id="rId48"/>
    <p:sldId id="299" r:id="rId49"/>
    <p:sldId id="282" r:id="rId50"/>
    <p:sldId id="298" r:id="rId51"/>
    <p:sldId id="318" r:id="rId52"/>
    <p:sldId id="319" r:id="rId53"/>
    <p:sldId id="320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60" autoAdjust="0"/>
  </p:normalViewPr>
  <p:slideViewPr>
    <p:cSldViewPr showGuides="1">
      <p:cViewPr varScale="1">
        <p:scale>
          <a:sx n="78" d="100"/>
          <a:sy n="78" d="100"/>
        </p:scale>
        <p:origin x="3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Performance scaling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Software router</c:v>
                </c:pt>
              </c:strCache>
            </c:strRef>
          </c:tx>
          <c:spPr>
            <a:ln w="63500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9988885118929212E-2"/>
                  <c:y val="6.2562771983825038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SNAP</a:t>
                    </a:r>
                  </a:p>
                  <a:p>
                    <a:r>
                      <a:rPr lang="en-US" smtClean="0"/>
                      <a:t>(Active Packets)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3164933135215507E-2"/>
                  <c:y val="6.8273659431002248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Click</a:t>
                    </a:r>
                  </a:p>
                  <a:p>
                    <a:r>
                      <a:rPr lang="en-US" smtClean="0"/>
                      <a:t>(CPU)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3354471107159207E-2"/>
                  <c:y val="7.3984546878179347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IXP 2400</a:t>
                    </a:r>
                  </a:p>
                  <a:p>
                    <a:r>
                      <a:rPr lang="en-US" smtClean="0"/>
                      <a:t>(NPU)</a:t>
                    </a:r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8.7908207195178376E-2"/>
                  <c:y val="7.7944973216260455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RouteBricks</a:t>
                    </a:r>
                  </a:p>
                  <a:p>
                    <a:r>
                      <a:rPr lang="en-US" smtClean="0"/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7.8157904588392488E-2"/>
                  <c:y val="6.3678894869641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err="1" smtClean="0"/>
                      <a:t>PacketShader</a:t>
                    </a:r>
                    <a:r>
                      <a:rPr lang="en-US" baseline="0" dirty="0" smtClean="0"/>
                      <a:t> </a:t>
                    </a:r>
                  </a:p>
                  <a:p>
                    <a:pPr>
                      <a:defRPr sz="1400" b="1"/>
                    </a:pPr>
                    <a:r>
                      <a:rPr lang="en-US" baseline="0" dirty="0" smtClean="0"/>
                      <a:t>(GPU)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690330309345247"/>
                      <c:h val="0.14436901015419934"/>
                    </c:manualLayout>
                  </c15:layout>
                </c:ext>
              </c:extLst>
            </c:dLbl>
            <c:dLbl>
              <c:idx val="7"/>
              <c:layout>
                <c:manualLayout>
                  <c:x val="-3.4191562600561338E-4"/>
                  <c:y val="7.5770795805976773E-2"/>
                </c:manualLayout>
              </c:layout>
              <c:tx>
                <c:rich>
                  <a:bodyPr/>
                  <a:lstStyle/>
                  <a:p>
                    <a:r>
                      <a:rPr lang="en-US" dirty="0" err="1" smtClean="0"/>
                      <a:t>SoftNIC</a:t>
                    </a:r>
                    <a:endParaRPr lang="en-US" dirty="0" smtClean="0"/>
                  </a:p>
                  <a:p>
                    <a:r>
                      <a:rPr lang="en-US" dirty="0" smtClean="0"/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</c:v>
                </c:pt>
                <c:pt idx="1">
                  <c:v>2000</c:v>
                </c:pt>
                <c:pt idx="2">
                  <c:v>2002</c:v>
                </c:pt>
                <c:pt idx="3">
                  <c:v>2004</c:v>
                </c:pt>
                <c:pt idx="4">
                  <c:v>2007</c:v>
                </c:pt>
                <c:pt idx="5">
                  <c:v>2009</c:v>
                </c:pt>
                <c:pt idx="6">
                  <c:v>2010</c:v>
                </c:pt>
                <c:pt idx="7">
                  <c:v>2014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</c:v>
                </c:pt>
                <c:pt idx="1">
                  <c:v>0.17</c:v>
                </c:pt>
                <c:pt idx="2">
                  <c:v>4</c:v>
                </c:pt>
                <c:pt idx="5">
                  <c:v>35</c:v>
                </c:pt>
                <c:pt idx="6">
                  <c:v>40</c:v>
                </c:pt>
                <c:pt idx="7">
                  <c:v>100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Line-Rate router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Catalyst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12323611686697057"/>
                  <c:y val="-6.1520422605671143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Broadcom</a:t>
                    </a:r>
                  </a:p>
                  <a:p>
                    <a:r>
                      <a:rPr lang="en-US" dirty="0" smtClean="0"/>
                      <a:t>5670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mtClean="0"/>
                      <a:t>Scorpion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smtClean="0"/>
                      <a:t>Trident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Tomahawk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</c:v>
                </c:pt>
                <c:pt idx="1">
                  <c:v>2000</c:v>
                </c:pt>
                <c:pt idx="2">
                  <c:v>2002</c:v>
                </c:pt>
                <c:pt idx="3">
                  <c:v>2004</c:v>
                </c:pt>
                <c:pt idx="4">
                  <c:v>2007</c:v>
                </c:pt>
                <c:pt idx="5">
                  <c:v>2009</c:v>
                </c:pt>
                <c:pt idx="6">
                  <c:v>2010</c:v>
                </c:pt>
                <c:pt idx="7">
                  <c:v>2014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32</c:v>
                </c:pt>
                <c:pt idx="3">
                  <c:v>80</c:v>
                </c:pt>
                <c:pt idx="4">
                  <c:v>240</c:v>
                </c:pt>
                <c:pt idx="6">
                  <c:v>640</c:v>
                </c:pt>
                <c:pt idx="7">
                  <c:v>3200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55404488"/>
        <c:axId val="254181224"/>
      </c:lineChart>
      <c:catAx>
        <c:axId val="255404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181224"/>
        <c:crosses val="autoZero"/>
        <c:auto val="1"/>
        <c:lblAlgn val="ctr"/>
        <c:lblOffset val="100"/>
        <c:noMultiLvlLbl val="0"/>
      </c:catAx>
      <c:valAx>
        <c:axId val="254181224"/>
        <c:scaling>
          <c:logBase val="10"/>
          <c:orientation val="minMax"/>
          <c:min val="1.0000000000000002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 smtClean="0"/>
                  <a:t>Gbit</a:t>
                </a:r>
                <a:r>
                  <a:rPr lang="en-US" dirty="0" smtClean="0"/>
                  <a:t>/s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5404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B5B68-7703-4B2D-8923-97CC0DFF0515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64910-0912-401B-9F58-2B7602DC4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64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Burgeoning </a:t>
            </a:r>
            <a:r>
              <a:rPr lang="en-US" dirty="0" err="1" smtClean="0"/>
              <a:t>OpenFlow</a:t>
            </a:r>
            <a:r>
              <a:rPr lang="en-US" dirty="0" smtClean="0"/>
              <a:t> spec.</a:t>
            </a:r>
          </a:p>
          <a:p>
            <a:r>
              <a:rPr lang="en-US" dirty="0" smtClean="0"/>
              <a:t>This is really not all that revolutionary. Every other domain does this: NVIDIA’s GPUs, TI’s DSPs, mobile phones,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67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</a:t>
            </a:r>
            <a:r>
              <a:rPr lang="en-US" baseline="0" dirty="0" smtClean="0"/>
              <a:t>that it’s not very different from how grep works on Linux.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49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17C4F-F342-4E4F-BDF4-6D69381014F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5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make it possible to efficiently use multiple stages of match</a:t>
            </a:r>
            <a:r>
              <a:rPr lang="en-US" baseline="0" dirty="0" smtClean="0"/>
              <a:t> </a:t>
            </a:r>
            <a:r>
              <a:rPr lang="en-US" dirty="0" smtClean="0"/>
              <a:t>tables, it</a:t>
            </a:r>
            <a:r>
              <a:rPr lang="en-US" baseline="0" dirty="0" smtClean="0"/>
              <a:t> is assumed that the RMT Model can be configured to map Logical Tables to the Physical Tables.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create bigger tables, one table may traverse multiple stages.</a:t>
            </a:r>
          </a:p>
          <a:p>
            <a:r>
              <a:rPr lang="en-US" baseline="0" dirty="0" smtClean="0"/>
              <a:t>To create many smaller tables, several tables can be packed into one stage.</a:t>
            </a:r>
          </a:p>
          <a:p>
            <a:r>
              <a:rPr lang="en-US" baseline="0" dirty="0" smtClean="0"/>
              <a:t>To make the allocation even more flexible, the Action instructions and the Statistic could share the same table space. </a:t>
            </a:r>
          </a:p>
          <a:p>
            <a:r>
              <a:rPr lang="en-US" baseline="0" dirty="0" smtClean="0"/>
              <a:t>This slide gives a crude representation of how the the Logical Tables could be mapped to the Physical Tables.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practice, the control plane would need to create a Table Flow Graph (to accompany the Parse Graph) to decide how the Logical Tables are mapped. </a:t>
            </a:r>
          </a:p>
          <a:p>
            <a:endParaRPr lang="en-US" dirty="0" smtClean="0"/>
          </a:p>
          <a:p>
            <a:r>
              <a:rPr lang="en-US" dirty="0" smtClean="0"/>
              <a:t>The control plane</a:t>
            </a:r>
            <a:r>
              <a:rPr lang="en-US" baseline="0" dirty="0" smtClean="0"/>
              <a:t> is assumed to know the number and size of the physical stages available. </a:t>
            </a:r>
          </a:p>
          <a:p>
            <a:r>
              <a:rPr lang="en-US" baseline="0" dirty="0" smtClean="0"/>
              <a:t>There could be as few as 1 stage. A given switch might only allow Logical Tables to directly correspond to Physical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87B50-CBD5-6641-B9E0-7A5AF62DAEF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96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 processing is assumed to be</a:t>
            </a:r>
            <a:r>
              <a:rPr lang="en-US" baseline="0" dirty="0" smtClean="0"/>
              <a:t> available in each physical stage of the pipeline.</a:t>
            </a:r>
          </a:p>
          <a:p>
            <a:r>
              <a:rPr lang="en-US" baseline="0" dirty="0" smtClean="0"/>
              <a:t>The headers are available along with the match result and metadata. Optional state could be available to the Action Processors.</a:t>
            </a:r>
          </a:p>
          <a:p>
            <a:endParaRPr lang="en-US" dirty="0" smtClean="0"/>
          </a:p>
          <a:p>
            <a:r>
              <a:rPr lang="en-US" dirty="0" smtClean="0"/>
              <a:t>There</a:t>
            </a:r>
            <a:r>
              <a:rPr lang="en-US" baseline="0" dirty="0" smtClean="0"/>
              <a:t> are assumed to be some number of processors (could be 1, could be hundreds) to perform Actions on headers.</a:t>
            </a:r>
          </a:p>
          <a:p>
            <a:r>
              <a:rPr lang="en-US" baseline="0" dirty="0" smtClean="0"/>
              <a:t>The Action instruction set is assumed to be protocol independent  (e.g. “insert these 8 bits starting at bit 19 of the 3</a:t>
            </a:r>
            <a:r>
              <a:rPr lang="en-US" baseline="30000" dirty="0" smtClean="0"/>
              <a:t>rd</a:t>
            </a:r>
            <a:r>
              <a:rPr lang="en-US" baseline="0" dirty="0" smtClean="0"/>
              <a:t> header”).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87B50-CBD5-6641-B9E0-7A5AF62DAEF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07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Allows you to edit packet fields in parallel.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86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latency here: each stage about a</a:t>
            </a:r>
            <a:r>
              <a:rPr lang="en-US" baseline="0" dirty="0" smtClean="0"/>
              <a:t> few 10 ns.</a:t>
            </a:r>
          </a:p>
          <a:p>
            <a:r>
              <a:rPr lang="en-US" baseline="0" dirty="0" smtClean="0"/>
              <a:t>More parsers than pipelines.</a:t>
            </a:r>
          </a:p>
          <a:p>
            <a:r>
              <a:rPr lang="en-US" baseline="0" dirty="0" smtClean="0"/>
              <a:t>Q: What about latency 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87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Prop:</a:t>
            </a:r>
            <a:r>
              <a:rPr lang="en-US" baseline="0" dirty="0" smtClean="0"/>
              <a:t> Explain the electronic design automation process on the blackboard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39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context on what metrics matter in hardware 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62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</a:t>
            </a:r>
            <a:r>
              <a:rPr lang="en-US" baseline="0" dirty="0" smtClean="0"/>
              <a:t> P4 API: a new API between the control-plane and the data plane.</a:t>
            </a:r>
          </a:p>
          <a:p>
            <a:r>
              <a:rPr lang="en-US" baseline="0" dirty="0" smtClean="0"/>
              <a:t>The data plane performs mostly stateless high-speed processing.</a:t>
            </a:r>
          </a:p>
          <a:p>
            <a:r>
              <a:rPr lang="en-US" baseline="0" dirty="0" smtClean="0"/>
              <a:t>The data plane is lean and fast; most of the complexity is still in the control plane. P4 does not address this aspect.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46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P4 should be portable across a large spectrum of switch</a:t>
            </a:r>
            <a:r>
              <a:rPr lang="en-US" baseline="0" dirty="0" smtClean="0"/>
              <a:t> implementations.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3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Mention that it is on log scale</a:t>
            </a:r>
          </a:p>
          <a:p>
            <a:r>
              <a:rPr lang="en-US" baseline="0" dirty="0" smtClean="0"/>
              <a:t>Define line rate</a:t>
            </a:r>
          </a:p>
          <a:p>
            <a:r>
              <a:rPr lang="en-US" baseline="0" dirty="0" smtClean="0"/>
              <a:t>Unpredictable performance examples: hardware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(number of cores, RAM size,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34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P4 expresses the behavior</a:t>
            </a:r>
            <a:r>
              <a:rPr lang="en-US" baseline="0" dirty="0" smtClean="0"/>
              <a:t> of significant data plane functions. It currently is not rich enough to describe the complete functionality of the data plane.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39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is packet processing performed in P4?</a:t>
            </a:r>
          </a:p>
          <a:p>
            <a:r>
              <a:rPr lang="en-US" dirty="0" smtClean="0"/>
              <a:t>This is a high-level 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814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P4 language has elements corresponding to the previously-described function blocks: parsing, match/action, and reassembly.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893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parser is essentially a state-machine</a:t>
            </a:r>
            <a:r>
              <a:rPr lang="en-US" baseline="0" dirty="0" smtClean="0"/>
              <a:t> driven by the packet header.</a:t>
            </a:r>
          </a:p>
          <a:p>
            <a:r>
              <a:rPr lang="en-US" baseline="0" dirty="0" smtClean="0"/>
              <a:t>It extracts packet fields into general-purpose registers (“metadata”).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5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Match performs</a:t>
            </a:r>
            <a:r>
              <a:rPr lang="en-US" baseline="0" dirty="0" smtClean="0"/>
              <a:t> table lookups based on metadata.</a:t>
            </a:r>
          </a:p>
          <a:p>
            <a:r>
              <a:rPr lang="en-US" baseline="0" dirty="0" smtClean="0"/>
              <a:t>The table contents is managed by the control plane.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18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Actions are</a:t>
            </a:r>
            <a:r>
              <a:rPr lang="en-US" baseline="0" dirty="0" smtClean="0"/>
              <a:t> code fragments that manipulate metadata. They are driven by information obtained from table look-ups.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145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P4 supports conditional</a:t>
            </a:r>
            <a:r>
              <a:rPr lang="en-US" baseline="0" dirty="0" smtClean="0"/>
              <a:t> forward-only control-flow.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372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Lavanya’s</a:t>
            </a:r>
            <a:r>
              <a:rPr lang="en-US" dirty="0" smtClean="0"/>
              <a:t> work on compilers for P4, maybe add a few slides</a:t>
            </a:r>
            <a:r>
              <a:rPr lang="en-US" baseline="0" dirty="0" smtClean="0"/>
              <a:t>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99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 contents is uploaded</a:t>
            </a:r>
            <a:r>
              <a:rPr lang="en-US" baseline="0" dirty="0" smtClean="0"/>
              <a:t> into the data plane by the control plane.</a:t>
            </a:r>
          </a:p>
          <a:p>
            <a:r>
              <a:rPr lang="en-US" dirty="0" smtClean="0"/>
              <a:t>P4 control plane</a:t>
            </a:r>
            <a:r>
              <a:rPr lang="en-US" baseline="0" dirty="0" smtClean="0"/>
              <a:t> is similar to </a:t>
            </a:r>
            <a:r>
              <a:rPr lang="en-US" baseline="0" dirty="0" err="1" smtClean="0"/>
              <a:t>OpenFlow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War stories from P4 working groups and such.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251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 early to say if this will </a:t>
            </a:r>
            <a:r>
              <a:rPr lang="en-US" smtClean="0"/>
              <a:t>be widely adopted or not.</a:t>
            </a:r>
          </a:p>
          <a:p>
            <a:r>
              <a:rPr lang="en-US" dirty="0" smtClean="0"/>
              <a:t>Staid companies</a:t>
            </a:r>
            <a:r>
              <a:rPr lang="en-US" baseline="0" dirty="0" smtClean="0"/>
              <a:t> such as AT&amp;T and CISCO showing up at the working group meetings.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4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discuss the RMT model, let’s talk a bit about the switch architecture.</a:t>
            </a:r>
          </a:p>
          <a:p>
            <a:r>
              <a:rPr lang="en-US" dirty="0" smtClean="0"/>
              <a:t>The paper doesn’t go into much detail about this</a:t>
            </a:r>
            <a:r>
              <a:rPr lang="en-US" baseline="0" dirty="0" smtClean="0"/>
              <a:t> and assumes a switch is going to have a pipeline of match-action tables (fixed or not). Why is this a good architecture?</a:t>
            </a:r>
          </a:p>
          <a:p>
            <a:endParaRPr lang="en-US" dirty="0" smtClean="0"/>
          </a:p>
          <a:p>
            <a:r>
              <a:rPr lang="en-US" dirty="0" smtClean="0"/>
              <a:t>Q:</a:t>
            </a:r>
            <a:r>
              <a:rPr lang="en-US" baseline="0" dirty="0" smtClean="0"/>
              <a:t> Why is a switch architected as a pipeline? Are there other architectures?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681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Flesh this out a little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173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28 nm CMOS earlier.</a:t>
            </a:r>
          </a:p>
          <a:p>
            <a:r>
              <a:rPr lang="en-US" dirty="0" smtClean="0"/>
              <a:t>Look at Nick’s slides on PISA.</a:t>
            </a:r>
          </a:p>
          <a:p>
            <a:r>
              <a:rPr lang="en-US" dirty="0" smtClean="0"/>
              <a:t>Figure out what points to emphasize:</a:t>
            </a:r>
            <a:r>
              <a:rPr lang="en-US" baseline="0" dirty="0" smtClean="0"/>
              <a:t> Logic doesn’t cost all that much relative to wires and memory isn’t too much. Add Nick’s slides on die area contributions of logic and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44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release the first version of the language soon.</a:t>
            </a:r>
          </a:p>
          <a:p>
            <a:r>
              <a:rPr lang="en-US" dirty="0" smtClean="0"/>
              <a:t>We are actively working on an improved version which fixed</a:t>
            </a:r>
            <a:r>
              <a:rPr lang="en-US" baseline="0" dirty="0" smtClean="0"/>
              <a:t> some shortcomings – which we plan to release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62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98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37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06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 result is a reduction</a:t>
            </a:r>
            <a:r>
              <a:rPr lang="en-US" baseline="0" dirty="0" smtClean="0"/>
              <a:t> in die area.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TODO: Make sure to</a:t>
            </a:r>
            <a:r>
              <a:rPr lang="en-US" baseline="0" dirty="0" smtClean="0"/>
              <a:t> mention that these are very, very restricted units and not general purpose processors.</a:t>
            </a:r>
          </a:p>
          <a:p>
            <a:r>
              <a:rPr lang="en-US" baseline="0" dirty="0" smtClean="0"/>
              <a:t>The game is designing these atoms or primitives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Rambling a bit too much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46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Ok, so with this pipeline model, here’s what a fixed function switch looks like</a:t>
            </a:r>
          </a:p>
          <a:p>
            <a:r>
              <a:rPr lang="en-US" dirty="0" smtClean="0"/>
              <a:t>Each table is hardwired</a:t>
            </a:r>
            <a:r>
              <a:rPr lang="en-US" baseline="0" dirty="0" smtClean="0"/>
              <a:t> to a specific task.</a:t>
            </a:r>
          </a:p>
          <a:p>
            <a:r>
              <a:rPr lang="en-US" baseline="0" dirty="0" smtClean="0"/>
              <a:t>If you want to size smaller or larger tables, you are out of luck.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4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all you really need to know about the paper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rest is just how to make it run at 1 GHz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2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8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7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5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3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3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6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9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5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F2FE0-66D1-4517-A0FE-1ABC94B036F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6900" y="1514475"/>
            <a:ext cx="8458200" cy="1790700"/>
          </a:xfrm>
        </p:spPr>
        <p:txBody>
          <a:bodyPr/>
          <a:lstStyle/>
          <a:p>
            <a:r>
              <a:rPr lang="en-US" dirty="0" smtClean="0"/>
              <a:t>Programmable switches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Slides courtesy Patrick </a:t>
            </a:r>
            <a:r>
              <a:rPr lang="en-US" dirty="0" err="1" smtClean="0"/>
              <a:t>Bosshart</a:t>
            </a:r>
            <a:r>
              <a:rPr lang="en-US" dirty="0" smtClean="0"/>
              <a:t> and Mihai </a:t>
            </a:r>
            <a:r>
              <a:rPr lang="en-US" dirty="0" err="1" smtClean="0"/>
              <a:t>Budiu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processor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14900" y="4152900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358509" y="17145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512249" y="23608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552423" y="20864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943600" y="23608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590869" y="2419369"/>
            <a:ext cx="851685" cy="159453"/>
            <a:chOff x="1133169" y="3629639"/>
            <a:chExt cx="851685" cy="587483"/>
          </a:xfrm>
        </p:grpSpPr>
        <p:sp>
          <p:nvSpPr>
            <p:cNvPr id="50" name="Rectangle 4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5512727" y="26378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44078" y="26378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591347" y="2696368"/>
            <a:ext cx="851685" cy="159453"/>
            <a:chOff x="1133169" y="3629639"/>
            <a:chExt cx="851685" cy="587483"/>
          </a:xfrm>
        </p:grpSpPr>
        <p:sp>
          <p:nvSpPr>
            <p:cNvPr id="55" name="Rectangle 5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5514220" y="33998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945571" y="33998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5592840" y="3458368"/>
            <a:ext cx="851685" cy="159453"/>
            <a:chOff x="1133169" y="3629639"/>
            <a:chExt cx="851685" cy="587483"/>
          </a:xfrm>
        </p:grpSpPr>
        <p:sp>
          <p:nvSpPr>
            <p:cNvPr id="60" name="Rectangle 5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Oval 61"/>
          <p:cNvSpPr/>
          <p:nvPr/>
        </p:nvSpPr>
        <p:spPr>
          <a:xfrm>
            <a:off x="5980717" y="2941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980717" y="3094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980717" y="32464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244099" y="6403333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72" name="Down Arrow 71"/>
          <p:cNvSpPr/>
          <p:nvPr/>
        </p:nvSpPr>
        <p:spPr>
          <a:xfrm>
            <a:off x="5750011" y="3823161"/>
            <a:ext cx="533400" cy="3847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3390900" y="5257800"/>
            <a:ext cx="12954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596395" y="4888468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Packets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343150" y="3538218"/>
            <a:ext cx="7429500" cy="10316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Gadugi" panose="020B0502040204020203" pitchFamily="34" charset="0"/>
              </a:rPr>
              <a:t>Only sustains 100 M packets per second</a:t>
            </a:r>
          </a:p>
        </p:txBody>
      </p:sp>
    </p:spTree>
    <p:extLst>
      <p:ext uri="{BB962C8B-B14F-4D97-AF65-F5344CB8AC3E}">
        <p14:creationId xmlns:p14="http://schemas.microsoft.com/office/powerpoint/2010/main" val="402422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Packet-parallel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1320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58509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12249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552423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3600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590869" y="1885969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512727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4078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347" y="2162968"/>
            <a:ext cx="851685" cy="159453"/>
            <a:chOff x="1133169" y="3629639"/>
            <a:chExt cx="851685" cy="587483"/>
          </a:xfrm>
        </p:grpSpPr>
        <p:sp>
          <p:nvSpPr>
            <p:cNvPr id="16" name="Rectangle 15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514220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5571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92840" y="2924968"/>
            <a:ext cx="851685" cy="159453"/>
            <a:chOff x="1133169" y="3629639"/>
            <a:chExt cx="851685" cy="587483"/>
          </a:xfrm>
        </p:grpSpPr>
        <p:sp>
          <p:nvSpPr>
            <p:cNvPr id="21" name="Rectangle 2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5980717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80717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980717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4240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 rot="18563448">
            <a:off x="6928299" y="2177959"/>
            <a:ext cx="533400" cy="167322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054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80974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 rot="4148830">
            <a:off x="3174974" y="533327"/>
            <a:ext cx="533400" cy="436403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02082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35002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3" name="Down Arrow 32"/>
          <p:cNvSpPr/>
          <p:nvPr/>
        </p:nvSpPr>
        <p:spPr>
          <a:xfrm rot="3539565">
            <a:off x="4422874" y="2229015"/>
            <a:ext cx="533400" cy="170766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955469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988389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 flipH="1" flipV="1">
            <a:off x="5548555" y="461540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flipH="1" flipV="1">
            <a:off x="6069646" y="4615402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flipH="1" flipV="1">
            <a:off x="6590299" y="4625879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 rot="17273253">
            <a:off x="8410790" y="416438"/>
            <a:ext cx="533400" cy="45431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endCxn id="32" idx="3"/>
          </p:cNvCxnSpPr>
          <p:nvPr/>
        </p:nvCxnSpPr>
        <p:spPr>
          <a:xfrm flipH="1" flipV="1">
            <a:off x="5053824" y="5996061"/>
            <a:ext cx="967114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41545" y="6457832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Packets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3" idx="1"/>
          </p:cNvCxnSpPr>
          <p:nvPr/>
        </p:nvCxnSpPr>
        <p:spPr>
          <a:xfrm flipH="1" flipV="1">
            <a:off x="2469358" y="6144436"/>
            <a:ext cx="3272187" cy="498062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26" idx="1"/>
          </p:cNvCxnSpPr>
          <p:nvPr/>
        </p:nvCxnSpPr>
        <p:spPr>
          <a:xfrm flipV="1">
            <a:off x="6379184" y="5996061"/>
            <a:ext cx="963219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3"/>
            <a:endCxn id="35" idx="1"/>
          </p:cNvCxnSpPr>
          <p:nvPr/>
        </p:nvCxnSpPr>
        <p:spPr>
          <a:xfrm flipV="1">
            <a:off x="6625954" y="5996061"/>
            <a:ext cx="3257939" cy="64643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14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Packet-parallel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1320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516119" y="1203844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69859" y="1850175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10033" y="1575799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01210" y="185017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748479" y="1908713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670337" y="2127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01688" y="2127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48957" y="2185712"/>
            <a:ext cx="851685" cy="159453"/>
            <a:chOff x="1133169" y="3629639"/>
            <a:chExt cx="851685" cy="587483"/>
          </a:xfrm>
        </p:grpSpPr>
        <p:sp>
          <p:nvSpPr>
            <p:cNvPr id="16" name="Rectangle 15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671830" y="2889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03181" y="2889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750450" y="2947712"/>
            <a:ext cx="851685" cy="159453"/>
            <a:chOff x="1133169" y="3629639"/>
            <a:chExt cx="851685" cy="587483"/>
          </a:xfrm>
        </p:grpSpPr>
        <p:sp>
          <p:nvSpPr>
            <p:cNvPr id="21" name="Rectangle 2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4138327" y="24309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8327" y="25833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38327" y="27357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4240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8054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80974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302082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35002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955469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988389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741545" y="6457832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Packets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3" idx="1"/>
          </p:cNvCxnSpPr>
          <p:nvPr/>
        </p:nvCxnSpPr>
        <p:spPr>
          <a:xfrm flipH="1" flipV="1">
            <a:off x="2469358" y="6144436"/>
            <a:ext cx="3272187" cy="498062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3"/>
            <a:endCxn id="35" idx="1"/>
          </p:cNvCxnSpPr>
          <p:nvPr/>
        </p:nvCxnSpPr>
        <p:spPr>
          <a:xfrm flipV="1">
            <a:off x="6625954" y="5996061"/>
            <a:ext cx="3257939" cy="64643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2343150" y="3538218"/>
            <a:ext cx="7429500" cy="10316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Gadugi" panose="020B0502040204020203" pitchFamily="34" charset="0"/>
              </a:rPr>
              <a:t>Memory replication increases die area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6300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030040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1070214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461391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108660" y="1885969"/>
            <a:ext cx="851685" cy="159453"/>
            <a:chOff x="1133169" y="3629639"/>
            <a:chExt cx="851685" cy="587483"/>
          </a:xfrm>
        </p:grpSpPr>
        <p:sp>
          <p:nvSpPr>
            <p:cNvPr id="54" name="Rectangle 53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1030518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461869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109138" y="2162968"/>
            <a:ext cx="851685" cy="159453"/>
            <a:chOff x="1133169" y="3629639"/>
            <a:chExt cx="851685" cy="587483"/>
          </a:xfrm>
        </p:grpSpPr>
        <p:sp>
          <p:nvSpPr>
            <p:cNvPr id="60" name="Rectangle 5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1032011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63362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631" y="2924968"/>
            <a:ext cx="851685" cy="159453"/>
            <a:chOff x="1133169" y="3629639"/>
            <a:chExt cx="851685" cy="587483"/>
          </a:xfrm>
        </p:grpSpPr>
        <p:sp>
          <p:nvSpPr>
            <p:cNvPr id="65" name="Rectangle 6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Oval 66"/>
          <p:cNvSpPr/>
          <p:nvPr/>
        </p:nvSpPr>
        <p:spPr>
          <a:xfrm>
            <a:off x="1498508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498508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498508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429500" y="1203844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583240" y="1850175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7623414" y="1575799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8014591" y="185017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7661860" y="1908713"/>
            <a:ext cx="851685" cy="159453"/>
            <a:chOff x="1133169" y="3629639"/>
            <a:chExt cx="851685" cy="587483"/>
          </a:xfrm>
        </p:grpSpPr>
        <p:sp>
          <p:nvSpPr>
            <p:cNvPr id="75" name="Rectangle 7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7583718" y="2127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015069" y="2127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7662338" y="2185712"/>
            <a:ext cx="851685" cy="159453"/>
            <a:chOff x="1133169" y="3629639"/>
            <a:chExt cx="851685" cy="587483"/>
          </a:xfrm>
        </p:grpSpPr>
        <p:sp>
          <p:nvSpPr>
            <p:cNvPr id="80" name="Rectangle 7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7585211" y="2889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16562" y="2889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7663831" y="2947712"/>
            <a:ext cx="851685" cy="159453"/>
            <a:chOff x="1133169" y="3629639"/>
            <a:chExt cx="851685" cy="587483"/>
          </a:xfrm>
        </p:grpSpPr>
        <p:sp>
          <p:nvSpPr>
            <p:cNvPr id="85" name="Rectangle 8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Oval 86"/>
          <p:cNvSpPr/>
          <p:nvPr/>
        </p:nvSpPr>
        <p:spPr>
          <a:xfrm>
            <a:off x="8051708" y="24309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8051708" y="25833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051708" y="27357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0069319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0223059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10263233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0654410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10301679" y="1885969"/>
            <a:ext cx="851685" cy="159453"/>
            <a:chOff x="1133169" y="3629639"/>
            <a:chExt cx="851685" cy="587483"/>
          </a:xfrm>
        </p:grpSpPr>
        <p:sp>
          <p:nvSpPr>
            <p:cNvPr id="95" name="Rectangle 9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10223537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0654888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10302157" y="2162968"/>
            <a:ext cx="851685" cy="159453"/>
            <a:chOff x="1133169" y="3629639"/>
            <a:chExt cx="851685" cy="587483"/>
          </a:xfrm>
        </p:grpSpPr>
        <p:sp>
          <p:nvSpPr>
            <p:cNvPr id="100" name="Rectangle 9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10225030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656381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0303650" y="2924968"/>
            <a:ext cx="851685" cy="159453"/>
            <a:chOff x="1133169" y="3629639"/>
            <a:chExt cx="851685" cy="587483"/>
          </a:xfrm>
        </p:grpSpPr>
        <p:sp>
          <p:nvSpPr>
            <p:cNvPr id="105" name="Rectangle 10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Oval 106"/>
          <p:cNvSpPr/>
          <p:nvPr/>
        </p:nvSpPr>
        <p:spPr>
          <a:xfrm>
            <a:off x="10691527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0691527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0691527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Down Arrow 109"/>
          <p:cNvSpPr/>
          <p:nvPr/>
        </p:nvSpPr>
        <p:spPr>
          <a:xfrm rot="10800000" flipV="1">
            <a:off x="1267802" y="3264659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Down Arrow 110"/>
          <p:cNvSpPr/>
          <p:nvPr/>
        </p:nvSpPr>
        <p:spPr>
          <a:xfrm rot="10800000" flipV="1">
            <a:off x="3883884" y="3262241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own Arrow 111"/>
          <p:cNvSpPr/>
          <p:nvPr/>
        </p:nvSpPr>
        <p:spPr>
          <a:xfrm rot="10800000" flipV="1">
            <a:off x="7832891" y="3262019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Down Arrow 112"/>
          <p:cNvSpPr/>
          <p:nvPr/>
        </p:nvSpPr>
        <p:spPr>
          <a:xfrm rot="10800000" flipV="1">
            <a:off x="10477500" y="3231750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 flipH="1" flipV="1">
            <a:off x="5548555" y="461540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 flipH="1" flipV="1">
            <a:off x="6069646" y="4615402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 flipH="1" flipV="1">
            <a:off x="6590299" y="4625879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/>
          <p:nvPr/>
        </p:nvCxnSpPr>
        <p:spPr>
          <a:xfrm flipH="1" flipV="1">
            <a:off x="5053824" y="5996061"/>
            <a:ext cx="967114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6379184" y="5996061"/>
            <a:ext cx="963219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80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Function-parallel or pipelined architecture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26293" y="2444076"/>
            <a:ext cx="201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 lookup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89289" y="280910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29463" y="2809101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20640" y="280910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7909" y="2867639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462084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1 GHz circuit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2339894" y="3143429"/>
            <a:ext cx="533400" cy="40711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5574652" y="3156829"/>
            <a:ext cx="533400" cy="3984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 rot="5400000" flipV="1">
            <a:off x="3982211" y="3544123"/>
            <a:ext cx="533400" cy="998633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 rot="5400000" flipV="1">
            <a:off x="7298219" y="3532918"/>
            <a:ext cx="533400" cy="998633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850452" y="2444076"/>
            <a:ext cx="175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ACL lookup table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313448" y="280910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5353622" y="2809101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744799" y="280910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392068" y="2867639"/>
            <a:ext cx="851685" cy="159453"/>
            <a:chOff x="1133169" y="3629639"/>
            <a:chExt cx="851685" cy="587483"/>
          </a:xfrm>
        </p:grpSpPr>
        <p:sp>
          <p:nvSpPr>
            <p:cNvPr id="65" name="Rectangle 6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Down Arrow 66"/>
          <p:cNvSpPr/>
          <p:nvPr/>
        </p:nvSpPr>
        <p:spPr>
          <a:xfrm>
            <a:off x="10732968" y="3171416"/>
            <a:ext cx="533400" cy="3984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0008768" y="2458663"/>
            <a:ext cx="203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Tunnel lookup table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471764" y="2823688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0511938" y="2823688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903115" y="2823688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0550384" y="2882226"/>
            <a:ext cx="851685" cy="159453"/>
            <a:chOff x="1133169" y="3629639"/>
            <a:chExt cx="851685" cy="587483"/>
          </a:xfrm>
        </p:grpSpPr>
        <p:sp>
          <p:nvSpPr>
            <p:cNvPr id="73" name="Rectangle 72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/>
          <p:nvPr/>
        </p:nvCxnSpPr>
        <p:spPr>
          <a:xfrm>
            <a:off x="152400" y="4026932"/>
            <a:ext cx="12954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7895" y="3657600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Packets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 flipH="1" flipV="1">
            <a:off x="8066477" y="3900714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flipH="1" flipV="1">
            <a:off x="8587568" y="390071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flipH="1" flipV="1">
            <a:off x="9067800" y="3911190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5400000" flipV="1">
            <a:off x="9345128" y="3835942"/>
            <a:ext cx="533400" cy="43595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584034" y="3695700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814884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1 GHz circuit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40201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1 GHz circuit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910621" y="3706905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8" name="Rounded Rectangle 47"/>
          <p:cNvSpPr/>
          <p:nvPr/>
        </p:nvSpPr>
        <p:spPr>
          <a:xfrm>
            <a:off x="9982200" y="3706905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1621079" y="3842266"/>
            <a:ext cx="14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Route lookup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35378" y="3858773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ACL lookup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170450" y="3858773"/>
            <a:ext cx="151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Tunnel lookup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5103514"/>
            <a:ext cx="82237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dugi" panose="020B0502040204020203" pitchFamily="34" charset="0"/>
              </a:rPr>
              <a:t>Factors out global state into per-stage local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dugi" panose="020B0502040204020203" pitchFamily="34" charset="0"/>
              </a:rPr>
              <a:t>Replaces full-blown processor with a circuit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dugi" panose="020B0502040204020203" pitchFamily="34" charset="0"/>
              </a:rPr>
              <a:t>But, needs careful circuit design to run at 1 GHz</a:t>
            </a:r>
            <a:endParaRPr lang="en-US" sz="28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9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function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000" y="6875784"/>
            <a:ext cx="8229600" cy="4525963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27036" y="2660880"/>
            <a:ext cx="310147" cy="3737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8" name="Group 42"/>
          <p:cNvGrpSpPr/>
          <p:nvPr/>
        </p:nvGrpSpPr>
        <p:grpSpPr>
          <a:xfrm>
            <a:off x="4111983" y="3586665"/>
            <a:ext cx="4320165" cy="1191330"/>
            <a:chOff x="1707458" y="1778000"/>
            <a:chExt cx="5547033" cy="1191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1707458" y="1778000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707458" y="1905818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707458" y="2033636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707458" y="2161454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707458" y="2289272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707458" y="2417090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707458" y="2544908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707458" y="2672726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707458" y="2800544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707458" y="2928362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/>
          <p:cNvCxnSpPr/>
          <p:nvPr/>
        </p:nvCxnSpPr>
        <p:spPr>
          <a:xfrm>
            <a:off x="4111982" y="6123681"/>
            <a:ext cx="4325226" cy="4096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3301263" y="4149288"/>
            <a:ext cx="596310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65"/>
          <p:cNvGrpSpPr/>
          <p:nvPr/>
        </p:nvGrpSpPr>
        <p:grpSpPr>
          <a:xfrm>
            <a:off x="8886352" y="3832542"/>
            <a:ext cx="497165" cy="296604"/>
            <a:chOff x="7660968" y="1751777"/>
            <a:chExt cx="1040580" cy="450645"/>
          </a:xfrm>
        </p:grpSpPr>
        <p:sp>
          <p:nvSpPr>
            <p:cNvPr id="65" name="Freeform 64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70"/>
          <p:cNvGrpSpPr/>
          <p:nvPr/>
        </p:nvGrpSpPr>
        <p:grpSpPr>
          <a:xfrm>
            <a:off x="8887021" y="4433945"/>
            <a:ext cx="497165" cy="296604"/>
            <a:chOff x="7660968" y="1751777"/>
            <a:chExt cx="1040580" cy="450645"/>
          </a:xfrm>
        </p:grpSpPr>
        <p:sp>
          <p:nvSpPr>
            <p:cNvPr id="62" name="Freeform 61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 rot="16200000">
            <a:off x="8059699" y="4686825"/>
            <a:ext cx="10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Deparser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48165" y="388918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55690" y="3278889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Queues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9524" y="6212919"/>
            <a:ext cx="525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9786129" y="4149288"/>
            <a:ext cx="562888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790225" y="38471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029468" y="2788443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ACL Stage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27852" y="2795438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L3 Stage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245853" y="2788443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L2 Stage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3984971" y="1297136"/>
            <a:ext cx="1406906" cy="4627536"/>
            <a:chOff x="1204029" y="1315613"/>
            <a:chExt cx="1406906" cy="4627536"/>
          </a:xfrm>
        </p:grpSpPr>
        <p:grpSp>
          <p:nvGrpSpPr>
            <p:cNvPr id="16" name="Group 33"/>
            <p:cNvGrpSpPr/>
            <p:nvPr/>
          </p:nvGrpSpPr>
          <p:grpSpPr>
            <a:xfrm>
              <a:off x="1467377" y="2799542"/>
              <a:ext cx="1030842" cy="3143607"/>
              <a:chOff x="1656349" y="3158022"/>
              <a:chExt cx="1260580" cy="1812695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656349" y="3158022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16200000">
                <a:off x="1951125" y="3814520"/>
                <a:ext cx="1353142" cy="2859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set L2D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855960" y="4757749"/>
                <a:ext cx="1060969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1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6200000">
                <a:off x="1394124" y="3763655"/>
                <a:ext cx="1254702" cy="45164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L2 Table</a:t>
                </a:r>
              </a:p>
            </p:txBody>
          </p:sp>
          <p:sp>
            <p:nvSpPr>
              <p:cNvPr id="61" name="Right Arrow 60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204029" y="1315613"/>
              <a:ext cx="1406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L2: 128k x 48</a:t>
              </a:r>
            </a:p>
            <a:p>
              <a:r>
                <a:rPr lang="en-US" dirty="0"/>
                <a:t>Exact match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391877" y="1429893"/>
            <a:ext cx="1506768" cy="4534130"/>
            <a:chOff x="2619692" y="1409020"/>
            <a:chExt cx="1506768" cy="4534130"/>
          </a:xfrm>
        </p:grpSpPr>
        <p:grpSp>
          <p:nvGrpSpPr>
            <p:cNvPr id="17" name="Group 75"/>
            <p:cNvGrpSpPr/>
            <p:nvPr/>
          </p:nvGrpSpPr>
          <p:grpSpPr>
            <a:xfrm>
              <a:off x="2855667" y="2769683"/>
              <a:ext cx="1030843" cy="3173467"/>
              <a:chOff x="1656349" y="3140804"/>
              <a:chExt cx="1260581" cy="1829913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656349" y="3140804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6200000">
                <a:off x="1939781" y="3803174"/>
                <a:ext cx="1375833" cy="28595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set L2D, </a:t>
                </a:r>
                <a:r>
                  <a:rPr lang="en-US" dirty="0" err="1">
                    <a:solidFill>
                      <a:srgbClr val="000000"/>
                    </a:solidFill>
                  </a:rPr>
                  <a:t>dec</a:t>
                </a:r>
                <a:r>
                  <a:rPr lang="en-US" dirty="0">
                    <a:solidFill>
                      <a:srgbClr val="000000"/>
                    </a:solidFill>
                  </a:rPr>
                  <a:t> TTL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855960" y="4757749"/>
                <a:ext cx="1060970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2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6200000">
                <a:off x="1695681" y="3731676"/>
                <a:ext cx="555322" cy="45164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L3 Table</a:t>
                </a:r>
              </a:p>
            </p:txBody>
          </p:sp>
          <p:sp>
            <p:nvSpPr>
              <p:cNvPr id="56" name="Right Arrow 55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2619692" y="1409020"/>
              <a:ext cx="15067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L3: 16k x 32</a:t>
              </a:r>
            </a:p>
            <a:p>
              <a:r>
                <a:rPr lang="en-US" dirty="0"/>
                <a:t>Longest prefix</a:t>
              </a:r>
            </a:p>
            <a:p>
              <a:r>
                <a:rPr lang="en-US" dirty="0"/>
                <a:t>match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029469" y="1783564"/>
            <a:ext cx="1552641" cy="4142111"/>
            <a:chOff x="4257283" y="1801038"/>
            <a:chExt cx="1552641" cy="4142111"/>
          </a:xfrm>
        </p:grpSpPr>
        <p:grpSp>
          <p:nvGrpSpPr>
            <p:cNvPr id="81" name="Group 75"/>
            <p:cNvGrpSpPr/>
            <p:nvPr/>
          </p:nvGrpSpPr>
          <p:grpSpPr>
            <a:xfrm>
              <a:off x="4257283" y="2799542"/>
              <a:ext cx="1030843" cy="3143607"/>
              <a:chOff x="1656348" y="3158022"/>
              <a:chExt cx="1260581" cy="1812695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656348" y="3158022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16200000">
                <a:off x="1951125" y="3814520"/>
                <a:ext cx="1353142" cy="285956"/>
              </a:xfrm>
              <a:prstGeom prst="rect">
                <a:avLst/>
              </a:prstGeom>
              <a:solidFill>
                <a:srgbClr val="D64B7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permit/deny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855960" y="4757749"/>
                <a:ext cx="1060969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3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 rot="16200000">
                <a:off x="1637672" y="3747443"/>
                <a:ext cx="671336" cy="451643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ACL Table</a:t>
                </a:r>
              </a:p>
            </p:txBody>
          </p:sp>
          <p:sp>
            <p:nvSpPr>
              <p:cNvPr id="86" name="Right Arrow 85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4257283" y="1801038"/>
              <a:ext cx="15526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ACL: 4k</a:t>
              </a:r>
            </a:p>
            <a:p>
              <a:r>
                <a:rPr lang="en-US" dirty="0"/>
                <a:t>Ternary match</a:t>
              </a:r>
            </a:p>
          </p:txBody>
        </p:sp>
      </p:grpSp>
      <p:sp>
        <p:nvSpPr>
          <p:cNvPr id="97" name="TextBox 96"/>
          <p:cNvSpPr txBox="1"/>
          <p:nvPr/>
        </p:nvSpPr>
        <p:spPr>
          <a:xfrm rot="16200000">
            <a:off x="2528064" y="4011209"/>
            <a:ext cx="1164242" cy="369332"/>
          </a:xfrm>
          <a:prstGeom prst="rect">
            <a:avLst/>
          </a:prstGeom>
          <a:solidFill>
            <a:srgbClr val="0000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97574" y="2660880"/>
            <a:ext cx="214409" cy="3737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3586916" y="4735999"/>
            <a:ext cx="78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Parser</a:t>
            </a:r>
          </a:p>
        </p:txBody>
      </p:sp>
    </p:spTree>
    <p:extLst>
      <p:ext uri="{BB962C8B-B14F-4D97-AF65-F5344CB8AC3E}">
        <p14:creationId xmlns:p14="http://schemas.microsoft.com/office/powerpoint/2010/main" val="125859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5748 0.00162 " pathEditMode="relative" ptsTypes="AA">
                                      <p:cBhvr>
                                        <p:cTn id="2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5" grpId="0" animBg="1"/>
      <p:bldP spid="96" grpId="0" animBg="1"/>
      <p:bldP spid="97" grpId="0" animBg="1"/>
      <p:bldP spid="9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r>
              <a:rPr lang="en-US" dirty="0"/>
              <a:t> </a:t>
            </a:r>
            <a:r>
              <a:rPr lang="en-US" dirty="0" smtClean="0"/>
              <a:t>to a fixed-function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Flexibility to:</a:t>
            </a:r>
          </a:p>
          <a:p>
            <a:pPr lvl="1"/>
            <a:r>
              <a:rPr lang="en-US" dirty="0" smtClean="0"/>
              <a:t>Trade one memory size for another</a:t>
            </a:r>
          </a:p>
          <a:p>
            <a:pPr lvl="1"/>
            <a:r>
              <a:rPr lang="en-US" dirty="0" smtClean="0"/>
              <a:t>Add a new table</a:t>
            </a:r>
          </a:p>
          <a:p>
            <a:pPr lvl="1"/>
            <a:r>
              <a:rPr lang="en-US" dirty="0" smtClean="0"/>
              <a:t>Add a new header field</a:t>
            </a:r>
          </a:p>
          <a:p>
            <a:pPr lvl="1"/>
            <a:r>
              <a:rPr lang="en-US" dirty="0" smtClean="0"/>
              <a:t>Add a different </a:t>
            </a:r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2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simple ideas in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Programmable parser</a:t>
            </a:r>
          </a:p>
          <a:p>
            <a:endParaRPr lang="en-US" dirty="0"/>
          </a:p>
          <a:p>
            <a:r>
              <a:rPr lang="en-US" dirty="0" smtClean="0"/>
              <a:t>Pipeline of match-action </a:t>
            </a:r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Match </a:t>
            </a:r>
            <a:r>
              <a:rPr lang="en-US" dirty="0" smtClean="0"/>
              <a:t>on any parsed </a:t>
            </a:r>
            <a:r>
              <a:rPr lang="en-US" dirty="0" smtClean="0"/>
              <a:t>field</a:t>
            </a:r>
          </a:p>
          <a:p>
            <a:pPr lvl="1"/>
            <a:r>
              <a:rPr lang="en-US" dirty="0" smtClean="0"/>
              <a:t>Actions combine</a:t>
            </a:r>
            <a:r>
              <a:rPr lang="en-US" dirty="0" smtClean="0"/>
              <a:t> </a:t>
            </a:r>
            <a:r>
              <a:rPr lang="en-US" dirty="0" smtClean="0"/>
              <a:t>packet-editing </a:t>
            </a:r>
            <a:r>
              <a:rPr lang="en-US" dirty="0" smtClean="0"/>
              <a:t>operations </a:t>
            </a:r>
            <a:r>
              <a:rPr lang="en-US" dirty="0" smtClean="0"/>
              <a:t>(pkt.f1 = pkt.f2 op pkt.f3</a:t>
            </a:r>
            <a:r>
              <a:rPr lang="en-US" dirty="0" smtClean="0"/>
              <a:t>) in parallel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707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RMT Abstract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graph</a:t>
            </a:r>
          </a:p>
          <a:p>
            <a:r>
              <a:rPr lang="en-US" dirty="0" smtClean="0"/>
              <a:t>Table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7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Arbitrary Fields: The Parse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18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6" name="Alternate Process 5"/>
          <p:cNvSpPr/>
          <p:nvPr/>
        </p:nvSpPr>
        <p:spPr>
          <a:xfrm>
            <a:off x="6603835" y="3244363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IPV6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>
            <a:off x="5858543" y="2470453"/>
            <a:ext cx="1514102" cy="773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4320923" y="3857011"/>
            <a:ext cx="3051723" cy="196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4320922" y="3856555"/>
            <a:ext cx="0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0"/>
          </p:cNvCxnSpPr>
          <p:nvPr/>
        </p:nvCxnSpPr>
        <p:spPr>
          <a:xfrm>
            <a:off x="7314023" y="3857011"/>
            <a:ext cx="20727" cy="196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8" idx="0"/>
          </p:cNvCxnSpPr>
          <p:nvPr/>
        </p:nvCxnSpPr>
        <p:spPr>
          <a:xfrm>
            <a:off x="4320923" y="3856555"/>
            <a:ext cx="3013827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50871"/>
            <a:ext cx="6282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            IPV4                                   TC</a:t>
            </a:r>
            <a:r>
              <a:rPr lang="en-US" sz="2000" dirty="0"/>
              <a:t>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361523" y="1281649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</p:spTree>
    <p:extLst>
      <p:ext uri="{BB962C8B-B14F-4D97-AF65-F5344CB8AC3E}">
        <p14:creationId xmlns:p14="http://schemas.microsoft.com/office/powerpoint/2010/main" val="1994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Arbitrary Fields: The Parse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19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4320922" y="3856555"/>
            <a:ext cx="0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8" idx="0"/>
          </p:cNvCxnSpPr>
          <p:nvPr/>
        </p:nvCxnSpPr>
        <p:spPr>
          <a:xfrm>
            <a:off x="4320923" y="3856555"/>
            <a:ext cx="3013827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81649"/>
            <a:ext cx="62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            IPV4                                   TCP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361523" y="1281649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</p:spTree>
    <p:extLst>
      <p:ext uri="{BB962C8B-B14F-4D97-AF65-F5344CB8AC3E}">
        <p14:creationId xmlns:p14="http://schemas.microsoft.com/office/powerpoint/2010/main" val="46027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Motivation for programmable switches</a:t>
            </a:r>
          </a:p>
          <a:p>
            <a:endParaRPr lang="en-US" dirty="0" smtClean="0"/>
          </a:p>
          <a:p>
            <a:r>
              <a:rPr lang="en-US" dirty="0" smtClean="0"/>
              <a:t>Early attempts at programmability</a:t>
            </a:r>
          </a:p>
          <a:p>
            <a:endParaRPr lang="en-US" dirty="0"/>
          </a:p>
          <a:p>
            <a:r>
              <a:rPr lang="en-US" dirty="0" smtClean="0"/>
              <a:t>Programmability without losing performance: The Reconfigurable Match-Action Table model</a:t>
            </a:r>
          </a:p>
          <a:p>
            <a:endParaRPr lang="en-US" dirty="0"/>
          </a:p>
          <a:p>
            <a:r>
              <a:rPr lang="en-US" dirty="0" smtClean="0"/>
              <a:t>The P4 programming language</a:t>
            </a:r>
          </a:p>
          <a:p>
            <a:endParaRPr lang="en-US" dirty="0"/>
          </a:p>
          <a:p>
            <a:r>
              <a:rPr lang="en-US" dirty="0" smtClean="0"/>
              <a:t>What’s happened since?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Arbitrary Fields: The Parse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20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81649"/>
            <a:ext cx="62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IPV4                    RCP                           TCP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855396" y="1266425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  <p:cxnSp>
        <p:nvCxnSpPr>
          <p:cNvPr id="19" name="Straight Arrow Connector 18"/>
          <p:cNvCxnSpPr>
            <a:stCxn id="22" idx="2"/>
          </p:cNvCxnSpPr>
          <p:nvPr/>
        </p:nvCxnSpPr>
        <p:spPr>
          <a:xfrm flipH="1">
            <a:off x="4320923" y="5162139"/>
            <a:ext cx="1537621" cy="657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2" idx="0"/>
          </p:cNvCxnSpPr>
          <p:nvPr/>
        </p:nvCxnSpPr>
        <p:spPr>
          <a:xfrm>
            <a:off x="4320923" y="3856554"/>
            <a:ext cx="1537621" cy="692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lternate Process 21"/>
          <p:cNvSpPr/>
          <p:nvPr/>
        </p:nvSpPr>
        <p:spPr>
          <a:xfrm>
            <a:off x="5089733" y="4549490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11925" y="5162139"/>
            <a:ext cx="1422825" cy="657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726078" y="1266425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06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Reconfigurable Match Tables:</a:t>
            </a:r>
            <a:br>
              <a:rPr lang="en-US" dirty="0" smtClean="0"/>
            </a:br>
            <a:r>
              <a:rPr lang="en-US" dirty="0" smtClean="0"/>
              <a:t>The Table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21</a:t>
            </a:fld>
            <a:endParaRPr lang="en-US"/>
          </a:p>
        </p:txBody>
      </p:sp>
      <p:cxnSp>
        <p:nvCxnSpPr>
          <p:cNvPr id="25" name="Straight Arrow Connector 24"/>
          <p:cNvCxnSpPr>
            <a:stCxn id="45" idx="5"/>
            <a:endCxn id="50" idx="1"/>
          </p:cNvCxnSpPr>
          <p:nvPr/>
        </p:nvCxnSpPr>
        <p:spPr>
          <a:xfrm>
            <a:off x="4704352" y="4270049"/>
            <a:ext cx="1012741" cy="638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45" idx="7"/>
          </p:cNvCxnSpPr>
          <p:nvPr/>
        </p:nvCxnSpPr>
        <p:spPr>
          <a:xfrm flipH="1">
            <a:off x="4704351" y="3097449"/>
            <a:ext cx="934832" cy="69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604784" y="1706466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599410" y="1835329"/>
            <a:ext cx="69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</a:t>
            </a:r>
          </a:p>
        </p:txBody>
      </p:sp>
      <p:sp>
        <p:nvSpPr>
          <p:cNvPr id="44" name="Oval 43"/>
          <p:cNvSpPr/>
          <p:nvPr/>
        </p:nvSpPr>
        <p:spPr>
          <a:xfrm>
            <a:off x="5616697" y="2715208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26787" y="3694446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617998" y="3752319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59016" y="3705051"/>
            <a:ext cx="1175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MAC</a:t>
            </a:r>
          </a:p>
          <a:p>
            <a:pPr algn="ctr"/>
            <a:r>
              <a:rPr lang="en-US" dirty="0"/>
              <a:t>FORWARD</a:t>
            </a:r>
          </a:p>
        </p:txBody>
      </p:sp>
      <p:cxnSp>
        <p:nvCxnSpPr>
          <p:cNvPr id="54" name="Straight Arrow Connector 53"/>
          <p:cNvCxnSpPr>
            <a:stCxn id="46" idx="4"/>
            <a:endCxn id="50" idx="0"/>
          </p:cNvCxnSpPr>
          <p:nvPr/>
        </p:nvCxnSpPr>
        <p:spPr>
          <a:xfrm>
            <a:off x="5956327" y="4426679"/>
            <a:ext cx="0" cy="383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4"/>
            <a:endCxn id="44" idx="0"/>
          </p:cNvCxnSpPr>
          <p:nvPr/>
        </p:nvCxnSpPr>
        <p:spPr>
          <a:xfrm>
            <a:off x="5943114" y="2380827"/>
            <a:ext cx="11913" cy="334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4"/>
            <a:endCxn id="46" idx="0"/>
          </p:cNvCxnSpPr>
          <p:nvPr/>
        </p:nvCxnSpPr>
        <p:spPr>
          <a:xfrm>
            <a:off x="5955027" y="3389568"/>
            <a:ext cx="1301" cy="362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06525" y="3904833"/>
            <a:ext cx="106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IPV4-DA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31998" y="2894478"/>
            <a:ext cx="124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ETHERTYPE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5639447" y="4807428"/>
            <a:ext cx="676658" cy="890970"/>
            <a:chOff x="7980085" y="5302416"/>
            <a:chExt cx="676658" cy="890970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8305005" y="6008195"/>
              <a:ext cx="12148" cy="1851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7980085" y="5302416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043430" y="5480075"/>
              <a:ext cx="55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RCP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617998" y="4810217"/>
            <a:ext cx="676658" cy="899880"/>
            <a:chOff x="6757658" y="4810217"/>
            <a:chExt cx="676658" cy="899880"/>
          </a:xfrm>
        </p:grpSpPr>
        <p:sp>
          <p:nvSpPr>
            <p:cNvPr id="50" name="Oval 49"/>
            <p:cNvSpPr/>
            <p:nvPr/>
          </p:nvSpPr>
          <p:spPr>
            <a:xfrm>
              <a:off x="6757658" y="4810217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26826" y="497091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ACL</a:t>
              </a:r>
            </a:p>
          </p:txBody>
        </p:sp>
        <p:cxnSp>
          <p:nvCxnSpPr>
            <p:cNvPr id="84" name="Straight Arrow Connector 83"/>
            <p:cNvCxnSpPr>
              <a:stCxn id="50" idx="4"/>
            </p:cNvCxnSpPr>
            <p:nvPr/>
          </p:nvCxnSpPr>
          <p:spPr>
            <a:xfrm>
              <a:off x="7095987" y="5484578"/>
              <a:ext cx="6889" cy="2255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6195562" y="3263811"/>
            <a:ext cx="1502284" cy="1645165"/>
            <a:chOff x="7335222" y="3263810"/>
            <a:chExt cx="1502284" cy="1645165"/>
          </a:xfrm>
        </p:grpSpPr>
        <p:sp>
          <p:nvSpPr>
            <p:cNvPr id="87" name="Oval 86"/>
            <p:cNvSpPr/>
            <p:nvPr/>
          </p:nvSpPr>
          <p:spPr>
            <a:xfrm>
              <a:off x="7980085" y="3764349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768612" y="3916864"/>
              <a:ext cx="1068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IPV6-DA</a:t>
              </a:r>
            </a:p>
          </p:txBody>
        </p:sp>
        <p:cxnSp>
          <p:nvCxnSpPr>
            <p:cNvPr id="89" name="Straight Arrow Connector 88"/>
            <p:cNvCxnSpPr>
              <a:endCxn id="50" idx="7"/>
            </p:cNvCxnSpPr>
            <p:nvPr/>
          </p:nvCxnSpPr>
          <p:spPr>
            <a:xfrm flipH="1">
              <a:off x="7335222" y="4374707"/>
              <a:ext cx="747273" cy="5342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endCxn id="87" idx="1"/>
            </p:cNvCxnSpPr>
            <p:nvPr/>
          </p:nvCxnSpPr>
          <p:spPr>
            <a:xfrm>
              <a:off x="7374090" y="3263810"/>
              <a:ext cx="705089" cy="5992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089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7431E-6 4.05043E-6 L 0.00365 0.1306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6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Changes to Parse Graph and Table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36526" y="1625256"/>
            <a:ext cx="1005403" cy="43724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36526" y="169044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Ethernet</a:t>
            </a:r>
          </a:p>
        </p:txBody>
      </p:sp>
      <p:sp>
        <p:nvSpPr>
          <p:cNvPr id="7" name="Rectangle 6"/>
          <p:cNvSpPr/>
          <p:nvPr/>
        </p:nvSpPr>
        <p:spPr>
          <a:xfrm>
            <a:off x="2098218" y="2873434"/>
            <a:ext cx="1005403" cy="43724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54369" y="2938623"/>
            <a:ext cx="61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IPV4</a:t>
            </a:r>
          </a:p>
        </p:txBody>
      </p:sp>
      <p:sp>
        <p:nvSpPr>
          <p:cNvPr id="9" name="Rectangle 8"/>
          <p:cNvSpPr/>
          <p:nvPr/>
        </p:nvSpPr>
        <p:spPr>
          <a:xfrm>
            <a:off x="2086030" y="4525936"/>
            <a:ext cx="1005403" cy="43724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12739" y="4591125"/>
            <a:ext cx="53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TCP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92006" y="4535480"/>
            <a:ext cx="1005403" cy="43724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97190" y="458546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UDP</a:t>
            </a:r>
          </a:p>
        </p:txBody>
      </p:sp>
      <p:sp>
        <p:nvSpPr>
          <p:cNvPr id="13" name="Oval 12"/>
          <p:cNvSpPr/>
          <p:nvPr/>
        </p:nvSpPr>
        <p:spPr>
          <a:xfrm>
            <a:off x="3041159" y="5480821"/>
            <a:ext cx="555485" cy="53094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962376" y="5566999"/>
            <a:ext cx="68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Done</a:t>
            </a:r>
          </a:p>
        </p:txBody>
      </p:sp>
      <p:cxnSp>
        <p:nvCxnSpPr>
          <p:cNvPr id="17" name="Straight Arrow Connector 16"/>
          <p:cNvCxnSpPr>
            <a:stCxn id="5" idx="2"/>
            <a:endCxn id="13" idx="0"/>
          </p:cNvCxnSpPr>
          <p:nvPr/>
        </p:nvCxnSpPr>
        <p:spPr>
          <a:xfrm flipH="1">
            <a:off x="3318901" y="2062503"/>
            <a:ext cx="20326" cy="3418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</p:cNvCxnSpPr>
          <p:nvPr/>
        </p:nvCxnSpPr>
        <p:spPr>
          <a:xfrm>
            <a:off x="2600919" y="3310680"/>
            <a:ext cx="1007912" cy="122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9" idx="0"/>
          </p:cNvCxnSpPr>
          <p:nvPr/>
        </p:nvCxnSpPr>
        <p:spPr>
          <a:xfrm>
            <a:off x="2559389" y="3307956"/>
            <a:ext cx="29343" cy="1217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7" idx="0"/>
          </p:cNvCxnSpPr>
          <p:nvPr/>
        </p:nvCxnSpPr>
        <p:spPr>
          <a:xfrm flipH="1">
            <a:off x="2600919" y="2062502"/>
            <a:ext cx="738308" cy="810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81964" y="4954799"/>
            <a:ext cx="509468" cy="612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492006" y="4972727"/>
            <a:ext cx="495935" cy="594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113129" y="1668030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399290" y="289447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113129" y="289447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113129" y="4840015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9" name="Straight Arrow Connector 38"/>
          <p:cNvCxnSpPr>
            <a:stCxn id="29" idx="4"/>
            <a:endCxn id="32" idx="0"/>
          </p:cNvCxnSpPr>
          <p:nvPr/>
        </p:nvCxnSpPr>
        <p:spPr>
          <a:xfrm>
            <a:off x="7321250" y="2084232"/>
            <a:ext cx="0" cy="810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1" idx="0"/>
          </p:cNvCxnSpPr>
          <p:nvPr/>
        </p:nvCxnSpPr>
        <p:spPr>
          <a:xfrm flipH="1">
            <a:off x="6607411" y="2026190"/>
            <a:ext cx="565664" cy="868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51" idx="0"/>
          </p:cNvCxnSpPr>
          <p:nvPr/>
        </p:nvCxnSpPr>
        <p:spPr>
          <a:xfrm flipH="1">
            <a:off x="7330541" y="3310681"/>
            <a:ext cx="13087" cy="1576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5" idx="4"/>
            <a:endCxn id="36" idx="1"/>
          </p:cNvCxnSpPr>
          <p:nvPr/>
        </p:nvCxnSpPr>
        <p:spPr>
          <a:xfrm>
            <a:off x="6651923" y="4201460"/>
            <a:ext cx="522162" cy="699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7330541" y="1177522"/>
            <a:ext cx="13087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058671" y="488688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ACL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354778" y="29122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L2S</a:t>
            </a:r>
          </a:p>
        </p:txBody>
      </p:sp>
      <p:sp>
        <p:nvSpPr>
          <p:cNvPr id="55" name="Oval 54"/>
          <p:cNvSpPr/>
          <p:nvPr/>
        </p:nvSpPr>
        <p:spPr>
          <a:xfrm>
            <a:off x="6443802" y="378525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607411" y="3290721"/>
            <a:ext cx="18580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399290" y="381443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913249" y="2894478"/>
            <a:ext cx="95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IPV4-DA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632400" y="1629915"/>
            <a:ext cx="124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ETHERTYPE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7321250" y="5256217"/>
            <a:ext cx="15834" cy="310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443801" y="6207146"/>
            <a:ext cx="1709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 Graph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3109532" y="1947975"/>
            <a:ext cx="5229784" cy="1007454"/>
            <a:chOff x="1585532" y="1947975"/>
            <a:chExt cx="5229784" cy="1007454"/>
          </a:xfrm>
        </p:grpSpPr>
        <p:sp>
          <p:nvSpPr>
            <p:cNvPr id="30" name="Oval 29"/>
            <p:cNvSpPr/>
            <p:nvPr/>
          </p:nvSpPr>
          <p:spPr>
            <a:xfrm>
              <a:off x="6259571" y="1947975"/>
              <a:ext cx="416243" cy="41620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7" name="Straight Arrow Connector 36"/>
            <p:cNvCxnSpPr>
              <a:endCxn id="30" idx="2"/>
            </p:cNvCxnSpPr>
            <p:nvPr/>
          </p:nvCxnSpPr>
          <p:spPr>
            <a:xfrm>
              <a:off x="5977510" y="1984335"/>
              <a:ext cx="282061" cy="1717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32" idx="7"/>
            </p:cNvCxnSpPr>
            <p:nvPr/>
          </p:nvCxnSpPr>
          <p:spPr>
            <a:xfrm flipH="1">
              <a:off x="5944414" y="2340705"/>
              <a:ext cx="384746" cy="6147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33" idx="0"/>
            </p:cNvCxnSpPr>
            <p:nvPr/>
          </p:nvCxnSpPr>
          <p:spPr>
            <a:xfrm>
              <a:off x="6532975" y="2370224"/>
              <a:ext cx="142840" cy="4755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120069" y="1984335"/>
              <a:ext cx="695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VLAN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182728" y="2180163"/>
              <a:ext cx="1005403" cy="43724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327467" y="2245352"/>
              <a:ext cx="695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VLAN</a:t>
              </a:r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flipH="1">
              <a:off x="1585532" y="2596504"/>
              <a:ext cx="597196" cy="3360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0" idx="0"/>
            </p:cNvCxnSpPr>
            <p:nvPr/>
          </p:nvCxnSpPr>
          <p:spPr>
            <a:xfrm flipH="1">
              <a:off x="2520013" y="2617409"/>
              <a:ext cx="20932" cy="2321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2035741" y="2061884"/>
              <a:ext cx="379060" cy="1398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3339227" y="2059778"/>
            <a:ext cx="5400630" cy="1227061"/>
            <a:chOff x="1815227" y="2059777"/>
            <a:chExt cx="5400630" cy="1227061"/>
          </a:xfrm>
        </p:grpSpPr>
        <p:sp>
          <p:nvSpPr>
            <p:cNvPr id="33" name="Oval 32"/>
            <p:cNvSpPr/>
            <p:nvPr/>
          </p:nvSpPr>
          <p:spPr>
            <a:xfrm>
              <a:off x="6467693" y="2845803"/>
              <a:ext cx="416243" cy="41620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8" name="Straight Arrow Connector 37"/>
            <p:cNvCxnSpPr>
              <a:endCxn id="33" idx="1"/>
            </p:cNvCxnSpPr>
            <p:nvPr/>
          </p:nvCxnSpPr>
          <p:spPr>
            <a:xfrm>
              <a:off x="5905297" y="2070205"/>
              <a:ext cx="623353" cy="8365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259571" y="2842840"/>
              <a:ext cx="956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IPV6-DA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017311" y="2849592"/>
              <a:ext cx="1005403" cy="43724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128942" y="2914781"/>
              <a:ext cx="610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IPV6</a:t>
              </a:r>
            </a:p>
          </p:txBody>
        </p:sp>
        <p:cxnSp>
          <p:nvCxnSpPr>
            <p:cNvPr id="105" name="Straight Arrow Connector 104"/>
            <p:cNvCxnSpPr>
              <a:stCxn id="6" idx="2"/>
            </p:cNvCxnSpPr>
            <p:nvPr/>
          </p:nvCxnSpPr>
          <p:spPr>
            <a:xfrm>
              <a:off x="1815227" y="2059777"/>
              <a:ext cx="269604" cy="8136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3023692" y="3212173"/>
            <a:ext cx="5053509" cy="1696993"/>
            <a:chOff x="1499691" y="3212172"/>
            <a:chExt cx="5053509" cy="1696993"/>
          </a:xfrm>
        </p:grpSpPr>
        <p:cxnSp>
          <p:nvCxnSpPr>
            <p:cNvPr id="110" name="Straight Arrow Connector 109"/>
            <p:cNvCxnSpPr/>
            <p:nvPr/>
          </p:nvCxnSpPr>
          <p:spPr>
            <a:xfrm flipH="1">
              <a:off x="2493912" y="3281572"/>
              <a:ext cx="49306" cy="12486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H="1">
              <a:off x="5947699" y="3212172"/>
              <a:ext cx="605501" cy="16969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H="1">
              <a:off x="1499691" y="3319784"/>
              <a:ext cx="684540" cy="1194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3023693" y="3286838"/>
            <a:ext cx="1513483" cy="1248642"/>
            <a:chOff x="1499692" y="3286838"/>
            <a:chExt cx="1513483" cy="124864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007772" y="3595810"/>
              <a:ext cx="1005403" cy="437246"/>
              <a:chOff x="2007772" y="3595810"/>
              <a:chExt cx="1005403" cy="437246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2007772" y="3595810"/>
                <a:ext cx="1005403" cy="43724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152511" y="3660999"/>
                <a:ext cx="5523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RCP</a:t>
                </a:r>
              </a:p>
            </p:txBody>
          </p:sp>
        </p:grpSp>
        <p:cxnSp>
          <p:nvCxnSpPr>
            <p:cNvPr id="116" name="Straight Arrow Connector 115"/>
            <p:cNvCxnSpPr>
              <a:stCxn id="90" idx="2"/>
              <a:endCxn id="83" idx="0"/>
            </p:cNvCxnSpPr>
            <p:nvPr/>
          </p:nvCxnSpPr>
          <p:spPr>
            <a:xfrm flipH="1">
              <a:off x="2510474" y="3286838"/>
              <a:ext cx="9539" cy="3089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endCxn id="11" idx="0"/>
            </p:cNvCxnSpPr>
            <p:nvPr/>
          </p:nvCxnSpPr>
          <p:spPr>
            <a:xfrm flipH="1">
              <a:off x="2470707" y="4029279"/>
              <a:ext cx="21086" cy="5062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H="1">
              <a:off x="1517158" y="4012368"/>
              <a:ext cx="576571" cy="5017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499692" y="3307955"/>
              <a:ext cx="572951" cy="2878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7340308" y="3255937"/>
            <a:ext cx="1080577" cy="1630949"/>
            <a:chOff x="5816307" y="3255936"/>
            <a:chExt cx="1080577" cy="1630949"/>
          </a:xfrm>
        </p:grpSpPr>
        <p:sp>
          <p:nvSpPr>
            <p:cNvPr id="124" name="Oval 123"/>
            <p:cNvSpPr/>
            <p:nvPr/>
          </p:nvSpPr>
          <p:spPr>
            <a:xfrm>
              <a:off x="6399012" y="3820158"/>
              <a:ext cx="416243" cy="41620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344554" y="3867028"/>
              <a:ext cx="55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RCP</a:t>
              </a:r>
            </a:p>
          </p:txBody>
        </p:sp>
        <p:cxnSp>
          <p:nvCxnSpPr>
            <p:cNvPr id="126" name="Straight Arrow Connector 125"/>
            <p:cNvCxnSpPr>
              <a:endCxn id="124" idx="0"/>
            </p:cNvCxnSpPr>
            <p:nvPr/>
          </p:nvCxnSpPr>
          <p:spPr>
            <a:xfrm flipH="1">
              <a:off x="6607134" y="3255936"/>
              <a:ext cx="78241" cy="5642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endCxn id="124" idx="1"/>
            </p:cNvCxnSpPr>
            <p:nvPr/>
          </p:nvCxnSpPr>
          <p:spPr>
            <a:xfrm>
              <a:off x="5816307" y="3284113"/>
              <a:ext cx="643662" cy="5969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H="1">
              <a:off x="5977510" y="4201460"/>
              <a:ext cx="558169" cy="685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1"/>
          <p:nvPr/>
        </p:nvSpPr>
        <p:spPr>
          <a:xfrm>
            <a:off x="2461430" y="6125518"/>
            <a:ext cx="1713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Parse Graph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721064" y="5566999"/>
            <a:ext cx="1159995" cy="640146"/>
            <a:chOff x="5197063" y="5566999"/>
            <a:chExt cx="1159995" cy="640146"/>
          </a:xfrm>
        </p:grpSpPr>
        <p:sp>
          <p:nvSpPr>
            <p:cNvPr id="79" name="Oval 78"/>
            <p:cNvSpPr/>
            <p:nvPr/>
          </p:nvSpPr>
          <p:spPr>
            <a:xfrm>
              <a:off x="5561611" y="5566999"/>
              <a:ext cx="416243" cy="41620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197063" y="5613869"/>
              <a:ext cx="1159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MY-TABLE</a:t>
              </a:r>
            </a:p>
          </p:txBody>
        </p:sp>
        <p:cxnSp>
          <p:nvCxnSpPr>
            <p:cNvPr id="22" name="Straight Arrow Connector 21"/>
            <p:cNvCxnSpPr>
              <a:stCxn id="79" idx="4"/>
              <a:endCxn id="72" idx="0"/>
            </p:cNvCxnSpPr>
            <p:nvPr/>
          </p:nvCxnSpPr>
          <p:spPr>
            <a:xfrm>
              <a:off x="5769733" y="5983201"/>
              <a:ext cx="4779" cy="2239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809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6632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But the Parse Graph and Table Graph</a:t>
            </a:r>
            <a:br>
              <a:rPr lang="en-US" dirty="0" smtClean="0"/>
            </a:br>
            <a:r>
              <a:rPr lang="en-US" dirty="0" smtClean="0"/>
              <a:t>don’t show you how to build a switch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6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machine to capture parser’s operation (much like a finite automaton to detect regular expressions)</a:t>
            </a:r>
          </a:p>
          <a:p>
            <a:endParaRPr lang="en-US" dirty="0"/>
          </a:p>
          <a:p>
            <a:r>
              <a:rPr lang="en-US" dirty="0" smtClean="0"/>
              <a:t>Implemented as a ternary content-addressable memory (CAM with wildcard bits)</a:t>
            </a:r>
          </a:p>
          <a:p>
            <a:endParaRPr lang="en-US" dirty="0"/>
          </a:p>
          <a:p>
            <a:r>
              <a:rPr lang="en-US" dirty="0" smtClean="0"/>
              <a:t>Configure TCAM based on parse graph</a:t>
            </a:r>
          </a:p>
          <a:p>
            <a:endParaRPr lang="en-US" dirty="0"/>
          </a:p>
          <a:p>
            <a:r>
              <a:rPr lang="en-US" dirty="0" smtClean="0"/>
              <a:t>Gibb et al. </a:t>
            </a:r>
            <a:r>
              <a:rPr lang="en-US" dirty="0"/>
              <a:t>ANCS 2013: Design Principles for Packet Parsers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83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Match/Action Forwarding Model</a:t>
            </a:r>
            <a:endParaRPr lang="en-US" sz="3600" dirty="0">
              <a:solidFill>
                <a:srgbClr val="C0504D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25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59927" y="2087630"/>
            <a:ext cx="214409" cy="2938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401431" y="2070647"/>
            <a:ext cx="214409" cy="2938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1"/>
          <p:cNvGrpSpPr/>
          <p:nvPr/>
        </p:nvGrpSpPr>
        <p:grpSpPr>
          <a:xfrm>
            <a:off x="3674334" y="2289188"/>
            <a:ext cx="4727096" cy="2194968"/>
            <a:chOff x="1423522" y="3359581"/>
            <a:chExt cx="5509265" cy="2146698"/>
          </a:xfrm>
        </p:grpSpPr>
        <p:grpSp>
          <p:nvGrpSpPr>
            <p:cNvPr id="8" name="Group 42"/>
            <p:cNvGrpSpPr/>
            <p:nvPr/>
          </p:nvGrpSpPr>
          <p:grpSpPr>
            <a:xfrm>
              <a:off x="1423522" y="3359581"/>
              <a:ext cx="5502819" cy="1191330"/>
              <a:chOff x="1707458" y="1778000"/>
              <a:chExt cx="5547033" cy="1191330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1707458" y="177800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1707458" y="1916255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1707458" y="203363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1707458" y="216145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707458" y="228927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1707458" y="241709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707458" y="2544908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1707458" y="267272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1707458" y="280054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1707458" y="292836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Arrow Connector 54"/>
            <p:cNvCxnSpPr/>
            <p:nvPr/>
          </p:nvCxnSpPr>
          <p:spPr>
            <a:xfrm>
              <a:off x="1423522" y="5465311"/>
              <a:ext cx="5509265" cy="4096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 rot="16200000">
            <a:off x="2427713" y="336328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Programmable Parser</a:t>
            </a:r>
          </a:p>
        </p:txBody>
      </p:sp>
      <p:sp>
        <p:nvSpPr>
          <p:cNvPr id="58" name="Right Arrow 57"/>
          <p:cNvSpPr/>
          <p:nvPr/>
        </p:nvSpPr>
        <p:spPr>
          <a:xfrm>
            <a:off x="2863616" y="3330319"/>
            <a:ext cx="596310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65"/>
          <p:cNvGrpSpPr/>
          <p:nvPr/>
        </p:nvGrpSpPr>
        <p:grpSpPr>
          <a:xfrm>
            <a:off x="8767424" y="3066530"/>
            <a:ext cx="497165" cy="296604"/>
            <a:chOff x="7660968" y="1751777"/>
            <a:chExt cx="1040580" cy="450645"/>
          </a:xfrm>
        </p:grpSpPr>
        <p:sp>
          <p:nvSpPr>
            <p:cNvPr id="60" name="Freeform 59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70"/>
          <p:cNvGrpSpPr/>
          <p:nvPr/>
        </p:nvGrpSpPr>
        <p:grpSpPr>
          <a:xfrm>
            <a:off x="8768093" y="3667933"/>
            <a:ext cx="497165" cy="296604"/>
            <a:chOff x="7660968" y="1751777"/>
            <a:chExt cx="1040580" cy="450645"/>
          </a:xfrm>
        </p:grpSpPr>
        <p:sp>
          <p:nvSpPr>
            <p:cNvPr id="72" name="Freeform 71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 rot="16200000">
            <a:off x="7963068" y="3367066"/>
            <a:ext cx="10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Deparser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910518" y="30702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36762" y="2512877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Queues</a:t>
            </a:r>
          </a:p>
        </p:txBody>
      </p:sp>
      <p:grpSp>
        <p:nvGrpSpPr>
          <p:cNvPr id="12" name="Group 33"/>
          <p:cNvGrpSpPr/>
          <p:nvPr/>
        </p:nvGrpSpPr>
        <p:grpSpPr>
          <a:xfrm>
            <a:off x="3864729" y="2087631"/>
            <a:ext cx="1030842" cy="1969059"/>
            <a:chOff x="1656349" y="3158022"/>
            <a:chExt cx="1260580" cy="1969059"/>
          </a:xfrm>
        </p:grpSpPr>
        <p:sp>
          <p:nvSpPr>
            <p:cNvPr id="7" name="Rectangle 6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5960" y="4757749"/>
              <a:ext cx="1060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1307390" y="3731677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75"/>
          <p:cNvGrpSpPr/>
          <p:nvPr/>
        </p:nvGrpSpPr>
        <p:grpSpPr>
          <a:xfrm>
            <a:off x="5178465" y="2087631"/>
            <a:ext cx="1034534" cy="1969059"/>
            <a:chOff x="1656349" y="3158022"/>
            <a:chExt cx="1265095" cy="1969059"/>
          </a:xfrm>
        </p:grpSpPr>
        <p:sp>
          <p:nvSpPr>
            <p:cNvPr id="82" name="Rectangle 81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855960" y="4757749"/>
              <a:ext cx="1065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2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 rot="16200000">
              <a:off x="1307390" y="3731676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95" name="Right Arrow 94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417605" y="366793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761877" y="4484157"/>
            <a:ext cx="525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9474676" y="3330319"/>
            <a:ext cx="562888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478772" y="302821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grpSp>
        <p:nvGrpSpPr>
          <p:cNvPr id="79" name="Group 75"/>
          <p:cNvGrpSpPr/>
          <p:nvPr/>
        </p:nvGrpSpPr>
        <p:grpSpPr>
          <a:xfrm>
            <a:off x="6993949" y="2087631"/>
            <a:ext cx="1062902" cy="1969059"/>
            <a:chOff x="1656349" y="3158022"/>
            <a:chExt cx="1299785" cy="1969059"/>
          </a:xfrm>
        </p:grpSpPr>
        <p:sp>
          <p:nvSpPr>
            <p:cNvPr id="81" name="Rectangle 80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855960" y="4757749"/>
              <a:ext cx="1100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N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 rot="16200000">
              <a:off x="1307390" y="3731677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97" name="Right Arrow 96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83"/>
          <p:cNvSpPr/>
          <p:nvPr/>
        </p:nvSpPr>
        <p:spPr>
          <a:xfrm>
            <a:off x="3863921" y="2070647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172174" y="2066686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993949" y="2066686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</p:spTree>
    <p:extLst>
      <p:ext uri="{BB962C8B-B14F-4D97-AF65-F5344CB8AC3E}">
        <p14:creationId xmlns:p14="http://schemas.microsoft.com/office/powerpoint/2010/main" val="403338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  <p:bldP spid="8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785878" y="1581563"/>
            <a:ext cx="2289764" cy="4958914"/>
            <a:chOff x="2261878" y="1581563"/>
            <a:chExt cx="2289764" cy="4958914"/>
          </a:xfrm>
        </p:grpSpPr>
        <p:sp>
          <p:nvSpPr>
            <p:cNvPr id="4" name="Rectangle 3"/>
            <p:cNvSpPr/>
            <p:nvPr/>
          </p:nvSpPr>
          <p:spPr>
            <a:xfrm>
              <a:off x="3244245" y="1581563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44245" y="4137220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61878" y="2588774"/>
              <a:ext cx="751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TCAM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3013030" y="4154287"/>
              <a:ext cx="0" cy="23861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372650" y="5750495"/>
              <a:ext cx="65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640b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029576" y="1598630"/>
              <a:ext cx="0" cy="23861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56104" y="3459041"/>
              <a:ext cx="65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640b</a:t>
              </a:r>
            </a:p>
          </p:txBody>
        </p:sp>
      </p:grpSp>
      <p:grpSp>
        <p:nvGrpSpPr>
          <p:cNvPr id="116" name="Group 31"/>
          <p:cNvGrpSpPr/>
          <p:nvPr/>
        </p:nvGrpSpPr>
        <p:grpSpPr>
          <a:xfrm>
            <a:off x="4282557" y="2730889"/>
            <a:ext cx="4727096" cy="2194968"/>
            <a:chOff x="1423522" y="3359581"/>
            <a:chExt cx="5509265" cy="2146698"/>
          </a:xfrm>
        </p:grpSpPr>
        <p:grpSp>
          <p:nvGrpSpPr>
            <p:cNvPr id="117" name="Group 42"/>
            <p:cNvGrpSpPr/>
            <p:nvPr/>
          </p:nvGrpSpPr>
          <p:grpSpPr>
            <a:xfrm>
              <a:off x="1423522" y="3359581"/>
              <a:ext cx="5502819" cy="1191330"/>
              <a:chOff x="1707458" y="1778000"/>
              <a:chExt cx="5547033" cy="1191330"/>
            </a:xfrm>
          </p:grpSpPr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177800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1916255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03363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16145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28927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41709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1707458" y="2544908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267272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707458" y="280054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1707458" y="292836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Arrow Connector 117"/>
            <p:cNvCxnSpPr/>
            <p:nvPr/>
          </p:nvCxnSpPr>
          <p:spPr>
            <a:xfrm>
              <a:off x="1423522" y="5465311"/>
              <a:ext cx="5509265" cy="4096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009654" y="952300"/>
            <a:ext cx="1307397" cy="5605245"/>
            <a:chOff x="6580305" y="947538"/>
            <a:chExt cx="1307397" cy="5605245"/>
          </a:xfrm>
        </p:grpSpPr>
        <p:sp>
          <p:nvSpPr>
            <p:cNvPr id="10" name="Rectangle 9"/>
            <p:cNvSpPr/>
            <p:nvPr/>
          </p:nvSpPr>
          <p:spPr>
            <a:xfrm>
              <a:off x="6580305" y="1593869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0305" y="4149526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23435" y="947538"/>
              <a:ext cx="977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</a:t>
              </a:r>
            </a:p>
            <a:p>
              <a:pPr algn="ctr"/>
              <a:r>
                <a:rPr lang="en-US" dirty="0"/>
                <a:t>Stage n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27655" y="942437"/>
            <a:ext cx="1307397" cy="5598041"/>
            <a:chOff x="2729838" y="954742"/>
            <a:chExt cx="1307397" cy="5598041"/>
          </a:xfrm>
        </p:grpSpPr>
        <p:sp>
          <p:nvSpPr>
            <p:cNvPr id="8" name="Rectangle 7"/>
            <p:cNvSpPr/>
            <p:nvPr/>
          </p:nvSpPr>
          <p:spPr>
            <a:xfrm>
              <a:off x="2729838" y="1593869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29838" y="4149526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35611" y="954742"/>
              <a:ext cx="977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</a:t>
              </a:r>
            </a:p>
            <a:p>
              <a:pPr algn="ctr"/>
              <a:r>
                <a:rPr lang="en-US" dirty="0"/>
                <a:t>Stage 2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768246" y="5581379"/>
            <a:ext cx="1307397" cy="95909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Logical Table 1</a:t>
            </a:r>
          </a:p>
          <a:p>
            <a:pPr algn="ctr"/>
            <a:r>
              <a:rPr lang="en-US" dirty="0" err="1">
                <a:solidFill>
                  <a:schemeClr val="accent2"/>
                </a:solidFill>
              </a:rPr>
              <a:t>Ethertype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27654" y="5345556"/>
            <a:ext cx="3352323" cy="11712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Logical Table 6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L2D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09654" y="4737041"/>
            <a:ext cx="1099087" cy="6085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8 UDP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68246" y="2776404"/>
            <a:ext cx="726071" cy="11710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VLAN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68245" y="1591054"/>
            <a:ext cx="3223526" cy="118238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3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IPV4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27654" y="2776404"/>
            <a:ext cx="3516538" cy="12146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5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IPV6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68245" y="4141613"/>
            <a:ext cx="3223526" cy="12039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4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L2S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009654" y="4154336"/>
            <a:ext cx="1099087" cy="58270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 7 TCP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29091" y="4484624"/>
            <a:ext cx="746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SRAM</a:t>
            </a:r>
          </a:p>
          <a:p>
            <a:r>
              <a:rPr lang="en-US" dirty="0"/>
              <a:t>HASH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23822" y="927011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Physical </a:t>
            </a:r>
          </a:p>
          <a:p>
            <a:pPr algn="ctr"/>
            <a:r>
              <a:rPr lang="en-US" dirty="0"/>
              <a:t>Stage 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991772" y="4051695"/>
            <a:ext cx="768449" cy="0"/>
          </a:xfrm>
          <a:prstGeom prst="line">
            <a:avLst/>
          </a:prstGeom>
          <a:ln w="571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1981200" y="-17363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RMT Logical to Physical Table Mapping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26</a:t>
            </a:fld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324468" y="1598630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994911" y="1878575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610629" y="282507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324468" y="282507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203033" y="2776403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65425" y="3731788"/>
            <a:ext cx="416243" cy="4054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203033" y="3745033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324468" y="4770615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2" name="Straight Arrow Connector 41"/>
          <p:cNvCxnSpPr>
            <a:endCxn id="34" idx="2"/>
          </p:cNvCxnSpPr>
          <p:nvPr/>
        </p:nvCxnSpPr>
        <p:spPr>
          <a:xfrm>
            <a:off x="2712850" y="1914936"/>
            <a:ext cx="282061" cy="171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1"/>
          </p:cNvCxnSpPr>
          <p:nvPr/>
        </p:nvCxnSpPr>
        <p:spPr>
          <a:xfrm>
            <a:off x="2640637" y="2000806"/>
            <a:ext cx="623353" cy="8365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4"/>
            <a:endCxn id="36" idx="0"/>
          </p:cNvCxnSpPr>
          <p:nvPr/>
        </p:nvCxnSpPr>
        <p:spPr>
          <a:xfrm>
            <a:off x="2532589" y="2014832"/>
            <a:ext cx="0" cy="810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5" idx="0"/>
          </p:cNvCxnSpPr>
          <p:nvPr/>
        </p:nvCxnSpPr>
        <p:spPr>
          <a:xfrm flipH="1">
            <a:off x="1818750" y="1956790"/>
            <a:ext cx="565664" cy="868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6" idx="7"/>
          </p:cNvCxnSpPr>
          <p:nvPr/>
        </p:nvCxnSpPr>
        <p:spPr>
          <a:xfrm flipH="1">
            <a:off x="2679753" y="2271305"/>
            <a:ext cx="384746" cy="614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7" idx="0"/>
          </p:cNvCxnSpPr>
          <p:nvPr/>
        </p:nvCxnSpPr>
        <p:spPr>
          <a:xfrm>
            <a:off x="3268314" y="2300825"/>
            <a:ext cx="142840" cy="475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9" idx="0"/>
          </p:cNvCxnSpPr>
          <p:nvPr/>
        </p:nvCxnSpPr>
        <p:spPr>
          <a:xfrm flipH="1">
            <a:off x="3411154" y="3166659"/>
            <a:ext cx="9560" cy="578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8" idx="0"/>
          </p:cNvCxnSpPr>
          <p:nvPr/>
        </p:nvCxnSpPr>
        <p:spPr>
          <a:xfrm>
            <a:off x="2554966" y="3241280"/>
            <a:ext cx="18580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38" idx="7"/>
          </p:cNvCxnSpPr>
          <p:nvPr/>
        </p:nvCxnSpPr>
        <p:spPr>
          <a:xfrm flipH="1">
            <a:off x="2720710" y="3153414"/>
            <a:ext cx="564544" cy="637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39" idx="1"/>
          </p:cNvCxnSpPr>
          <p:nvPr/>
        </p:nvCxnSpPr>
        <p:spPr>
          <a:xfrm>
            <a:off x="2690949" y="3153692"/>
            <a:ext cx="573041" cy="652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9" idx="4"/>
            <a:endCxn id="40" idx="1"/>
          </p:cNvCxnSpPr>
          <p:nvPr/>
        </p:nvCxnSpPr>
        <p:spPr>
          <a:xfrm>
            <a:off x="1818750" y="4128032"/>
            <a:ext cx="566674" cy="703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40" idx="0"/>
          </p:cNvCxnSpPr>
          <p:nvPr/>
        </p:nvCxnSpPr>
        <p:spPr>
          <a:xfrm flipH="1">
            <a:off x="2532589" y="4147991"/>
            <a:ext cx="44560" cy="622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0" idx="7"/>
          </p:cNvCxnSpPr>
          <p:nvPr/>
        </p:nvCxnSpPr>
        <p:spPr>
          <a:xfrm flipH="1">
            <a:off x="2679754" y="4147990"/>
            <a:ext cx="633121" cy="683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2541880" y="1108122"/>
            <a:ext cx="13087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270010" y="481748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ACL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13636" y="376788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292950" y="3758699"/>
            <a:ext cx="53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566117" y="28428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L2S</a:t>
            </a:r>
          </a:p>
        </p:txBody>
      </p:sp>
      <p:sp>
        <p:nvSpPr>
          <p:cNvPr id="89" name="Oval 88"/>
          <p:cNvSpPr/>
          <p:nvPr/>
        </p:nvSpPr>
        <p:spPr>
          <a:xfrm>
            <a:off x="1610629" y="3711829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818750" y="3221321"/>
            <a:ext cx="18580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546881" y="374503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217986" y="2825078"/>
            <a:ext cx="61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55748" y="1623770"/>
            <a:ext cx="55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855409" y="1914935"/>
            <a:ext cx="69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19053" y="2773440"/>
            <a:ext cx="61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IPV6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2535336" y="5186817"/>
            <a:ext cx="13087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9037193" y="1573342"/>
            <a:ext cx="1285566" cy="119918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9 ACL</a:t>
            </a:r>
          </a:p>
        </p:txBody>
      </p:sp>
      <p:sp>
        <p:nvSpPr>
          <p:cNvPr id="101" name="Oval 100"/>
          <p:cNvSpPr/>
          <p:nvPr/>
        </p:nvSpPr>
        <p:spPr>
          <a:xfrm>
            <a:off x="2985350" y="1890573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314906" y="2823996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324467" y="1601062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314906" y="4770615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210951" y="3731788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365913" y="3708496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610628" y="3720082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610628" y="2812398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193471" y="2776403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1677878" y="5658062"/>
            <a:ext cx="1709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 Graph</a:t>
            </a:r>
          </a:p>
        </p:txBody>
      </p:sp>
      <p:grpSp>
        <p:nvGrpSpPr>
          <p:cNvPr id="75" name="Group 33"/>
          <p:cNvGrpSpPr/>
          <p:nvPr/>
        </p:nvGrpSpPr>
        <p:grpSpPr>
          <a:xfrm>
            <a:off x="4768246" y="1188224"/>
            <a:ext cx="1013401" cy="5533251"/>
            <a:chOff x="1656349" y="3158022"/>
            <a:chExt cx="1239252" cy="1614130"/>
          </a:xfrm>
        </p:grpSpPr>
        <p:sp>
          <p:nvSpPr>
            <p:cNvPr id="76" name="Rectangle 75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80" name="Right Arrow 79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33"/>
          <p:cNvGrpSpPr/>
          <p:nvPr/>
        </p:nvGrpSpPr>
        <p:grpSpPr>
          <a:xfrm>
            <a:off x="6310040" y="1188225"/>
            <a:ext cx="1013401" cy="5533251"/>
            <a:chOff x="1656349" y="3158022"/>
            <a:chExt cx="1239252" cy="1614130"/>
          </a:xfrm>
        </p:grpSpPr>
        <p:sp>
          <p:nvSpPr>
            <p:cNvPr id="84" name="Rectangle 83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99" name="Right Arrow 98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33"/>
          <p:cNvGrpSpPr/>
          <p:nvPr/>
        </p:nvGrpSpPr>
        <p:grpSpPr>
          <a:xfrm>
            <a:off x="9009654" y="1188225"/>
            <a:ext cx="1013401" cy="5533251"/>
            <a:chOff x="1656349" y="3158022"/>
            <a:chExt cx="1239252" cy="1614130"/>
          </a:xfrm>
        </p:grpSpPr>
        <p:sp>
          <p:nvSpPr>
            <p:cNvPr id="111" name="Rectangle 110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114" name="Right Arrow 113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78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  <p:bldP spid="22" grpId="0"/>
      <p:bldP spid="29" grpId="0"/>
      <p:bldP spid="98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>
            <a:off x="5220497" y="3453358"/>
            <a:ext cx="982353" cy="7449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519815" y="1753488"/>
            <a:ext cx="7377269" cy="4034789"/>
            <a:chOff x="-439688" y="1792937"/>
            <a:chExt cx="7377269" cy="4034786"/>
          </a:xfrm>
        </p:grpSpPr>
        <p:sp>
          <p:nvSpPr>
            <p:cNvPr id="4" name="Trapezoid 3"/>
            <p:cNvSpPr/>
            <p:nvPr/>
          </p:nvSpPr>
          <p:spPr>
            <a:xfrm rot="5400000">
              <a:off x="3530994" y="2211289"/>
              <a:ext cx="2390588" cy="1553883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3759594" y="2753219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640783" y="3756953"/>
              <a:ext cx="308563" cy="1713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702332" y="5080664"/>
              <a:ext cx="3361764" cy="747059"/>
            </a:xfrm>
            <a:prstGeom prst="rect">
              <a:avLst/>
            </a:prstGeom>
            <a:noFill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Instruction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46909" y="2651056"/>
              <a:ext cx="9420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ALU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4736747" y="3922718"/>
              <a:ext cx="10459" cy="1157945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-291296" y="5103351"/>
              <a:ext cx="1815747" cy="2687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-439688" y="4618999"/>
              <a:ext cx="1775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Match result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Processing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27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 rot="16200000">
            <a:off x="3771201" y="2560312"/>
            <a:ext cx="2256118" cy="6424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Header In</a:t>
            </a:r>
          </a:p>
        </p:txBody>
      </p:sp>
      <p:sp>
        <p:nvSpPr>
          <p:cNvPr id="19" name="Rectangle 18"/>
          <p:cNvSpPr/>
          <p:nvPr/>
        </p:nvSpPr>
        <p:spPr>
          <a:xfrm rot="16200000">
            <a:off x="4984428" y="1902901"/>
            <a:ext cx="941297" cy="642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Field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7720547" y="2560311"/>
            <a:ext cx="2256118" cy="6424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Header Out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4984428" y="3200235"/>
            <a:ext cx="941297" cy="642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Field</a:t>
            </a:r>
          </a:p>
        </p:txBody>
      </p:sp>
      <p:sp>
        <p:nvSpPr>
          <p:cNvPr id="18" name="Trapezoid 17"/>
          <p:cNvSpPr/>
          <p:nvPr/>
        </p:nvSpPr>
        <p:spPr>
          <a:xfrm rot="5400000">
            <a:off x="5838505" y="3534697"/>
            <a:ext cx="1126125" cy="397434"/>
          </a:xfrm>
          <a:prstGeom prst="trapezoid">
            <a:avLst>
              <a:gd name="adj" fmla="val 37500"/>
            </a:avLst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15367" y="4128157"/>
            <a:ext cx="187482" cy="1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15367" y="4128157"/>
            <a:ext cx="0" cy="559212"/>
          </a:xfrm>
          <a:prstGeom prst="line">
            <a:avLst/>
          </a:prstGeom>
          <a:ln w="38100" cmpd="sng"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75805" y="4687369"/>
            <a:ext cx="339563" cy="0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661834" y="4296477"/>
            <a:ext cx="1013970" cy="74706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72093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5503 -0.00208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-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5503 -0.0020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-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0.1618 4.07407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1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4019357" y="1103716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8" name="Trapezoid 87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rapezoid 88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4579865" y="5050118"/>
            <a:ext cx="3361764" cy="747059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VLIW Instructions</a:t>
            </a:r>
          </a:p>
        </p:txBody>
      </p:sp>
      <p:cxnSp>
        <p:nvCxnSpPr>
          <p:cNvPr id="12" name="Straight Arrow Connector 11"/>
          <p:cNvCxnSpPr>
            <a:endCxn id="146" idx="3"/>
          </p:cNvCxnSpPr>
          <p:nvPr/>
        </p:nvCxnSpPr>
        <p:spPr>
          <a:xfrm flipV="1">
            <a:off x="6111251" y="3639295"/>
            <a:ext cx="0" cy="1410822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 flipV="1">
            <a:off x="2764119" y="5423648"/>
            <a:ext cx="1815747" cy="2687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29650" y="4934788"/>
            <a:ext cx="1775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Match result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676864" y="317963"/>
            <a:ext cx="7309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Modeled as Multiple VLIW CPUs per Stage 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4126934" y="1285998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Trapezoid 96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rapezoid 97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234511" y="1468280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" name="Trapezoid 103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rapezoid 104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342088" y="1650562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Trapezoid 110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Trapezoid 111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449665" y="1832844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8" name="Trapezoid 117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rapezoid 118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557242" y="2015126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5" name="Trapezoid 124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Trapezoid 125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4664819" y="2197408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Trapezoid 131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Trapezoid 132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4772396" y="2379690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9" name="Trapezoid 138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rapezoid 139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Arrow Connector 140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4879973" y="2561972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6" name="Trapezoid 145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rapezoid 146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8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350611"/>
            <a:ext cx="8229600" cy="96950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RMT switch </a:t>
            </a:r>
            <a:r>
              <a:rPr lang="en-US" sz="4000" dirty="0"/>
              <a:t>d</a:t>
            </a:r>
            <a:r>
              <a:rPr lang="en-US" sz="4000" dirty="0" smtClean="0"/>
              <a:t>esign, some specifics</a:t>
            </a:r>
            <a:endParaRPr lang="en-US" sz="40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285876" y="1828801"/>
            <a:ext cx="8467725" cy="2705100"/>
          </a:xfrm>
        </p:spPr>
        <p:txBody>
          <a:bodyPr>
            <a:normAutofit/>
          </a:bodyPr>
          <a:lstStyle/>
          <a:p>
            <a:r>
              <a:rPr lang="en-US" dirty="0"/>
              <a:t>64 x 10Gb ports</a:t>
            </a:r>
          </a:p>
          <a:p>
            <a:pPr lvl="1"/>
            <a:r>
              <a:rPr lang="en-US" sz="2800" dirty="0"/>
              <a:t>960M packets/second</a:t>
            </a:r>
          </a:p>
          <a:p>
            <a:pPr lvl="1"/>
            <a:r>
              <a:rPr lang="en-US" sz="2800" dirty="0"/>
              <a:t>1GHz pipeline</a:t>
            </a:r>
          </a:p>
          <a:p>
            <a:r>
              <a:rPr lang="en-US" dirty="0" smtClean="0"/>
              <a:t>16 </a:t>
            </a:r>
            <a:r>
              <a:rPr lang="en-US" dirty="0"/>
              <a:t>p</a:t>
            </a:r>
            <a:r>
              <a:rPr lang="en-US" dirty="0" smtClean="0"/>
              <a:t>rogrammable parsers</a:t>
            </a:r>
            <a:endParaRPr lang="en-US" dirty="0"/>
          </a:p>
          <a:p>
            <a:r>
              <a:rPr lang="en-US" dirty="0"/>
              <a:t>32 Match/action stages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0C4C12-25B6-45FE-A253-BAAE85734619}" type="slidenum">
              <a:rPr lang="en-US" smtClean="0"/>
              <a:pPr>
                <a:defRPr/>
              </a:pPr>
              <a:t>29</a:t>
            </a:fld>
            <a:endParaRPr lang="en-US" smtClean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1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plane: packet-to-packet behavior of a switch, short timescales of a few ns</a:t>
            </a:r>
          </a:p>
          <a:p>
            <a:endParaRPr lang="en-US" dirty="0"/>
          </a:p>
          <a:p>
            <a:r>
              <a:rPr lang="en-US" dirty="0" smtClean="0"/>
              <a:t>Control plane: Establishing routes for end-to-end connectivity, longer timescales of a few </a:t>
            </a:r>
            <a:r>
              <a:rPr lang="en-US" dirty="0" err="1" smtClean="0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3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Cost of Configurability:</a:t>
            </a:r>
            <a:br>
              <a:rPr lang="en-US" dirty="0" smtClean="0"/>
            </a:br>
            <a:r>
              <a:rPr lang="en-US" dirty="0" smtClean="0"/>
              <a:t>Comparison with Conventional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42277"/>
            <a:ext cx="11125200" cy="4183886"/>
          </a:xfrm>
        </p:spPr>
        <p:txBody>
          <a:bodyPr>
            <a:noAutofit/>
          </a:bodyPr>
          <a:lstStyle/>
          <a:p>
            <a:r>
              <a:rPr lang="en-US" dirty="0" smtClean="0"/>
              <a:t>Design in 28 nm CMOS.</a:t>
            </a:r>
          </a:p>
          <a:p>
            <a:r>
              <a:rPr lang="en-US" dirty="0" smtClean="0"/>
              <a:t>Many </a:t>
            </a:r>
            <a:r>
              <a:rPr lang="en-US" dirty="0"/>
              <a:t>functions identical:  I/O, data buffer, </a:t>
            </a:r>
            <a:r>
              <a:rPr lang="en-US" dirty="0" smtClean="0"/>
              <a:t>scheduling…</a:t>
            </a:r>
            <a:endParaRPr lang="en-US" dirty="0"/>
          </a:p>
          <a:p>
            <a:r>
              <a:rPr lang="en-US" dirty="0" smtClean="0"/>
              <a:t>Key takeaway:</a:t>
            </a:r>
          </a:p>
          <a:p>
            <a:pPr lvl="1"/>
            <a:r>
              <a:rPr lang="en-US" dirty="0" smtClean="0"/>
              <a:t>Memory and serial I/O lines dominate area</a:t>
            </a:r>
          </a:p>
          <a:p>
            <a:pPr lvl="1"/>
            <a:r>
              <a:rPr lang="en-US" dirty="0" smtClean="0"/>
              <a:t>Combinational logic for action units and parsing are small in comparison (Moore’s law for networking)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5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9265"/>
            <a:ext cx="9144000" cy="877921"/>
          </a:xfrm>
        </p:spPr>
        <p:txBody>
          <a:bodyPr>
            <a:noAutofit/>
          </a:bodyPr>
          <a:lstStyle/>
          <a:p>
            <a:r>
              <a:rPr lang="en-US" sz="3600" dirty="0"/>
              <a:t>Chip  Comparison with Fixed Function Switches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144467" y="1199237"/>
          <a:ext cx="8229600" cy="222504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334928"/>
                <a:gridCol w="1985158"/>
                <a:gridCol w="19095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Area % of chip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 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IO,</a:t>
                      </a:r>
                      <a:r>
                        <a:rPr lang="en-US" baseline="0" dirty="0" smtClean="0"/>
                        <a:t> buffer, queue, CPU, </a:t>
                      </a:r>
                      <a:r>
                        <a:rPr lang="en-US" baseline="0" dirty="0" err="1" smtClean="0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Match memory &amp; logic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8.0%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VLIW action</a:t>
                      </a:r>
                      <a:r>
                        <a:rPr lang="en-US" baseline="0" dirty="0" smtClean="0"/>
                        <a:t> engine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Parser + </a:t>
                      </a:r>
                      <a:r>
                        <a:rPr lang="en-US" dirty="0" err="1" smtClean="0"/>
                        <a:t>deparser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extra</a:t>
                      </a:r>
                      <a:r>
                        <a:rPr lang="en-US" baseline="0" dirty="0" smtClean="0"/>
                        <a:t> area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240468" y="6330044"/>
            <a:ext cx="2133600" cy="365125"/>
          </a:xfrm>
        </p:spPr>
        <p:txBody>
          <a:bodyPr/>
          <a:lstStyle/>
          <a:p>
            <a:fld id="{D5B0D96D-3F5C-E948-A9F0-6481128465F5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174263" y="3739844"/>
          <a:ext cx="8199804" cy="2966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294461"/>
                <a:gridCol w="1995830"/>
                <a:gridCol w="1909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 % of chip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 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Memory leakage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Logic leakage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RAM 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TCAM 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Logic 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extra power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12.4%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61764" y="856212"/>
            <a:ext cx="62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1764" y="342427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747818" y="1572004"/>
            <a:ext cx="301894" cy="29149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732203" y="2015902"/>
            <a:ext cx="301894" cy="29149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747818" y="2380274"/>
            <a:ext cx="301894" cy="29149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726998" y="4156732"/>
            <a:ext cx="301894" cy="29149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726998" y="4527756"/>
            <a:ext cx="301894" cy="29149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726998" y="6038545"/>
            <a:ext cx="301894" cy="29149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240469" y="3029493"/>
            <a:ext cx="1184822" cy="39478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240468" y="6330044"/>
            <a:ext cx="1184822" cy="39478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8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Questions: hardware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The high-level idea is great, but the hardware details are </a:t>
            </a:r>
            <a:r>
              <a:rPr lang="en-US" dirty="0" smtClean="0">
                <a:sym typeface="Wingdings" panose="05000000000000000000" pitchFamily="2" charset="2"/>
              </a:rPr>
              <a:t>confusing</a:t>
            </a:r>
          </a:p>
          <a:p>
            <a:r>
              <a:rPr lang="en-US" dirty="0"/>
              <a:t>RMT is presented as a theoretical model, no real-world demonstration</a:t>
            </a:r>
            <a:r>
              <a:rPr lang="en-US" dirty="0" smtClean="0"/>
              <a:t>.</a:t>
            </a:r>
          </a:p>
          <a:p>
            <a:r>
              <a:rPr lang="en-US" dirty="0">
                <a:sym typeface="Wingdings" panose="05000000000000000000" pitchFamily="2" charset="2"/>
              </a:rPr>
              <a:t>What’s the performance compared to traditional switches?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does </a:t>
            </a:r>
            <a:r>
              <a:rPr lang="en-US" dirty="0" smtClean="0"/>
              <a:t>a pipeline </a:t>
            </a:r>
            <a:r>
              <a:rPr lang="en-US" dirty="0"/>
              <a:t>affect packet processing time</a:t>
            </a:r>
            <a:r>
              <a:rPr lang="en-US" dirty="0" smtClean="0"/>
              <a:t>?</a:t>
            </a:r>
          </a:p>
          <a:p>
            <a:r>
              <a:rPr lang="en-US" dirty="0"/>
              <a:t>I had not imagined table lookups to be this complicated</a:t>
            </a:r>
            <a:r>
              <a:rPr lang="en-US" dirty="0" smtClean="0"/>
              <a:t>.</a:t>
            </a:r>
          </a:p>
          <a:p>
            <a:r>
              <a:rPr lang="en-US" dirty="0">
                <a:sym typeface="Wingdings" panose="05000000000000000000" pitchFamily="2" charset="2"/>
              </a:rPr>
              <a:t>Can we handle some of the most frequently </a:t>
            </a:r>
            <a:r>
              <a:rPr lang="en-US">
                <a:sym typeface="Wingdings" panose="05000000000000000000" pitchFamily="2" charset="2"/>
              </a:rPr>
              <a:t>used </a:t>
            </a:r>
            <a:r>
              <a:rPr lang="en-US" smtClean="0">
                <a:sym typeface="Wingdings" panose="05000000000000000000" pitchFamily="2" charset="2"/>
              </a:rPr>
              <a:t>lookup rules </a:t>
            </a:r>
            <a:r>
              <a:rPr lang="en-US" dirty="0">
                <a:sym typeface="Wingdings" panose="05000000000000000000" pitchFamily="2" charset="2"/>
              </a:rPr>
              <a:t>quickly</a:t>
            </a:r>
            <a:r>
              <a:rPr lang="en-US" dirty="0" smtClean="0">
                <a:sym typeface="Wingdings" panose="05000000000000000000" pitchFamily="2" charset="2"/>
              </a:rPr>
              <a:t>?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0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the RMT/other programmable chips: P4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RMT provides flexibility, but programming it is akin to x86 assembly</a:t>
            </a:r>
          </a:p>
          <a:p>
            <a:endParaRPr lang="en-US" dirty="0"/>
          </a:p>
          <a:p>
            <a:r>
              <a:rPr lang="en-US" dirty="0" smtClean="0"/>
              <a:t>Concurrently, other programmable chips being developed: Intel </a:t>
            </a:r>
            <a:r>
              <a:rPr lang="en-US" dirty="0" err="1" smtClean="0"/>
              <a:t>FlexPipe</a:t>
            </a:r>
            <a:r>
              <a:rPr lang="en-US" dirty="0" smtClean="0"/>
              <a:t>, Cavium </a:t>
            </a:r>
            <a:r>
              <a:rPr lang="en-US" dirty="0" err="1" smtClean="0"/>
              <a:t>Xpliant</a:t>
            </a:r>
            <a:r>
              <a:rPr lang="en-US" dirty="0" smtClean="0"/>
              <a:t>, CORSA, …</a:t>
            </a:r>
          </a:p>
          <a:p>
            <a:endParaRPr lang="en-US" dirty="0"/>
          </a:p>
          <a:p>
            <a:r>
              <a:rPr lang="en-US" dirty="0" smtClean="0"/>
              <a:t>Portable language to program these chips</a:t>
            </a:r>
          </a:p>
          <a:p>
            <a:endParaRPr lang="en-US" dirty="0"/>
          </a:p>
          <a:p>
            <a:r>
              <a:rPr lang="en-US" dirty="0" smtClean="0"/>
              <a:t>How do we retain control / data plane separation?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1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502" y="1063230"/>
            <a:ext cx="8229600" cy="5866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P4 Scope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028503" y="1723104"/>
            <a:ext cx="8143723" cy="1748426"/>
            <a:chOff x="299977" y="1539295"/>
            <a:chExt cx="15661966" cy="3481173"/>
          </a:xfrm>
        </p:grpSpPr>
        <p:sp>
          <p:nvSpPr>
            <p:cNvPr id="4" name="Rectangle 3"/>
            <p:cNvSpPr/>
            <p:nvPr/>
          </p:nvSpPr>
          <p:spPr>
            <a:xfrm>
              <a:off x="7103649" y="1912796"/>
              <a:ext cx="4337285" cy="113774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Control plane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103649" y="3396082"/>
              <a:ext cx="4337285" cy="113774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Data plane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6642954" y="339608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6642954" y="3686844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6642954" y="397760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6642954" y="426837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1440934" y="337077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1440934" y="3661537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11440934" y="395230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1440934" y="4243064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8541810" y="3050542"/>
              <a:ext cx="438222" cy="3455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68811" y="1824312"/>
              <a:ext cx="4573250" cy="282329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509574" y="2555805"/>
              <a:ext cx="2503111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Control traffic</a:t>
              </a:r>
            </a:p>
          </p:txBody>
        </p:sp>
        <p:cxnSp>
          <p:nvCxnSpPr>
            <p:cNvPr id="28" name="Straight Arrow Connector 27"/>
            <p:cNvCxnSpPr>
              <a:stCxn id="61" idx="1"/>
              <a:endCxn id="15" idx="3"/>
            </p:cNvCxnSpPr>
            <p:nvPr/>
          </p:nvCxnSpPr>
          <p:spPr>
            <a:xfrm flipH="1">
              <a:off x="8980030" y="2404791"/>
              <a:ext cx="3540854" cy="818521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5" idx="1"/>
              <a:endCxn id="63" idx="7"/>
            </p:cNvCxnSpPr>
            <p:nvPr/>
          </p:nvCxnSpPr>
          <p:spPr>
            <a:xfrm flipH="1">
              <a:off x="10733147" y="2879162"/>
              <a:ext cx="1776426" cy="302085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3240197" y="3364917"/>
              <a:ext cx="1497351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Packets</a:t>
              </a:r>
              <a:endParaRPr lang="en-US" sz="2250" i="1" dirty="0"/>
            </a:p>
          </p:txBody>
        </p:sp>
        <p:cxnSp>
          <p:nvCxnSpPr>
            <p:cNvPr id="30" name="Straight Arrow Connector 29"/>
            <p:cNvCxnSpPr>
              <a:stCxn id="29" idx="1"/>
              <a:endCxn id="13" idx="3"/>
            </p:cNvCxnSpPr>
            <p:nvPr/>
          </p:nvCxnSpPr>
          <p:spPr>
            <a:xfrm flipH="1">
              <a:off x="11901629" y="3688274"/>
              <a:ext cx="1338569" cy="409408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1"/>
              <a:endCxn id="63" idx="6"/>
            </p:cNvCxnSpPr>
            <p:nvPr/>
          </p:nvCxnSpPr>
          <p:spPr>
            <a:xfrm flipH="1" flipV="1">
              <a:off x="10626381" y="3220678"/>
              <a:ext cx="2613816" cy="46759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2520884" y="2081433"/>
              <a:ext cx="2274855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Table mgmt.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1498" y="2494168"/>
              <a:ext cx="4603017" cy="853532"/>
            </a:xfrm>
            <a:prstGeom prst="rect">
              <a:avLst/>
            </a:prstGeom>
            <a:noFill/>
          </p:spPr>
          <p:txBody>
            <a:bodyPr wrap="square" lIns="81643" tIns="40821" rIns="81643" bIns="40821" rtlCol="0">
              <a:spAutoFit/>
            </a:bodyPr>
            <a:lstStyle/>
            <a:p>
              <a:r>
                <a:rPr lang="en-US" sz="2250" dirty="0"/>
                <a:t>Traditional switch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99977" y="1539295"/>
              <a:ext cx="15661966" cy="3481173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63" name="Up-Down Arrow 62"/>
            <p:cNvSpPr/>
            <p:nvPr/>
          </p:nvSpPr>
          <p:spPr>
            <a:xfrm>
              <a:off x="10306081" y="2960182"/>
              <a:ext cx="427067" cy="52099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28502" y="3662971"/>
            <a:ext cx="8149264" cy="1757455"/>
            <a:chOff x="347692" y="5314079"/>
            <a:chExt cx="15661967" cy="3481173"/>
          </a:xfrm>
        </p:grpSpPr>
        <p:sp>
          <p:nvSpPr>
            <p:cNvPr id="34" name="Rectangle 33"/>
            <p:cNvSpPr/>
            <p:nvPr/>
          </p:nvSpPr>
          <p:spPr>
            <a:xfrm>
              <a:off x="7114957" y="5916919"/>
              <a:ext cx="4337287" cy="1137747"/>
            </a:xfrm>
            <a:prstGeom prst="rect">
              <a:avLst/>
            </a:prstGeom>
            <a:solidFill>
              <a:schemeClr val="accent3">
                <a:tint val="50000"/>
                <a:satMod val="30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Control plane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114957" y="7400205"/>
              <a:ext cx="4337287" cy="1137747"/>
            </a:xfrm>
            <a:prstGeom prst="rect">
              <a:avLst/>
            </a:prstGeom>
            <a:ln>
              <a:prstDash val="sys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Data plane</a:t>
              </a:r>
            </a:p>
          </p:txBody>
        </p:sp>
        <p:sp>
          <p:nvSpPr>
            <p:cNvPr id="36" name="Right Arrow 35"/>
            <p:cNvSpPr/>
            <p:nvPr/>
          </p:nvSpPr>
          <p:spPr>
            <a:xfrm>
              <a:off x="6654262" y="740020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6654262" y="769096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6654262" y="7981732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6654262" y="827249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11452245" y="7374899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4" name="Right Arrow 43"/>
            <p:cNvSpPr/>
            <p:nvPr/>
          </p:nvSpPr>
          <p:spPr>
            <a:xfrm>
              <a:off x="11452245" y="766566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5" name="Right Arrow 44"/>
            <p:cNvSpPr/>
            <p:nvPr/>
          </p:nvSpPr>
          <p:spPr>
            <a:xfrm>
              <a:off x="11452245" y="795642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11452245" y="824718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8553117" y="7054666"/>
              <a:ext cx="809328" cy="3455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980119" y="5828436"/>
              <a:ext cx="4573252" cy="282329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441942" y="5690911"/>
              <a:ext cx="2436467" cy="711976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i="1" dirty="0"/>
                <a:t>P4 Program</a:t>
              </a:r>
            </a:p>
          </p:txBody>
        </p:sp>
        <p:cxnSp>
          <p:nvCxnSpPr>
            <p:cNvPr id="54" name="Straight Arrow Connector 53"/>
            <p:cNvCxnSpPr>
              <a:stCxn id="52" idx="1"/>
            </p:cNvCxnSpPr>
            <p:nvPr/>
          </p:nvCxnSpPr>
          <p:spPr>
            <a:xfrm flipH="1">
              <a:off x="7862565" y="6046899"/>
              <a:ext cx="4579377" cy="1068119"/>
            </a:xfrm>
            <a:prstGeom prst="straightConnector1">
              <a:avLst/>
            </a:prstGeom>
            <a:ln w="38100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Down Arrow 50"/>
            <p:cNvSpPr/>
            <p:nvPr/>
          </p:nvSpPr>
          <p:spPr>
            <a:xfrm>
              <a:off x="7446325" y="5690912"/>
              <a:ext cx="602284" cy="2000057"/>
            </a:xfrm>
            <a:prstGeom prst="downArrow">
              <a:avLst/>
            </a:prstGeom>
            <a:solidFill>
              <a:schemeClr val="accent2">
                <a:alpha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7692" y="6725168"/>
              <a:ext cx="4344463" cy="849147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2250" dirty="0"/>
                <a:t>P4-defined switch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347693" y="5314079"/>
              <a:ext cx="15661966" cy="3481173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74" name="Up-Down Arrow 73"/>
            <p:cNvSpPr/>
            <p:nvPr/>
          </p:nvSpPr>
          <p:spPr>
            <a:xfrm>
              <a:off x="10363480" y="6941173"/>
              <a:ext cx="427067" cy="52099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514718" y="6325620"/>
              <a:ext cx="3070002" cy="711976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i="1" dirty="0"/>
                <a:t>P4 table mgmt.</a:t>
              </a:r>
            </a:p>
          </p:txBody>
        </p:sp>
        <p:cxnSp>
          <p:nvCxnSpPr>
            <p:cNvPr id="79" name="Straight Arrow Connector 78"/>
            <p:cNvCxnSpPr>
              <a:stCxn id="77" idx="1"/>
            </p:cNvCxnSpPr>
            <p:nvPr/>
          </p:nvCxnSpPr>
          <p:spPr>
            <a:xfrm flipH="1">
              <a:off x="9157201" y="6681608"/>
              <a:ext cx="3357518" cy="517552"/>
            </a:xfrm>
            <a:prstGeom prst="straightConnector1">
              <a:avLst/>
            </a:prstGeom>
            <a:ln w="38100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21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063230"/>
            <a:ext cx="8229600" cy="979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Q: Which data </a:t>
            </a:r>
            <a:r>
              <a:rPr lang="en-US" dirty="0"/>
              <a:t>plane?</a:t>
            </a:r>
            <a:br>
              <a:rPr lang="en-US" dirty="0"/>
            </a:br>
            <a:r>
              <a:rPr lang="en-US" dirty="0" smtClean="0"/>
              <a:t>A: Any </a:t>
            </a:r>
            <a:r>
              <a:rPr lang="en-US" dirty="0"/>
              <a:t>data </a:t>
            </a:r>
            <a:r>
              <a:rPr lang="en-US" dirty="0" smtClean="0"/>
              <a:t>plane!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58935" y="2641172"/>
            <a:ext cx="3860106" cy="10125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2869" dirty="0"/>
              <a:t>Control plane</a:t>
            </a:r>
          </a:p>
        </p:txBody>
      </p:sp>
      <p:sp>
        <p:nvSpPr>
          <p:cNvPr id="5" name="Rectangle 4"/>
          <p:cNvSpPr/>
          <p:nvPr/>
        </p:nvSpPr>
        <p:spPr>
          <a:xfrm>
            <a:off x="2758935" y="3961271"/>
            <a:ext cx="3860106" cy="10125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2869" dirty="0"/>
              <a:t>Data plane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348926" y="3961271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8" name="Right Arrow 7"/>
          <p:cNvSpPr/>
          <p:nvPr/>
        </p:nvSpPr>
        <p:spPr>
          <a:xfrm>
            <a:off x="2348926" y="4220045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9" name="Right Arrow 8"/>
          <p:cNvSpPr/>
          <p:nvPr/>
        </p:nvSpPr>
        <p:spPr>
          <a:xfrm>
            <a:off x="2348926" y="4478819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0" name="Right Arrow 9"/>
          <p:cNvSpPr/>
          <p:nvPr/>
        </p:nvSpPr>
        <p:spPr>
          <a:xfrm>
            <a:off x="2348926" y="4737593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1" name="Right Arrow 10"/>
          <p:cNvSpPr/>
          <p:nvPr/>
        </p:nvSpPr>
        <p:spPr>
          <a:xfrm>
            <a:off x="6619043" y="3938749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2" name="Right Arrow 11"/>
          <p:cNvSpPr/>
          <p:nvPr/>
        </p:nvSpPr>
        <p:spPr>
          <a:xfrm>
            <a:off x="6619043" y="4197522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3" name="Right Arrow 12"/>
          <p:cNvSpPr/>
          <p:nvPr/>
        </p:nvSpPr>
        <p:spPr>
          <a:xfrm>
            <a:off x="6619043" y="4456296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4" name="Right Arrow 13"/>
          <p:cNvSpPr/>
          <p:nvPr/>
        </p:nvSpPr>
        <p:spPr>
          <a:xfrm>
            <a:off x="6619043" y="4715071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5" name="Down Arrow 14"/>
          <p:cNvSpPr/>
          <p:nvPr/>
        </p:nvSpPr>
        <p:spPr>
          <a:xfrm>
            <a:off x="4038873" y="3653748"/>
            <a:ext cx="779943" cy="3075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1" name="Rectangle 20"/>
          <p:cNvSpPr/>
          <p:nvPr/>
        </p:nvSpPr>
        <p:spPr>
          <a:xfrm>
            <a:off x="2638934" y="2562425"/>
            <a:ext cx="4070111" cy="251268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2" name="Down Arrow 21"/>
          <p:cNvSpPr/>
          <p:nvPr/>
        </p:nvSpPr>
        <p:spPr>
          <a:xfrm>
            <a:off x="3053846" y="2483649"/>
            <a:ext cx="390010" cy="1736396"/>
          </a:xfrm>
          <a:prstGeom prst="downArrow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3" name="TextBox 2"/>
          <p:cNvSpPr txBox="1"/>
          <p:nvPr/>
        </p:nvSpPr>
        <p:spPr>
          <a:xfrm>
            <a:off x="7409655" y="2382175"/>
            <a:ext cx="3258347" cy="1398441"/>
          </a:xfrm>
          <a:prstGeom prst="rect">
            <a:avLst/>
          </a:prstGeom>
          <a:noFill/>
        </p:spPr>
        <p:txBody>
          <a:bodyPr wrap="square" lIns="81643" tIns="40821" rIns="81643" bIns="40821" rtlCol="0">
            <a:spAutoFit/>
          </a:bodyPr>
          <a:lstStyle/>
          <a:p>
            <a:r>
              <a:rPr lang="en-US" sz="2138" dirty="0"/>
              <a:t>Programmable switches</a:t>
            </a:r>
          </a:p>
          <a:p>
            <a:r>
              <a:rPr lang="en-US" sz="2138" dirty="0"/>
              <a:t>FPGA switches</a:t>
            </a:r>
          </a:p>
          <a:p>
            <a:r>
              <a:rPr lang="en-US" sz="2138" dirty="0"/>
              <a:t>Programmable NICs</a:t>
            </a:r>
          </a:p>
          <a:p>
            <a:r>
              <a:rPr lang="en-US" sz="2138" dirty="0"/>
              <a:t>Software </a:t>
            </a:r>
            <a:r>
              <a:rPr lang="en-US" sz="2138" dirty="0" smtClean="0"/>
              <a:t>switches</a:t>
            </a:r>
            <a:endParaRPr lang="en-US" sz="2138" dirty="0"/>
          </a:p>
        </p:txBody>
      </p:sp>
      <p:cxnSp>
        <p:nvCxnSpPr>
          <p:cNvPr id="18" name="Straight Arrow Connector 17"/>
          <p:cNvCxnSpPr>
            <a:stCxn id="34" idx="1"/>
          </p:cNvCxnSpPr>
          <p:nvPr/>
        </p:nvCxnSpPr>
        <p:spPr>
          <a:xfrm flipH="1" flipV="1">
            <a:off x="6709044" y="3169710"/>
            <a:ext cx="458081" cy="12676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 flipH="1">
            <a:off x="7167125" y="2483649"/>
            <a:ext cx="242529" cy="1625647"/>
          </a:xfrm>
          <a:prstGeom prst="rightBrace">
            <a:avLst>
              <a:gd name="adj1" fmla="val 31475"/>
              <a:gd name="adj2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3" name="Up-Down Arrow 22"/>
          <p:cNvSpPr/>
          <p:nvPr/>
        </p:nvSpPr>
        <p:spPr>
          <a:xfrm>
            <a:off x="5651561" y="3584098"/>
            <a:ext cx="401700" cy="4634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62573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plane programmability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348925" y="2842089"/>
            <a:ext cx="7559431" cy="2154278"/>
            <a:chOff x="824924" y="4108664"/>
            <a:chExt cx="4680128" cy="1410158"/>
          </a:xfrm>
        </p:grpSpPr>
        <p:sp>
          <p:nvSpPr>
            <p:cNvPr id="4" name="Rectangle 3"/>
            <p:cNvSpPr/>
            <p:nvPr/>
          </p:nvSpPr>
          <p:spPr>
            <a:xfrm>
              <a:off x="1234935" y="4138694"/>
              <a:ext cx="3860106" cy="13500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69" dirty="0"/>
            </a:p>
            <a:p>
              <a:pPr algn="ctr"/>
              <a:endParaRPr lang="en-US" sz="2869" dirty="0"/>
            </a:p>
            <a:p>
              <a:pPr algn="ctr"/>
              <a:endParaRPr lang="en-US" sz="2869" dirty="0"/>
            </a:p>
            <a:p>
              <a:pPr algn="ctr"/>
              <a:endParaRPr lang="en-US" sz="2869" dirty="0"/>
            </a:p>
            <a:p>
              <a:pPr algn="ctr"/>
              <a:endParaRPr lang="en-US" sz="2869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824924" y="4138694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824924" y="4483726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24924" y="4828758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824924" y="5173790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5095041" y="4108664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5095041" y="4453696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5095041" y="4798728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5095041" y="5143760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425206" y="3200400"/>
            <a:ext cx="1383388" cy="15417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2869" dirty="0"/>
              <a:t>P4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80303" y="3200400"/>
            <a:ext cx="1322982" cy="15417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2869" dirty="0"/>
              <a:t>P4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61535" y="3200400"/>
            <a:ext cx="1402706" cy="15417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2869" dirty="0"/>
              <a:t>P4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13251" y="2014242"/>
            <a:ext cx="1827195" cy="740440"/>
          </a:xfrm>
          <a:prstGeom prst="rect">
            <a:avLst/>
          </a:prstGeom>
          <a:noFill/>
        </p:spPr>
        <p:txBody>
          <a:bodyPr wrap="none" lIns="81643" tIns="40821" rIns="81643" bIns="40821" rtlCol="0">
            <a:spAutoFit/>
          </a:bodyPr>
          <a:lstStyle/>
          <a:p>
            <a:pPr algn="ctr"/>
            <a:r>
              <a:rPr lang="en-US" sz="2138" i="1" dirty="0"/>
              <a:t>Programmable</a:t>
            </a:r>
            <a:br>
              <a:rPr lang="en-US" sz="2138" i="1" dirty="0"/>
            </a:br>
            <a:r>
              <a:rPr lang="en-US" sz="2138" i="1" dirty="0"/>
              <a:t>blocks</a:t>
            </a:r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 flipH="1">
            <a:off x="4808596" y="2754683"/>
            <a:ext cx="718253" cy="46675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  <a:endCxn id="15" idx="0"/>
          </p:cNvCxnSpPr>
          <p:nvPr/>
        </p:nvCxnSpPr>
        <p:spPr>
          <a:xfrm>
            <a:off x="5526848" y="2754682"/>
            <a:ext cx="614946" cy="44571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2"/>
          </p:cNvCxnSpPr>
          <p:nvPr/>
        </p:nvCxnSpPr>
        <p:spPr>
          <a:xfrm>
            <a:off x="5526849" y="2754682"/>
            <a:ext cx="1934687" cy="44571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09922" y="5126150"/>
            <a:ext cx="1717357" cy="411440"/>
          </a:xfrm>
          <a:prstGeom prst="rect">
            <a:avLst/>
          </a:prstGeom>
          <a:noFill/>
        </p:spPr>
        <p:txBody>
          <a:bodyPr wrap="none" lIns="81643" tIns="40821" rIns="81643" bIns="40821" rtlCol="0">
            <a:spAutoFit/>
          </a:bodyPr>
          <a:lstStyle/>
          <a:p>
            <a:pPr algn="ctr"/>
            <a:r>
              <a:rPr lang="en-US" sz="2138" i="1" dirty="0"/>
              <a:t>Fixed function</a:t>
            </a:r>
          </a:p>
        </p:txBody>
      </p:sp>
      <p:cxnSp>
        <p:nvCxnSpPr>
          <p:cNvPr id="37" name="Straight Arrow Connector 36"/>
          <p:cNvCxnSpPr>
            <a:stCxn id="34" idx="0"/>
          </p:cNvCxnSpPr>
          <p:nvPr/>
        </p:nvCxnSpPr>
        <p:spPr>
          <a:xfrm flipV="1">
            <a:off x="4868601" y="4797008"/>
            <a:ext cx="139463" cy="32914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ight Arrow 40"/>
          <p:cNvSpPr/>
          <p:nvPr/>
        </p:nvSpPr>
        <p:spPr>
          <a:xfrm>
            <a:off x="5334001" y="3714751"/>
            <a:ext cx="202692" cy="572684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42" name="Right Arrow 41"/>
          <p:cNvSpPr/>
          <p:nvPr/>
        </p:nvSpPr>
        <p:spPr>
          <a:xfrm>
            <a:off x="4808594" y="3714751"/>
            <a:ext cx="202692" cy="572684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44" name="Right Arrow 43"/>
          <p:cNvSpPr/>
          <p:nvPr/>
        </p:nvSpPr>
        <p:spPr>
          <a:xfrm>
            <a:off x="7271779" y="3714751"/>
            <a:ext cx="202692" cy="572684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45" name="Right Arrow 44"/>
          <p:cNvSpPr/>
          <p:nvPr/>
        </p:nvSpPr>
        <p:spPr>
          <a:xfrm>
            <a:off x="8864242" y="3714751"/>
            <a:ext cx="202692" cy="572684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46" name="Right Arrow 45"/>
          <p:cNvSpPr/>
          <p:nvPr/>
        </p:nvSpPr>
        <p:spPr>
          <a:xfrm>
            <a:off x="6803285" y="3714751"/>
            <a:ext cx="202692" cy="572684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47" name="Right Arrow 46"/>
          <p:cNvSpPr/>
          <p:nvPr/>
        </p:nvSpPr>
        <p:spPr>
          <a:xfrm>
            <a:off x="3222515" y="3714751"/>
            <a:ext cx="202692" cy="572684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324425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49100" y="2469867"/>
            <a:ext cx="2392876" cy="322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575" dirty="0"/>
          </a:p>
        </p:txBody>
      </p:sp>
      <p:sp>
        <p:nvSpPr>
          <p:cNvPr id="5" name="Rectangle 4"/>
          <p:cNvSpPr/>
          <p:nvPr/>
        </p:nvSpPr>
        <p:spPr>
          <a:xfrm>
            <a:off x="5037316" y="2244852"/>
            <a:ext cx="1590043" cy="712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1575" dirty="0"/>
              <a:t>Programmable</a:t>
            </a:r>
          </a:p>
          <a:p>
            <a:pPr algn="ctr"/>
            <a:r>
              <a:rPr lang="en-US" sz="1575" dirty="0"/>
              <a:t>parser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514083" y="2514871"/>
            <a:ext cx="420011" cy="2287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575"/>
          </a:p>
        </p:txBody>
      </p:sp>
      <p:sp>
        <p:nvSpPr>
          <p:cNvPr id="11" name="Right Arrow 10"/>
          <p:cNvSpPr/>
          <p:nvPr/>
        </p:nvSpPr>
        <p:spPr>
          <a:xfrm>
            <a:off x="4574086" y="3699962"/>
            <a:ext cx="420011" cy="2287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575"/>
          </a:p>
        </p:txBody>
      </p:sp>
      <p:sp>
        <p:nvSpPr>
          <p:cNvPr id="12" name="Rectangle 11"/>
          <p:cNvSpPr/>
          <p:nvPr/>
        </p:nvSpPr>
        <p:spPr>
          <a:xfrm>
            <a:off x="2569444" y="2811975"/>
            <a:ext cx="1352963" cy="324813"/>
          </a:xfrm>
          <a:prstGeom prst="rect">
            <a:avLst/>
          </a:prstGeom>
        </p:spPr>
        <p:txBody>
          <a:bodyPr wrap="none" lIns="81643" tIns="40821" rIns="81643" bIns="40821">
            <a:spAutoFit/>
          </a:bodyPr>
          <a:lstStyle/>
          <a:p>
            <a:pPr algn="ctr"/>
            <a:r>
              <a:rPr lang="en-US" sz="1575" dirty="0"/>
              <a:t>Packet (byte[])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23288" y="2308608"/>
            <a:ext cx="841092" cy="324813"/>
          </a:xfrm>
          <a:prstGeom prst="rect">
            <a:avLst/>
          </a:prstGeom>
        </p:spPr>
        <p:txBody>
          <a:bodyPr wrap="none" lIns="81643" tIns="40821" rIns="81643" bIns="40821">
            <a:spAutoFit/>
          </a:bodyPr>
          <a:lstStyle/>
          <a:p>
            <a:pPr algn="ctr"/>
            <a:r>
              <a:rPr lang="en-US" sz="1575" dirty="0"/>
              <a:t>Headers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50696" y="2312357"/>
            <a:ext cx="521505" cy="322524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1575" dirty="0">
                <a:solidFill>
                  <a:srgbClr val="000000"/>
                </a:solidFill>
              </a:rPr>
              <a:t>eth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72201" y="2312357"/>
            <a:ext cx="521505" cy="322524"/>
          </a:xfrm>
          <a:prstGeom prst="rect">
            <a:avLst/>
          </a:prstGeom>
          <a:solidFill>
            <a:srgbClr val="D996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81643" tIns="40821" rIns="81643" bIns="40821" rtlCol="0" anchor="ctr"/>
          <a:lstStyle/>
          <a:p>
            <a:pPr algn="ctr"/>
            <a:r>
              <a:rPr lang="en-US" sz="1575" dirty="0" err="1">
                <a:solidFill>
                  <a:srgbClr val="000000"/>
                </a:solidFill>
              </a:rPr>
              <a:t>vlan</a:t>
            </a:r>
            <a:endParaRPr lang="en-US" sz="1575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93706" y="2312357"/>
            <a:ext cx="521505" cy="322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81643" tIns="40821" rIns="81643" bIns="40821" rtlCol="0" anchor="ctr"/>
          <a:lstStyle/>
          <a:p>
            <a:pPr algn="ctr"/>
            <a:r>
              <a:rPr lang="en-US" sz="1575" dirty="0">
                <a:solidFill>
                  <a:srgbClr val="000000"/>
                </a:solidFill>
              </a:rPr>
              <a:t>ipv4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50696" y="2312357"/>
            <a:ext cx="1564515" cy="3225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575" dirty="0"/>
          </a:p>
        </p:txBody>
      </p:sp>
      <p:sp>
        <p:nvSpPr>
          <p:cNvPr id="18" name="Rectangle 17"/>
          <p:cNvSpPr/>
          <p:nvPr/>
        </p:nvSpPr>
        <p:spPr>
          <a:xfrm>
            <a:off x="2824038" y="3441192"/>
            <a:ext cx="1590043" cy="712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1575" dirty="0"/>
              <a:t>Programmable</a:t>
            </a:r>
          </a:p>
          <a:p>
            <a:pPr algn="ctr"/>
            <a:r>
              <a:rPr lang="en-US" sz="1575" dirty="0"/>
              <a:t>match-action</a:t>
            </a:r>
          </a:p>
          <a:p>
            <a:pPr algn="ctr"/>
            <a:r>
              <a:rPr lang="en-US" sz="1575" dirty="0"/>
              <a:t>units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95026" y="4086240"/>
            <a:ext cx="960163" cy="324813"/>
          </a:xfrm>
          <a:prstGeom prst="rect">
            <a:avLst/>
          </a:prstGeom>
        </p:spPr>
        <p:txBody>
          <a:bodyPr wrap="none" lIns="81643" tIns="40821" rIns="81643" bIns="40821">
            <a:spAutoFit/>
          </a:bodyPr>
          <a:lstStyle/>
          <a:p>
            <a:pPr algn="ctr"/>
            <a:r>
              <a:rPr lang="en-US" sz="1575" dirty="0"/>
              <a:t>Metadata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94100" y="3441191"/>
            <a:ext cx="521505" cy="322524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1575" dirty="0">
                <a:solidFill>
                  <a:srgbClr val="000000"/>
                </a:solidFill>
              </a:rPr>
              <a:t>eth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94100" y="3763715"/>
            <a:ext cx="521505" cy="322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81643" tIns="40821" rIns="81643" bIns="40821" rtlCol="0" anchor="ctr"/>
          <a:lstStyle/>
          <a:p>
            <a:pPr algn="ctr"/>
            <a:r>
              <a:rPr lang="en-US" sz="1575" dirty="0" err="1">
                <a:solidFill>
                  <a:srgbClr val="000000"/>
                </a:solidFill>
              </a:rPr>
              <a:t>mtag</a:t>
            </a:r>
            <a:endParaRPr lang="en-US" sz="1575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15605" y="3441191"/>
            <a:ext cx="622999" cy="322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81643" tIns="40821" rIns="81643" bIns="40821" rtlCol="0" anchor="ctr"/>
          <a:lstStyle/>
          <a:p>
            <a:pPr algn="ctr"/>
            <a:r>
              <a:rPr lang="en-US" sz="1575" dirty="0">
                <a:solidFill>
                  <a:srgbClr val="000000"/>
                </a:solidFill>
              </a:rPr>
              <a:t>ipv4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6844147" y="4908069"/>
            <a:ext cx="420011" cy="2287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575"/>
          </a:p>
        </p:txBody>
      </p:sp>
      <p:sp>
        <p:nvSpPr>
          <p:cNvPr id="25" name="Right Arrow 24"/>
          <p:cNvSpPr/>
          <p:nvPr/>
        </p:nvSpPr>
        <p:spPr>
          <a:xfrm>
            <a:off x="2304024" y="3699962"/>
            <a:ext cx="420011" cy="2287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575"/>
          </a:p>
        </p:txBody>
      </p:sp>
      <p:sp>
        <p:nvSpPr>
          <p:cNvPr id="26" name="Rectangle 25"/>
          <p:cNvSpPr/>
          <p:nvPr/>
        </p:nvSpPr>
        <p:spPr>
          <a:xfrm>
            <a:off x="5094100" y="4656799"/>
            <a:ext cx="1590043" cy="712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1575" dirty="0"/>
              <a:t>Programmable</a:t>
            </a:r>
          </a:p>
          <a:p>
            <a:pPr algn="ctr"/>
            <a:r>
              <a:rPr lang="en-US" sz="1575" dirty="0"/>
              <a:t>reassembly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4574086" y="4908069"/>
            <a:ext cx="420011" cy="2287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575"/>
          </a:p>
        </p:txBody>
      </p:sp>
      <p:sp>
        <p:nvSpPr>
          <p:cNvPr id="28" name="Rectangle 27"/>
          <p:cNvSpPr/>
          <p:nvPr/>
        </p:nvSpPr>
        <p:spPr>
          <a:xfrm>
            <a:off x="7452143" y="4814311"/>
            <a:ext cx="2392876" cy="322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575" dirty="0"/>
          </a:p>
        </p:txBody>
      </p:sp>
      <p:sp>
        <p:nvSpPr>
          <p:cNvPr id="29" name="Rectangle 28"/>
          <p:cNvSpPr/>
          <p:nvPr/>
        </p:nvSpPr>
        <p:spPr>
          <a:xfrm>
            <a:off x="8357910" y="5156419"/>
            <a:ext cx="697912" cy="324813"/>
          </a:xfrm>
          <a:prstGeom prst="rect">
            <a:avLst/>
          </a:prstGeom>
        </p:spPr>
        <p:txBody>
          <a:bodyPr wrap="none" lIns="81643" tIns="40821" rIns="81643" bIns="40821">
            <a:spAutoFit/>
          </a:bodyPr>
          <a:lstStyle/>
          <a:p>
            <a:pPr algn="ctr"/>
            <a:r>
              <a:rPr lang="en-US" sz="1575" dirty="0"/>
              <a:t>Packet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6728852" y="2563625"/>
            <a:ext cx="420011" cy="2287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575"/>
          </a:p>
        </p:txBody>
      </p:sp>
      <p:sp>
        <p:nvSpPr>
          <p:cNvPr id="32" name="Rectangle 31"/>
          <p:cNvSpPr/>
          <p:nvPr/>
        </p:nvSpPr>
        <p:spPr>
          <a:xfrm>
            <a:off x="9103532" y="2676612"/>
            <a:ext cx="802812" cy="324813"/>
          </a:xfrm>
          <a:prstGeom prst="rect">
            <a:avLst/>
          </a:prstGeom>
        </p:spPr>
        <p:txBody>
          <a:bodyPr wrap="none" lIns="81643" tIns="40821" rIns="81643" bIns="40821">
            <a:spAutoFit/>
          </a:bodyPr>
          <a:lstStyle/>
          <a:p>
            <a:pPr algn="ctr"/>
            <a:r>
              <a:rPr lang="en-US" sz="1575" dirty="0"/>
              <a:t>Payload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615605" y="3763715"/>
            <a:ext cx="521505" cy="3225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81643" tIns="40821" rIns="81643" bIns="40821" rtlCol="0" anchor="ctr"/>
          <a:lstStyle/>
          <a:p>
            <a:pPr algn="ctr"/>
            <a:r>
              <a:rPr lang="en-US" sz="1575" dirty="0">
                <a:solidFill>
                  <a:srgbClr val="000000"/>
                </a:solidFill>
              </a:rPr>
              <a:t>err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147109" y="3763715"/>
            <a:ext cx="781512" cy="3225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81643" tIns="40821" rIns="81643" bIns="40821" rtlCol="0" anchor="ctr"/>
          <a:lstStyle/>
          <a:p>
            <a:pPr algn="ctr"/>
            <a:r>
              <a:rPr lang="en-US" sz="1575" dirty="0" err="1">
                <a:solidFill>
                  <a:srgbClr val="000000"/>
                </a:solidFill>
              </a:rPr>
              <a:t>bcast</a:t>
            </a:r>
            <a:endParaRPr lang="en-US" sz="1575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33311" y="3444945"/>
            <a:ext cx="695310" cy="322524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81643" tIns="40821" rIns="81643" bIns="40821" rtlCol="0" anchor="ctr"/>
          <a:lstStyle/>
          <a:p>
            <a:pPr algn="ctr"/>
            <a:r>
              <a:rPr lang="en-US" sz="1575" dirty="0">
                <a:solidFill>
                  <a:srgbClr val="000000"/>
                </a:solidFill>
              </a:rPr>
              <a:t>port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04962" y="3391943"/>
            <a:ext cx="1590043" cy="712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1575" dirty="0"/>
              <a:t>Queuing</a:t>
            </a:r>
          </a:p>
        </p:txBody>
      </p:sp>
      <p:sp>
        <p:nvSpPr>
          <p:cNvPr id="40" name="Right Arrow 39"/>
          <p:cNvSpPr/>
          <p:nvPr/>
        </p:nvSpPr>
        <p:spPr>
          <a:xfrm>
            <a:off x="7140689" y="3654973"/>
            <a:ext cx="420011" cy="2287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575"/>
          </a:p>
        </p:txBody>
      </p:sp>
      <p:sp>
        <p:nvSpPr>
          <p:cNvPr id="41" name="Rectangle 40"/>
          <p:cNvSpPr/>
          <p:nvPr/>
        </p:nvSpPr>
        <p:spPr>
          <a:xfrm>
            <a:off x="7350696" y="2676611"/>
            <a:ext cx="1130031" cy="322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575" dirty="0"/>
          </a:p>
        </p:txBody>
      </p:sp>
      <p:sp>
        <p:nvSpPr>
          <p:cNvPr id="42" name="Right Arrow 41"/>
          <p:cNvSpPr/>
          <p:nvPr/>
        </p:nvSpPr>
        <p:spPr>
          <a:xfrm>
            <a:off x="10000796" y="2563625"/>
            <a:ext cx="420011" cy="2287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575"/>
          </a:p>
        </p:txBody>
      </p:sp>
      <p:sp>
        <p:nvSpPr>
          <p:cNvPr id="43" name="Right Arrow 42"/>
          <p:cNvSpPr/>
          <p:nvPr/>
        </p:nvSpPr>
        <p:spPr>
          <a:xfrm>
            <a:off x="9537346" y="3649333"/>
            <a:ext cx="420011" cy="2287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575"/>
          </a:p>
        </p:txBody>
      </p:sp>
      <p:sp>
        <p:nvSpPr>
          <p:cNvPr id="44" name="Rectangle 43"/>
          <p:cNvSpPr/>
          <p:nvPr/>
        </p:nvSpPr>
        <p:spPr>
          <a:xfrm>
            <a:off x="2724035" y="4746806"/>
            <a:ext cx="521505" cy="322524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1575" dirty="0">
                <a:solidFill>
                  <a:srgbClr val="000000"/>
                </a:solidFill>
              </a:rPr>
              <a:t>eth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245540" y="4746806"/>
            <a:ext cx="521505" cy="322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81643" tIns="40821" rIns="81643" bIns="40821" rtlCol="0" anchor="ctr"/>
          <a:lstStyle/>
          <a:p>
            <a:pPr algn="ctr"/>
            <a:r>
              <a:rPr lang="en-US" sz="1575" dirty="0" err="1">
                <a:solidFill>
                  <a:srgbClr val="000000"/>
                </a:solidFill>
              </a:rPr>
              <a:t>mtag</a:t>
            </a:r>
            <a:endParaRPr lang="en-US" sz="1575" dirty="0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67045" y="4746806"/>
            <a:ext cx="521505" cy="322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81643" tIns="40821" rIns="81643" bIns="40821" rtlCol="0" anchor="ctr"/>
          <a:lstStyle/>
          <a:p>
            <a:pPr algn="ctr"/>
            <a:r>
              <a:rPr lang="en-US" sz="1575" dirty="0">
                <a:solidFill>
                  <a:srgbClr val="000000"/>
                </a:solidFill>
              </a:rPr>
              <a:t>ipv4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724035" y="4746806"/>
            <a:ext cx="1564515" cy="3225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575" dirty="0"/>
          </a:p>
        </p:txBody>
      </p:sp>
      <p:sp>
        <p:nvSpPr>
          <p:cNvPr id="48" name="Rectangle 47"/>
          <p:cNvSpPr/>
          <p:nvPr/>
        </p:nvSpPr>
        <p:spPr>
          <a:xfrm>
            <a:off x="2724035" y="5111060"/>
            <a:ext cx="1130031" cy="322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575" dirty="0"/>
          </a:p>
        </p:txBody>
      </p:sp>
      <p:sp>
        <p:nvSpPr>
          <p:cNvPr id="49" name="Rectangle 48"/>
          <p:cNvSpPr/>
          <p:nvPr/>
        </p:nvSpPr>
        <p:spPr>
          <a:xfrm>
            <a:off x="2953123" y="4497105"/>
            <a:ext cx="841092" cy="324813"/>
          </a:xfrm>
          <a:prstGeom prst="rect">
            <a:avLst/>
          </a:prstGeom>
        </p:spPr>
        <p:txBody>
          <a:bodyPr wrap="none" lIns="81643" tIns="40821" rIns="81643" bIns="40821">
            <a:spAutoFit/>
          </a:bodyPr>
          <a:lstStyle/>
          <a:p>
            <a:pPr algn="ctr"/>
            <a:r>
              <a:rPr lang="en-US" sz="1575" dirty="0"/>
              <a:t>Headers</a:t>
            </a:r>
          </a:p>
        </p:txBody>
      </p:sp>
      <p:sp>
        <p:nvSpPr>
          <p:cNvPr id="50" name="Right Arrow 49"/>
          <p:cNvSpPr/>
          <p:nvPr/>
        </p:nvSpPr>
        <p:spPr>
          <a:xfrm>
            <a:off x="9924231" y="4908069"/>
            <a:ext cx="420011" cy="2287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575"/>
          </a:p>
        </p:txBody>
      </p:sp>
      <p:sp>
        <p:nvSpPr>
          <p:cNvPr id="51" name="Right Arrow 50"/>
          <p:cNvSpPr/>
          <p:nvPr/>
        </p:nvSpPr>
        <p:spPr>
          <a:xfrm>
            <a:off x="1561191" y="2520499"/>
            <a:ext cx="420011" cy="2287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52" name="Right Arrow 51"/>
          <p:cNvSpPr/>
          <p:nvPr/>
        </p:nvSpPr>
        <p:spPr>
          <a:xfrm>
            <a:off x="1839095" y="4950910"/>
            <a:ext cx="420011" cy="2287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575"/>
          </a:p>
        </p:txBody>
      </p:sp>
    </p:spTree>
    <p:extLst>
      <p:ext uri="{BB962C8B-B14F-4D97-AF65-F5344CB8AC3E}">
        <p14:creationId xmlns:p14="http://schemas.microsoft.com/office/powerpoint/2010/main" val="115592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/>
      <p:bldP spid="14" grpId="0" animBg="1"/>
      <p:bldP spid="16" grpId="0" animBg="1"/>
      <p:bldP spid="17" grpId="0" animBg="1"/>
      <p:bldP spid="10" grpId="0" animBg="1"/>
      <p:bldP spid="18" grpId="0" animBg="1"/>
      <p:bldP spid="19" grpId="0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 animBg="1"/>
      <p:bldP spid="32" grpId="0"/>
      <p:bldP spid="33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 animBg="1"/>
      <p:bldP spid="5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214" y="1175544"/>
            <a:ext cx="8029575" cy="4714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P4 language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25872" y="1930684"/>
            <a:ext cx="1590043" cy="712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1575" dirty="0"/>
              <a:t>Programmable</a:t>
            </a:r>
          </a:p>
          <a:p>
            <a:pPr algn="ctr"/>
            <a:r>
              <a:rPr lang="en-US" sz="1575" dirty="0"/>
              <a:t>parser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824038" y="3127024"/>
            <a:ext cx="1590043" cy="712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1575" dirty="0"/>
              <a:t>Programmable</a:t>
            </a:r>
          </a:p>
          <a:p>
            <a:pPr algn="ctr"/>
            <a:r>
              <a:rPr lang="en-US" sz="1575" dirty="0"/>
              <a:t>match-action</a:t>
            </a:r>
          </a:p>
          <a:p>
            <a:pPr algn="ctr"/>
            <a:r>
              <a:rPr lang="en-US" sz="1575" dirty="0"/>
              <a:t>units</a:t>
            </a:r>
          </a:p>
        </p:txBody>
      </p:sp>
      <p:sp>
        <p:nvSpPr>
          <p:cNvPr id="6" name="Rectangle 5"/>
          <p:cNvSpPr/>
          <p:nvPr/>
        </p:nvSpPr>
        <p:spPr>
          <a:xfrm>
            <a:off x="2824038" y="4342631"/>
            <a:ext cx="1590043" cy="712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1575" dirty="0"/>
              <a:t>Programmable</a:t>
            </a:r>
          </a:p>
          <a:p>
            <a:pPr algn="ctr"/>
            <a:r>
              <a:rPr lang="en-US" sz="1575" dirty="0"/>
              <a:t>reassembly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42038" y="2019988"/>
            <a:ext cx="2137215" cy="740440"/>
          </a:xfrm>
          <a:prstGeom prst="rect">
            <a:avLst/>
          </a:prstGeom>
          <a:noFill/>
        </p:spPr>
        <p:txBody>
          <a:bodyPr wrap="none" lIns="81643" tIns="40821" rIns="81643" bIns="40821" rtlCol="0">
            <a:spAutoFit/>
          </a:bodyPr>
          <a:lstStyle/>
          <a:p>
            <a:r>
              <a:rPr lang="en-US" sz="2138" dirty="0"/>
              <a:t>State-machine; </a:t>
            </a:r>
            <a:br>
              <a:rPr lang="en-US" sz="2138" dirty="0"/>
            </a:br>
            <a:r>
              <a:rPr lang="en-US" sz="2138" dirty="0" err="1"/>
              <a:t>bitfield</a:t>
            </a:r>
            <a:r>
              <a:rPr lang="en-US" sz="2138" dirty="0"/>
              <a:t> extraction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1600" y="3056527"/>
            <a:ext cx="2979818" cy="1069441"/>
          </a:xfrm>
          <a:prstGeom prst="rect">
            <a:avLst/>
          </a:prstGeom>
          <a:noFill/>
        </p:spPr>
        <p:txBody>
          <a:bodyPr wrap="none" lIns="81643" tIns="40821" rIns="81643" bIns="40821" rtlCol="0">
            <a:spAutoFit/>
          </a:bodyPr>
          <a:lstStyle/>
          <a:p>
            <a:r>
              <a:rPr lang="en-US" sz="2138" dirty="0"/>
              <a:t>Table lookup and update;</a:t>
            </a:r>
            <a:br>
              <a:rPr lang="en-US" sz="2138" dirty="0"/>
            </a:br>
            <a:r>
              <a:rPr lang="en-US" sz="2138" dirty="0" err="1"/>
              <a:t>bitfield</a:t>
            </a:r>
            <a:r>
              <a:rPr lang="en-US" sz="2138" dirty="0"/>
              <a:t> manipulation; </a:t>
            </a:r>
            <a:br>
              <a:rPr lang="en-US" sz="2138" dirty="0"/>
            </a:br>
            <a:r>
              <a:rPr lang="en-US" sz="2138" dirty="0"/>
              <a:t>control flow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1600" y="4559912"/>
            <a:ext cx="2051616" cy="411440"/>
          </a:xfrm>
          <a:prstGeom prst="rect">
            <a:avLst/>
          </a:prstGeom>
          <a:noFill/>
        </p:spPr>
        <p:txBody>
          <a:bodyPr wrap="none" lIns="81643" tIns="40821" rIns="81643" bIns="40821" rtlCol="0">
            <a:spAutoFit/>
          </a:bodyPr>
          <a:lstStyle/>
          <a:p>
            <a:r>
              <a:rPr lang="en-US" sz="2138" dirty="0" err="1"/>
              <a:t>Bitfield</a:t>
            </a:r>
            <a:r>
              <a:rPr lang="en-US" sz="2138" dirty="0"/>
              <a:t> assembly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40949" y="5198144"/>
            <a:ext cx="6235902" cy="411440"/>
          </a:xfrm>
          <a:prstGeom prst="rect">
            <a:avLst/>
          </a:prstGeom>
          <a:noFill/>
        </p:spPr>
        <p:txBody>
          <a:bodyPr wrap="none" lIns="81643" tIns="40821" rIns="81643" bIns="40821" rtlCol="0">
            <a:spAutoFit/>
          </a:bodyPr>
          <a:lstStyle/>
          <a:p>
            <a:r>
              <a:rPr lang="en-US" sz="2138" dirty="0"/>
              <a:t>No: memory (pointers), loops, recursion, floating point</a:t>
            </a:r>
          </a:p>
        </p:txBody>
      </p:sp>
    </p:spTree>
    <p:extLst>
      <p:ext uri="{BB962C8B-B14F-4D97-AF65-F5344CB8AC3E}">
        <p14:creationId xmlns:p14="http://schemas.microsoft.com/office/powerpoint/2010/main" val="346602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nector 29"/>
          <p:cNvSpPr/>
          <p:nvPr/>
        </p:nvSpPr>
        <p:spPr>
          <a:xfrm>
            <a:off x="3858906" y="4968948"/>
            <a:ext cx="381757" cy="274035"/>
          </a:xfrm>
          <a:prstGeom prst="flowChartConnector">
            <a:avLst/>
          </a:prstGeom>
          <a:solidFill>
            <a:srgbClr val="FF0D1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9609"/>
            <a:endParaRPr lang="en-US" sz="4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= State machines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0395" y="2105106"/>
            <a:ext cx="3473479" cy="2021432"/>
          </a:xfrm>
          <a:prstGeom prst="rect">
            <a:avLst/>
          </a:prstGeom>
          <a:noFill/>
        </p:spPr>
        <p:txBody>
          <a:bodyPr wrap="none" lIns="81643" tIns="40821" rIns="81643" bIns="40821" rtlCol="0">
            <a:spAutoFit/>
          </a:bodyPr>
          <a:lstStyle/>
          <a:p>
            <a:r>
              <a:rPr lang="en-US" b="1" dirty="0" err="1">
                <a:latin typeface="Courier"/>
                <a:cs typeface="Courier"/>
              </a:rPr>
              <a:t>header_type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ethernet_t</a:t>
            </a:r>
            <a:r>
              <a:rPr lang="en-US" dirty="0">
                <a:latin typeface="Courier"/>
                <a:cs typeface="Courier"/>
              </a:rPr>
              <a:t> {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b="1" dirty="0">
                <a:latin typeface="Courier"/>
                <a:cs typeface="Courier"/>
              </a:rPr>
              <a:t>fields</a:t>
            </a:r>
            <a:r>
              <a:rPr lang="en-US" dirty="0">
                <a:latin typeface="Courier"/>
                <a:cs typeface="Courier"/>
              </a:rPr>
              <a:t> {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dstAddr</a:t>
            </a:r>
            <a:r>
              <a:rPr lang="en-US" dirty="0">
                <a:latin typeface="Courier"/>
                <a:cs typeface="Courier"/>
              </a:rPr>
              <a:t> : 48;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srcAddr</a:t>
            </a:r>
            <a:r>
              <a:rPr lang="en-US" dirty="0">
                <a:latin typeface="Courier"/>
                <a:cs typeface="Courier"/>
              </a:rPr>
              <a:t> : 48;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etherType</a:t>
            </a:r>
            <a:r>
              <a:rPr lang="en-US" dirty="0">
                <a:latin typeface="Courier"/>
                <a:cs typeface="Courier"/>
              </a:rPr>
              <a:t> : 16;</a:t>
            </a:r>
          </a:p>
          <a:p>
            <a:r>
              <a:rPr lang="en-US" dirty="0">
                <a:latin typeface="Courier"/>
                <a:cs typeface="Courier"/>
              </a:rPr>
              <a:t>    }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87204" y="2890029"/>
            <a:ext cx="4989919" cy="2575429"/>
          </a:xfrm>
          <a:prstGeom prst="rect">
            <a:avLst/>
          </a:prstGeom>
          <a:noFill/>
        </p:spPr>
        <p:txBody>
          <a:bodyPr wrap="none" lIns="81643" tIns="40821" rIns="81643" bIns="40821" rtlCol="0">
            <a:spAutoFit/>
          </a:bodyPr>
          <a:lstStyle/>
          <a:p>
            <a:r>
              <a:rPr lang="en-US" b="1" dirty="0">
                <a:latin typeface="Courier"/>
                <a:cs typeface="Courier"/>
              </a:rPr>
              <a:t>parser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parse_ethernet</a:t>
            </a:r>
            <a:r>
              <a:rPr lang="en-US" dirty="0">
                <a:latin typeface="Courier"/>
                <a:cs typeface="Courier"/>
              </a:rPr>
              <a:t> {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b="1" dirty="0">
                <a:latin typeface="Courier"/>
                <a:cs typeface="Courier"/>
              </a:rPr>
              <a:t>extract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ethernet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b="1" dirty="0">
                <a:latin typeface="Courier"/>
                <a:cs typeface="Courier"/>
              </a:rPr>
              <a:t>return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b="1" dirty="0">
                <a:latin typeface="Courier"/>
                <a:cs typeface="Courier"/>
              </a:rPr>
              <a:t>select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b="1" dirty="0" err="1">
                <a:latin typeface="Courier"/>
                <a:cs typeface="Courier"/>
              </a:rPr>
              <a:t>latest</a:t>
            </a:r>
            <a:r>
              <a:rPr lang="en-US" dirty="0" err="1">
                <a:latin typeface="Courier"/>
                <a:cs typeface="Courier"/>
              </a:rPr>
              <a:t>.etherType</a:t>
            </a:r>
            <a:r>
              <a:rPr lang="en-US" dirty="0">
                <a:latin typeface="Courier"/>
                <a:cs typeface="Courier"/>
              </a:rPr>
              <a:t>) {</a:t>
            </a:r>
          </a:p>
          <a:p>
            <a:r>
              <a:rPr lang="en-US" dirty="0">
                <a:latin typeface="Courier"/>
                <a:cs typeface="Courier"/>
              </a:rPr>
              <a:t>    0x8100 : </a:t>
            </a:r>
            <a:r>
              <a:rPr lang="en-US" dirty="0" err="1">
                <a:latin typeface="Courier"/>
                <a:cs typeface="Courier"/>
              </a:rPr>
              <a:t>parse_vlan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    0x800  : parse_ipv4;</a:t>
            </a:r>
          </a:p>
          <a:p>
            <a:r>
              <a:rPr lang="en-US" dirty="0">
                <a:latin typeface="Courier"/>
                <a:cs typeface="Courier"/>
              </a:rPr>
              <a:t>    0x86DD : parse_ipv6;</a:t>
            </a:r>
          </a:p>
          <a:p>
            <a:r>
              <a:rPr lang="en-US" dirty="0">
                <a:latin typeface="Courier"/>
                <a:cs typeface="Courier"/>
              </a:rPr>
              <a:t>  }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  <a:p>
            <a:endParaRPr lang="en-US" dirty="0">
              <a:latin typeface="Courier"/>
              <a:cs typeface="Courier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40268" y="3963945"/>
            <a:ext cx="1260354" cy="1313661"/>
            <a:chOff x="1538170" y="2309664"/>
            <a:chExt cx="1260353" cy="1751548"/>
          </a:xfrm>
        </p:grpSpPr>
        <p:sp>
          <p:nvSpPr>
            <p:cNvPr id="9" name="Freeform 8"/>
            <p:cNvSpPr/>
            <p:nvPr/>
          </p:nvSpPr>
          <p:spPr>
            <a:xfrm flipH="1">
              <a:off x="2577447" y="2309664"/>
              <a:ext cx="221076" cy="434852"/>
            </a:xfrm>
            <a:custGeom>
              <a:avLst/>
              <a:gdLst>
                <a:gd name="connsiteX0" fmla="*/ 341022 w 353722"/>
                <a:gd name="connsiteY0" fmla="*/ 81185 h 521822"/>
                <a:gd name="connsiteX1" fmla="*/ 197089 w 353722"/>
                <a:gd name="connsiteY1" fmla="*/ 752 h 521822"/>
                <a:gd name="connsiteX2" fmla="*/ 10822 w 353722"/>
                <a:gd name="connsiteY2" fmla="*/ 123518 h 521822"/>
                <a:gd name="connsiteX3" fmla="*/ 44689 w 353722"/>
                <a:gd name="connsiteY3" fmla="*/ 432552 h 521822"/>
                <a:gd name="connsiteX4" fmla="*/ 230955 w 353722"/>
                <a:gd name="connsiteY4" fmla="*/ 521452 h 521822"/>
                <a:gd name="connsiteX5" fmla="*/ 353722 w 353722"/>
                <a:gd name="connsiteY5" fmla="*/ 466418 h 521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722" h="521822">
                  <a:moveTo>
                    <a:pt x="341022" y="81185"/>
                  </a:moveTo>
                  <a:cubicBezTo>
                    <a:pt x="296572" y="37441"/>
                    <a:pt x="252122" y="-6303"/>
                    <a:pt x="197089" y="752"/>
                  </a:cubicBezTo>
                  <a:cubicBezTo>
                    <a:pt x="142056" y="7807"/>
                    <a:pt x="36222" y="51551"/>
                    <a:pt x="10822" y="123518"/>
                  </a:cubicBezTo>
                  <a:cubicBezTo>
                    <a:pt x="-14578" y="195485"/>
                    <a:pt x="8000" y="366230"/>
                    <a:pt x="44689" y="432552"/>
                  </a:cubicBezTo>
                  <a:cubicBezTo>
                    <a:pt x="81378" y="498874"/>
                    <a:pt x="179450" y="515808"/>
                    <a:pt x="230955" y="521452"/>
                  </a:cubicBezTo>
                  <a:cubicBezTo>
                    <a:pt x="282460" y="527096"/>
                    <a:pt x="353722" y="466418"/>
                    <a:pt x="353722" y="466418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538170" y="2309664"/>
              <a:ext cx="1078030" cy="1751548"/>
              <a:chOff x="1538170" y="2309664"/>
              <a:chExt cx="1078030" cy="1751548"/>
            </a:xfrm>
          </p:grpSpPr>
          <p:sp>
            <p:nvSpPr>
              <p:cNvPr id="11" name="Connector 10"/>
              <p:cNvSpPr/>
              <p:nvPr/>
            </p:nvSpPr>
            <p:spPr>
              <a:xfrm>
                <a:off x="1538170" y="2309664"/>
                <a:ext cx="431525" cy="456726"/>
              </a:xfrm>
              <a:prstGeom prst="flowChartConnector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1" dirty="0"/>
              </a:p>
            </p:txBody>
          </p:sp>
          <p:sp>
            <p:nvSpPr>
              <p:cNvPr id="12" name="Connector 11"/>
              <p:cNvSpPr/>
              <p:nvPr/>
            </p:nvSpPr>
            <p:spPr>
              <a:xfrm>
                <a:off x="2156812" y="2311664"/>
                <a:ext cx="459388" cy="456726"/>
              </a:xfrm>
              <a:prstGeom prst="flowChartConnector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onnector 12"/>
              <p:cNvSpPr/>
              <p:nvPr/>
            </p:nvSpPr>
            <p:spPr>
              <a:xfrm>
                <a:off x="1616017" y="2970837"/>
                <a:ext cx="415196" cy="456726"/>
              </a:xfrm>
              <a:prstGeom prst="flowChartConnector">
                <a:avLst/>
              </a:prstGeom>
              <a:solidFill>
                <a:srgbClr val="D92A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1" dirty="0"/>
              </a:p>
            </p:txBody>
          </p:sp>
          <p:sp>
            <p:nvSpPr>
              <p:cNvPr id="14" name="Connector 13"/>
              <p:cNvSpPr/>
              <p:nvPr/>
            </p:nvSpPr>
            <p:spPr>
              <a:xfrm>
                <a:off x="2157781" y="3007535"/>
                <a:ext cx="458419" cy="456726"/>
              </a:xfrm>
              <a:prstGeom prst="flowChartConnector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1" dirty="0"/>
              </a:p>
            </p:txBody>
          </p:sp>
          <p:sp>
            <p:nvSpPr>
              <p:cNvPr id="15" name="Connector 14"/>
              <p:cNvSpPr/>
              <p:nvPr/>
            </p:nvSpPr>
            <p:spPr>
              <a:xfrm>
                <a:off x="1574801" y="3604486"/>
                <a:ext cx="404440" cy="456726"/>
              </a:xfrm>
              <a:prstGeom prst="flowChartConnector">
                <a:avLst/>
              </a:prstGeom>
              <a:solidFill>
                <a:srgbClr val="5CFF37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1" dirty="0"/>
              </a:p>
            </p:txBody>
          </p:sp>
          <p:cxnSp>
            <p:nvCxnSpPr>
              <p:cNvPr id="17" name="Straight Arrow Connector 16"/>
              <p:cNvCxnSpPr>
                <a:stCxn id="11" idx="6"/>
                <a:endCxn id="12" idx="2"/>
              </p:cNvCxnSpPr>
              <p:nvPr/>
            </p:nvCxnSpPr>
            <p:spPr>
              <a:xfrm>
                <a:off x="1969695" y="2538028"/>
                <a:ext cx="187117" cy="2000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12" idx="3"/>
                <a:endCxn id="13" idx="7"/>
              </p:cNvCxnSpPr>
              <p:nvPr/>
            </p:nvCxnSpPr>
            <p:spPr>
              <a:xfrm flipH="1">
                <a:off x="1970409" y="2701504"/>
                <a:ext cx="253679" cy="336218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1" idx="4"/>
                <a:endCxn id="13" idx="0"/>
              </p:cNvCxnSpPr>
              <p:nvPr/>
            </p:nvCxnSpPr>
            <p:spPr>
              <a:xfrm>
                <a:off x="1753933" y="2766390"/>
                <a:ext cx="69682" cy="204446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1" idx="5"/>
                <a:endCxn id="14" idx="1"/>
              </p:cNvCxnSpPr>
              <p:nvPr/>
            </p:nvCxnSpPr>
            <p:spPr>
              <a:xfrm>
                <a:off x="1906500" y="2699504"/>
                <a:ext cx="318415" cy="374917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3" idx="4"/>
                <a:endCxn id="15" idx="0"/>
              </p:cNvCxnSpPr>
              <p:nvPr/>
            </p:nvCxnSpPr>
            <p:spPr>
              <a:xfrm flipH="1">
                <a:off x="1777021" y="3427562"/>
                <a:ext cx="46594" cy="176924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14" idx="3"/>
                <a:endCxn id="15" idx="7"/>
              </p:cNvCxnSpPr>
              <p:nvPr/>
            </p:nvCxnSpPr>
            <p:spPr>
              <a:xfrm flipH="1">
                <a:off x="1920012" y="3397375"/>
                <a:ext cx="304903" cy="273997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599717" y="3685267"/>
                <a:ext cx="383438" cy="330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>
                    <a:solidFill>
                      <a:srgbClr val="000000"/>
                    </a:solidFill>
                  </a:rPr>
                  <a:t>TCP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161866" y="3675885"/>
                <a:ext cx="425116" cy="330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>
                    <a:solidFill>
                      <a:schemeClr val="bg1"/>
                    </a:solidFill>
                  </a:rPr>
                  <a:t>New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650158" y="3065793"/>
                <a:ext cx="409086" cy="330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>
                    <a:solidFill>
                      <a:schemeClr val="bg1"/>
                    </a:solidFill>
                  </a:rPr>
                  <a:t>IPv4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174881" y="3078927"/>
                <a:ext cx="409086" cy="330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>
                    <a:solidFill>
                      <a:schemeClr val="bg1"/>
                    </a:solidFill>
                  </a:rPr>
                  <a:t>IPv6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173862" y="2421935"/>
                <a:ext cx="439544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</a:rPr>
                  <a:t>VLAN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617371" y="2407936"/>
                <a:ext cx="360996" cy="330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>
                    <a:solidFill>
                      <a:schemeClr val="bg1"/>
                    </a:solidFill>
                  </a:rPr>
                  <a:t>Eth</a:t>
                </a:r>
              </a:p>
            </p:txBody>
          </p:sp>
        </p:grpSp>
      </p:grpSp>
      <p:sp>
        <p:nvSpPr>
          <p:cNvPr id="32" name="Freeform 31"/>
          <p:cNvSpPr/>
          <p:nvPr/>
        </p:nvSpPr>
        <p:spPr>
          <a:xfrm>
            <a:off x="2937109" y="3766473"/>
            <a:ext cx="1830956" cy="1698984"/>
          </a:xfrm>
          <a:custGeom>
            <a:avLst/>
            <a:gdLst>
              <a:gd name="connsiteX0" fmla="*/ 1422952 w 1736614"/>
              <a:gd name="connsiteY0" fmla="*/ 0 h 1545464"/>
              <a:gd name="connsiteX1" fmla="*/ 719126 w 1736614"/>
              <a:gd name="connsiteY1" fmla="*/ 22952 h 1545464"/>
              <a:gd name="connsiteX2" fmla="*/ 0 w 1736614"/>
              <a:gd name="connsiteY2" fmla="*/ 229524 h 1545464"/>
              <a:gd name="connsiteX3" fmla="*/ 38251 w 1736614"/>
              <a:gd name="connsiteY3" fmla="*/ 627366 h 1545464"/>
              <a:gd name="connsiteX4" fmla="*/ 130054 w 1736614"/>
              <a:gd name="connsiteY4" fmla="*/ 1155273 h 1545464"/>
              <a:gd name="connsiteX5" fmla="*/ 336612 w 1736614"/>
              <a:gd name="connsiteY5" fmla="*/ 1407750 h 1545464"/>
              <a:gd name="connsiteX6" fmla="*/ 749727 w 1736614"/>
              <a:gd name="connsiteY6" fmla="*/ 1468956 h 1545464"/>
              <a:gd name="connsiteX7" fmla="*/ 1185793 w 1736614"/>
              <a:gd name="connsiteY7" fmla="*/ 1545464 h 1545464"/>
              <a:gd name="connsiteX8" fmla="*/ 1292897 w 1736614"/>
              <a:gd name="connsiteY8" fmla="*/ 1545464 h 1545464"/>
              <a:gd name="connsiteX9" fmla="*/ 1575958 w 1736614"/>
              <a:gd name="connsiteY9" fmla="*/ 1453655 h 1545464"/>
              <a:gd name="connsiteX10" fmla="*/ 1736614 w 1736614"/>
              <a:gd name="connsiteY10" fmla="*/ 1262384 h 1545464"/>
              <a:gd name="connsiteX11" fmla="*/ 1660111 w 1736614"/>
              <a:gd name="connsiteY11" fmla="*/ 780383 h 1545464"/>
              <a:gd name="connsiteX12" fmla="*/ 1652461 w 1736614"/>
              <a:gd name="connsiteY12" fmla="*/ 711525 h 1545464"/>
              <a:gd name="connsiteX13" fmla="*/ 1575958 w 1736614"/>
              <a:gd name="connsiteY13" fmla="*/ 374890 h 1545464"/>
              <a:gd name="connsiteX14" fmla="*/ 1537706 w 1736614"/>
              <a:gd name="connsiteY14" fmla="*/ 290731 h 1545464"/>
              <a:gd name="connsiteX15" fmla="*/ 1514756 w 1736614"/>
              <a:gd name="connsiteY15" fmla="*/ 260127 h 1545464"/>
              <a:gd name="connsiteX16" fmla="*/ 1499455 w 1736614"/>
              <a:gd name="connsiteY16" fmla="*/ 229524 h 1545464"/>
              <a:gd name="connsiteX17" fmla="*/ 1422952 w 1736614"/>
              <a:gd name="connsiteY17" fmla="*/ 0 h 154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36614" h="1545464">
                <a:moveTo>
                  <a:pt x="1422952" y="0"/>
                </a:moveTo>
                <a:lnTo>
                  <a:pt x="719126" y="22952"/>
                </a:lnTo>
                <a:lnTo>
                  <a:pt x="0" y="229524"/>
                </a:lnTo>
                <a:lnTo>
                  <a:pt x="38251" y="627366"/>
                </a:lnTo>
                <a:lnTo>
                  <a:pt x="130054" y="1155273"/>
                </a:lnTo>
                <a:lnTo>
                  <a:pt x="336612" y="1407750"/>
                </a:lnTo>
                <a:lnTo>
                  <a:pt x="749727" y="1468956"/>
                </a:lnTo>
                <a:lnTo>
                  <a:pt x="1185793" y="1545464"/>
                </a:lnTo>
                <a:lnTo>
                  <a:pt x="1292897" y="1545464"/>
                </a:lnTo>
                <a:lnTo>
                  <a:pt x="1575958" y="1453655"/>
                </a:lnTo>
                <a:lnTo>
                  <a:pt x="1736614" y="1262384"/>
                </a:lnTo>
                <a:lnTo>
                  <a:pt x="1660111" y="780383"/>
                </a:lnTo>
                <a:lnTo>
                  <a:pt x="1652461" y="711525"/>
                </a:lnTo>
                <a:lnTo>
                  <a:pt x="1575958" y="374890"/>
                </a:lnTo>
                <a:cubicBezTo>
                  <a:pt x="1554898" y="318725"/>
                  <a:pt x="1562933" y="326052"/>
                  <a:pt x="1537706" y="290731"/>
                </a:cubicBezTo>
                <a:cubicBezTo>
                  <a:pt x="1530295" y="280355"/>
                  <a:pt x="1521514" y="270940"/>
                  <a:pt x="1514756" y="260127"/>
                </a:cubicBezTo>
                <a:cubicBezTo>
                  <a:pt x="1508712" y="250455"/>
                  <a:pt x="1499455" y="229524"/>
                  <a:pt x="1499455" y="229524"/>
                </a:cubicBezTo>
                <a:lnTo>
                  <a:pt x="1422952" y="0"/>
                </a:lnTo>
                <a:close/>
              </a:path>
            </a:pathLst>
          </a:cu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3671787" y="4748644"/>
            <a:ext cx="377996" cy="220305"/>
          </a:xfrm>
          <a:prstGeom prst="straightConnector1">
            <a:avLst/>
          </a:prstGeom>
          <a:ln w="9525" cmpd="sng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32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 (as of 2013)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Separating control and data planes</a:t>
            </a:r>
          </a:p>
          <a:p>
            <a:endParaRPr lang="en-US" dirty="0" smtClean="0"/>
          </a:p>
          <a:p>
            <a:r>
              <a:rPr lang="en-US" dirty="0" smtClean="0"/>
              <a:t>Move control plane out of the switch into a central location</a:t>
            </a:r>
          </a:p>
          <a:p>
            <a:endParaRPr lang="en-US" dirty="0" smtClean="0"/>
          </a:p>
          <a:p>
            <a:r>
              <a:rPr lang="en-US" dirty="0" smtClean="0"/>
              <a:t>Well-defined API to data plane</a:t>
            </a:r>
          </a:p>
          <a:p>
            <a:endParaRPr lang="en-US" dirty="0" smtClean="0"/>
          </a:p>
          <a:p>
            <a:r>
              <a:rPr lang="en-US" dirty="0" err="1" smtClean="0"/>
              <a:t>OpenFlow</a:t>
            </a:r>
            <a:r>
              <a:rPr lang="en-US" dirty="0" smtClean="0"/>
              <a:t> was a pragmatic solution (lowest common denominator)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3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659286" y="1899141"/>
            <a:ext cx="3887053" cy="3129427"/>
          </a:xfrm>
          <a:prstGeom prst="rect">
            <a:avLst/>
          </a:prstGeom>
          <a:noFill/>
        </p:spPr>
        <p:txBody>
          <a:bodyPr wrap="none" lIns="81643" tIns="40821" rIns="81643" bIns="40821" rtlCol="0">
            <a:spAutoFit/>
          </a:bodyPr>
          <a:lstStyle/>
          <a:p>
            <a:r>
              <a:rPr lang="en-US" b="1" dirty="0">
                <a:latin typeface="Courier"/>
              </a:rPr>
              <a:t>﻿</a:t>
            </a:r>
          </a:p>
          <a:p>
            <a:r>
              <a:rPr lang="en-US" b="1" dirty="0">
                <a:latin typeface="Courier"/>
              </a:rPr>
              <a:t>table ipv4_lpm </a:t>
            </a:r>
          </a:p>
          <a:p>
            <a:r>
              <a:rPr lang="en-US" b="1" dirty="0">
                <a:latin typeface="Courier"/>
              </a:rPr>
              <a:t>{    </a:t>
            </a:r>
          </a:p>
          <a:p>
            <a:r>
              <a:rPr lang="en-US" b="1" dirty="0">
                <a:latin typeface="Courier"/>
              </a:rPr>
              <a:t>	reads {</a:t>
            </a:r>
          </a:p>
          <a:p>
            <a:r>
              <a:rPr lang="en-US" b="1" dirty="0">
                <a:latin typeface="Courier"/>
              </a:rPr>
              <a:t>        ipv4.dstAddr : </a:t>
            </a:r>
            <a:r>
              <a:rPr lang="en-US" b="1" dirty="0" err="1">
                <a:latin typeface="Courier"/>
              </a:rPr>
              <a:t>lpm</a:t>
            </a:r>
            <a:r>
              <a:rPr lang="en-US" b="1" dirty="0">
                <a:latin typeface="Courier"/>
              </a:rPr>
              <a:t>;</a:t>
            </a:r>
          </a:p>
          <a:p>
            <a:r>
              <a:rPr lang="en-US" b="1" dirty="0">
                <a:latin typeface="Courier"/>
              </a:rPr>
              <a:t>   }</a:t>
            </a:r>
          </a:p>
          <a:p>
            <a:r>
              <a:rPr lang="en-US" b="1" dirty="0">
                <a:latin typeface="Courier"/>
              </a:rPr>
              <a:t>   actions {</a:t>
            </a:r>
          </a:p>
          <a:p>
            <a:r>
              <a:rPr lang="en-US" b="1" dirty="0">
                <a:latin typeface="Courier"/>
              </a:rPr>
              <a:t>        </a:t>
            </a:r>
            <a:r>
              <a:rPr lang="en-US" b="1" dirty="0" err="1">
                <a:latin typeface="Courier"/>
              </a:rPr>
              <a:t>set_next_hop</a:t>
            </a:r>
            <a:r>
              <a:rPr lang="en-US" b="1" dirty="0">
                <a:latin typeface="Courier"/>
              </a:rPr>
              <a:t>;</a:t>
            </a:r>
          </a:p>
          <a:p>
            <a:r>
              <a:rPr lang="en-US" b="1" dirty="0">
                <a:latin typeface="Courier"/>
              </a:rPr>
              <a:t>        drop;    </a:t>
            </a:r>
          </a:p>
          <a:p>
            <a:r>
              <a:rPr lang="en-US" b="1" dirty="0">
                <a:latin typeface="Courier"/>
              </a:rPr>
              <a:t>	}</a:t>
            </a:r>
          </a:p>
          <a:p>
            <a:r>
              <a:rPr lang="en-US" b="1" dirty="0">
                <a:latin typeface="Courier"/>
              </a:rPr>
              <a:t>}</a:t>
            </a:r>
            <a:endParaRPr lang="en-US" dirty="0">
              <a:latin typeface="Courier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6756794" y="3708082"/>
          <a:ext cx="3010829" cy="1947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920"/>
                <a:gridCol w="1598909"/>
              </a:tblGrid>
              <a:tr h="32461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dstAddr</a:t>
                      </a:r>
                      <a:endParaRPr lang="en-US" sz="16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action</a:t>
                      </a:r>
                      <a:endParaRPr lang="en-US" sz="1600" dirty="0"/>
                    </a:p>
                  </a:txBody>
                  <a:tcPr marT="34290" marB="34290"/>
                </a:tc>
              </a:tr>
              <a:tr h="3246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0.*</a:t>
                      </a:r>
                      <a:endParaRPr lang="en-US" sz="16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drop</a:t>
                      </a:r>
                      <a:endParaRPr lang="en-US" sz="1600" dirty="0"/>
                    </a:p>
                  </a:txBody>
                  <a:tcPr marT="34290" marB="34290"/>
                </a:tc>
              </a:tr>
              <a:tr h="3246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10.0.0.*</a:t>
                      </a:r>
                      <a:endParaRPr lang="en-US" sz="16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set_next_hop</a:t>
                      </a:r>
                      <a:endParaRPr lang="en-US" sz="1600" dirty="0"/>
                    </a:p>
                  </a:txBody>
                  <a:tcPr marT="34290" marB="34290"/>
                </a:tc>
              </a:tr>
              <a:tr h="3246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224.*</a:t>
                      </a:r>
                      <a:endParaRPr lang="en-US" sz="16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drop</a:t>
                      </a:r>
                      <a:endParaRPr lang="en-US" sz="1600" dirty="0"/>
                    </a:p>
                  </a:txBody>
                  <a:tcPr marT="34290" marB="34290"/>
                </a:tc>
              </a:tr>
              <a:tr h="3246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192.168.*</a:t>
                      </a:r>
                      <a:endParaRPr lang="en-US" sz="16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drop</a:t>
                      </a:r>
                      <a:endParaRPr lang="en-US" sz="1600" dirty="0"/>
                    </a:p>
                  </a:txBody>
                  <a:tcPr marT="34290" marB="34290"/>
                </a:tc>
              </a:tr>
              <a:tr h="3246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10.0.1.*</a:t>
                      </a:r>
                      <a:endParaRPr lang="en-US" sz="16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set_next_hop</a:t>
                      </a:r>
                      <a:endParaRPr lang="en-US" sz="16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32" name="Right Brace 31"/>
          <p:cNvSpPr/>
          <p:nvPr/>
        </p:nvSpPr>
        <p:spPr>
          <a:xfrm rot="16200000">
            <a:off x="7303326" y="2841071"/>
            <a:ext cx="320478" cy="1413544"/>
          </a:xfrm>
          <a:prstGeom prst="rightBrace">
            <a:avLst>
              <a:gd name="adj1" fmla="val 11111"/>
              <a:gd name="adj2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33" name="TextBox 32"/>
          <p:cNvSpPr txBox="1"/>
          <p:nvPr/>
        </p:nvSpPr>
        <p:spPr>
          <a:xfrm>
            <a:off x="6841556" y="3041355"/>
            <a:ext cx="1415608" cy="411440"/>
          </a:xfrm>
          <a:prstGeom prst="rect">
            <a:avLst/>
          </a:prstGeom>
          <a:noFill/>
        </p:spPr>
        <p:txBody>
          <a:bodyPr wrap="none" lIns="81643" tIns="40821" rIns="81643" bIns="40821" rtlCol="0">
            <a:spAutoFit/>
          </a:bodyPr>
          <a:lstStyle/>
          <a:p>
            <a:r>
              <a:rPr lang="en-US" sz="2138" dirty="0"/>
              <a:t>Lookup key</a:t>
            </a:r>
          </a:p>
        </p:txBody>
      </p:sp>
      <p:sp>
        <p:nvSpPr>
          <p:cNvPr id="34" name="Right Brace 33"/>
          <p:cNvSpPr/>
          <p:nvPr/>
        </p:nvSpPr>
        <p:spPr>
          <a:xfrm>
            <a:off x="6543140" y="3097578"/>
            <a:ext cx="213653" cy="225590"/>
          </a:xfrm>
          <a:prstGeom prst="rightBrace">
            <a:avLst>
              <a:gd name="adj1" fmla="val 11111"/>
              <a:gd name="adj2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121654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84112" y="1926775"/>
            <a:ext cx="8615779" cy="1744433"/>
          </a:xfrm>
          <a:prstGeom prst="rect">
            <a:avLst/>
          </a:prstGeom>
        </p:spPr>
        <p:txBody>
          <a:bodyPr wrap="square" lIns="81643" tIns="40821" rIns="81643" bIns="40821">
            <a:spAutoFit/>
          </a:bodyPr>
          <a:lstStyle/>
          <a:p>
            <a:r>
              <a:rPr lang="en-US" b="1" dirty="0">
                <a:latin typeface="Courier"/>
              </a:rPr>
              <a:t>action </a:t>
            </a:r>
            <a:r>
              <a:rPr lang="en-US" b="1" dirty="0" err="1">
                <a:latin typeface="Courier"/>
              </a:rPr>
              <a:t>set_nhop</a:t>
            </a:r>
            <a:r>
              <a:rPr lang="en-US" b="1" dirty="0">
                <a:latin typeface="Courier"/>
              </a:rPr>
              <a:t>(nhop_ipv4_addr, port) </a:t>
            </a:r>
          </a:p>
          <a:p>
            <a:r>
              <a:rPr lang="en-US" b="1" dirty="0">
                <a:latin typeface="Courier"/>
              </a:rPr>
              <a:t>{    </a:t>
            </a:r>
          </a:p>
          <a:p>
            <a:r>
              <a:rPr lang="en-US" b="1" dirty="0">
                <a:latin typeface="Courier"/>
              </a:rPr>
              <a:t>	</a:t>
            </a:r>
            <a:r>
              <a:rPr lang="en-US" b="1" dirty="0" err="1">
                <a:latin typeface="Courier"/>
              </a:rPr>
              <a:t>modify_field</a:t>
            </a:r>
            <a:r>
              <a:rPr lang="en-US" b="1" dirty="0">
                <a:latin typeface="Courier"/>
              </a:rPr>
              <a:t>(metadata.nhop_ipv4_addr, nhop_ipv4_addr);    </a:t>
            </a:r>
          </a:p>
          <a:p>
            <a:r>
              <a:rPr lang="en-US" b="1" dirty="0">
                <a:latin typeface="Courier"/>
              </a:rPr>
              <a:t>	</a:t>
            </a:r>
            <a:r>
              <a:rPr lang="en-US" b="1" dirty="0" err="1">
                <a:latin typeface="Courier"/>
              </a:rPr>
              <a:t>modify_field</a:t>
            </a:r>
            <a:r>
              <a:rPr lang="en-US" b="1" dirty="0">
                <a:latin typeface="Courier"/>
              </a:rPr>
              <a:t>(</a:t>
            </a:r>
            <a:r>
              <a:rPr lang="en-US" b="1" dirty="0" err="1">
                <a:latin typeface="Courier"/>
              </a:rPr>
              <a:t>standard_metadata.egress_port</a:t>
            </a:r>
            <a:r>
              <a:rPr lang="en-US" b="1" dirty="0">
                <a:latin typeface="Courier"/>
              </a:rPr>
              <a:t>, port);    </a:t>
            </a:r>
          </a:p>
          <a:p>
            <a:r>
              <a:rPr lang="en-US" b="1" dirty="0">
                <a:latin typeface="Courier"/>
              </a:rPr>
              <a:t>	</a:t>
            </a:r>
            <a:r>
              <a:rPr lang="en-US" b="1" dirty="0" err="1">
                <a:latin typeface="Courier"/>
              </a:rPr>
              <a:t>add_to_field</a:t>
            </a:r>
            <a:r>
              <a:rPr lang="en-US" b="1" dirty="0">
                <a:latin typeface="Courier"/>
              </a:rPr>
              <a:t>(ipv4.ttl, -1);</a:t>
            </a:r>
          </a:p>
          <a:p>
            <a:r>
              <a:rPr lang="en-US" b="1" dirty="0">
                <a:latin typeface="Courier"/>
              </a:rPr>
              <a:t>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299149" y="4231261"/>
          <a:ext cx="3062011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162"/>
                <a:gridCol w="1103849"/>
              </a:tblGrid>
              <a:tr h="30874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nhop_ipv4_addr</a:t>
                      </a:r>
                      <a:endParaRPr lang="en-US" sz="16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port</a:t>
                      </a:r>
                      <a:endParaRPr lang="en-US" sz="1600" dirty="0"/>
                    </a:p>
                  </a:txBody>
                  <a:tcPr marT="34290" marB="34290"/>
                </a:tc>
              </a:tr>
              <a:tr h="3086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10.0.0.10</a:t>
                      </a:r>
                      <a:endParaRPr lang="en-US" sz="16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T="34290" marB="34290"/>
                </a:tc>
              </a:tr>
              <a:tr h="3086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10.0.1.10</a:t>
                      </a:r>
                      <a:endParaRPr lang="en-US" sz="16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T="34290" marB="34290"/>
                </a:tc>
              </a:tr>
            </a:tbl>
          </a:graphicData>
        </a:graphic>
      </p:graphicFrame>
      <p:cxnSp>
        <p:nvCxnSpPr>
          <p:cNvPr id="10" name="Elbow Connector 9"/>
          <p:cNvCxnSpPr>
            <a:endCxn id="8" idx="1"/>
          </p:cNvCxnSpPr>
          <p:nvPr/>
        </p:nvCxnSpPr>
        <p:spPr>
          <a:xfrm>
            <a:off x="5433296" y="4388587"/>
            <a:ext cx="865853" cy="311305"/>
          </a:xfrm>
          <a:prstGeom prst="bentConnector3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5433296" y="4937125"/>
            <a:ext cx="865853" cy="450752"/>
          </a:xfrm>
          <a:prstGeom prst="bentConnector3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422467" y="3541397"/>
          <a:ext cx="3010829" cy="1947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920"/>
                <a:gridCol w="1598909"/>
              </a:tblGrid>
              <a:tr h="32461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dstAddr</a:t>
                      </a:r>
                      <a:endParaRPr lang="en-US" sz="16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action</a:t>
                      </a:r>
                      <a:endParaRPr lang="en-US" sz="1600" dirty="0"/>
                    </a:p>
                  </a:txBody>
                  <a:tcPr marT="34290" marB="34290"/>
                </a:tc>
              </a:tr>
              <a:tr h="3246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0.*</a:t>
                      </a:r>
                      <a:endParaRPr lang="en-US" sz="16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drop</a:t>
                      </a:r>
                      <a:endParaRPr lang="en-US" sz="1600" dirty="0"/>
                    </a:p>
                  </a:txBody>
                  <a:tcPr marT="34290" marB="34290"/>
                </a:tc>
              </a:tr>
              <a:tr h="3246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10.0.0.*</a:t>
                      </a:r>
                      <a:endParaRPr lang="en-US" sz="16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set_next_hop</a:t>
                      </a:r>
                      <a:endParaRPr lang="en-US" sz="1600" dirty="0"/>
                    </a:p>
                  </a:txBody>
                  <a:tcPr marT="34290" marB="34290"/>
                </a:tc>
              </a:tr>
              <a:tr h="3246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224.*</a:t>
                      </a:r>
                      <a:endParaRPr lang="en-US" sz="16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drop</a:t>
                      </a:r>
                      <a:endParaRPr lang="en-US" sz="1600" dirty="0"/>
                    </a:p>
                  </a:txBody>
                  <a:tcPr marT="34290" marB="34290"/>
                </a:tc>
              </a:tr>
              <a:tr h="3246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192.168.*</a:t>
                      </a:r>
                      <a:endParaRPr lang="en-US" sz="16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drop</a:t>
                      </a:r>
                      <a:endParaRPr lang="en-US" sz="1600" dirty="0"/>
                    </a:p>
                  </a:txBody>
                  <a:tcPr marT="34290" marB="34290"/>
                </a:tc>
              </a:tr>
              <a:tr h="3246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10.0.1.*</a:t>
                      </a:r>
                      <a:endParaRPr lang="en-US" sz="16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set_next_hop</a:t>
                      </a:r>
                      <a:endParaRPr lang="en-US" sz="1600" dirty="0"/>
                    </a:p>
                  </a:txBody>
                  <a:tcPr marT="34290" marB="34290"/>
                </a:tc>
              </a:tr>
            </a:tbl>
          </a:graphicData>
        </a:graphic>
      </p:graphicFrame>
      <p:cxnSp>
        <p:nvCxnSpPr>
          <p:cNvPr id="11" name="Elbow Connector 10"/>
          <p:cNvCxnSpPr/>
          <p:nvPr/>
        </p:nvCxnSpPr>
        <p:spPr>
          <a:xfrm rot="16200000" flipV="1">
            <a:off x="4982513" y="2297456"/>
            <a:ext cx="1972654" cy="1894957"/>
          </a:xfrm>
          <a:prstGeom prst="bentConnector3">
            <a:avLst>
              <a:gd name="adj1" fmla="val 87740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6200000" flipV="1">
            <a:off x="6505128" y="2297456"/>
            <a:ext cx="1972654" cy="1894957"/>
          </a:xfrm>
          <a:prstGeom prst="bentConnector3">
            <a:avLst>
              <a:gd name="adj1" fmla="val 94326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99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Control-Flow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1794985"/>
            <a:ext cx="5583030" cy="3614175"/>
          </a:xfrm>
          <a:prstGeom prst="rect">
            <a:avLst/>
          </a:prstGeom>
          <a:noFill/>
        </p:spPr>
        <p:txBody>
          <a:bodyPr wrap="none" lIns="81643" tIns="40821" rIns="81643" bIns="40821" rtlCol="0">
            <a:spAutoFit/>
          </a:bodyPr>
          <a:lstStyle/>
          <a:p>
            <a:r>
              <a:rPr lang="en-US" sz="1350" b="1" dirty="0">
                <a:latin typeface="Courier"/>
                <a:cs typeface="Courier"/>
              </a:rPr>
              <a:t>control </a:t>
            </a:r>
            <a:r>
              <a:rPr lang="en-US" sz="1350" dirty="0">
                <a:latin typeface="Courier"/>
                <a:cs typeface="Courier"/>
              </a:rPr>
              <a:t>ingress </a:t>
            </a:r>
          </a:p>
          <a:p>
            <a:r>
              <a:rPr lang="en-US" sz="1350" dirty="0">
                <a:latin typeface="Courier"/>
                <a:cs typeface="Courier"/>
              </a:rPr>
              <a:t>{</a:t>
            </a:r>
          </a:p>
          <a:p>
            <a:r>
              <a:rPr lang="en-US" sz="1350" dirty="0">
                <a:latin typeface="Courier"/>
                <a:cs typeface="Courier"/>
              </a:rPr>
              <a:t>    </a:t>
            </a:r>
            <a:r>
              <a:rPr lang="en-US" sz="1350" b="1" dirty="0">
                <a:latin typeface="Courier"/>
                <a:cs typeface="Courier"/>
              </a:rPr>
              <a:t>apply</a:t>
            </a:r>
            <a:r>
              <a:rPr lang="en-US" sz="1350" dirty="0">
                <a:latin typeface="Courier"/>
                <a:cs typeface="Courier"/>
              </a:rPr>
              <a:t>(port);</a:t>
            </a:r>
          </a:p>
          <a:p>
            <a:r>
              <a:rPr lang="en-US" sz="1350" dirty="0">
                <a:latin typeface="Courier"/>
                <a:cs typeface="Courier"/>
              </a:rPr>
              <a:t>    if (</a:t>
            </a:r>
            <a:r>
              <a:rPr lang="en-US" sz="1350" b="1" dirty="0">
                <a:latin typeface="Courier"/>
                <a:cs typeface="Courier"/>
              </a:rPr>
              <a:t>valid</a:t>
            </a:r>
            <a:r>
              <a:rPr lang="en-US" sz="1350" dirty="0">
                <a:latin typeface="Courier"/>
                <a:cs typeface="Courier"/>
              </a:rPr>
              <a:t>(</a:t>
            </a:r>
            <a:r>
              <a:rPr lang="en-US" sz="1350" dirty="0" err="1">
                <a:latin typeface="Courier"/>
                <a:cs typeface="Courier"/>
              </a:rPr>
              <a:t>vlan_tag</a:t>
            </a:r>
            <a:r>
              <a:rPr lang="en-US" sz="1350" dirty="0">
                <a:latin typeface="Courier"/>
                <a:cs typeface="Courier"/>
              </a:rPr>
              <a:t>[0])) {</a:t>
            </a:r>
          </a:p>
          <a:p>
            <a:r>
              <a:rPr lang="en-US" sz="1350" dirty="0">
                <a:latin typeface="Courier"/>
                <a:cs typeface="Courier"/>
              </a:rPr>
              <a:t>        </a:t>
            </a:r>
            <a:r>
              <a:rPr lang="en-US" sz="1350" b="1" dirty="0">
                <a:latin typeface="Courier"/>
                <a:cs typeface="Courier"/>
              </a:rPr>
              <a:t>apply</a:t>
            </a:r>
            <a:r>
              <a:rPr lang="en-US" sz="1350" dirty="0">
                <a:latin typeface="Courier"/>
                <a:cs typeface="Courier"/>
              </a:rPr>
              <a:t>(</a:t>
            </a:r>
            <a:r>
              <a:rPr lang="en-US" sz="1350" dirty="0" err="1">
                <a:latin typeface="Courier"/>
                <a:cs typeface="Courier"/>
              </a:rPr>
              <a:t>port_vlan</a:t>
            </a:r>
            <a:r>
              <a:rPr lang="en-US" sz="1350" dirty="0">
                <a:latin typeface="Courier"/>
                <a:cs typeface="Courier"/>
              </a:rPr>
              <a:t>);</a:t>
            </a:r>
          </a:p>
          <a:p>
            <a:r>
              <a:rPr lang="en-US" sz="1350" dirty="0">
                <a:latin typeface="Courier"/>
                <a:cs typeface="Courier"/>
              </a:rPr>
              <a:t>    }</a:t>
            </a:r>
          </a:p>
          <a:p>
            <a:r>
              <a:rPr lang="en-US" sz="1350" dirty="0">
                <a:latin typeface="Courier"/>
                <a:cs typeface="Courier"/>
              </a:rPr>
              <a:t>    </a:t>
            </a:r>
            <a:r>
              <a:rPr lang="en-US" sz="1350" b="1" dirty="0">
                <a:latin typeface="Courier"/>
                <a:cs typeface="Courier"/>
              </a:rPr>
              <a:t>apply </a:t>
            </a:r>
            <a:r>
              <a:rPr lang="en-US" sz="1350" dirty="0">
                <a:latin typeface="Courier"/>
                <a:cs typeface="Courier"/>
              </a:rPr>
              <a:t>(</a:t>
            </a:r>
            <a:r>
              <a:rPr lang="en-US" sz="1350" dirty="0" err="1">
                <a:latin typeface="Courier"/>
                <a:cs typeface="Courier"/>
              </a:rPr>
              <a:t>bridge_domain</a:t>
            </a:r>
            <a:r>
              <a:rPr lang="en-US" sz="1350" dirty="0">
                <a:latin typeface="Courier"/>
                <a:cs typeface="Courier"/>
              </a:rPr>
              <a:t>);</a:t>
            </a:r>
          </a:p>
          <a:p>
            <a:r>
              <a:rPr lang="en-US" sz="1350" dirty="0">
                <a:latin typeface="Courier"/>
                <a:cs typeface="Courier"/>
              </a:rPr>
              <a:t>    if (</a:t>
            </a:r>
            <a:r>
              <a:rPr lang="en-US" sz="1350" b="1" dirty="0">
                <a:latin typeface="Courier"/>
                <a:cs typeface="Courier"/>
              </a:rPr>
              <a:t>valid</a:t>
            </a:r>
            <a:r>
              <a:rPr lang="en-US" sz="1350" dirty="0">
                <a:latin typeface="Courier"/>
                <a:cs typeface="Courier"/>
              </a:rPr>
              <a:t>(</a:t>
            </a:r>
            <a:r>
              <a:rPr lang="en-US" sz="1350" dirty="0" err="1">
                <a:latin typeface="Courier"/>
                <a:cs typeface="Courier"/>
              </a:rPr>
              <a:t>mpls_bos</a:t>
            </a:r>
            <a:r>
              <a:rPr lang="en-US" sz="1350" dirty="0">
                <a:latin typeface="Courier"/>
                <a:cs typeface="Courier"/>
              </a:rPr>
              <a:t>)) {</a:t>
            </a:r>
          </a:p>
          <a:p>
            <a:r>
              <a:rPr lang="en-US" sz="1350" dirty="0">
                <a:latin typeface="Courier"/>
                <a:cs typeface="Courier"/>
              </a:rPr>
              <a:t>        </a:t>
            </a:r>
            <a:r>
              <a:rPr lang="en-US" sz="1350" b="1" dirty="0">
                <a:latin typeface="Courier"/>
                <a:cs typeface="Courier"/>
              </a:rPr>
              <a:t>apply</a:t>
            </a:r>
            <a:r>
              <a:rPr lang="en-US" sz="1350" dirty="0">
                <a:latin typeface="Courier"/>
                <a:cs typeface="Courier"/>
              </a:rPr>
              <a:t>(</a:t>
            </a:r>
            <a:r>
              <a:rPr lang="en-US" sz="1350" dirty="0" err="1">
                <a:latin typeface="Courier"/>
                <a:cs typeface="Courier"/>
              </a:rPr>
              <a:t>mpls_label</a:t>
            </a:r>
            <a:r>
              <a:rPr lang="en-US" sz="1350" dirty="0">
                <a:latin typeface="Courier"/>
                <a:cs typeface="Courier"/>
              </a:rPr>
              <a:t>);</a:t>
            </a:r>
          </a:p>
          <a:p>
            <a:r>
              <a:rPr lang="en-US" sz="1350" dirty="0">
                <a:latin typeface="Courier"/>
                <a:cs typeface="Courier"/>
              </a:rPr>
              <a:t>    }</a:t>
            </a:r>
          </a:p>
          <a:p>
            <a:r>
              <a:rPr lang="en-US" sz="1350" dirty="0">
                <a:latin typeface="Courier"/>
                <a:cs typeface="Courier"/>
              </a:rPr>
              <a:t>    </a:t>
            </a:r>
            <a:r>
              <a:rPr lang="en-US" sz="1350" dirty="0" err="1">
                <a:latin typeface="Courier"/>
                <a:cs typeface="Courier"/>
              </a:rPr>
              <a:t>retrieve_tunnel_vni</a:t>
            </a:r>
            <a:r>
              <a:rPr lang="en-US" sz="1350" dirty="0">
                <a:latin typeface="Courier"/>
                <a:cs typeface="Courier"/>
              </a:rPr>
              <a:t>();</a:t>
            </a:r>
          </a:p>
          <a:p>
            <a:r>
              <a:rPr lang="en-US" sz="1350" dirty="0">
                <a:latin typeface="Courier"/>
                <a:cs typeface="Courier"/>
              </a:rPr>
              <a:t>    if (</a:t>
            </a:r>
            <a:r>
              <a:rPr lang="en-US" sz="1350" b="1" dirty="0">
                <a:latin typeface="Courier"/>
                <a:cs typeface="Courier"/>
              </a:rPr>
              <a:t>valid</a:t>
            </a:r>
            <a:r>
              <a:rPr lang="en-US" sz="1350" dirty="0">
                <a:latin typeface="Courier"/>
                <a:cs typeface="Courier"/>
              </a:rPr>
              <a:t>(</a:t>
            </a:r>
            <a:r>
              <a:rPr lang="en-US" sz="1350" dirty="0" err="1">
                <a:latin typeface="Courier"/>
                <a:cs typeface="Courier"/>
              </a:rPr>
              <a:t>vxlan</a:t>
            </a:r>
            <a:r>
              <a:rPr lang="en-US" sz="1350" dirty="0">
                <a:latin typeface="Courier"/>
                <a:cs typeface="Courier"/>
              </a:rPr>
              <a:t>) or </a:t>
            </a:r>
            <a:r>
              <a:rPr lang="en-US" sz="1350" b="1" dirty="0">
                <a:latin typeface="Courier"/>
                <a:cs typeface="Courier"/>
              </a:rPr>
              <a:t>valid</a:t>
            </a:r>
            <a:r>
              <a:rPr lang="en-US" sz="1350" dirty="0">
                <a:latin typeface="Courier"/>
                <a:cs typeface="Courier"/>
              </a:rPr>
              <a:t>(</a:t>
            </a:r>
            <a:r>
              <a:rPr lang="en-US" sz="1350" dirty="0" err="1">
                <a:latin typeface="Courier"/>
                <a:cs typeface="Courier"/>
              </a:rPr>
              <a:t>genv</a:t>
            </a:r>
            <a:r>
              <a:rPr lang="en-US" sz="1350" dirty="0">
                <a:latin typeface="Courier"/>
                <a:cs typeface="Courier"/>
              </a:rPr>
              <a:t>) or </a:t>
            </a:r>
            <a:r>
              <a:rPr lang="en-US" sz="1350" b="1" dirty="0">
                <a:latin typeface="Courier"/>
                <a:cs typeface="Courier"/>
              </a:rPr>
              <a:t>valid</a:t>
            </a:r>
            <a:r>
              <a:rPr lang="en-US" sz="1350" dirty="0">
                <a:latin typeface="Courier"/>
                <a:cs typeface="Courier"/>
              </a:rPr>
              <a:t>(</a:t>
            </a:r>
            <a:r>
              <a:rPr lang="en-US" sz="1350" dirty="0" err="1">
                <a:latin typeface="Courier"/>
                <a:cs typeface="Courier"/>
              </a:rPr>
              <a:t>nvgre</a:t>
            </a:r>
            <a:r>
              <a:rPr lang="en-US" sz="1350" dirty="0">
                <a:latin typeface="Courier"/>
                <a:cs typeface="Courier"/>
              </a:rPr>
              <a:t>))</a:t>
            </a:r>
            <a:br>
              <a:rPr lang="en-US" sz="1350" dirty="0">
                <a:latin typeface="Courier"/>
                <a:cs typeface="Courier"/>
              </a:rPr>
            </a:br>
            <a:r>
              <a:rPr lang="en-US" sz="1350" dirty="0">
                <a:latin typeface="Courier"/>
                <a:cs typeface="Courier"/>
              </a:rPr>
              <a:t>    {</a:t>
            </a:r>
          </a:p>
          <a:p>
            <a:r>
              <a:rPr lang="en-US" sz="1350" dirty="0">
                <a:latin typeface="Courier"/>
                <a:cs typeface="Courier"/>
              </a:rPr>
              <a:t>        </a:t>
            </a:r>
            <a:r>
              <a:rPr lang="en-US" sz="1350" b="1" dirty="0">
                <a:latin typeface="Courier"/>
                <a:cs typeface="Courier"/>
              </a:rPr>
              <a:t>apply</a:t>
            </a:r>
            <a:r>
              <a:rPr lang="en-US" sz="1350" dirty="0">
                <a:latin typeface="Courier"/>
                <a:cs typeface="Courier"/>
              </a:rPr>
              <a:t>(</a:t>
            </a:r>
            <a:r>
              <a:rPr lang="en-US" sz="1350" dirty="0" err="1">
                <a:latin typeface="Courier"/>
                <a:cs typeface="Courier"/>
              </a:rPr>
              <a:t>dest_vtep</a:t>
            </a:r>
            <a:r>
              <a:rPr lang="en-US" sz="1350" dirty="0">
                <a:latin typeface="Courier"/>
                <a:cs typeface="Courier"/>
              </a:rPr>
              <a:t>);</a:t>
            </a:r>
          </a:p>
          <a:p>
            <a:r>
              <a:rPr lang="en-US" sz="1350" dirty="0">
                <a:latin typeface="Courier"/>
                <a:cs typeface="Courier"/>
              </a:rPr>
              <a:t>        </a:t>
            </a:r>
            <a:r>
              <a:rPr lang="en-US" sz="1350" b="1" dirty="0">
                <a:latin typeface="Courier"/>
                <a:cs typeface="Courier"/>
              </a:rPr>
              <a:t>apply</a:t>
            </a:r>
            <a:r>
              <a:rPr lang="en-US" sz="1350" dirty="0">
                <a:latin typeface="Courier"/>
                <a:cs typeface="Courier"/>
              </a:rPr>
              <a:t>(</a:t>
            </a:r>
            <a:r>
              <a:rPr lang="en-US" sz="1350" dirty="0" err="1">
                <a:latin typeface="Courier"/>
                <a:cs typeface="Courier"/>
              </a:rPr>
              <a:t>src_vtep</a:t>
            </a:r>
            <a:r>
              <a:rPr lang="en-US" sz="1350" dirty="0">
                <a:latin typeface="Courier"/>
                <a:cs typeface="Courier"/>
              </a:rPr>
              <a:t>);</a:t>
            </a:r>
          </a:p>
          <a:p>
            <a:r>
              <a:rPr lang="en-US" sz="1350" dirty="0">
                <a:latin typeface="Courier"/>
                <a:cs typeface="Courier"/>
              </a:rPr>
              <a:t>    }</a:t>
            </a:r>
          </a:p>
          <a:p>
            <a:r>
              <a:rPr lang="en-US" sz="1350" dirty="0">
                <a:latin typeface="Courier"/>
                <a:cs typeface="Courier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066337" y="1794983"/>
            <a:ext cx="1170092" cy="3614176"/>
            <a:chOff x="13408599" y="1300305"/>
            <a:chExt cx="2080164" cy="6689298"/>
          </a:xfrm>
        </p:grpSpPr>
        <p:sp>
          <p:nvSpPr>
            <p:cNvPr id="9" name="Rectangle 8"/>
            <p:cNvSpPr/>
            <p:nvPr/>
          </p:nvSpPr>
          <p:spPr>
            <a:xfrm>
              <a:off x="13408599" y="1300305"/>
              <a:ext cx="1076171" cy="10129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dirty="0"/>
                <a:t>M/A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412592" y="2766721"/>
              <a:ext cx="1076171" cy="10129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dirty="0"/>
                <a:t>M/A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3408599" y="4175316"/>
              <a:ext cx="1076171" cy="10129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dirty="0"/>
                <a:t>M/A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412592" y="5488949"/>
              <a:ext cx="1076171" cy="10129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dirty="0"/>
                <a:t>M/A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408599" y="6976680"/>
              <a:ext cx="1076171" cy="10129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dirty="0"/>
                <a:t>M/A</a:t>
              </a:r>
            </a:p>
          </p:txBody>
        </p:sp>
        <p:cxnSp>
          <p:nvCxnSpPr>
            <p:cNvPr id="15" name="Straight Arrow Connector 14"/>
            <p:cNvCxnSpPr>
              <a:endCxn id="10" idx="0"/>
            </p:cNvCxnSpPr>
            <p:nvPr/>
          </p:nvCxnSpPr>
          <p:spPr>
            <a:xfrm>
              <a:off x="13946684" y="2313228"/>
              <a:ext cx="1003993" cy="4534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2"/>
              <a:endCxn id="11" idx="0"/>
            </p:cNvCxnSpPr>
            <p:nvPr/>
          </p:nvCxnSpPr>
          <p:spPr>
            <a:xfrm>
              <a:off x="13946684" y="2313228"/>
              <a:ext cx="0" cy="18620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2"/>
              <a:endCxn id="12" idx="0"/>
            </p:cNvCxnSpPr>
            <p:nvPr/>
          </p:nvCxnSpPr>
          <p:spPr>
            <a:xfrm>
              <a:off x="13946684" y="5188239"/>
              <a:ext cx="1003993" cy="3007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3" idx="0"/>
            </p:cNvCxnSpPr>
            <p:nvPr/>
          </p:nvCxnSpPr>
          <p:spPr>
            <a:xfrm>
              <a:off x="13946684" y="5188240"/>
              <a:ext cx="0" cy="17884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2" idx="2"/>
              <a:endCxn id="13" idx="0"/>
            </p:cNvCxnSpPr>
            <p:nvPr/>
          </p:nvCxnSpPr>
          <p:spPr>
            <a:xfrm flipH="1">
              <a:off x="13946684" y="6501872"/>
              <a:ext cx="1003993" cy="4748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2"/>
              <a:endCxn id="11" idx="0"/>
            </p:cNvCxnSpPr>
            <p:nvPr/>
          </p:nvCxnSpPr>
          <p:spPr>
            <a:xfrm flipH="1">
              <a:off x="13946684" y="3779644"/>
              <a:ext cx="1003993" cy="3956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660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214" y="1905001"/>
            <a:ext cx="8029575" cy="3602831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Driven by header types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add_header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(ipv6);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remove_header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vlan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878" y="1905001"/>
            <a:ext cx="2800176" cy="240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6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contents management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58935" y="2641172"/>
            <a:ext cx="3860106" cy="10125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2869" dirty="0"/>
              <a:t>Control plane</a:t>
            </a:r>
          </a:p>
        </p:txBody>
      </p:sp>
      <p:sp>
        <p:nvSpPr>
          <p:cNvPr id="6" name="Rectangle 5"/>
          <p:cNvSpPr/>
          <p:nvPr/>
        </p:nvSpPr>
        <p:spPr>
          <a:xfrm>
            <a:off x="2758935" y="3961271"/>
            <a:ext cx="3860106" cy="10125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2869" dirty="0"/>
              <a:t>Data plane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348926" y="3961271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8" name="Right Arrow 7"/>
          <p:cNvSpPr/>
          <p:nvPr/>
        </p:nvSpPr>
        <p:spPr>
          <a:xfrm>
            <a:off x="2348926" y="4220045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9" name="Right Arrow 8"/>
          <p:cNvSpPr/>
          <p:nvPr/>
        </p:nvSpPr>
        <p:spPr>
          <a:xfrm>
            <a:off x="2348926" y="4478819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0" name="Right Arrow 9"/>
          <p:cNvSpPr/>
          <p:nvPr/>
        </p:nvSpPr>
        <p:spPr>
          <a:xfrm>
            <a:off x="2348926" y="4737593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1" name="Right Arrow 10"/>
          <p:cNvSpPr/>
          <p:nvPr/>
        </p:nvSpPr>
        <p:spPr>
          <a:xfrm>
            <a:off x="6619043" y="3938749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2" name="Right Arrow 11"/>
          <p:cNvSpPr/>
          <p:nvPr/>
        </p:nvSpPr>
        <p:spPr>
          <a:xfrm>
            <a:off x="6619043" y="4197522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3" name="Right Arrow 12"/>
          <p:cNvSpPr/>
          <p:nvPr/>
        </p:nvSpPr>
        <p:spPr>
          <a:xfrm>
            <a:off x="6619043" y="4456296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4" name="Right Arrow 13"/>
          <p:cNvSpPr/>
          <p:nvPr/>
        </p:nvSpPr>
        <p:spPr>
          <a:xfrm>
            <a:off x="6619043" y="4715071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5" name="Down Arrow 14"/>
          <p:cNvSpPr/>
          <p:nvPr/>
        </p:nvSpPr>
        <p:spPr>
          <a:xfrm>
            <a:off x="3699822" y="3653748"/>
            <a:ext cx="729061" cy="3075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9" name="Rectangle 18"/>
          <p:cNvSpPr/>
          <p:nvPr/>
        </p:nvSpPr>
        <p:spPr>
          <a:xfrm>
            <a:off x="2638934" y="2562425"/>
            <a:ext cx="4070111" cy="251268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0" name="Down Arrow 19"/>
          <p:cNvSpPr/>
          <p:nvPr/>
        </p:nvSpPr>
        <p:spPr>
          <a:xfrm>
            <a:off x="3053846" y="2395805"/>
            <a:ext cx="390010" cy="1565466"/>
          </a:xfrm>
          <a:prstGeom prst="downArrow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1" name="TextBox 20"/>
          <p:cNvSpPr txBox="1"/>
          <p:nvPr/>
        </p:nvSpPr>
        <p:spPr>
          <a:xfrm>
            <a:off x="6907128" y="2832445"/>
            <a:ext cx="3248289" cy="463313"/>
          </a:xfrm>
          <a:prstGeom prst="rect">
            <a:avLst/>
          </a:prstGeom>
          <a:noFill/>
        </p:spPr>
        <p:txBody>
          <a:bodyPr wrap="none" lIns="81643" tIns="40821" rIns="81643" bIns="40821" rtlCol="0">
            <a:spAutoFit/>
          </a:bodyPr>
          <a:lstStyle/>
          <a:p>
            <a:r>
              <a:rPr lang="en-US" sz="2475" dirty="0"/>
              <a:t>Manage tables contents</a:t>
            </a: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>
            <a:off x="4223867" y="3064102"/>
            <a:ext cx="2683260" cy="750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29054" y="3262389"/>
            <a:ext cx="3361497" cy="463313"/>
          </a:xfrm>
          <a:prstGeom prst="rect">
            <a:avLst/>
          </a:prstGeom>
          <a:noFill/>
        </p:spPr>
        <p:txBody>
          <a:bodyPr wrap="square" lIns="81643" tIns="40821" rIns="81643" bIns="40821" rtlCol="0">
            <a:spAutoFit/>
          </a:bodyPr>
          <a:lstStyle/>
          <a:p>
            <a:r>
              <a:rPr lang="en-US" sz="2475" dirty="0"/>
              <a:t>(Tied to P4 program)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5651561" y="3584098"/>
            <a:ext cx="401700" cy="4634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96427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Questions: programming this chip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 these languages primarily intended for Google, Microsoft </a:t>
            </a:r>
            <a:r>
              <a:rPr lang="en-US" dirty="0" err="1" smtClean="0"/>
              <a:t>etc</a:t>
            </a:r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It seems extremely possible to write code that just won’t compile.</a:t>
            </a:r>
          </a:p>
          <a:p>
            <a:r>
              <a:rPr lang="en-US" dirty="0" smtClean="0"/>
              <a:t>How does reconfiguring the switch work?</a:t>
            </a:r>
          </a:p>
          <a:p>
            <a:r>
              <a:rPr lang="en-US" dirty="0" smtClean="0"/>
              <a:t>Is it easy to reconfigure these switches?</a:t>
            </a:r>
          </a:p>
          <a:p>
            <a:r>
              <a:rPr lang="en-US" dirty="0"/>
              <a:t>It’s interesting that the authors present P4 as a “strawman proposal”, given the fact that P4 has received significant attention since </a:t>
            </a:r>
            <a:r>
              <a:rPr lang="en-US" dirty="0" smtClean="0"/>
              <a:t>then.</a:t>
            </a:r>
          </a:p>
          <a:p>
            <a:r>
              <a:rPr lang="en-US" dirty="0"/>
              <a:t>Virtual switch compared to a physical switch for running P4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2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What’s happened since?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 around p4.org in industry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P4 reference software switch</a:t>
            </a:r>
          </a:p>
          <a:p>
            <a:endParaRPr lang="en-US" dirty="0"/>
          </a:p>
          <a:p>
            <a:r>
              <a:rPr lang="en-US" dirty="0" smtClean="0"/>
              <a:t>P4 compiler</a:t>
            </a:r>
          </a:p>
          <a:p>
            <a:endParaRPr lang="en-US" dirty="0"/>
          </a:p>
          <a:p>
            <a:r>
              <a:rPr lang="en-US" dirty="0" smtClean="0"/>
              <a:t>Workshops</a:t>
            </a:r>
          </a:p>
          <a:p>
            <a:endParaRPr lang="en-US" dirty="0"/>
          </a:p>
          <a:p>
            <a:r>
              <a:rPr lang="en-US" dirty="0" smtClean="0"/>
              <a:t>Industry adoption (</a:t>
            </a:r>
            <a:r>
              <a:rPr lang="en-US" dirty="0" err="1" smtClean="0"/>
              <a:t>Netronome</a:t>
            </a:r>
            <a:r>
              <a:rPr lang="en-US" dirty="0" smtClean="0"/>
              <a:t>, Xilinx, Barefoot, CISCO, VMWare, …)</a:t>
            </a:r>
          </a:p>
          <a:p>
            <a:endParaRPr lang="en-US" dirty="0"/>
          </a:p>
          <a:p>
            <a:r>
              <a:rPr lang="en-US" dirty="0" smtClean="0"/>
              <a:t>Culture shift: move towards open source</a:t>
            </a:r>
          </a:p>
        </p:txBody>
      </p:sp>
    </p:spTree>
    <p:extLst>
      <p:ext uri="{BB962C8B-B14F-4D97-AF65-F5344CB8AC3E}">
        <p14:creationId xmlns:p14="http://schemas.microsoft.com/office/powerpoint/2010/main" val="35432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research interest in academia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 smtClean="0"/>
              <a:t>P4 compilers (Jose et al.)</a:t>
            </a:r>
          </a:p>
          <a:p>
            <a:r>
              <a:rPr lang="en-US" sz="11200" dirty="0" err="1" smtClean="0"/>
              <a:t>Stateful</a:t>
            </a:r>
            <a:r>
              <a:rPr lang="en-US" sz="11200" dirty="0" smtClean="0"/>
              <a:t> </a:t>
            </a:r>
            <a:r>
              <a:rPr lang="en-US" sz="11200" dirty="0" smtClean="0"/>
              <a:t>algorithms (</a:t>
            </a:r>
            <a:r>
              <a:rPr lang="en-US" sz="11200" dirty="0" err="1" smtClean="0"/>
              <a:t>Sivaraman</a:t>
            </a:r>
            <a:r>
              <a:rPr lang="en-US" sz="11200" dirty="0" smtClean="0"/>
              <a:t> et al., </a:t>
            </a:r>
            <a:r>
              <a:rPr lang="en-US" sz="11200" dirty="0"/>
              <a:t>Packet </a:t>
            </a:r>
            <a:r>
              <a:rPr lang="en-US" sz="11200" dirty="0" smtClean="0"/>
              <a:t>Transactions</a:t>
            </a:r>
            <a:r>
              <a:rPr lang="en-US" sz="11200" dirty="0"/>
              <a:t>)</a:t>
            </a:r>
            <a:endParaRPr lang="en-US" sz="11200" dirty="0" smtClean="0"/>
          </a:p>
          <a:p>
            <a:r>
              <a:rPr lang="en-US" sz="11200" dirty="0" smtClean="0"/>
              <a:t>Higher-level </a:t>
            </a:r>
            <a:r>
              <a:rPr lang="en-US" sz="11200" dirty="0" smtClean="0"/>
              <a:t>languages (</a:t>
            </a:r>
            <a:r>
              <a:rPr lang="en-US" sz="11200" dirty="0" err="1" smtClean="0"/>
              <a:t>Arashloo</a:t>
            </a:r>
            <a:r>
              <a:rPr lang="en-US" sz="11200" dirty="0" smtClean="0"/>
              <a:t> et al., SNAP)</a:t>
            </a:r>
          </a:p>
          <a:p>
            <a:r>
              <a:rPr lang="en-US" sz="11200" dirty="0" smtClean="0"/>
              <a:t>Programmable </a:t>
            </a:r>
            <a:r>
              <a:rPr lang="en-US" sz="11200" dirty="0" smtClean="0"/>
              <a:t>scheduling (</a:t>
            </a:r>
            <a:r>
              <a:rPr lang="en-US" sz="11200" dirty="0" err="1" smtClean="0"/>
              <a:t>Sivaraman</a:t>
            </a:r>
            <a:r>
              <a:rPr lang="en-US" sz="11200" dirty="0" smtClean="0"/>
              <a:t> et al., PIFO; Mittal et al., UPS)</a:t>
            </a:r>
          </a:p>
          <a:p>
            <a:r>
              <a:rPr lang="en-US" sz="11200" dirty="0" smtClean="0"/>
              <a:t>Protocol-independent </a:t>
            </a:r>
            <a:r>
              <a:rPr lang="en-US" sz="11200" dirty="0" smtClean="0"/>
              <a:t>software switches (</a:t>
            </a:r>
            <a:r>
              <a:rPr lang="en-US" sz="11200" dirty="0" err="1" smtClean="0"/>
              <a:t>Shahbaz</a:t>
            </a:r>
            <a:r>
              <a:rPr lang="en-US" sz="11200" dirty="0" smtClean="0"/>
              <a:t> et al., PISCES)</a:t>
            </a:r>
          </a:p>
          <a:p>
            <a:r>
              <a:rPr lang="en-US" sz="11200" dirty="0" smtClean="0"/>
              <a:t>Programmable </a:t>
            </a:r>
            <a:r>
              <a:rPr lang="en-US" sz="11200" dirty="0" smtClean="0"/>
              <a:t>NICs (Kaufman et al., </a:t>
            </a:r>
            <a:r>
              <a:rPr lang="en-US" sz="11200" dirty="0" err="1" smtClean="0"/>
              <a:t>FlexNIC</a:t>
            </a:r>
            <a:r>
              <a:rPr lang="en-US" sz="11200" dirty="0" smtClean="0"/>
              <a:t>)</a:t>
            </a:r>
          </a:p>
          <a:p>
            <a:r>
              <a:rPr lang="en-US" sz="11200" dirty="0" smtClean="0"/>
              <a:t>Network </a:t>
            </a:r>
            <a:r>
              <a:rPr lang="en-US" sz="11200" dirty="0" smtClean="0"/>
              <a:t>measurement (Li et al., </a:t>
            </a:r>
            <a:r>
              <a:rPr lang="en-US" sz="11200" dirty="0" err="1" smtClean="0"/>
              <a:t>FlowRadar</a:t>
            </a:r>
            <a:r>
              <a:rPr lang="en-US" sz="11200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0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How do we design a flexible chip?</a:t>
            </a:r>
          </a:p>
          <a:p>
            <a:pPr lvl="1"/>
            <a:r>
              <a:rPr lang="en-US" dirty="0" smtClean="0"/>
              <a:t>The RMT switch model</a:t>
            </a:r>
          </a:p>
          <a:p>
            <a:pPr lvl="1"/>
            <a:r>
              <a:rPr lang="en-US" dirty="0" smtClean="0"/>
              <a:t>Bring processing close to the memories: </a:t>
            </a:r>
          </a:p>
          <a:p>
            <a:pPr lvl="2"/>
            <a:r>
              <a:rPr lang="en-US" dirty="0" smtClean="0"/>
              <a:t>pipeline of many stages</a:t>
            </a:r>
          </a:p>
          <a:p>
            <a:pPr lvl="1"/>
            <a:r>
              <a:rPr lang="en-US" dirty="0" smtClean="0"/>
              <a:t>Bring the processing to the wires: </a:t>
            </a:r>
          </a:p>
          <a:p>
            <a:pPr lvl="2"/>
            <a:r>
              <a:rPr lang="en-US" dirty="0" smtClean="0"/>
              <a:t>224 action CPUs per stage</a:t>
            </a:r>
          </a:p>
          <a:p>
            <a:r>
              <a:rPr lang="en-US" dirty="0" smtClean="0"/>
              <a:t>How much does it cost?</a:t>
            </a:r>
          </a:p>
          <a:p>
            <a:pPr lvl="1"/>
            <a:r>
              <a:rPr lang="en-US" dirty="0" smtClean="0"/>
              <a:t>15%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network isn’t truly </a:t>
            </a:r>
            <a:r>
              <a:rPr lang="en-US" dirty="0" smtClean="0"/>
              <a:t>software-defined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Can’t </a:t>
            </a:r>
            <a:r>
              <a:rPr lang="en-US" dirty="0"/>
              <a:t>“program” the data plane</a:t>
            </a:r>
          </a:p>
          <a:p>
            <a:endParaRPr lang="en-US" dirty="0" smtClean="0"/>
          </a:p>
          <a:p>
            <a:r>
              <a:rPr lang="en-US" dirty="0" smtClean="0"/>
              <a:t>Can’t </a:t>
            </a:r>
            <a:r>
              <a:rPr lang="en-US" dirty="0"/>
              <a:t>change headers</a:t>
            </a:r>
          </a:p>
          <a:p>
            <a:endParaRPr lang="en-US" dirty="0" smtClean="0"/>
          </a:p>
          <a:p>
            <a:r>
              <a:rPr lang="en-US" dirty="0" smtClean="0"/>
              <a:t>Still </a:t>
            </a:r>
            <a:r>
              <a:rPr lang="en-US" dirty="0"/>
              <a:t>tied to vendor’s features</a:t>
            </a:r>
          </a:p>
          <a:p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router algorithms never make it to production (PDQ, </a:t>
            </a:r>
            <a:r>
              <a:rPr lang="en-US" dirty="0" err="1"/>
              <a:t>pFabric</a:t>
            </a:r>
            <a:r>
              <a:rPr lang="en-US" dirty="0"/>
              <a:t>, D3, </a:t>
            </a:r>
            <a:r>
              <a:rPr lang="en-US" dirty="0" err="1"/>
              <a:t>CoDel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10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891853"/>
            <a:ext cx="9313863" cy="374377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Simple language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solidFill>
                  <a:srgbClr val="000000"/>
                </a:solidFill>
              </a:rPr>
              <a:t>Parsing, bit-field manipulation, table lookup, 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control flow, packet reassembly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Efficient execution (high speed switching)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Simple cost model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Abstract resources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Portable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Expressive: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solidFill>
                  <a:srgbClr val="000000"/>
                </a:solidFill>
              </a:rPr>
              <a:t>New protocols, forwarding policies, 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monitoring and instrumentation</a:t>
            </a:r>
          </a:p>
        </p:txBody>
      </p:sp>
    </p:spTree>
    <p:extLst>
      <p:ext uri="{BB962C8B-B14F-4D97-AF65-F5344CB8AC3E}">
        <p14:creationId xmlns:p14="http://schemas.microsoft.com/office/powerpoint/2010/main" val="71781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SDN want?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stages of match-action</a:t>
            </a:r>
          </a:p>
          <a:p>
            <a:pPr lvl="1"/>
            <a:r>
              <a:rPr lang="en-US" dirty="0" smtClean="0"/>
              <a:t>Flexible allocation</a:t>
            </a:r>
          </a:p>
          <a:p>
            <a:r>
              <a:rPr lang="en-US" dirty="0" smtClean="0"/>
              <a:t>Flexible actions</a:t>
            </a:r>
          </a:p>
          <a:p>
            <a:r>
              <a:rPr lang="en-US" dirty="0" smtClean="0"/>
              <a:t>Flexible header fields</a:t>
            </a:r>
          </a:p>
          <a:p>
            <a:endParaRPr lang="en-US" dirty="0"/>
          </a:p>
          <a:p>
            <a:r>
              <a:rPr lang="en-US" dirty="0" smtClean="0"/>
              <a:t>No coincidence </a:t>
            </a:r>
            <a:r>
              <a:rPr lang="en-US" dirty="0" err="1" smtClean="0"/>
              <a:t>OpenFlow</a:t>
            </a:r>
            <a:r>
              <a:rPr lang="en-US" dirty="0" smtClean="0"/>
              <a:t> built this way…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36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Hard about a </a:t>
            </a:r>
            <a:br>
              <a:rPr lang="en-US" dirty="0" smtClean="0"/>
            </a:br>
            <a:r>
              <a:rPr lang="en-US" dirty="0" smtClean="0"/>
              <a:t>Flexible Switch Chip?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 chip</a:t>
            </a:r>
          </a:p>
          <a:p>
            <a:r>
              <a:rPr lang="en-US" dirty="0" smtClean="0"/>
              <a:t>High frequency (1 GHz)</a:t>
            </a:r>
          </a:p>
          <a:p>
            <a:r>
              <a:rPr lang="en-US" dirty="0" smtClean="0"/>
              <a:t>Wiring</a:t>
            </a:r>
            <a:r>
              <a:rPr lang="en-US" dirty="0"/>
              <a:t> </a:t>
            </a:r>
            <a:r>
              <a:rPr lang="en-US" dirty="0" smtClean="0"/>
              <a:t>intensive</a:t>
            </a:r>
          </a:p>
          <a:p>
            <a:r>
              <a:rPr lang="en-US" dirty="0" smtClean="0"/>
              <a:t>Many crossbars</a:t>
            </a:r>
          </a:p>
          <a:p>
            <a:r>
              <a:rPr lang="en-US" dirty="0" smtClean="0"/>
              <a:t>Lots of TCAM</a:t>
            </a:r>
          </a:p>
          <a:p>
            <a:r>
              <a:rPr lang="en-US" dirty="0" smtClean="0"/>
              <a:t>Interaction between physical design and architecture</a:t>
            </a:r>
          </a:p>
          <a:p>
            <a:r>
              <a:rPr lang="en-US" dirty="0" smtClean="0"/>
              <a:t>Good news? No need to read 7000 IETF RFC’s!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52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attempts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Active networks: Capsules + Java interpreters</a:t>
            </a:r>
          </a:p>
          <a:p>
            <a:endParaRPr lang="en-US" dirty="0"/>
          </a:p>
          <a:p>
            <a:r>
              <a:rPr lang="en-US" dirty="0" smtClean="0"/>
              <a:t>NPUs: Intel IXPs</a:t>
            </a:r>
          </a:p>
          <a:p>
            <a:endParaRPr lang="en-US" dirty="0"/>
          </a:p>
          <a:p>
            <a:r>
              <a:rPr lang="en-US" dirty="0" smtClean="0"/>
              <a:t>CPUs: Click, DPDK</a:t>
            </a:r>
          </a:p>
          <a:p>
            <a:endParaRPr lang="en-US" dirty="0" smtClean="0"/>
          </a:p>
          <a:p>
            <a:r>
              <a:rPr lang="en-US" dirty="0" smtClean="0"/>
              <a:t>FPGAs: </a:t>
            </a:r>
            <a:r>
              <a:rPr lang="en-US" dirty="0" err="1" smtClean="0"/>
              <a:t>NetFPGA</a:t>
            </a:r>
            <a:r>
              <a:rPr lang="en-US" dirty="0" smtClean="0"/>
              <a:t>, Arista 7124 FX</a:t>
            </a:r>
          </a:p>
          <a:p>
            <a:endParaRPr lang="en-US" dirty="0" smtClean="0"/>
          </a:p>
          <a:p>
            <a:r>
              <a:rPr lang="en-US" dirty="0" smtClean="0"/>
              <a:t>Programmability =&gt; Loss in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86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program the data plane?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Headers change occasionally (VXLAN, NVGRE)</a:t>
            </a:r>
          </a:p>
          <a:p>
            <a:pPr lvl="1"/>
            <a:r>
              <a:rPr lang="en-US" dirty="0" smtClean="0"/>
              <a:t>… requiring hardware redesign</a:t>
            </a:r>
          </a:p>
          <a:p>
            <a:endParaRPr lang="en-US" dirty="0" smtClean="0"/>
          </a:p>
          <a:p>
            <a:r>
              <a:rPr lang="en-US" dirty="0" smtClean="0"/>
              <a:t>Too constrained by a vendor’s whims</a:t>
            </a:r>
          </a:p>
          <a:p>
            <a:pPr lvl="1"/>
            <a:r>
              <a:rPr lang="en-US" dirty="0" smtClean="0"/>
              <a:t>Can’t try a new protocol in production</a:t>
            </a:r>
          </a:p>
          <a:p>
            <a:pPr lvl="1"/>
            <a:r>
              <a:rPr lang="en-US" dirty="0" smtClean="0"/>
              <a:t>Lengthy standardization process.</a:t>
            </a:r>
          </a:p>
          <a:p>
            <a:pPr lvl="1"/>
            <a:endParaRPr lang="en-US" dirty="0"/>
          </a:p>
          <a:p>
            <a:r>
              <a:rPr lang="en-US" dirty="0"/>
              <a:t>H</a:t>
            </a:r>
            <a:r>
              <a:rPr lang="en-US" dirty="0" smtClean="0"/>
              <a:t>ardware bugs are costly</a:t>
            </a:r>
          </a:p>
          <a:p>
            <a:endParaRPr lang="en-US" dirty="0"/>
          </a:p>
          <a:p>
            <a:r>
              <a:rPr lang="en-US" dirty="0" smtClean="0"/>
              <a:t>People can’t make up their </a:t>
            </a:r>
            <a:r>
              <a:rPr lang="en-US" dirty="0" smtClean="0"/>
              <a:t>minds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ECMP, VXLAN, NVGRE, …, what else??</a:t>
            </a:r>
          </a:p>
          <a:p>
            <a:endParaRPr lang="en-US" dirty="0" smtClean="0"/>
          </a:p>
          <a:p>
            <a:r>
              <a:rPr lang="en-US" dirty="0" smtClean="0"/>
              <a:t>Every other domain does this: GPUs, DSPs, mobile phones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97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attempts at programmable routers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/>
          </p:nvPr>
        </p:nvGraphicFramePr>
        <p:xfrm>
          <a:off x="2051050" y="1257300"/>
          <a:ext cx="8235950" cy="3856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2296" y="5334000"/>
            <a:ext cx="1076448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Gadugi" panose="020B0502040204020203" pitchFamily="34" charset="0"/>
              </a:rPr>
              <a:t>10—100 x loss in performance relative to line-rate, fixed-function routers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Gadugi" panose="020B0502040204020203" pitchFamily="34" charset="0"/>
              </a:rPr>
              <a:t>Unpredictable performance (e.g., cache contention)</a:t>
            </a:r>
            <a:endParaRPr lang="en-US" sz="25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26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3300" cy="1325563"/>
          </a:xfrm>
        </p:spPr>
        <p:txBody>
          <a:bodyPr/>
          <a:lstStyle/>
          <a:p>
            <a:r>
              <a:rPr lang="en-US" dirty="0" smtClean="0"/>
              <a:t>The RMT model: programmability +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Performance: 1 </a:t>
            </a:r>
            <a:r>
              <a:rPr lang="en-US" dirty="0" err="1" smtClean="0"/>
              <a:t>Tbit</a:t>
            </a:r>
            <a:r>
              <a:rPr lang="en-US" dirty="0" smtClean="0"/>
              <a:t>/s (also called line rate)</a:t>
            </a:r>
          </a:p>
          <a:p>
            <a:endParaRPr lang="en-US" dirty="0"/>
          </a:p>
          <a:p>
            <a:r>
              <a:rPr lang="en-US" dirty="0" smtClean="0"/>
              <a:t>Programmability: New headers, new modifications to packet headers, flexibly size lookup tables, (limited) state modification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3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8200" y="4800600"/>
            <a:ext cx="10515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requirements at line-rate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capacity ~ 1 </a:t>
            </a:r>
            <a:r>
              <a:rPr lang="en-US" dirty="0" err="1" smtClean="0"/>
              <a:t>Tbit</a:t>
            </a:r>
            <a:r>
              <a:rPr lang="en-US" dirty="0" smtClean="0"/>
              <a:t>/s</a:t>
            </a:r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acket size ~ 1000 bits</a:t>
            </a:r>
          </a:p>
          <a:p>
            <a:endParaRPr lang="en-US" dirty="0"/>
          </a:p>
          <a:p>
            <a:r>
              <a:rPr lang="en-US" dirty="0" smtClean="0"/>
              <a:t>~10 operations per packet (e.g., routing, ACL, tunnels)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Need to process 1 </a:t>
            </a:r>
            <a:r>
              <a:rPr lang="en-US" dirty="0" smtClean="0"/>
              <a:t>billion </a:t>
            </a:r>
            <a:r>
              <a:rPr lang="en-US" dirty="0"/>
              <a:t>packets per </a:t>
            </a:r>
            <a:r>
              <a:rPr lang="en-US" dirty="0" smtClean="0"/>
              <a:t>second, 10 ops per packet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2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</TotalTime>
  <Words>2961</Words>
  <Application>Microsoft Office PowerPoint</Application>
  <PresentationFormat>Widescreen</PresentationFormat>
  <Paragraphs>859</Paragraphs>
  <Slides>53</Slides>
  <Notes>32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Calibri Light</vt:lpstr>
      <vt:lpstr>Consolas</vt:lpstr>
      <vt:lpstr>Courier</vt:lpstr>
      <vt:lpstr>Gadugi</vt:lpstr>
      <vt:lpstr>Wingdings</vt:lpstr>
      <vt:lpstr>Office Theme</vt:lpstr>
      <vt:lpstr>Programmable switches</vt:lpstr>
      <vt:lpstr>Outline</vt:lpstr>
      <vt:lpstr>Recap</vt:lpstr>
      <vt:lpstr>SDN (as of 2013)</vt:lpstr>
      <vt:lpstr>The network isn’t truly software-defined</vt:lpstr>
      <vt:lpstr>Why program the data plane?</vt:lpstr>
      <vt:lpstr>Early attempts at programmable routers</vt:lpstr>
      <vt:lpstr>The RMT model: programmability + performance</vt:lpstr>
      <vt:lpstr>Performance requirements at line-rate</vt:lpstr>
      <vt:lpstr>Single processor architecture</vt:lpstr>
      <vt:lpstr>Packet-parallel architecture</vt:lpstr>
      <vt:lpstr>Packet-parallel architecture</vt:lpstr>
      <vt:lpstr>Function-parallel or pipelined architecture</vt:lpstr>
      <vt:lpstr>Fixed function switch</vt:lpstr>
      <vt:lpstr>Adding flexibility to a fixed-function switch</vt:lpstr>
      <vt:lpstr>Two simple ideas in RMT</vt:lpstr>
      <vt:lpstr>The RMT Abstract Model</vt:lpstr>
      <vt:lpstr>Arbitrary Fields: The Parse Graph</vt:lpstr>
      <vt:lpstr>Arbitrary Fields: The Parse Graph</vt:lpstr>
      <vt:lpstr>Arbitrary Fields: The Parse Graph</vt:lpstr>
      <vt:lpstr>Reconfigurable Match Tables: The Table Graph</vt:lpstr>
      <vt:lpstr>Changes to Parse Graph and Table Graph</vt:lpstr>
      <vt:lpstr>But the Parse Graph and Table Graph don’t show you how to build a switch</vt:lpstr>
      <vt:lpstr>Programmable parser</vt:lpstr>
      <vt:lpstr>Match/Action Forwarding Model</vt:lpstr>
      <vt:lpstr>RMT Logical to Physical Table Mapping</vt:lpstr>
      <vt:lpstr>Action Processing Model</vt:lpstr>
      <vt:lpstr>PowerPoint Presentation</vt:lpstr>
      <vt:lpstr>RMT switch design, some specifics</vt:lpstr>
      <vt:lpstr>Cost of Configurability: Comparison with Conventional Switch</vt:lpstr>
      <vt:lpstr>Chip  Comparison with Fixed Function Switches</vt:lpstr>
      <vt:lpstr>Questions: hardware design</vt:lpstr>
      <vt:lpstr>Programming the RMT/other programmable chips: P4</vt:lpstr>
      <vt:lpstr>P4 Scope</vt:lpstr>
      <vt:lpstr>Q: Which data plane? A: Any data plane!</vt:lpstr>
      <vt:lpstr>Data plane programmability</vt:lpstr>
      <vt:lpstr>How does it work?</vt:lpstr>
      <vt:lpstr>P4 language</vt:lpstr>
      <vt:lpstr>Parsing = State machines</vt:lpstr>
      <vt:lpstr>Match</vt:lpstr>
      <vt:lpstr>Actions</vt:lpstr>
      <vt:lpstr>Control-Flow</vt:lpstr>
      <vt:lpstr>Reassembly</vt:lpstr>
      <vt:lpstr>Table contents management</vt:lpstr>
      <vt:lpstr>Questions: programming this chip</vt:lpstr>
      <vt:lpstr>What’s happened since?</vt:lpstr>
      <vt:lpstr>Momentum around p4.org in industry</vt:lpstr>
      <vt:lpstr>Growing research interest in academia</vt:lpstr>
      <vt:lpstr>Conclusion</vt:lpstr>
      <vt:lpstr>P4 Summary</vt:lpstr>
      <vt:lpstr>What does SDN want?</vt:lpstr>
      <vt:lpstr>What’s Hard about a  Flexible Switch Chip?</vt:lpstr>
      <vt:lpstr>Early attempts</vt:lpstr>
    </vt:vector>
  </TitlesOfParts>
  <Company>MIT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Reconfigurable Match-Action Tables</dc:title>
  <dc:creator>anirudh</dc:creator>
  <cp:lastModifiedBy>anirudh</cp:lastModifiedBy>
  <cp:revision>282</cp:revision>
  <dcterms:created xsi:type="dcterms:W3CDTF">2016-04-25T03:38:24Z</dcterms:created>
  <dcterms:modified xsi:type="dcterms:W3CDTF">2016-04-26T20:27:18Z</dcterms:modified>
</cp:coreProperties>
</file>