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notesSlides/notesSlide45.xml" ContentType="application/vnd.openxmlformats-officedocument.presentationml.notesSlide+xml"/>
  <Override PartName="/ppt/tags/tag11.xml" ContentType="application/vnd.openxmlformats-officedocument.presentationml.tags+xml"/>
  <Override PartName="/ppt/notesSlides/notesSlide4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04"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05"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4" autoAdjust="0"/>
    <p:restoredTop sz="84615" autoAdjust="0"/>
  </p:normalViewPr>
  <p:slideViewPr>
    <p:cSldViewPr showGuides="1">
      <p:cViewPr varScale="1">
        <p:scale>
          <a:sx n="78" d="100"/>
          <a:sy n="78" d="100"/>
        </p:scale>
        <p:origin x="234" y="8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6"/>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extLst>
            </c:dLbl>
            <c:dLbl>
              <c:idx val="7"/>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224321264"/>
        <c:axId val="224320872"/>
      </c:lineChart>
      <c:catAx>
        <c:axId val="22432126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4320872"/>
        <c:crosses val="autoZero"/>
        <c:auto val="1"/>
        <c:lblAlgn val="ctr"/>
        <c:lblOffset val="100"/>
        <c:noMultiLvlLbl val="0"/>
      </c:catAx>
      <c:valAx>
        <c:axId val="224320872"/>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4321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58136560"/>
        <c:axId val="158138128"/>
      </c:scatterChart>
      <c:valAx>
        <c:axId val="15813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8138128"/>
        <c:crosses val="autoZero"/>
        <c:crossBetween val="midCat"/>
      </c:valAx>
      <c:valAx>
        <c:axId val="15813812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5813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457200" lvl="1" indent="0">
              <a:buNone/>
            </a:pPr>
            <a:r>
              <a:rPr lang="en-US" baseline="0" smtClean="0"/>
              <a:t>TODO:                                                                                                                                                                                                                                                                                                                                                                                                                                                                                                                                                                                                                                 Add </a:t>
            </a:r>
            <a:r>
              <a:rPr lang="en-US" baseline="0" dirty="0" smtClean="0"/>
              <a:t>a chip figure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8081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457200" lvl="1" indent="0">
              <a:buNone/>
            </a:pPr>
            <a:endParaRPr lang="en-US" baseline="0" dirty="0" smtClean="0"/>
          </a:p>
          <a:p>
            <a:pPr marL="457200" lvl="1" indent="0">
              <a:buNone/>
            </a:pPr>
            <a:r>
              <a:rPr lang="en-US" baseline="0" dirty="0" smtClean="0"/>
              <a:t>Add a chip to this figure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06223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replaced with a blank as a bad hack.</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410200" y="1371600"/>
            <a:ext cx="1310557" cy="1828800"/>
            <a:chOff x="1780113" y="3029339"/>
            <a:chExt cx="1310557" cy="2761861"/>
          </a:xfrm>
        </p:grpSpPr>
        <p:sp>
          <p:nvSpPr>
            <p:cNvPr id="76" name="Rectangle 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7" name="Group 76"/>
            <p:cNvGrpSpPr/>
            <p:nvPr/>
          </p:nvGrpSpPr>
          <p:grpSpPr>
            <a:xfrm>
              <a:off x="1889935" y="3530971"/>
              <a:ext cx="981004" cy="1917329"/>
              <a:chOff x="1905000" y="3378571"/>
              <a:chExt cx="981004" cy="1917329"/>
            </a:xfrm>
          </p:grpSpPr>
          <p:grpSp>
            <p:nvGrpSpPr>
              <p:cNvPr id="79" name="Group 78"/>
              <p:cNvGrpSpPr/>
              <p:nvPr/>
            </p:nvGrpSpPr>
            <p:grpSpPr>
              <a:xfrm>
                <a:off x="1905000" y="3378571"/>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905000" y="3709142"/>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905000" y="4038600"/>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905000" y="4381500"/>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1905000" y="4712071"/>
                <a:ext cx="981004" cy="234942"/>
                <a:chOff x="3717645" y="1687844"/>
                <a:chExt cx="981004" cy="234942"/>
              </a:xfrm>
            </p:grpSpPr>
            <p:sp>
              <p:nvSpPr>
                <p:cNvPr id="88" name="Rectangle 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9" name="Trapezoid 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0" name="Straight Connector 89"/>
                <p:cNvCxnSpPr>
                  <a:stCxn id="88" idx="3"/>
                  <a:endCxn id="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905000" y="5060958"/>
                <a:ext cx="981004" cy="234942"/>
                <a:chOff x="3717645" y="1687844"/>
                <a:chExt cx="981004" cy="234942"/>
              </a:xfrm>
            </p:grpSpPr>
            <p:sp>
              <p:nvSpPr>
                <p:cNvPr id="85" name="Rectangle 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6" name="Trapezoid 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7" name="Straight Connector 86"/>
                <p:cNvCxnSpPr>
                  <a:stCxn id="85" idx="3"/>
                  <a:endCxn id="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78" name="TextBox 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52500" y="1371600"/>
            <a:ext cx="1310557" cy="1828800"/>
            <a:chOff x="1780113" y="3029339"/>
            <a:chExt cx="1310557" cy="2761861"/>
          </a:xfrm>
        </p:grpSpPr>
        <p:sp>
          <p:nvSpPr>
            <p:cNvPr id="120" name="Rectangle 119"/>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1" name="Group 120"/>
            <p:cNvGrpSpPr/>
            <p:nvPr/>
          </p:nvGrpSpPr>
          <p:grpSpPr>
            <a:xfrm>
              <a:off x="1889935" y="3530971"/>
              <a:ext cx="981004" cy="1917329"/>
              <a:chOff x="1905000" y="3378571"/>
              <a:chExt cx="981004" cy="1917329"/>
            </a:xfrm>
          </p:grpSpPr>
          <p:grpSp>
            <p:nvGrpSpPr>
              <p:cNvPr id="123" name="Group 122"/>
              <p:cNvGrpSpPr/>
              <p:nvPr/>
            </p:nvGrpSpPr>
            <p:grpSpPr>
              <a:xfrm>
                <a:off x="1905000" y="3378571"/>
                <a:ext cx="981004" cy="234942"/>
                <a:chOff x="3717645" y="1687844"/>
                <a:chExt cx="981004" cy="234942"/>
              </a:xfrm>
            </p:grpSpPr>
            <p:sp>
              <p:nvSpPr>
                <p:cNvPr id="144" name="Rectangle 1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5" name="Trapezoid 1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6" name="Straight Connector 145"/>
                <p:cNvCxnSpPr>
                  <a:stCxn id="144" idx="3"/>
                  <a:endCxn id="1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905000" y="3709142"/>
                <a:ext cx="981004" cy="234942"/>
                <a:chOff x="3717645" y="1687844"/>
                <a:chExt cx="981004" cy="234942"/>
              </a:xfrm>
            </p:grpSpPr>
            <p:sp>
              <p:nvSpPr>
                <p:cNvPr id="141" name="Rectangle 1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2" name="Trapezoid 1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3" name="Straight Connector 142"/>
                <p:cNvCxnSpPr>
                  <a:stCxn id="141" idx="3"/>
                  <a:endCxn id="1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1905000" y="4038600"/>
                <a:ext cx="981004" cy="234942"/>
                <a:chOff x="3717645" y="1687844"/>
                <a:chExt cx="981004" cy="234942"/>
              </a:xfrm>
            </p:grpSpPr>
            <p:sp>
              <p:nvSpPr>
                <p:cNvPr id="138" name="Rectangle 1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9" name="Trapezoid 1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0" name="Straight Connector 139"/>
                <p:cNvCxnSpPr>
                  <a:stCxn id="138" idx="3"/>
                  <a:endCxn id="1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905000" y="4381500"/>
                <a:ext cx="981004" cy="234942"/>
                <a:chOff x="3717645" y="1687844"/>
                <a:chExt cx="981004" cy="234942"/>
              </a:xfrm>
            </p:grpSpPr>
            <p:sp>
              <p:nvSpPr>
                <p:cNvPr id="135" name="Rectangle 1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6" name="Trapezoid 1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7" name="Straight Connector 136"/>
                <p:cNvCxnSpPr>
                  <a:stCxn id="135" idx="3"/>
                  <a:endCxn id="1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1905000" y="47120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4" name="Straight Connector 133"/>
                <p:cNvCxnSpPr>
                  <a:stCxn id="132" idx="3"/>
                  <a:endCxn id="1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1905000" y="5060958"/>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129" idx="3"/>
                  <a:endCxn id="13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22" name="TextBox 12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47" name="Group 146"/>
          <p:cNvGrpSpPr/>
          <p:nvPr/>
        </p:nvGrpSpPr>
        <p:grpSpPr>
          <a:xfrm>
            <a:off x="3543300" y="1371600"/>
            <a:ext cx="1310557" cy="1828800"/>
            <a:chOff x="1780113" y="3029339"/>
            <a:chExt cx="1310557" cy="2761861"/>
          </a:xfrm>
        </p:grpSpPr>
        <p:sp>
          <p:nvSpPr>
            <p:cNvPr id="148" name="Rectangle 147"/>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9" name="Group 148"/>
            <p:cNvGrpSpPr/>
            <p:nvPr/>
          </p:nvGrpSpPr>
          <p:grpSpPr>
            <a:xfrm>
              <a:off x="1889935" y="3530971"/>
              <a:ext cx="981004" cy="1917329"/>
              <a:chOff x="1905000" y="3378571"/>
              <a:chExt cx="981004" cy="1917329"/>
            </a:xfrm>
          </p:grpSpPr>
          <p:grpSp>
            <p:nvGrpSpPr>
              <p:cNvPr id="151" name="Group 150"/>
              <p:cNvGrpSpPr/>
              <p:nvPr/>
            </p:nvGrpSpPr>
            <p:grpSpPr>
              <a:xfrm>
                <a:off x="1905000" y="33785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2" name="Group 151"/>
              <p:cNvGrpSpPr/>
              <p:nvPr/>
            </p:nvGrpSpPr>
            <p:grpSpPr>
              <a:xfrm>
                <a:off x="1905000" y="3709142"/>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038600"/>
                <a:ext cx="981004" cy="234942"/>
                <a:chOff x="3717645" y="1687844"/>
                <a:chExt cx="981004" cy="234942"/>
              </a:xfrm>
            </p:grpSpPr>
            <p:sp>
              <p:nvSpPr>
                <p:cNvPr id="166" name="Rectangle 1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7" name="Trapezoid 1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8" name="Straight Connector 167"/>
                <p:cNvCxnSpPr>
                  <a:stCxn id="166" idx="3"/>
                  <a:endCxn id="1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4381500"/>
                <a:ext cx="981004" cy="234942"/>
                <a:chOff x="3717645" y="1687844"/>
                <a:chExt cx="981004" cy="234942"/>
              </a:xfrm>
            </p:grpSpPr>
            <p:sp>
              <p:nvSpPr>
                <p:cNvPr id="163" name="Rectangle 1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4" name="Trapezoid 1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5" name="Straight Connector 164"/>
                <p:cNvCxnSpPr>
                  <a:stCxn id="163" idx="3"/>
                  <a:endCxn id="1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1905000" y="4712071"/>
                <a:ext cx="981004" cy="234942"/>
                <a:chOff x="3717645" y="1687844"/>
                <a:chExt cx="981004" cy="234942"/>
              </a:xfrm>
            </p:grpSpPr>
            <p:sp>
              <p:nvSpPr>
                <p:cNvPr id="160" name="Rectangle 15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1" name="Trapezoid 16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2" name="Straight Connector 161"/>
                <p:cNvCxnSpPr>
                  <a:stCxn id="160" idx="3"/>
                  <a:endCxn id="16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905000" y="5060958"/>
                <a:ext cx="981004" cy="234942"/>
                <a:chOff x="3717645" y="1687844"/>
                <a:chExt cx="981004" cy="234942"/>
              </a:xfrm>
            </p:grpSpPr>
            <p:sp>
              <p:nvSpPr>
                <p:cNvPr id="157" name="Rectangle 1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8" name="Trapezoid 1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9" name="Straight Connector 158"/>
                <p:cNvCxnSpPr>
                  <a:stCxn id="157" idx="3"/>
                  <a:endCxn id="1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0" name="TextBox 14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75" name="Group 174"/>
          <p:cNvGrpSpPr/>
          <p:nvPr/>
        </p:nvGrpSpPr>
        <p:grpSpPr>
          <a:xfrm>
            <a:off x="7543800" y="1333500"/>
            <a:ext cx="1310557" cy="1828800"/>
            <a:chOff x="1780113" y="3029339"/>
            <a:chExt cx="1310557" cy="2761861"/>
          </a:xfrm>
        </p:grpSpPr>
        <p:sp>
          <p:nvSpPr>
            <p:cNvPr id="176" name="Rectangle 1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77" name="Group 176"/>
            <p:cNvGrpSpPr/>
            <p:nvPr/>
          </p:nvGrpSpPr>
          <p:grpSpPr>
            <a:xfrm>
              <a:off x="1889935" y="3530971"/>
              <a:ext cx="981004" cy="1917329"/>
              <a:chOff x="1905000" y="3378571"/>
              <a:chExt cx="981004" cy="1917329"/>
            </a:xfrm>
          </p:grpSpPr>
          <p:grpSp>
            <p:nvGrpSpPr>
              <p:cNvPr id="179" name="Group 178"/>
              <p:cNvGrpSpPr/>
              <p:nvPr/>
            </p:nvGrpSpPr>
            <p:grpSpPr>
              <a:xfrm>
                <a:off x="1905000" y="3378571"/>
                <a:ext cx="981004" cy="234942"/>
                <a:chOff x="3717645" y="1687844"/>
                <a:chExt cx="981004" cy="234942"/>
              </a:xfrm>
            </p:grpSpPr>
            <p:sp>
              <p:nvSpPr>
                <p:cNvPr id="200" name="Rectangle 1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01" name="Trapezoid 2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02" name="Straight Connector 201"/>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905000" y="3709142"/>
                <a:ext cx="981004" cy="234942"/>
                <a:chOff x="3717645" y="1687844"/>
                <a:chExt cx="981004" cy="234942"/>
              </a:xfrm>
            </p:grpSpPr>
            <p:sp>
              <p:nvSpPr>
                <p:cNvPr id="197" name="Rectangle 1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8" name="Trapezoid 1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9" name="Straight Connector 198"/>
                <p:cNvCxnSpPr>
                  <a:stCxn id="197" idx="3"/>
                  <a:endCxn id="1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1905000" y="4038600"/>
                <a:ext cx="981004" cy="234942"/>
                <a:chOff x="3717645" y="1687844"/>
                <a:chExt cx="981004" cy="234942"/>
              </a:xfrm>
            </p:grpSpPr>
            <p:sp>
              <p:nvSpPr>
                <p:cNvPr id="194" name="Rectangle 1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5" name="Trapezoid 1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6" name="Straight Connector 195"/>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1905000" y="4381500"/>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3" name="Straight Connector 192"/>
                <p:cNvCxnSpPr>
                  <a:stCxn id="191" idx="3"/>
                  <a:endCxn id="1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1905000" y="4712071"/>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a:stCxn id="188" idx="3"/>
                  <a:endCxn id="1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05000" y="5060958"/>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a:stCxn id="185" idx="3"/>
                  <a:endCxn id="1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8" name="TextBox 1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03" name="Group 202"/>
          <p:cNvGrpSpPr/>
          <p:nvPr/>
        </p:nvGrpSpPr>
        <p:grpSpPr>
          <a:xfrm>
            <a:off x="10134600" y="1333500"/>
            <a:ext cx="1310557" cy="1828800"/>
            <a:chOff x="1780113" y="3029339"/>
            <a:chExt cx="1310557" cy="2761861"/>
          </a:xfrm>
        </p:grpSpPr>
        <p:sp>
          <p:nvSpPr>
            <p:cNvPr id="204" name="Rectangle 203"/>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05" name="Group 204"/>
            <p:cNvGrpSpPr/>
            <p:nvPr/>
          </p:nvGrpSpPr>
          <p:grpSpPr>
            <a:xfrm>
              <a:off x="1889935" y="3530971"/>
              <a:ext cx="981004" cy="1917329"/>
              <a:chOff x="1905000" y="3378571"/>
              <a:chExt cx="981004" cy="1917329"/>
            </a:xfrm>
          </p:grpSpPr>
          <p:grpSp>
            <p:nvGrpSpPr>
              <p:cNvPr id="207" name="Group 206"/>
              <p:cNvGrpSpPr/>
              <p:nvPr/>
            </p:nvGrpSpPr>
            <p:grpSpPr>
              <a:xfrm>
                <a:off x="1905000" y="3378571"/>
                <a:ext cx="981004" cy="234942"/>
                <a:chOff x="3717645" y="1687844"/>
                <a:chExt cx="981004" cy="234942"/>
              </a:xfrm>
            </p:grpSpPr>
            <p:sp>
              <p:nvSpPr>
                <p:cNvPr id="228" name="Rectangle 2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9" name="Trapezoid 2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0" name="Straight Connector 229"/>
                <p:cNvCxnSpPr>
                  <a:stCxn id="228" idx="3"/>
                  <a:endCxn id="2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1905000" y="3709142"/>
                <a:ext cx="981004" cy="234942"/>
                <a:chOff x="3717645" y="1687844"/>
                <a:chExt cx="981004" cy="234942"/>
              </a:xfrm>
            </p:grpSpPr>
            <p:sp>
              <p:nvSpPr>
                <p:cNvPr id="225" name="Rectangle 2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6" name="Trapezoid 2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7" name="Straight Connector 226"/>
                <p:cNvCxnSpPr>
                  <a:stCxn id="225" idx="3"/>
                  <a:endCxn id="2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038600"/>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4" name="Straight Connector 223"/>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1905000" y="4381500"/>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a:stCxn id="219" idx="3"/>
                  <a:endCxn id="22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905000" y="4712071"/>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a:stCxn id="216" idx="3"/>
                  <a:endCxn id="21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1905000" y="5060958"/>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a:stCxn id="213" idx="3"/>
                  <a:endCxn id="2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6" name="TextBox 20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20955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21336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21336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grpSp>
        <p:nvGrpSpPr>
          <p:cNvPr id="52" name="Group 51"/>
          <p:cNvGrpSpPr/>
          <p:nvPr/>
        </p:nvGrpSpPr>
        <p:grpSpPr>
          <a:xfrm>
            <a:off x="5288225" y="2508924"/>
            <a:ext cx="1310557" cy="647700"/>
            <a:chOff x="1780113" y="3029339"/>
            <a:chExt cx="1310557" cy="978159"/>
          </a:xfrm>
        </p:grpSpPr>
        <p:sp>
          <p:nvSpPr>
            <p:cNvPr id="54" name="Rectangle 53"/>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8" name="Group 57"/>
            <p:cNvGrpSpPr/>
            <p:nvPr/>
          </p:nvGrpSpPr>
          <p:grpSpPr>
            <a:xfrm>
              <a:off x="1889935" y="35309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99" name="Group 98"/>
          <p:cNvGrpSpPr/>
          <p:nvPr/>
        </p:nvGrpSpPr>
        <p:grpSpPr>
          <a:xfrm>
            <a:off x="2087825" y="2508924"/>
            <a:ext cx="1310557" cy="647700"/>
            <a:chOff x="1780113" y="3029339"/>
            <a:chExt cx="1310557" cy="978159"/>
          </a:xfrm>
        </p:grpSpPr>
        <p:sp>
          <p:nvSpPr>
            <p:cNvPr id="100" name="Rectangle 99"/>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1" name="Group 100"/>
            <p:cNvGrpSpPr/>
            <p:nvPr/>
          </p:nvGrpSpPr>
          <p:grpSpPr>
            <a:xfrm>
              <a:off x="1889935" y="3530971"/>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2" name="TextBox 10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106" name="Group 105"/>
          <p:cNvGrpSpPr/>
          <p:nvPr/>
        </p:nvGrpSpPr>
        <p:grpSpPr>
          <a:xfrm>
            <a:off x="10393625" y="2508924"/>
            <a:ext cx="1310557" cy="647700"/>
            <a:chOff x="1780113" y="3029339"/>
            <a:chExt cx="1310557" cy="978159"/>
          </a:xfrm>
        </p:grpSpPr>
        <p:sp>
          <p:nvSpPr>
            <p:cNvPr id="107" name="Rectangle 106"/>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17</a:t>
            </a:fld>
            <a:endParaRPr lang="en-US">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619500" y="4254499"/>
                  <a:ext cx="1257300" cy="646331"/>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400" y="4254500"/>
                  <a:ext cx="8001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flipH="1" flipV="1">
                  <a:off x="4243914" y="4830233"/>
                  <a:ext cx="4236" cy="7059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365500" y="4425949"/>
                  <a:ext cx="245111"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70"/>
                                        </p:tgtEl>
                                        <p:attrNameLst>
                                          <p:attrName>style.visibility</p:attrName>
                                        </p:attrNameLst>
                                      </p:cBhvr>
                                      <p:to>
                                        <p:strVal val="visible"/>
                                      </p:to>
                                    </p:set>
                                    <p:animEffect transition="in" filter="wipe(left)">
                                      <p:cBhvr>
                                        <p:cTn id="15"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19</a:t>
            </a:fld>
            <a:endParaRPr lang="en-US">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Formalizing the computational capabilities of 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57150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19</a:t>
            </a:fld>
            <a:endParaRPr lang="en-US">
              <a:latin typeface="+mj-lt"/>
            </a:endParaRPr>
          </a:p>
        </p:txBody>
      </p:sp>
    </p:spTree>
    <p:custDataLst>
      <p:tags r:id="rId1"/>
    </p:custDataLst>
    <p:extLst>
      <p:ext uri="{BB962C8B-B14F-4D97-AF65-F5344CB8AC3E}">
        <p14:creationId xmlns:p14="http://schemas.microsoft.com/office/powerpoint/2010/main" val="291349555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3512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4386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4386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4386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4386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4386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
        <p:nvSpPr>
          <p:cNvPr id="4" name="Slide Number Placeholder 3"/>
          <p:cNvSpPr>
            <a:spLocks noGrp="1"/>
          </p:cNvSpPr>
          <p:nvPr>
            <p:ph type="sldNum" sz="quarter" idx="12"/>
          </p:nvPr>
        </p:nvSpPr>
        <p:spPr>
          <a:xfrm>
            <a:off x="8324019" y="6356350"/>
            <a:ext cx="2743200" cy="365125"/>
          </a:xfrm>
        </p:spPr>
        <p:txBody>
          <a:bodyPr/>
          <a:lstStyle/>
          <a:p>
            <a:fld id="{5448022C-F4BC-4192-A392-BACAE19DF894}" type="slidenum">
              <a:rPr lang="en-US" smtClean="0">
                <a:latin typeface="+mj-lt"/>
              </a:rPr>
              <a:pPr/>
              <a:t>20</a:t>
            </a:fld>
            <a:endParaRPr lang="en-US" dirty="0">
              <a:latin typeface="+mj-lt"/>
            </a:endParaRPr>
          </a:p>
        </p:txBody>
      </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21</a:t>
            </a:fld>
            <a:endParaRPr lang="en-US">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310284" cy="2410133"/>
            <a:chOff x="4987690" y="1943100"/>
            <a:chExt cx="7310284" cy="2410133"/>
          </a:xfrm>
        </p:grpSpPr>
        <p:grpSp>
          <p:nvGrpSpPr>
            <p:cNvPr id="9" name="Group 8"/>
            <p:cNvGrpSpPr/>
            <p:nvPr/>
          </p:nvGrpSpPr>
          <p:grpSpPr>
            <a:xfrm>
              <a:off x="4987690" y="1943100"/>
              <a:ext cx="7310284" cy="2410133"/>
              <a:chOff x="-1882355" y="1921050"/>
              <a:chExt cx="8434933"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Preprocessing</a:t>
            </a:r>
            <a:endParaRPr lang="en-US" dirty="0">
              <a:latin typeface="+mj-lt"/>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Code Pipelining</a:t>
            </a:r>
            <a:endParaRPr lang="en-US" dirty="0">
              <a:latin typeface="+mj-lt"/>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Instruction Mapping</a:t>
            </a:r>
            <a:endParaRPr lang="en-US" dirty="0">
              <a:latin typeface="+mj-lt"/>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mj-lt"/>
              </a:rPr>
              <a:t>Simplify sequential code</a:t>
            </a:r>
            <a:endParaRPr lang="en-US" dirty="0">
              <a:latin typeface="+mj-lt"/>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mj-lt"/>
              </a:rPr>
              <a:t>Respecting hardware constraints</a:t>
            </a:r>
            <a:endParaRPr lang="en-US" dirty="0">
              <a:latin typeface="+mj-lt"/>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grpSp>
        <p:nvGrpSpPr>
          <p:cNvPr id="3" name="Group 2"/>
          <p:cNvGrpSpPr/>
          <p:nvPr/>
        </p:nvGrpSpPr>
        <p:grpSpPr>
          <a:xfrm>
            <a:off x="458778" y="6134100"/>
            <a:ext cx="11201400" cy="556537"/>
            <a:chOff x="458778" y="91163"/>
            <a:chExt cx="11201400" cy="556537"/>
          </a:xfrm>
        </p:grpSpPr>
        <p:sp>
          <p:nvSpPr>
            <p:cNvPr id="5" name="Rounded Rectangle 4"/>
            <p:cNvSpPr/>
            <p:nvPr/>
          </p:nvSpPr>
          <p:spPr>
            <a:xfrm>
              <a:off x="8878878" y="91163"/>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 name="Right Arrow 5"/>
            <p:cNvSpPr/>
            <p:nvPr/>
          </p:nvSpPr>
          <p:spPr>
            <a:xfrm>
              <a:off x="3582978" y="1845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1845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669609" y="175191"/>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1" name="Rounded Rectangle 10"/>
            <p:cNvSpPr/>
            <p:nvPr/>
          </p:nvSpPr>
          <p:spPr>
            <a:xfrm>
              <a:off x="458778" y="91163"/>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5" name="Slide Number Placeholder 14"/>
          <p:cNvSpPr>
            <a:spLocks noGrp="1"/>
          </p:cNvSpPr>
          <p:nvPr>
            <p:ph type="sldNum" sz="quarter" idx="12"/>
          </p:nvPr>
        </p:nvSpPr>
        <p:spPr/>
        <p:txBody>
          <a:bodyPr/>
          <a:lstStyle/>
          <a:p>
            <a:fld id="{5448022C-F4BC-4192-A392-BACAE19DF894}" type="slidenum">
              <a:rPr lang="en-US" smtClean="0">
                <a:latin typeface="+mj-lt"/>
              </a:rPr>
              <a:pPr/>
              <a:t>23</a:t>
            </a:fld>
            <a:endParaRPr lang="en-US">
              <a:latin typeface="+mj-lt"/>
            </a:endParaRP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24</a:t>
            </a:fld>
            <a:endParaRPr lang="en-US">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a:latin typeface="+mj-lt"/>
                <a:cs typeface="Seravek"/>
              </a:rPr>
              <a:t> </a:t>
            </a:r>
            <a:r>
              <a:rPr lang="en-US" sz="3000" kern="0" smtClean="0">
                <a:latin typeface="+mj-lt"/>
                <a:cs typeface="Seravek"/>
              </a:rPr>
              <a:t>                    pkt.src </a:t>
            </a:r>
            <a:r>
              <a:rPr lang="en-US" sz="3000" kern="0" dirty="0" smtClean="0">
                <a:latin typeface="+mj-lt"/>
                <a:cs typeface="Seravek"/>
              </a:rPr>
              <a:t>: 0</a:t>
            </a:r>
            <a:endParaRPr lang="en-US" sz="3000" kern="0" dirty="0">
              <a:latin typeface="+mj-lt"/>
              <a:cs typeface="Seravek"/>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25</a:t>
            </a:fld>
            <a:endParaRPr lang="en-US">
              <a:latin typeface="+mj-lt"/>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 name="Rounded Rectangle 4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TextBox 44"/>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26</a:t>
            </a:fld>
            <a:endParaRPr lang="en-US">
              <a:latin typeface="+mj-lt"/>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27</a:t>
            </a:fld>
            <a:endParaRPr lang="en-US">
              <a:latin typeface="+mj-lt"/>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Rounded Rectangle 33"/>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TextBox 35"/>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28</a:t>
            </a:fld>
            <a:endParaRPr lang="en-US">
              <a:latin typeface="+mj-lt"/>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0" name="Group 19"/>
          <p:cNvGrpSpPr/>
          <p:nvPr/>
        </p:nvGrpSpPr>
        <p:grpSpPr>
          <a:xfrm>
            <a:off x="458778" y="6135624"/>
            <a:ext cx="11201400" cy="556537"/>
            <a:chOff x="458778" y="104339"/>
            <a:chExt cx="11201400" cy="556537"/>
          </a:xfrm>
        </p:grpSpPr>
        <p:sp>
          <p:nvSpPr>
            <p:cNvPr id="21" name="Rounded Rectangle 2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6" name="TextBox 2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29</a:t>
            </a:fld>
            <a:endParaRPr lang="en-US">
              <a:latin typeface="+mj-lt"/>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Instruction mapping</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458778" y="6135624"/>
            <a:ext cx="11201400" cy="556537"/>
            <a:chOff x="458778" y="104339"/>
            <a:chExt cx="112014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mj-lt"/>
                </a:rPr>
                <a:t>Canonicalization</a:t>
              </a: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Slide Number Placeholder 5"/>
          <p:cNvSpPr>
            <a:spLocks noGrp="1"/>
          </p:cNvSpPr>
          <p:nvPr>
            <p:ph type="sldNum" sz="quarter" idx="12"/>
          </p:nvPr>
        </p:nvSpPr>
        <p:spPr/>
        <p:txBody>
          <a:bodyPr/>
          <a:lstStyle/>
          <a:p>
            <a:fld id="{5448022C-F4BC-4192-A392-BACAE19DF894}" type="slidenum">
              <a:rPr lang="en-US" smtClean="0">
                <a:latin typeface="+mj-lt"/>
              </a:rPr>
              <a:pPr/>
              <a:t>30</a:t>
            </a:fld>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Instruction mapping: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1077218"/>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The SKETCH program synthesis tool checks if a code block maps to an atom</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31</a:t>
            </a:fld>
            <a:endParaRPr lang="en-US">
              <a:latin typeface="+mj-lt"/>
            </a:endParaRP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compiler targets 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the targets?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2939273461"/>
              </p:ext>
            </p:extLst>
          </p:nvPr>
        </p:nvGraphicFramePr>
        <p:xfrm>
          <a:off x="2133600" y="1569726"/>
          <a:ext cx="4305300" cy="5089634"/>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compiler targets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 in targets</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 in targets</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 in targets</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(especially in datacenters) need greater control</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proposals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40</a:t>
            </a:fld>
            <a:endParaRPr lang="en-US">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Formalizing the computational capabilities of 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63627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40</a:t>
            </a:fld>
            <a:endParaRPr lang="en-US">
              <a:latin typeface="+mj-lt"/>
            </a:endParaRPr>
          </a:p>
        </p:txBody>
      </p:sp>
    </p:spTree>
    <p:custDataLst>
      <p:tags r:id="rId1"/>
    </p:custDataLst>
    <p:extLst>
      <p:ext uri="{BB962C8B-B14F-4D97-AF65-F5344CB8AC3E}">
        <p14:creationId xmlns:p14="http://schemas.microsoft.com/office/powerpoint/2010/main" val="4284660770"/>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Plenty of scheduling algorithms</a:t>
            </a:r>
          </a:p>
          <a:p>
            <a:r>
              <a:rPr lang="en-US" dirty="0" smtClean="0">
                <a:latin typeface="Gadugi" panose="020B0502040204020203" pitchFamily="34" charset="0"/>
              </a:rPr>
              <a:t>Yet, no consensus on the right abstractions 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
        <p:nvSpPr>
          <p:cNvPr id="5" name="Slide Number Placeholder 4"/>
          <p:cNvSpPr>
            <a:spLocks noGrp="1"/>
          </p:cNvSpPr>
          <p:nvPr>
            <p:ph type="sldNum" sz="quarter" idx="12"/>
          </p:nvPr>
        </p:nvSpPr>
        <p:spPr/>
        <p:txBody>
          <a:bodyPr/>
          <a:lstStyle/>
          <a:p>
            <a:fld id="{5448022C-F4BC-4192-A392-BACAE19DF894}" type="slidenum">
              <a:rPr lang="en-US" smtClean="0">
                <a:latin typeface="+mj-lt"/>
              </a:rPr>
              <a:pPr/>
              <a:t>42</a:t>
            </a:fld>
            <a:endParaRPr lang="en-US">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
        <p:nvSpPr>
          <p:cNvPr id="16" name="Slide Number Placeholder 15"/>
          <p:cNvSpPr>
            <a:spLocks noGrp="1"/>
          </p:cNvSpPr>
          <p:nvPr>
            <p:ph type="sldNum" sz="quarter" idx="12"/>
          </p:nvPr>
        </p:nvSpPr>
        <p:spPr/>
        <p:txBody>
          <a:bodyPr/>
          <a:lstStyle/>
          <a:p>
            <a:fld id="{5448022C-F4BC-4192-A392-BACAE19DF894}" type="slidenum">
              <a:rPr lang="en-US" smtClean="0">
                <a:latin typeface="+mj-lt"/>
              </a:rPr>
              <a:pPr/>
              <a:t>43</a:t>
            </a:fld>
            <a:endParaRPr lang="en-US">
              <a:latin typeface="+mj-lt"/>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44</a:t>
            </a:fld>
            <a:endParaRPr lang="en-US">
              <a:latin typeface="+mj-lt"/>
            </a:endParaRP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45</a:t>
            </a:fld>
            <a:endParaRPr lang="en-US">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46</a:t>
            </a:fld>
            <a:endParaRPr lang="en-US">
              <a:latin typeface="+mj-lt"/>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47</a:t>
            </a:fld>
            <a:endParaRPr lang="en-US">
              <a:latin typeface="+mj-lt"/>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48</a:t>
            </a:fld>
            <a:endParaRPr lang="en-US">
              <a:latin typeface="+mj-lt"/>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49</a:t>
            </a:fld>
            <a:endParaRPr lang="en-US">
              <a:latin typeface="+mj-lt"/>
            </a:endParaRPr>
          </a:p>
        </p:txBody>
      </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commodity CPUs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50</a:t>
            </a:fld>
            <a:endParaRPr lang="en-US">
              <a:latin typeface="+mj-lt"/>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18" name="Slide Number Placeholder 17"/>
          <p:cNvSpPr>
            <a:spLocks noGrp="1"/>
          </p:cNvSpPr>
          <p:nvPr>
            <p:ph type="sldNum" sz="quarter" idx="12"/>
          </p:nvPr>
        </p:nvSpPr>
        <p:spPr/>
        <p:txBody>
          <a:bodyPr/>
          <a:lstStyle/>
          <a:p>
            <a:fld id="{5448022C-F4BC-4192-A392-BACAE19DF894}" type="slidenum">
              <a:rPr lang="en-US" smtClean="0">
                <a:latin typeface="+mj-lt"/>
              </a:rPr>
              <a:pPr/>
              <a:t>51</a:t>
            </a:fld>
            <a:endParaRPr lang="en-US">
              <a:latin typeface="+mj-lt"/>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52</a:t>
            </a:fld>
            <a:endParaRPr lang="en-US">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switch (e.g.,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use fact that ranks increase within a flow</a:t>
            </a: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53</a:t>
            </a:fld>
            <a:endParaRPr lang="en-US">
              <a:latin typeface="+mj-lt"/>
            </a:endParaRP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latin typeface="+mj-lt"/>
              </a:rPr>
              <a:t>1 </a:t>
            </a:r>
            <a:r>
              <a:rPr lang="en-US" dirty="0" err="1" smtClean="0">
                <a:latin typeface="+mj-lt"/>
              </a:rPr>
              <a:t>enqueue</a:t>
            </a:r>
            <a:r>
              <a:rPr lang="en-US" dirty="0" smtClean="0">
                <a:latin typeface="+mj-lt"/>
              </a:rPr>
              <a:t> + 1 </a:t>
            </a:r>
            <a:r>
              <a:rPr lang="en-US" dirty="0" err="1" smtClean="0">
                <a:latin typeface="+mj-lt"/>
              </a:rPr>
              <a:t>dequeue</a:t>
            </a:r>
            <a:r>
              <a:rPr lang="en-US" dirty="0" smtClean="0">
                <a:latin typeface="+mj-lt"/>
              </a:rPr>
              <a:t> per clock cycle</a:t>
            </a:r>
          </a:p>
          <a:p>
            <a:r>
              <a:rPr lang="en-US" dirty="0" smtClean="0">
                <a:latin typeface="+mj-lt"/>
              </a:rPr>
              <a:t>Can be shared among multiple logical PIFOs</a:t>
            </a:r>
            <a:endParaRPr lang="en-US" dirty="0">
              <a:latin typeface="+mj-lt"/>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54</a:t>
            </a:fld>
            <a:endParaRPr lang="en-US">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fontScale="92500" lnSpcReduction="10000"/>
          </a:bodyPr>
          <a:lstStyle/>
          <a:p>
            <a:r>
              <a:rPr lang="en-US" dirty="0" smtClean="0">
                <a:latin typeface="Gadugi" panose="020B0502040204020203" pitchFamily="34" charset="0"/>
              </a:rPr>
              <a:t>Priority 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pPr lvl="1"/>
            <a:r>
              <a:rPr lang="en-US" dirty="0" smtClean="0">
                <a:latin typeface="Gadugi" panose="020B0502040204020203" pitchFamily="34" charset="0"/>
              </a:rPr>
              <a:t>Continues to meet timing until 2048 flows, fails timing at 4096.</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hierarchies (5-block PIFO mesh)</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Looking forward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The end of Moore’s law =&gt; specialized hardware</a:t>
            </a:r>
          </a:p>
          <a:p>
            <a:endParaRPr lang="en-US" dirty="0">
              <a:latin typeface="Gadugi" panose="020B0502040204020203" pitchFamily="34" charset="0"/>
            </a:endParaRPr>
          </a:p>
          <a:p>
            <a:r>
              <a:rPr lang="en-US" dirty="0" smtClean="0">
                <a:latin typeface="Gadugi" panose="020B0502040204020203" pitchFamily="34" charset="0"/>
              </a:rPr>
              <a:t>The solution (for networking hardware): high-performance abstractions for programming specific router functionality</a:t>
            </a:r>
          </a:p>
          <a:p>
            <a:pPr lvl="1"/>
            <a:r>
              <a:rPr lang="en-US" dirty="0" err="1" smtClean="0">
                <a:latin typeface="Gadugi" panose="020B0502040204020203" pitchFamily="34" charset="0"/>
              </a:rPr>
              <a:t>Stateful</a:t>
            </a:r>
            <a:r>
              <a:rPr lang="en-US" dirty="0" smtClean="0">
                <a:latin typeface="Gadugi" panose="020B0502040204020203" pitchFamily="34" charset="0"/>
              </a:rPr>
              <a:t> algorithms: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p>
          <a:p>
            <a:endParaRPr lang="en-US" dirty="0" smtClean="0">
              <a:latin typeface="Gadugi" panose="020B0502040204020203" pitchFamily="34" charset="0"/>
            </a:endParaRPr>
          </a:p>
          <a:p>
            <a:r>
              <a:rPr lang="en-US" dirty="0" smtClean="0">
                <a:latin typeface="Gadugi" panose="020B0502040204020203" pitchFamily="34" charset="0"/>
              </a:rPr>
              <a:t>Preprints of papers appearing at SIGCOMM 2016: </a:t>
            </a:r>
          </a:p>
          <a:p>
            <a:pPr lvl="1"/>
            <a:r>
              <a:rPr lang="en-US" dirty="0" smtClean="0">
                <a:latin typeface="Gadugi" panose="020B0502040204020203" pitchFamily="34" charset="0"/>
                <a:hlinkClick r:id="rId3"/>
              </a:rPr>
              <a:t>http</a:t>
            </a:r>
            <a:r>
              <a:rPr lang="en-US" dirty="0">
                <a:latin typeface="Gadugi" panose="020B0502040204020203" pitchFamily="34" charset="0"/>
                <a:hlinkClick r:id="rId3"/>
              </a:rPr>
              <a:t>://</a:t>
            </a:r>
            <a:r>
              <a:rPr lang="en-US" dirty="0" smtClean="0">
                <a:latin typeface="Gadugi" panose="020B0502040204020203" pitchFamily="34" charset="0"/>
                <a:hlinkClick r:id="rId3"/>
              </a:rPr>
              <a:t>arxiv.org/abs/1512.05023</a:t>
            </a:r>
            <a:r>
              <a:rPr lang="en-US" dirty="0" smtClean="0">
                <a:latin typeface="Gadugi" panose="020B0502040204020203" pitchFamily="34" charset="0"/>
              </a:rPr>
              <a:t> (Packet transactions)</a:t>
            </a:r>
          </a:p>
          <a:p>
            <a:pPr lvl="1"/>
            <a:r>
              <a:rPr lang="en-US" dirty="0">
                <a:latin typeface="Gadugi" panose="020B0502040204020203" pitchFamily="34" charset="0"/>
                <a:hlinkClick r:id="rId4"/>
              </a:rPr>
              <a:t>http://</a:t>
            </a:r>
            <a:r>
              <a:rPr lang="en-US" dirty="0" smtClean="0">
                <a:latin typeface="Gadugi" panose="020B0502040204020203" pitchFamily="34" charset="0"/>
                <a:hlinkClick r:id="rId4"/>
              </a:rPr>
              <a:t>arxiv.org/abs/1602.06045</a:t>
            </a:r>
            <a:r>
              <a:rPr lang="en-US" dirty="0" smtClean="0">
                <a:latin typeface="Gadugi" panose="020B0502040204020203" pitchFamily="34" charset="0"/>
              </a:rPr>
              <a:t> (PIFOs)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and predictability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Chipsets emerging around this paradigm: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8</a:t>
            </a:fld>
            <a:endParaRPr lang="en-US"/>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Gadugi" panose="020B0502040204020203" pitchFamily="34" charset="0"/>
              </a:rPr>
              <a:t>The machine model: Formalizing the computational capabilities of 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8</a:t>
            </a:fld>
            <a:endParaRPr lang="en-US"/>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250"/>
                                  </p:stCondLst>
                                  <p:childTnLst>
                                    <p:set>
                                      <p:cBhvr>
                                        <p:cTn id="13" dur="1" fill="hold">
                                          <p:stCondLst>
                                            <p:cond delay="0"/>
                                          </p:stCondLst>
                                        </p:cTn>
                                        <p:tgtEl>
                                          <p:spTgt spid="560"/>
                                        </p:tgtEl>
                                        <p:attrNameLst>
                                          <p:attrName>style.visibility</p:attrName>
                                        </p:attrNameLst>
                                      </p:cBhvr>
                                      <p:to>
                                        <p:strVal val="visible"/>
                                      </p:to>
                                    </p:set>
                                  </p:childTnLst>
                                </p:cTn>
                              </p:par>
                            </p:childTnLst>
                          </p:cTn>
                        </p:par>
                        <p:par>
                          <p:cTn id="14" fill="hold">
                            <p:stCondLst>
                              <p:cond delay="250"/>
                            </p:stCondLst>
                            <p:childTnLst>
                              <p:par>
                                <p:cTn id="15" presetID="1" presetClass="entr" presetSubtype="0" fill="hold" nodeType="afterEffect">
                                  <p:stCondLst>
                                    <p:cond delay="250"/>
                                  </p:stCondLst>
                                  <p:childTnLst>
                                    <p:set>
                                      <p:cBhvr>
                                        <p:cTn id="16" dur="1" fill="hold">
                                          <p:stCondLst>
                                            <p:cond delay="0"/>
                                          </p:stCondLst>
                                        </p:cTn>
                                        <p:tgtEl>
                                          <p:spTgt spid="590"/>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250"/>
                                  </p:stCondLst>
                                  <p:childTnLst>
                                    <p:set>
                                      <p:cBhvr>
                                        <p:cTn id="19" dur="1" fill="hold">
                                          <p:stCondLst>
                                            <p:cond delay="0"/>
                                          </p:stCondLst>
                                        </p:cTn>
                                        <p:tgtEl>
                                          <p:spTgt spid="620"/>
                                        </p:tgtEl>
                                        <p:attrNameLst>
                                          <p:attrName>style.visibility</p:attrName>
                                        </p:attrNameLst>
                                      </p:cBhvr>
                                      <p:to>
                                        <p:strVal val="visible"/>
                                      </p:to>
                                    </p:set>
                                  </p:childTnLst>
                                </p:cTn>
                              </p:par>
                            </p:childTnLst>
                          </p:cTn>
                        </p:par>
                        <p:par>
                          <p:cTn id="20" fill="hold">
                            <p:stCondLst>
                              <p:cond delay="750"/>
                            </p:stCondLst>
                            <p:childTnLst>
                              <p:par>
                                <p:cTn id="21" presetID="1" presetClass="entr" presetSubtype="0" fill="hold" nodeType="afterEffect">
                                  <p:stCondLst>
                                    <p:cond delay="250"/>
                                  </p:stCondLst>
                                  <p:childTnLst>
                                    <p:set>
                                      <p:cBhvr>
                                        <p:cTn id="22" dur="1" fill="hold">
                                          <p:stCondLst>
                                            <p:cond delay="0"/>
                                          </p:stCondLst>
                                        </p:cTn>
                                        <p:tgtEl>
                                          <p:spTgt spid="6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530"/>
                                        </p:tgtEl>
                                        <p:attrNameLst>
                                          <p:attrName>r</p:attrName>
                                        </p:attrNameLst>
                                      </p:cBhvr>
                                    </p:animRot>
                                    <p:animRot by="-240000">
                                      <p:cBhvr>
                                        <p:cTn id="27" dur="200" fill="hold">
                                          <p:stCondLst>
                                            <p:cond delay="200"/>
                                          </p:stCondLst>
                                        </p:cTn>
                                        <p:tgtEl>
                                          <p:spTgt spid="530"/>
                                        </p:tgtEl>
                                        <p:attrNameLst>
                                          <p:attrName>r</p:attrName>
                                        </p:attrNameLst>
                                      </p:cBhvr>
                                    </p:animRot>
                                    <p:animRot by="240000">
                                      <p:cBhvr>
                                        <p:cTn id="28" dur="200" fill="hold">
                                          <p:stCondLst>
                                            <p:cond delay="400"/>
                                          </p:stCondLst>
                                        </p:cTn>
                                        <p:tgtEl>
                                          <p:spTgt spid="530"/>
                                        </p:tgtEl>
                                        <p:attrNameLst>
                                          <p:attrName>r</p:attrName>
                                        </p:attrNameLst>
                                      </p:cBhvr>
                                    </p:animRot>
                                    <p:animRot by="-240000">
                                      <p:cBhvr>
                                        <p:cTn id="29" dur="200" fill="hold">
                                          <p:stCondLst>
                                            <p:cond delay="600"/>
                                          </p:stCondLst>
                                        </p:cTn>
                                        <p:tgtEl>
                                          <p:spTgt spid="530"/>
                                        </p:tgtEl>
                                        <p:attrNameLst>
                                          <p:attrName>r</p:attrName>
                                        </p:attrNameLst>
                                      </p:cBhvr>
                                    </p:animRot>
                                    <p:animRot by="120000">
                                      <p:cBhvr>
                                        <p:cTn id="30" dur="200" fill="hold">
                                          <p:stCondLst>
                                            <p:cond delay="800"/>
                                          </p:stCondLst>
                                        </p:cTn>
                                        <p:tgtEl>
                                          <p:spTgt spid="530"/>
                                        </p:tgtEl>
                                        <p:attrNameLst>
                                          <p:attrName>r</p:attrName>
                                        </p:attrNameLst>
                                      </p:cBhvr>
                                    </p:animRot>
                                  </p:childTnLst>
                                </p:cTn>
                              </p:par>
                              <p:par>
                                <p:cTn id="31" presetID="32" presetClass="emph" presetSubtype="0" fill="hold" nodeType="withEffect">
                                  <p:stCondLst>
                                    <p:cond delay="0"/>
                                  </p:stCondLst>
                                  <p:childTnLst>
                                    <p:animRot by="120000">
                                      <p:cBhvr>
                                        <p:cTn id="32" dur="100" fill="hold">
                                          <p:stCondLst>
                                            <p:cond delay="0"/>
                                          </p:stCondLst>
                                        </p:cTn>
                                        <p:tgtEl>
                                          <p:spTgt spid="560"/>
                                        </p:tgtEl>
                                        <p:attrNameLst>
                                          <p:attrName>r</p:attrName>
                                        </p:attrNameLst>
                                      </p:cBhvr>
                                    </p:animRot>
                                    <p:animRot by="-240000">
                                      <p:cBhvr>
                                        <p:cTn id="33" dur="200" fill="hold">
                                          <p:stCondLst>
                                            <p:cond delay="200"/>
                                          </p:stCondLst>
                                        </p:cTn>
                                        <p:tgtEl>
                                          <p:spTgt spid="560"/>
                                        </p:tgtEl>
                                        <p:attrNameLst>
                                          <p:attrName>r</p:attrName>
                                        </p:attrNameLst>
                                      </p:cBhvr>
                                    </p:animRot>
                                    <p:animRot by="240000">
                                      <p:cBhvr>
                                        <p:cTn id="34" dur="200" fill="hold">
                                          <p:stCondLst>
                                            <p:cond delay="400"/>
                                          </p:stCondLst>
                                        </p:cTn>
                                        <p:tgtEl>
                                          <p:spTgt spid="560"/>
                                        </p:tgtEl>
                                        <p:attrNameLst>
                                          <p:attrName>r</p:attrName>
                                        </p:attrNameLst>
                                      </p:cBhvr>
                                    </p:animRot>
                                    <p:animRot by="-240000">
                                      <p:cBhvr>
                                        <p:cTn id="35" dur="200" fill="hold">
                                          <p:stCondLst>
                                            <p:cond delay="600"/>
                                          </p:stCondLst>
                                        </p:cTn>
                                        <p:tgtEl>
                                          <p:spTgt spid="560"/>
                                        </p:tgtEl>
                                        <p:attrNameLst>
                                          <p:attrName>r</p:attrName>
                                        </p:attrNameLst>
                                      </p:cBhvr>
                                    </p:animRot>
                                    <p:animRot by="120000">
                                      <p:cBhvr>
                                        <p:cTn id="36" dur="200" fill="hold">
                                          <p:stCondLst>
                                            <p:cond delay="800"/>
                                          </p:stCondLst>
                                        </p:cTn>
                                        <p:tgtEl>
                                          <p:spTgt spid="560"/>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590"/>
                                        </p:tgtEl>
                                        <p:attrNameLst>
                                          <p:attrName>r</p:attrName>
                                        </p:attrNameLst>
                                      </p:cBhvr>
                                    </p:animRot>
                                    <p:animRot by="-240000">
                                      <p:cBhvr>
                                        <p:cTn id="39" dur="200" fill="hold">
                                          <p:stCondLst>
                                            <p:cond delay="200"/>
                                          </p:stCondLst>
                                        </p:cTn>
                                        <p:tgtEl>
                                          <p:spTgt spid="590"/>
                                        </p:tgtEl>
                                        <p:attrNameLst>
                                          <p:attrName>r</p:attrName>
                                        </p:attrNameLst>
                                      </p:cBhvr>
                                    </p:animRot>
                                    <p:animRot by="240000">
                                      <p:cBhvr>
                                        <p:cTn id="40" dur="200" fill="hold">
                                          <p:stCondLst>
                                            <p:cond delay="400"/>
                                          </p:stCondLst>
                                        </p:cTn>
                                        <p:tgtEl>
                                          <p:spTgt spid="590"/>
                                        </p:tgtEl>
                                        <p:attrNameLst>
                                          <p:attrName>r</p:attrName>
                                        </p:attrNameLst>
                                      </p:cBhvr>
                                    </p:animRot>
                                    <p:animRot by="-240000">
                                      <p:cBhvr>
                                        <p:cTn id="41" dur="200" fill="hold">
                                          <p:stCondLst>
                                            <p:cond delay="600"/>
                                          </p:stCondLst>
                                        </p:cTn>
                                        <p:tgtEl>
                                          <p:spTgt spid="590"/>
                                        </p:tgtEl>
                                        <p:attrNameLst>
                                          <p:attrName>r</p:attrName>
                                        </p:attrNameLst>
                                      </p:cBhvr>
                                    </p:animRot>
                                    <p:animRot by="120000">
                                      <p:cBhvr>
                                        <p:cTn id="42" dur="200" fill="hold">
                                          <p:stCondLst>
                                            <p:cond delay="800"/>
                                          </p:stCondLst>
                                        </p:cTn>
                                        <p:tgtEl>
                                          <p:spTgt spid="590"/>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620"/>
                                        </p:tgtEl>
                                        <p:attrNameLst>
                                          <p:attrName>r</p:attrName>
                                        </p:attrNameLst>
                                      </p:cBhvr>
                                    </p:animRot>
                                    <p:animRot by="-240000">
                                      <p:cBhvr>
                                        <p:cTn id="45" dur="200" fill="hold">
                                          <p:stCondLst>
                                            <p:cond delay="200"/>
                                          </p:stCondLst>
                                        </p:cTn>
                                        <p:tgtEl>
                                          <p:spTgt spid="620"/>
                                        </p:tgtEl>
                                        <p:attrNameLst>
                                          <p:attrName>r</p:attrName>
                                        </p:attrNameLst>
                                      </p:cBhvr>
                                    </p:animRot>
                                    <p:animRot by="240000">
                                      <p:cBhvr>
                                        <p:cTn id="46" dur="200" fill="hold">
                                          <p:stCondLst>
                                            <p:cond delay="400"/>
                                          </p:stCondLst>
                                        </p:cTn>
                                        <p:tgtEl>
                                          <p:spTgt spid="620"/>
                                        </p:tgtEl>
                                        <p:attrNameLst>
                                          <p:attrName>r</p:attrName>
                                        </p:attrNameLst>
                                      </p:cBhvr>
                                    </p:animRot>
                                    <p:animRot by="-240000">
                                      <p:cBhvr>
                                        <p:cTn id="47" dur="200" fill="hold">
                                          <p:stCondLst>
                                            <p:cond delay="600"/>
                                          </p:stCondLst>
                                        </p:cTn>
                                        <p:tgtEl>
                                          <p:spTgt spid="620"/>
                                        </p:tgtEl>
                                        <p:attrNameLst>
                                          <p:attrName>r</p:attrName>
                                        </p:attrNameLst>
                                      </p:cBhvr>
                                    </p:animRot>
                                    <p:animRot by="120000">
                                      <p:cBhvr>
                                        <p:cTn id="48" dur="200" fill="hold">
                                          <p:stCondLst>
                                            <p:cond delay="800"/>
                                          </p:stCondLst>
                                        </p:cTn>
                                        <p:tgtEl>
                                          <p:spTgt spid="620"/>
                                        </p:tgtEl>
                                        <p:attrNameLst>
                                          <p:attrName>r</p:attrName>
                                        </p:attrNameLst>
                                      </p:cBhvr>
                                    </p:animRot>
                                  </p:childTnLst>
                                </p:cTn>
                              </p:par>
                              <p:par>
                                <p:cTn id="49" presetID="32" presetClass="emph" presetSubtype="0" fill="hold" nodeType="withEffect">
                                  <p:stCondLst>
                                    <p:cond delay="0"/>
                                  </p:stCondLst>
                                  <p:childTnLst>
                                    <p:animRot by="120000">
                                      <p:cBhvr>
                                        <p:cTn id="50" dur="100" fill="hold">
                                          <p:stCondLst>
                                            <p:cond delay="0"/>
                                          </p:stCondLst>
                                        </p:cTn>
                                        <p:tgtEl>
                                          <p:spTgt spid="650"/>
                                        </p:tgtEl>
                                        <p:attrNameLst>
                                          <p:attrName>r</p:attrName>
                                        </p:attrNameLst>
                                      </p:cBhvr>
                                    </p:animRot>
                                    <p:animRot by="-240000">
                                      <p:cBhvr>
                                        <p:cTn id="51" dur="200" fill="hold">
                                          <p:stCondLst>
                                            <p:cond delay="200"/>
                                          </p:stCondLst>
                                        </p:cTn>
                                        <p:tgtEl>
                                          <p:spTgt spid="650"/>
                                        </p:tgtEl>
                                        <p:attrNameLst>
                                          <p:attrName>r</p:attrName>
                                        </p:attrNameLst>
                                      </p:cBhvr>
                                    </p:animRot>
                                    <p:animRot by="240000">
                                      <p:cBhvr>
                                        <p:cTn id="52" dur="200" fill="hold">
                                          <p:stCondLst>
                                            <p:cond delay="400"/>
                                          </p:stCondLst>
                                        </p:cTn>
                                        <p:tgtEl>
                                          <p:spTgt spid="650"/>
                                        </p:tgtEl>
                                        <p:attrNameLst>
                                          <p:attrName>r</p:attrName>
                                        </p:attrNameLst>
                                      </p:cBhvr>
                                    </p:animRot>
                                    <p:animRot by="-240000">
                                      <p:cBhvr>
                                        <p:cTn id="53" dur="200" fill="hold">
                                          <p:stCondLst>
                                            <p:cond delay="600"/>
                                          </p:stCondLst>
                                        </p:cTn>
                                        <p:tgtEl>
                                          <p:spTgt spid="650"/>
                                        </p:tgtEl>
                                        <p:attrNameLst>
                                          <p:attrName>r</p:attrName>
                                        </p:attrNameLst>
                                      </p:cBhvr>
                                    </p:animRot>
                                    <p:animRot by="120000">
                                      <p:cBhvr>
                                        <p:cTn id="54" dur="200" fill="hold">
                                          <p:stCondLst>
                                            <p:cond delay="800"/>
                                          </p:stCondLst>
                                        </p:cTn>
                                        <p:tgtEl>
                                          <p:spTgt spid="650"/>
                                        </p:tgtEl>
                                        <p:attrNameLst>
                                          <p:attrName>r</p:attrName>
                                        </p:attrNameLst>
                                      </p:cBhvr>
                                    </p:animRo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iterate type="lt">
                                    <p:tmAbs val="0"/>
                                  </p:iterate>
                                  <p:childTnLst>
                                    <p:set>
                                      <p:cBhvr>
                                        <p:cTn id="58"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2" presetClass="emph" presetSubtype="0" fill="hold" nodeType="clickEffect">
                                  <p:stCondLst>
                                    <p:cond delay="0"/>
                                  </p:stCondLst>
                                  <p:childTnLst>
                                    <p:animRot by="120000">
                                      <p:cBhvr>
                                        <p:cTn id="62" dur="100" fill="hold">
                                          <p:stCondLst>
                                            <p:cond delay="0"/>
                                          </p:stCondLst>
                                        </p:cTn>
                                        <p:tgtEl>
                                          <p:spTgt spid="458"/>
                                        </p:tgtEl>
                                        <p:attrNameLst>
                                          <p:attrName>r</p:attrName>
                                        </p:attrNameLst>
                                      </p:cBhvr>
                                    </p:animRot>
                                    <p:animRot by="-240000">
                                      <p:cBhvr>
                                        <p:cTn id="63" dur="200" fill="hold">
                                          <p:stCondLst>
                                            <p:cond delay="200"/>
                                          </p:stCondLst>
                                        </p:cTn>
                                        <p:tgtEl>
                                          <p:spTgt spid="458"/>
                                        </p:tgtEl>
                                        <p:attrNameLst>
                                          <p:attrName>r</p:attrName>
                                        </p:attrNameLst>
                                      </p:cBhvr>
                                    </p:animRot>
                                    <p:animRot by="240000">
                                      <p:cBhvr>
                                        <p:cTn id="64" dur="200" fill="hold">
                                          <p:stCondLst>
                                            <p:cond delay="400"/>
                                          </p:stCondLst>
                                        </p:cTn>
                                        <p:tgtEl>
                                          <p:spTgt spid="458"/>
                                        </p:tgtEl>
                                        <p:attrNameLst>
                                          <p:attrName>r</p:attrName>
                                        </p:attrNameLst>
                                      </p:cBhvr>
                                    </p:animRot>
                                    <p:animRot by="-240000">
                                      <p:cBhvr>
                                        <p:cTn id="65" dur="200" fill="hold">
                                          <p:stCondLst>
                                            <p:cond delay="600"/>
                                          </p:stCondLst>
                                        </p:cTn>
                                        <p:tgtEl>
                                          <p:spTgt spid="458"/>
                                        </p:tgtEl>
                                        <p:attrNameLst>
                                          <p:attrName>r</p:attrName>
                                        </p:attrNameLst>
                                      </p:cBhvr>
                                    </p:animRot>
                                    <p:animRot by="120000">
                                      <p:cBhvr>
                                        <p:cTn id="66" dur="200" fill="hold">
                                          <p:stCondLst>
                                            <p:cond delay="800"/>
                                          </p:stCondLst>
                                        </p:cTn>
                                        <p:tgtEl>
                                          <p:spTgt spid="458"/>
                                        </p:tgtEl>
                                        <p:attrNameLst>
                                          <p:attrName>r</p:attrName>
                                        </p:attrNameLst>
                                      </p:cBhvr>
                                    </p:animRot>
                                  </p:childTnLst>
                                </p:cTn>
                              </p:par>
                              <p:par>
                                <p:cTn id="67" presetID="1" presetClass="entr" presetSubtype="0" fill="hold" nodeType="withEffect">
                                  <p:stCondLst>
                                    <p:cond delay="0"/>
                                  </p:stCondLst>
                                  <p:iterate type="lt">
                                    <p:tmAbs val="0"/>
                                  </p:iterate>
                                  <p:childTnLst>
                                    <p:set>
                                      <p:cBhvr>
                                        <p:cTn id="6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(e.g., routing, ACL, tunnels)</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7332</TotalTime>
  <Words>10067</Words>
  <Application>Microsoft Office PowerPoint</Application>
  <PresentationFormat>Widescreen</PresentationFormat>
  <Paragraphs>2031</Paragraphs>
  <Slides>90</Slides>
  <Notes>75</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2661</cp:revision>
  <dcterms:created xsi:type="dcterms:W3CDTF">2015-11-20T07:11:46Z</dcterms:created>
  <dcterms:modified xsi:type="dcterms:W3CDTF">2016-05-31T00:09:03Z</dcterms:modified>
</cp:coreProperties>
</file>