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05" r:id="rId2"/>
    <p:sldId id="406" r:id="rId3"/>
    <p:sldId id="407" r:id="rId4"/>
    <p:sldId id="280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8" r:id="rId16"/>
    <p:sldId id="399" r:id="rId17"/>
    <p:sldId id="400" r:id="rId18"/>
    <p:sldId id="404" r:id="rId19"/>
    <p:sldId id="401" r:id="rId20"/>
    <p:sldId id="402" r:id="rId21"/>
    <p:sldId id="403" r:id="rId22"/>
    <p:sldId id="350" r:id="rId23"/>
    <p:sldId id="396" r:id="rId24"/>
    <p:sldId id="397" r:id="rId25"/>
    <p:sldId id="357" r:id="rId26"/>
    <p:sldId id="363" r:id="rId27"/>
    <p:sldId id="364" r:id="rId28"/>
    <p:sldId id="365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81860" autoAdjust="0"/>
  </p:normalViewPr>
  <p:slideViewPr>
    <p:cSldViewPr showGuides="1">
      <p:cViewPr varScale="1">
        <p:scale>
          <a:sx n="87" d="100"/>
          <a:sy n="87" d="100"/>
        </p:scale>
        <p:origin x="1280" y="192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Nate. I am Anirudh and am</a:t>
            </a:r>
            <a:r>
              <a:rPr lang="en-US" baseline="0" dirty="0" smtClean="0"/>
              <a:t> going to be speaking about a system that enables programmable packet scheduling at line rate. This is joint work with people at MIT, Barefoot Networks, CISCO, and Stanford.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2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Chip diagram replaced with a blank as a bad hack.</a:t>
            </a:r>
          </a:p>
          <a:p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1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 little more intuition.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38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75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the talk’s title is programmable scheduling at line rate. Let’s break down each of those two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say programmable, I mean the ability to run a new scheduling algorithm (possibly something that we don’t know of today) on a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by line rate, I mean switches that operate at the highest capacity supported by a communication standard. For Ethernet today, this is 10 Gigabits per second,</a:t>
            </a:r>
          </a:p>
          <a:p>
            <a:r>
              <a:rPr lang="en-US" baseline="0" dirty="0" smtClean="0"/>
              <a:t>and will soon become 40 or 100 Gigabits / sec.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the term line-rate should make it clear that we can’t use a software switch, Network Processor, or FPGA for the task. These platforms let you write arbitrary</a:t>
            </a:r>
          </a:p>
          <a:p>
            <a:r>
              <a:rPr lang="en-US" baseline="0" dirty="0" smtClean="0"/>
              <a:t>scheduling algorithms, but they have typically been between 10 and 100 times slower than line-rate at any point in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49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Given our</a:t>
            </a:r>
            <a:r>
              <a:rPr lang="en-US" baseline="0" dirty="0" smtClean="0"/>
              <a:t> emphasis on line rate, it’s natural to ask what the state of the art in line-rate programmability is.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After all, one of the goals of Software-Defined Networking is to make commodity line-rate switches programmable.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smtClean="0"/>
              <a:t>Does that suffice for programmable scheduling?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To answer that, let’s look inside a switch today.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There’s a parser that turns bytes into packets.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Then an ingress pipeline consisting of lookup tables operates on these packets.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There’s a scheduler with a set of output queues, typically a few for each port.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Finally there’s an egress pipeline to process packets after they are scheduled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a </a:t>
            </a:r>
            <a:r>
              <a:rPr lang="en-US" baseline="0" dirty="0" err="1" smtClean="0"/>
              <a:t>deparser</a:t>
            </a:r>
            <a:r>
              <a:rPr lang="en-US" baseline="0" dirty="0" smtClean="0"/>
              <a:t> to turn packets back into bytes on the wire.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Over time, parts of this picture have become more programmable.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First, </a:t>
            </a:r>
            <a:r>
              <a:rPr lang="en-US" dirty="0" err="1" smtClean="0"/>
              <a:t>OpenFlow</a:t>
            </a:r>
            <a:r>
              <a:rPr lang="en-US" dirty="0" smtClean="0"/>
              <a:t>, standardized a common interface to program entries in a lookup table using the match-action abstraction.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With </a:t>
            </a:r>
            <a:r>
              <a:rPr lang="en-US" dirty="0" err="1" smtClean="0"/>
              <a:t>OpenFlow</a:t>
            </a:r>
            <a:r>
              <a:rPr lang="en-US" dirty="0" smtClean="0"/>
              <a:t>, you</a:t>
            </a:r>
            <a:r>
              <a:rPr lang="en-US" baseline="0" dirty="0" smtClean="0"/>
              <a:t> can match on a fixed set of packet fields (such as the TCP port or IP address)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carry out fixed actions (such as forwarding packets, dropping packets, or decrementing the TTL) in response.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smtClean="0"/>
              <a:t>More recently, protocol-independent match-action pipelines enable far more programmability than </a:t>
            </a:r>
            <a:r>
              <a:rPr lang="en-US" baseline="0" dirty="0" err="1" smtClean="0"/>
              <a:t>OpenFlow</a:t>
            </a:r>
            <a:r>
              <a:rPr lang="en-US" baseline="0" dirty="0" smtClean="0"/>
              <a:t>. These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/>
              <a:t>systems have a flexible parser that allows the user to specify new protocol formats and hence new packet fields that can be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/>
              <a:t>parsed by the switch. Then, the match-action tables can match any of these fields (as opposed to a fixed set) and carry out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/>
              <a:t>more flexible actions by composing them out of a low-level instruction set providing arithmetic on packet fields.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 Amidst all this, despite several parts of the switch becoming progressively more programmable over the past eight years or so,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one part has remained unchanged. And that’s the packet scheduler. 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2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Conclude here by saying, “packet transactions are insufficient” and we invent a primitive that allows us to keep using packet transactions for this as well.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68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brings me to the primary contribution of our work, an abstraction for programmable packet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Central to our abstraction is the observation that many scheduling algorithms determine the relative order of packet transmissions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 Put differently, the order of packets in the buffer will not change despite future packet arrivals.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Here are a few examples of scheduling algorithms that all determine packet transmission order at packet arrival.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Shortest Job First scheduling discipline orders packets by their flow size, which is known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Earliest Deadline First scheduling discipline orders packets by the time remaining until their deadline.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And FCFS orders packets by packet arrival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naturally leads us to an abstraction for scheduling which is called a push-in first-out queue where packets are pushed into an arbitrary location based on a priority and </a:t>
            </a:r>
            <a:r>
              <a:rPr lang="en-US" baseline="0" dirty="0" err="1" smtClean="0">
                <a:sym typeface="Wingdings" panose="05000000000000000000" pitchFamily="2" charset="2"/>
              </a:rPr>
              <a:t>dequeued</a:t>
            </a:r>
            <a:r>
              <a:rPr lang="en-US" baseline="0" dirty="0" smtClean="0">
                <a:sym typeface="Wingdings" panose="05000000000000000000" pitchFamily="2" charset="2"/>
              </a:rPr>
              <a:t> from the head.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concept was first proposed as a proof construct in a paper from the late 90s.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we are showing is that this construct is practically usable as a construct for </a:t>
            </a:r>
            <a:r>
              <a:rPr lang="en-US" baseline="0" dirty="0" err="1" smtClean="0">
                <a:sym typeface="Wingdings" panose="05000000000000000000" pitchFamily="2" charset="2"/>
              </a:rPr>
              <a:t>prog</a:t>
            </a:r>
            <a:r>
              <a:rPr lang="en-US" baseline="0" dirty="0" smtClean="0">
                <a:sym typeface="Wingdings" panose="05000000000000000000" pitchFamily="2" charset="2"/>
              </a:rPr>
              <a:t>.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rest of this talk shows why PIFOs as an abstraction are expressive and why a PIFO is feasible at line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6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09800" y="13069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Programmable Packet Scheduling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11976" y="3175478"/>
            <a:ext cx="8368048" cy="1655762"/>
          </a:xfrm>
        </p:spPr>
        <p:txBody>
          <a:bodyPr>
            <a:noAutofit/>
          </a:bodyPr>
          <a:lstStyle/>
          <a:p>
            <a:r>
              <a:rPr lang="en-US" b="1" dirty="0" smtClean="0"/>
              <a:t>Anirudh </a:t>
            </a:r>
            <a:r>
              <a:rPr lang="en-US" b="1" dirty="0" err="1" smtClean="0"/>
              <a:t>Sivaraman</a:t>
            </a:r>
            <a:r>
              <a:rPr lang="en-US" dirty="0" smtClean="0"/>
              <a:t>, </a:t>
            </a:r>
            <a:r>
              <a:rPr lang="en-US" dirty="0" err="1" smtClean="0"/>
              <a:t>Suvinay</a:t>
            </a:r>
            <a:r>
              <a:rPr lang="en-US" dirty="0" smtClean="0"/>
              <a:t> Subramanian, </a:t>
            </a:r>
            <a:r>
              <a:rPr lang="en-US" dirty="0" smtClean="0"/>
              <a:t>Mohammad </a:t>
            </a:r>
            <a:r>
              <a:rPr lang="en-US" dirty="0" err="1" smtClean="0"/>
              <a:t>Alizadeh</a:t>
            </a:r>
            <a:r>
              <a:rPr lang="en-US" dirty="0" smtClean="0"/>
              <a:t>, Sharad </a:t>
            </a:r>
            <a:r>
              <a:rPr lang="en-US" dirty="0" err="1" smtClean="0"/>
              <a:t>Chole</a:t>
            </a:r>
            <a:r>
              <a:rPr lang="en-US" dirty="0" smtClean="0"/>
              <a:t>, Shang-</a:t>
            </a:r>
            <a:r>
              <a:rPr lang="en-US" dirty="0" err="1" smtClean="0"/>
              <a:t>Tse</a:t>
            </a:r>
            <a:r>
              <a:rPr lang="en-US" dirty="0" smtClean="0"/>
              <a:t> Chuang, </a:t>
            </a:r>
            <a:r>
              <a:rPr lang="en-US" dirty="0" smtClean="0"/>
              <a:t>Anurag Agrawal, Hari </a:t>
            </a:r>
            <a:r>
              <a:rPr lang="en-US" dirty="0" err="1" smtClean="0"/>
              <a:t>Balakrishnan</a:t>
            </a:r>
            <a:r>
              <a:rPr lang="en-US" dirty="0" smtClean="0"/>
              <a:t>, Tom </a:t>
            </a:r>
            <a:r>
              <a:rPr lang="en-US" dirty="0" err="1" smtClean="0"/>
              <a:t>Edsall</a:t>
            </a:r>
            <a:r>
              <a:rPr lang="en-US" dirty="0" smtClean="0"/>
              <a:t>,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Katti</a:t>
            </a:r>
            <a:r>
              <a:rPr lang="en-US" dirty="0" smtClean="0"/>
              <a:t>, Nick </a:t>
            </a:r>
            <a:r>
              <a:rPr lang="en-US" dirty="0" smtClean="0"/>
              <a:t>McKeown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476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96" y="5778804"/>
            <a:ext cx="1973997" cy="440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27" y="5664244"/>
            <a:ext cx="1994162" cy="669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7" y="5603804"/>
            <a:ext cx="1497713" cy="790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6" y="5535837"/>
            <a:ext cx="2112931" cy="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Token bucket shaping</a:t>
            </a:r>
            <a:endParaRPr lang="en-US" dirty="0">
              <a:latin typeface="+mj-lt"/>
            </a:endParaRPr>
          </a:p>
        </p:txBody>
      </p:sp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3086100"/>
            <a:ext cx="4165609" cy="304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47900" y="3733800"/>
            <a:ext cx="361950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Font typeface="+mj-lt"/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3295590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6504879" y="2765911"/>
            <a:ext cx="1230395" cy="3209586"/>
            <a:chOff x="6504879" y="2765911"/>
            <a:chExt cx="1230395" cy="3209586"/>
          </a:xfrm>
        </p:grpSpPr>
        <p:sp>
          <p:nvSpPr>
            <p:cNvPr id="112" name="Rectangle 111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55" name="Straight Arrow Connector 15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5" name="Group 1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40" name="Freeform 13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14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46" name="Straight Arrow Connector 14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7" name="Group 116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32" name="Freeform 13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8" name="Group 117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24" name="Freeform 12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12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19" name="Straight Arrow Connector 118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56" name="TextBox 155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262"/>
    </mc:Choice>
    <mc:Fallback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+mj-lt"/>
                  </a:endParaRPr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5</a:t>
                    </a:r>
                    <a:endParaRPr lang="en-US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467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738722"/>
            <a:ext cx="12085372" cy="4236775"/>
            <a:chOff x="0" y="1738722"/>
            <a:chExt cx="12085372" cy="4236775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38722"/>
              <a:ext cx="1752600" cy="455675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09172" cy="3619657"/>
              <a:chOff x="76200" y="2355840"/>
              <a:chExt cx="12009172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In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46913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Out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Parser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+mj-lt"/>
                    <a:cs typeface="Seravek"/>
                  </a:rPr>
                  <a:t>D</a:t>
                </a:r>
                <a:r>
                  <a:rPr lang="en-US" dirty="0" err="1" smtClean="0">
                    <a:latin typeface="+mj-lt"/>
                    <a:cs typeface="Seravek"/>
                  </a:rPr>
                  <a:t>eparser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Ingress pipeline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Egress pipeline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pFabric</a:t>
            </a:r>
            <a:r>
              <a:rPr lang="en-US" dirty="0" smtClean="0">
                <a:latin typeface="+mj-lt"/>
              </a:rPr>
              <a:t> (SRPT)</a:t>
            </a:r>
            <a:endParaRPr lang="en-US" dirty="0"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20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0.18438 0.1893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4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pFabric</a:t>
            </a:r>
            <a:r>
              <a:rPr lang="en-US" dirty="0" smtClean="0">
                <a:latin typeface="+mj-lt"/>
              </a:rPr>
              <a:t> (SRPT)</a:t>
            </a:r>
            <a:endParaRPr lang="en-US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4" cy="448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+mj-lt"/>
                  <a:cs typeface="Seravek"/>
                </a:rPr>
                <a:t>Rank Computation </a:t>
              </a:r>
              <a:endParaRPr lang="en-US" sz="2000" dirty="0">
                <a:latin typeface="+mj-lt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+mj-lt"/>
                  </a:endParaRPr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5</a:t>
                    </a:r>
                    <a:endParaRPr lang="en-US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467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448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  <a:cs typeface="Seravek"/>
              </a:rPr>
              <a:t>H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cs typeface="Seravek"/>
              </a:rPr>
              <a:t>ierarchical scheduling algorithms need hierarchy of PIFOs</a:t>
            </a:r>
            <a:endParaRPr lang="en-US" sz="32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7033957" y="4493642"/>
            <a:ext cx="987248" cy="640812"/>
            <a:chOff x="7033957" y="4493642"/>
            <a:chExt cx="987248" cy="640812"/>
          </a:xfrm>
        </p:grpSpPr>
        <p:sp>
          <p:nvSpPr>
            <p:cNvPr id="100" name="Rectangle 99"/>
            <p:cNvSpPr/>
            <p:nvPr/>
          </p:nvSpPr>
          <p:spPr>
            <a:xfrm>
              <a:off x="7706946" y="4493642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33957" y="4495583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72684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705791" y="4492625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30" name="Group 29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15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943600" y="1745159"/>
            <a:ext cx="6133608" cy="4243982"/>
            <a:chOff x="5943600" y="1745159"/>
            <a:chExt cx="6133608" cy="4243982"/>
          </a:xfrm>
        </p:grpSpPr>
        <p:grpSp>
          <p:nvGrpSpPr>
            <p:cNvPr id="126" name="Group 125"/>
            <p:cNvGrpSpPr/>
            <p:nvPr/>
          </p:nvGrpSpPr>
          <p:grpSpPr>
            <a:xfrm>
              <a:off x="5943600" y="4465141"/>
              <a:ext cx="2609604" cy="1524000"/>
              <a:chOff x="5943600" y="4465141"/>
              <a:chExt cx="2609604" cy="152400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452795" y="4465141"/>
                <a:ext cx="1603820" cy="699280"/>
                <a:chOff x="1652854" y="903111"/>
                <a:chExt cx="774257" cy="313268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652854" y="903111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652854" y="1216378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2427111" y="903111"/>
                  <a:ext cx="0" cy="3132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5943600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PIFO-Red</a:t>
                </a:r>
              </a:p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(WFQ on a &amp; b)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410696" y="1745159"/>
              <a:ext cx="4666512" cy="4243982"/>
              <a:chOff x="7410696" y="1745159"/>
              <a:chExt cx="4666512" cy="424398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486405" y="2636341"/>
                <a:ext cx="2856211" cy="699280"/>
                <a:chOff x="6553200" y="5528487"/>
                <a:chExt cx="3622511" cy="77149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553200" y="5528487"/>
                  <a:ext cx="3622511" cy="771493"/>
                  <a:chOff x="1048252" y="903111"/>
                  <a:chExt cx="1378859" cy="313268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062754" y="903111"/>
                    <a:ext cx="136435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048252" y="1216378"/>
                    <a:ext cx="1378859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0" name="Rectangle 69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B</a:t>
                  </a:r>
                  <a:endParaRPr lang="en-US" kern="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014247" y="5566322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7581900" y="5562600"/>
                  <a:ext cx="2124959" cy="708040"/>
                  <a:chOff x="2178933" y="5549120"/>
                  <a:chExt cx="2124959" cy="70804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R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+mj-lt"/>
                        <a:cs typeface="Seravek"/>
                      </a:rPr>
                      <a:t>R</a:t>
                    </a: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2178933" y="5550171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+mj-lt"/>
                        <a:cs typeface="Seravek"/>
                      </a:rPr>
                      <a:t>R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</p:grpSp>
            <p:sp>
              <p:nvSpPr>
                <p:cNvPr id="77" name="Rectangle 76"/>
                <p:cNvSpPr/>
                <p:nvPr/>
              </p:nvSpPr>
              <p:spPr>
                <a:xfrm>
                  <a:off x="7145282" y="556365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7410696" y="1745159"/>
                <a:ext cx="30668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+mj-lt"/>
                    <a:cs typeface="Seravek"/>
                  </a:rPr>
                  <a:t>PIFO-root </a:t>
                </a:r>
              </a:p>
              <a:p>
                <a:pPr algn="ctr"/>
                <a:r>
                  <a:rPr lang="en-US" sz="2200" dirty="0" smtClean="0">
                    <a:latin typeface="+mj-lt"/>
                    <a:cs typeface="Seravek"/>
                  </a:rPr>
                  <a:t>(WFQ on Red &amp; Blue)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772404" y="4451661"/>
                <a:ext cx="1751312" cy="699280"/>
                <a:chOff x="7954536" y="5528487"/>
                <a:chExt cx="2221176" cy="77149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954536" y="5528487"/>
                  <a:ext cx="2221176" cy="771493"/>
                  <a:chOff x="1581651" y="903111"/>
                  <a:chExt cx="845460" cy="313268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581651" y="903111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1581651" y="1216378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+mj-lt"/>
                      <a:cs typeface="Seravek"/>
                    </a:rPr>
                    <a:t>1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+mj-lt"/>
                      <a:cs typeface="Seravek"/>
                    </a:rPr>
                    <a:t>2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8450945" y="5562600"/>
                  <a:ext cx="1255914" cy="708040"/>
                  <a:chOff x="3047978" y="5549120"/>
                  <a:chExt cx="1255914" cy="708040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+mj-lt"/>
                        <a:cs typeface="Seravek"/>
                      </a:rPr>
                      <a:t>1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+mj-lt"/>
                        <a:cs typeface="Seravek"/>
                      </a:rPr>
                      <a:t>2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cxnSp>
            <p:nvCxnSpPr>
              <p:cNvPr id="110" name="Straight Connector 109"/>
              <p:cNvCxnSpPr>
                <a:stCxn id="75" idx="2"/>
              </p:cNvCxnSpPr>
              <p:nvPr/>
            </p:nvCxnSpPr>
            <p:spPr>
              <a:xfrm>
                <a:off x="9139834" y="3309027"/>
                <a:ext cx="1661270" cy="111801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75" idx="2"/>
                <a:endCxn id="103" idx="0"/>
              </p:cNvCxnSpPr>
              <p:nvPr/>
            </p:nvCxnSpPr>
            <p:spPr>
              <a:xfrm flipH="1">
                <a:off x="7529814" y="3309027"/>
                <a:ext cx="1610020" cy="118703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9467604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PIFO-Blue</a:t>
                </a:r>
              </a:p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(WFQ on x &amp; y)</a:t>
                </a:r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10541" y="2667000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2568E-6 3.95187E-6 L 0.1275 0.365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9" y="182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02813 -1.8518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2E-6 -1.63775E-6 L 0.11671 0.0927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6" y="46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requirements, based on standard single-chip shared-memory switch (e.g., Broadcom Trident)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array, doesn’t scale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Scalable solution: use fact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5290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192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66900" y="365127"/>
            <a:ext cx="870585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Programmable scheduling at line rate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Programmable: Can we express a new scheduling algorithm?</a:t>
            </a:r>
          </a:p>
          <a:p>
            <a:endParaRPr lang="en-US" dirty="0"/>
          </a:p>
          <a:p>
            <a:r>
              <a:rPr lang="en-US" dirty="0" smtClean="0"/>
              <a:t>Line-rate: Highest capacity supported by a communication standard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0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228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E.g., </a:t>
            </a:r>
            <a:r>
              <a:rPr lang="en-US" dirty="0" smtClean="0"/>
              <a:t>&lt; 4</a:t>
            </a:r>
            <a:r>
              <a:rPr lang="en-US" dirty="0"/>
              <a:t>% area overhead </a:t>
            </a:r>
            <a:r>
              <a:rPr lang="en-US" dirty="0" smtClean="0"/>
              <a:t>for 5</a:t>
            </a:r>
            <a:r>
              <a:rPr lang="en-US" dirty="0"/>
              <a:t>-block PIFO </a:t>
            </a:r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About 7 mm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line-rate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860" y="1056554"/>
            <a:ext cx="9069841" cy="5877646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OpenFlow</a:t>
            </a:r>
            <a:r>
              <a:rPr lang="en-US" dirty="0" smtClean="0"/>
              <a:t>: Match-Action interface, fixed fields, fixed actions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P4, RMT, </a:t>
            </a:r>
            <a:r>
              <a:rPr lang="en-US" dirty="0" err="1" smtClean="0"/>
              <a:t>FlexPipe</a:t>
            </a:r>
            <a:r>
              <a:rPr lang="en-US" dirty="0" smtClean="0"/>
              <a:t>, </a:t>
            </a:r>
            <a:r>
              <a:rPr lang="en-US" dirty="0" err="1" smtClean="0"/>
              <a:t>Xpliant</a:t>
            </a:r>
            <a:r>
              <a:rPr lang="en-US" dirty="0" smtClean="0"/>
              <a:t>: Protocol-independent match-action pipeline.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6" name="Rounded Rectangle 75"/>
          <p:cNvSpPr/>
          <p:nvPr/>
        </p:nvSpPr>
        <p:spPr>
          <a:xfrm>
            <a:off x="5440359" y="2415130"/>
            <a:ext cx="862330" cy="2080670"/>
          </a:xfrm>
          <a:prstGeom prst="roundRect">
            <a:avLst>
              <a:gd name="adj" fmla="val 1438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650256" y="2733351"/>
            <a:ext cx="191764" cy="1453402"/>
            <a:chOff x="446634" y="3634489"/>
            <a:chExt cx="541103" cy="1352758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446634" y="3634489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46634" y="3724673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46634" y="3634489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46634" y="3814857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46634" y="3905041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446634" y="3814857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46634" y="3995225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46634" y="4085409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46634" y="3995225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46634" y="4175592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46634" y="4265776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46634" y="4175592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6634" y="4355960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46634" y="4446144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46634" y="4355960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46634" y="4536328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46634" y="4626512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634" y="4536328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46634" y="4716696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46634" y="4806880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46634" y="4716696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46634" y="4897063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6634" y="4987247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446634" y="4897063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ounded Rectangle 101"/>
          <p:cNvSpPr/>
          <p:nvPr/>
        </p:nvSpPr>
        <p:spPr>
          <a:xfrm>
            <a:off x="1842020" y="2362200"/>
            <a:ext cx="421214" cy="2209800"/>
          </a:xfrm>
          <a:prstGeom prst="roundRect">
            <a:avLst>
              <a:gd name="adj" fmla="val 1438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638301" y="205696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102" idx="3"/>
            <a:endCxn id="105" idx="1"/>
          </p:cNvCxnSpPr>
          <p:nvPr/>
        </p:nvCxnSpPr>
        <p:spPr>
          <a:xfrm>
            <a:off x="2263235" y="3467100"/>
            <a:ext cx="232949" cy="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2496183" y="2427369"/>
            <a:ext cx="2588204" cy="2080670"/>
          </a:xfrm>
          <a:prstGeom prst="roundRect">
            <a:avLst>
              <a:gd name="adj" fmla="val 1438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920237" y="205522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Ingress Pipeline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642979" y="250591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578551" y="2809102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  <a:endParaRPr lang="en-US" sz="1200" dirty="0"/>
          </a:p>
        </p:txBody>
      </p:sp>
      <p:sp>
        <p:nvSpPr>
          <p:cNvPr id="109" name="Oval 108"/>
          <p:cNvSpPr/>
          <p:nvPr/>
        </p:nvSpPr>
        <p:spPr>
          <a:xfrm>
            <a:off x="3582289" y="3088458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723756" y="3088458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859703" y="3088458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580370" y="3975104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721835" y="3975104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857783" y="3975104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2618724" y="2534726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3969959" y="2534726"/>
            <a:ext cx="938062" cy="165627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5566798" y="2539448"/>
            <a:ext cx="587799" cy="328193"/>
            <a:chOff x="931333" y="903111"/>
            <a:chExt cx="1495778" cy="313268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5566798" y="3073442"/>
            <a:ext cx="587799" cy="328193"/>
            <a:chOff x="931333" y="903111"/>
            <a:chExt cx="1495778" cy="313268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5566798" y="3594296"/>
            <a:ext cx="587799" cy="328193"/>
            <a:chOff x="931333" y="903111"/>
            <a:chExt cx="1495778" cy="313268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5566798" y="4104261"/>
            <a:ext cx="587799" cy="328193"/>
            <a:chOff x="931333" y="903111"/>
            <a:chExt cx="1495778" cy="313268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/>
          <p:cNvSpPr/>
          <p:nvPr/>
        </p:nvSpPr>
        <p:spPr>
          <a:xfrm>
            <a:off x="6019512" y="2552825"/>
            <a:ext cx="122388" cy="3050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888959" y="2551687"/>
            <a:ext cx="122388" cy="3050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019512" y="3087046"/>
            <a:ext cx="122388" cy="3050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888959" y="3085910"/>
            <a:ext cx="122388" cy="3050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5757055" y="3085910"/>
            <a:ext cx="122388" cy="3050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019512" y="3606132"/>
            <a:ext cx="122388" cy="3050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888959" y="3604996"/>
            <a:ext cx="122388" cy="3050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6019513" y="4116276"/>
            <a:ext cx="122388" cy="3050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5084388" y="3457075"/>
            <a:ext cx="331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305021" y="206446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Scheduler</a:t>
            </a:r>
            <a:endParaRPr lang="en-US" dirty="0"/>
          </a:p>
        </p:txBody>
      </p:sp>
      <p:sp>
        <p:nvSpPr>
          <p:cNvPr id="143" name="Rounded Rectangle 142"/>
          <p:cNvSpPr/>
          <p:nvPr/>
        </p:nvSpPr>
        <p:spPr>
          <a:xfrm>
            <a:off x="6743300" y="2415130"/>
            <a:ext cx="2588204" cy="2080670"/>
          </a:xfrm>
          <a:prstGeom prst="roundRect">
            <a:avLst>
              <a:gd name="adj" fmla="val 1438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6376124" y="3443225"/>
            <a:ext cx="331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10109911" y="2744187"/>
            <a:ext cx="215191" cy="1468707"/>
            <a:chOff x="8602898" y="3644471"/>
            <a:chExt cx="541103" cy="1352758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8602898" y="3644471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8602898" y="3734655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9138980" y="3644471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8602898" y="3824839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8602898" y="3915023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9138980" y="3824839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602898" y="4005206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602898" y="4095390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9138980" y="4005206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602898" y="4185574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602898" y="4275758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9138980" y="4185574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8602898" y="4365942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8602898" y="4456126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9138980" y="4365942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8602898" y="4546310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8602898" y="4636494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9138980" y="4546310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8602898" y="4726677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8602898" y="4816861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9138980" y="4726677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8602898" y="4907045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8602898" y="4997229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9138980" y="4907045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ounded Rectangle 169"/>
          <p:cNvSpPr/>
          <p:nvPr/>
        </p:nvSpPr>
        <p:spPr>
          <a:xfrm>
            <a:off x="9722718" y="2548359"/>
            <a:ext cx="381741" cy="1860364"/>
          </a:xfrm>
          <a:prstGeom prst="roundRect">
            <a:avLst>
              <a:gd name="adj" fmla="val 1438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9368119" y="3443225"/>
            <a:ext cx="331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9365220" y="206446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7309029" y="205696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Pipeline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3009901" y="280910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  <a:endParaRPr lang="en-US" sz="1200" dirty="0"/>
          </a:p>
        </p:txBody>
      </p:sp>
      <p:grpSp>
        <p:nvGrpSpPr>
          <p:cNvPr id="175" name="Group 174"/>
          <p:cNvGrpSpPr/>
          <p:nvPr/>
        </p:nvGrpSpPr>
        <p:grpSpPr>
          <a:xfrm>
            <a:off x="2657170" y="2867640"/>
            <a:ext cx="851685" cy="159453"/>
            <a:chOff x="1133169" y="3629639"/>
            <a:chExt cx="851685" cy="587483"/>
          </a:xfrm>
        </p:grpSpPr>
        <p:sp>
          <p:nvSpPr>
            <p:cNvPr id="176" name="Rectangle 17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TextBox 177"/>
          <p:cNvSpPr txBox="1"/>
          <p:nvPr/>
        </p:nvSpPr>
        <p:spPr>
          <a:xfrm>
            <a:off x="2579029" y="3086101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010379" y="3086101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  <a:endParaRPr lang="en-US" sz="1200" dirty="0"/>
          </a:p>
        </p:txBody>
      </p:sp>
      <p:grpSp>
        <p:nvGrpSpPr>
          <p:cNvPr id="180" name="Group 179"/>
          <p:cNvGrpSpPr/>
          <p:nvPr/>
        </p:nvGrpSpPr>
        <p:grpSpPr>
          <a:xfrm>
            <a:off x="2657648" y="3144639"/>
            <a:ext cx="851685" cy="159453"/>
            <a:chOff x="1133169" y="3629639"/>
            <a:chExt cx="851685" cy="587483"/>
          </a:xfrm>
        </p:grpSpPr>
        <p:sp>
          <p:nvSpPr>
            <p:cNvPr id="181" name="Rectangle 18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TextBox 182"/>
          <p:cNvSpPr txBox="1"/>
          <p:nvPr/>
        </p:nvSpPr>
        <p:spPr>
          <a:xfrm>
            <a:off x="2580522" y="3848101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  <a:endParaRPr lang="en-US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011872" y="3848101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  <a:endParaRPr lang="en-US" sz="1200" dirty="0"/>
          </a:p>
        </p:txBody>
      </p:sp>
      <p:grpSp>
        <p:nvGrpSpPr>
          <p:cNvPr id="185" name="Group 184"/>
          <p:cNvGrpSpPr/>
          <p:nvPr/>
        </p:nvGrpSpPr>
        <p:grpSpPr>
          <a:xfrm>
            <a:off x="2659141" y="3906639"/>
            <a:ext cx="851685" cy="159453"/>
            <a:chOff x="1133169" y="3629639"/>
            <a:chExt cx="851685" cy="587483"/>
          </a:xfrm>
        </p:grpSpPr>
        <p:sp>
          <p:nvSpPr>
            <p:cNvPr id="186" name="Rectangle 18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Oval 187"/>
          <p:cNvSpPr/>
          <p:nvPr/>
        </p:nvSpPr>
        <p:spPr>
          <a:xfrm>
            <a:off x="3047018" y="3389918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047018" y="3542318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3047018" y="3694718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3977131" y="250608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N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3931057" y="2809276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  <a:endParaRPr lang="en-US" sz="12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362407" y="2809276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  <a:endParaRPr lang="en-US" sz="12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4009676" y="2867814"/>
            <a:ext cx="851685" cy="159453"/>
            <a:chOff x="1133169" y="3629639"/>
            <a:chExt cx="851685" cy="587483"/>
          </a:xfrm>
        </p:grpSpPr>
        <p:sp>
          <p:nvSpPr>
            <p:cNvPr id="195" name="Rectangle 19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>
            <a:off x="3931535" y="3086275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  <a:endParaRPr lang="en-US" sz="1200" dirty="0"/>
          </a:p>
        </p:txBody>
      </p:sp>
      <p:sp>
        <p:nvSpPr>
          <p:cNvPr id="198" name="TextBox 197"/>
          <p:cNvSpPr txBox="1"/>
          <p:nvPr/>
        </p:nvSpPr>
        <p:spPr>
          <a:xfrm>
            <a:off x="4362885" y="3086275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  <a:endParaRPr lang="en-US" sz="1200" dirty="0"/>
          </a:p>
        </p:txBody>
      </p:sp>
      <p:grpSp>
        <p:nvGrpSpPr>
          <p:cNvPr id="199" name="Group 198"/>
          <p:cNvGrpSpPr/>
          <p:nvPr/>
        </p:nvGrpSpPr>
        <p:grpSpPr>
          <a:xfrm>
            <a:off x="4010154" y="3144813"/>
            <a:ext cx="851685" cy="159453"/>
            <a:chOff x="1133169" y="3629639"/>
            <a:chExt cx="851685" cy="587483"/>
          </a:xfrm>
        </p:grpSpPr>
        <p:sp>
          <p:nvSpPr>
            <p:cNvPr id="200" name="Rectangle 19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/>
          <p:cNvSpPr txBox="1"/>
          <p:nvPr/>
        </p:nvSpPr>
        <p:spPr>
          <a:xfrm>
            <a:off x="3933028" y="3848275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  <a:endParaRPr lang="en-US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4364378" y="3848275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4011647" y="3906813"/>
            <a:ext cx="851685" cy="159453"/>
            <a:chOff x="1133169" y="3629639"/>
            <a:chExt cx="851685" cy="587483"/>
          </a:xfrm>
        </p:grpSpPr>
        <p:sp>
          <p:nvSpPr>
            <p:cNvPr id="205" name="Rectangle 20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Oval 206"/>
          <p:cNvSpPr/>
          <p:nvPr/>
        </p:nvSpPr>
        <p:spPr>
          <a:xfrm>
            <a:off x="4399524" y="3390092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4399524" y="3542492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4399524" y="3694892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6948279" y="251460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1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6883851" y="2817790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  <a:endParaRPr lang="en-US" sz="1200" dirty="0"/>
          </a:p>
        </p:txBody>
      </p:sp>
      <p:sp>
        <p:nvSpPr>
          <p:cNvPr id="212" name="Oval 211"/>
          <p:cNvSpPr/>
          <p:nvPr/>
        </p:nvSpPr>
        <p:spPr>
          <a:xfrm>
            <a:off x="7887589" y="3097146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8029056" y="3097146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8165003" y="3097146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7885670" y="3983792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8027135" y="3983792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8163083" y="3983792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ounded Rectangle 217"/>
          <p:cNvSpPr/>
          <p:nvPr/>
        </p:nvSpPr>
        <p:spPr>
          <a:xfrm>
            <a:off x="6924024" y="2543414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ounded Rectangle 218"/>
          <p:cNvSpPr/>
          <p:nvPr/>
        </p:nvSpPr>
        <p:spPr>
          <a:xfrm>
            <a:off x="8275259" y="2543414"/>
            <a:ext cx="938062" cy="165627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>
            <a:off x="7315201" y="281779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  <a:endParaRPr lang="en-US" sz="1200" dirty="0"/>
          </a:p>
        </p:txBody>
      </p:sp>
      <p:grpSp>
        <p:nvGrpSpPr>
          <p:cNvPr id="221" name="Group 220"/>
          <p:cNvGrpSpPr/>
          <p:nvPr/>
        </p:nvGrpSpPr>
        <p:grpSpPr>
          <a:xfrm>
            <a:off x="6962470" y="2876328"/>
            <a:ext cx="851685" cy="159453"/>
            <a:chOff x="1133169" y="3629639"/>
            <a:chExt cx="851685" cy="587483"/>
          </a:xfrm>
        </p:grpSpPr>
        <p:sp>
          <p:nvSpPr>
            <p:cNvPr id="222" name="Rectangle 221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TextBox 223"/>
          <p:cNvSpPr txBox="1"/>
          <p:nvPr/>
        </p:nvSpPr>
        <p:spPr>
          <a:xfrm>
            <a:off x="6884329" y="3094789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  <a:endParaRPr lang="en-US" sz="1200" dirty="0"/>
          </a:p>
        </p:txBody>
      </p:sp>
      <p:sp>
        <p:nvSpPr>
          <p:cNvPr id="225" name="TextBox 224"/>
          <p:cNvSpPr txBox="1"/>
          <p:nvPr/>
        </p:nvSpPr>
        <p:spPr>
          <a:xfrm>
            <a:off x="7315679" y="3094789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  <a:endParaRPr lang="en-US" sz="1200" dirty="0"/>
          </a:p>
        </p:txBody>
      </p:sp>
      <p:grpSp>
        <p:nvGrpSpPr>
          <p:cNvPr id="226" name="Group 225"/>
          <p:cNvGrpSpPr/>
          <p:nvPr/>
        </p:nvGrpSpPr>
        <p:grpSpPr>
          <a:xfrm>
            <a:off x="6962948" y="3153327"/>
            <a:ext cx="851685" cy="159453"/>
            <a:chOff x="1133169" y="3629639"/>
            <a:chExt cx="851685" cy="587483"/>
          </a:xfrm>
        </p:grpSpPr>
        <p:sp>
          <p:nvSpPr>
            <p:cNvPr id="227" name="Rectangle 226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Straight Connector 227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Box 228"/>
          <p:cNvSpPr txBox="1"/>
          <p:nvPr/>
        </p:nvSpPr>
        <p:spPr>
          <a:xfrm>
            <a:off x="6885822" y="3856789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  <a:endParaRPr lang="en-US" sz="1200" dirty="0"/>
          </a:p>
        </p:txBody>
      </p:sp>
      <p:sp>
        <p:nvSpPr>
          <p:cNvPr id="230" name="TextBox 229"/>
          <p:cNvSpPr txBox="1"/>
          <p:nvPr/>
        </p:nvSpPr>
        <p:spPr>
          <a:xfrm>
            <a:off x="7317172" y="3856789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  <a:endParaRPr lang="en-US" sz="1200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6964441" y="3915327"/>
            <a:ext cx="851685" cy="159453"/>
            <a:chOff x="1133169" y="3629639"/>
            <a:chExt cx="851685" cy="587483"/>
          </a:xfrm>
        </p:grpSpPr>
        <p:sp>
          <p:nvSpPr>
            <p:cNvPr id="232" name="Rectangle 231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Oval 233"/>
          <p:cNvSpPr/>
          <p:nvPr/>
        </p:nvSpPr>
        <p:spPr>
          <a:xfrm>
            <a:off x="7352318" y="3398606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7352318" y="3551006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7352318" y="3703406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8282431" y="2514774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N</a:t>
            </a:r>
            <a:endParaRPr lang="en-US" dirty="0"/>
          </a:p>
        </p:txBody>
      </p:sp>
      <p:sp>
        <p:nvSpPr>
          <p:cNvPr id="238" name="TextBox 237"/>
          <p:cNvSpPr txBox="1"/>
          <p:nvPr/>
        </p:nvSpPr>
        <p:spPr>
          <a:xfrm>
            <a:off x="8236357" y="2817964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  <a:endParaRPr lang="en-US" sz="1200" dirty="0"/>
          </a:p>
        </p:txBody>
      </p:sp>
      <p:sp>
        <p:nvSpPr>
          <p:cNvPr id="239" name="TextBox 238"/>
          <p:cNvSpPr txBox="1"/>
          <p:nvPr/>
        </p:nvSpPr>
        <p:spPr>
          <a:xfrm>
            <a:off x="8667707" y="2817964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  <a:endParaRPr lang="en-US" sz="1200" dirty="0"/>
          </a:p>
        </p:txBody>
      </p:sp>
      <p:grpSp>
        <p:nvGrpSpPr>
          <p:cNvPr id="240" name="Group 239"/>
          <p:cNvGrpSpPr/>
          <p:nvPr/>
        </p:nvGrpSpPr>
        <p:grpSpPr>
          <a:xfrm>
            <a:off x="8314976" y="2876502"/>
            <a:ext cx="851685" cy="159453"/>
            <a:chOff x="1133169" y="3629639"/>
            <a:chExt cx="851685" cy="587483"/>
          </a:xfrm>
        </p:grpSpPr>
        <p:sp>
          <p:nvSpPr>
            <p:cNvPr id="241" name="Rectangle 24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TextBox 242"/>
          <p:cNvSpPr txBox="1"/>
          <p:nvPr/>
        </p:nvSpPr>
        <p:spPr>
          <a:xfrm>
            <a:off x="8236835" y="3094963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  <a:endParaRPr lang="en-US" sz="12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668185" y="3094963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  <a:endParaRPr lang="en-US" sz="1200" dirty="0"/>
          </a:p>
        </p:txBody>
      </p:sp>
      <p:grpSp>
        <p:nvGrpSpPr>
          <p:cNvPr id="245" name="Group 244"/>
          <p:cNvGrpSpPr/>
          <p:nvPr/>
        </p:nvGrpSpPr>
        <p:grpSpPr>
          <a:xfrm>
            <a:off x="8315454" y="3153501"/>
            <a:ext cx="851685" cy="159453"/>
            <a:chOff x="1133169" y="3629639"/>
            <a:chExt cx="851685" cy="587483"/>
          </a:xfrm>
        </p:grpSpPr>
        <p:sp>
          <p:nvSpPr>
            <p:cNvPr id="246" name="Rectangle 24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TextBox 247"/>
          <p:cNvSpPr txBox="1"/>
          <p:nvPr/>
        </p:nvSpPr>
        <p:spPr>
          <a:xfrm>
            <a:off x="8238328" y="3856963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  <a:endParaRPr lang="en-US" sz="1200" dirty="0"/>
          </a:p>
        </p:txBody>
      </p:sp>
      <p:sp>
        <p:nvSpPr>
          <p:cNvPr id="249" name="TextBox 248"/>
          <p:cNvSpPr txBox="1"/>
          <p:nvPr/>
        </p:nvSpPr>
        <p:spPr>
          <a:xfrm>
            <a:off x="8669678" y="3856963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  <a:endParaRPr lang="en-US" sz="1200" dirty="0"/>
          </a:p>
        </p:txBody>
      </p:sp>
      <p:grpSp>
        <p:nvGrpSpPr>
          <p:cNvPr id="250" name="Group 249"/>
          <p:cNvGrpSpPr/>
          <p:nvPr/>
        </p:nvGrpSpPr>
        <p:grpSpPr>
          <a:xfrm>
            <a:off x="8316947" y="3915501"/>
            <a:ext cx="851685" cy="159453"/>
            <a:chOff x="1133169" y="3629639"/>
            <a:chExt cx="851685" cy="587483"/>
          </a:xfrm>
        </p:grpSpPr>
        <p:sp>
          <p:nvSpPr>
            <p:cNvPr id="251" name="Rectangle 25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Oval 252"/>
          <p:cNvSpPr/>
          <p:nvPr/>
        </p:nvSpPr>
        <p:spPr>
          <a:xfrm>
            <a:off x="8704824" y="3398780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8704824" y="3551180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8704824" y="3703580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893972" y="2610465"/>
            <a:ext cx="334339" cy="33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1820924" y="257894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  <a:endParaRPr lang="en-US" dirty="0"/>
          </a:p>
        </p:txBody>
      </p:sp>
      <p:sp>
        <p:nvSpPr>
          <p:cNvPr id="258" name="Oval 257"/>
          <p:cNvSpPr/>
          <p:nvPr/>
        </p:nvSpPr>
        <p:spPr>
          <a:xfrm>
            <a:off x="1892359" y="3228728"/>
            <a:ext cx="334339" cy="33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886904" y="32004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</a:t>
            </a:r>
            <a:endParaRPr lang="en-US" dirty="0"/>
          </a:p>
        </p:txBody>
      </p:sp>
      <p:sp>
        <p:nvSpPr>
          <p:cNvPr id="260" name="Oval 259"/>
          <p:cNvSpPr/>
          <p:nvPr/>
        </p:nvSpPr>
        <p:spPr>
          <a:xfrm>
            <a:off x="1885724" y="3836127"/>
            <a:ext cx="334339" cy="33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TextBox 260"/>
          <p:cNvSpPr txBox="1"/>
          <p:nvPr/>
        </p:nvSpPr>
        <p:spPr>
          <a:xfrm>
            <a:off x="1789915" y="381000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  <a:endParaRPr lang="en-US" dirty="0"/>
          </a:p>
        </p:txBody>
      </p:sp>
      <p:cxnSp>
        <p:nvCxnSpPr>
          <p:cNvPr id="262" name="Straight Arrow Connector 261"/>
          <p:cNvCxnSpPr/>
          <p:nvPr/>
        </p:nvCxnSpPr>
        <p:spPr>
          <a:xfrm>
            <a:off x="2061437" y="2948026"/>
            <a:ext cx="0" cy="282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endCxn id="261" idx="0"/>
          </p:cNvCxnSpPr>
          <p:nvPr/>
        </p:nvCxnSpPr>
        <p:spPr>
          <a:xfrm>
            <a:off x="2052894" y="3600406"/>
            <a:ext cx="25723" cy="209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5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6" grpId="0" animBg="1"/>
      <p:bldP spid="102" grpId="0" animBg="1"/>
      <p:bldP spid="103" grpId="0"/>
      <p:bldP spid="105" grpId="0" animBg="1"/>
      <p:bldP spid="106" grpId="0"/>
      <p:bldP spid="107" grpId="0"/>
      <p:bldP spid="108" grpId="0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2" grpId="0"/>
      <p:bldP spid="143" grpId="0" animBg="1"/>
      <p:bldP spid="170" grpId="0" animBg="1"/>
      <p:bldP spid="172" grpId="0"/>
      <p:bldP spid="173" grpId="0"/>
      <p:bldP spid="174" grpId="0"/>
      <p:bldP spid="178" grpId="0"/>
      <p:bldP spid="179" grpId="0"/>
      <p:bldP spid="183" grpId="0"/>
      <p:bldP spid="184" grpId="0"/>
      <p:bldP spid="188" grpId="0" animBg="1"/>
      <p:bldP spid="189" grpId="0" animBg="1"/>
      <p:bldP spid="190" grpId="0" animBg="1"/>
      <p:bldP spid="191" grpId="0"/>
      <p:bldP spid="192" grpId="0"/>
      <p:bldP spid="193" grpId="0"/>
      <p:bldP spid="197" grpId="0"/>
      <p:bldP spid="198" grpId="0"/>
      <p:bldP spid="202" grpId="0"/>
      <p:bldP spid="203" grpId="0"/>
      <p:bldP spid="207" grpId="0" animBg="1"/>
      <p:bldP spid="208" grpId="0" animBg="1"/>
      <p:bldP spid="209" grpId="0" animBg="1"/>
      <p:bldP spid="210" grpId="0"/>
      <p:bldP spid="211" grpId="0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/>
      <p:bldP spid="224" grpId="0"/>
      <p:bldP spid="225" grpId="0"/>
      <p:bldP spid="229" grpId="0"/>
      <p:bldP spid="230" grpId="0"/>
      <p:bldP spid="234" grpId="0" animBg="1"/>
      <p:bldP spid="235" grpId="0" animBg="1"/>
      <p:bldP spid="236" grpId="0" animBg="1"/>
      <p:bldP spid="237" grpId="0"/>
      <p:bldP spid="238" grpId="0"/>
      <p:bldP spid="239" grpId="0"/>
      <p:bldP spid="243" grpId="0"/>
      <p:bldP spid="244" grpId="0"/>
      <p:bldP spid="248" grpId="0"/>
      <p:bldP spid="249" grpId="0"/>
      <p:bldP spid="253" grpId="0" animBg="1"/>
      <p:bldP spid="254" grpId="0" animBg="1"/>
      <p:bldP spid="255" grpId="0" animBg="1"/>
      <p:bldP spid="256" grpId="0" animBg="1"/>
      <p:bldP spid="257" grpId="0"/>
      <p:bldP spid="258" grpId="0" animBg="1"/>
      <p:bldP spid="259" grpId="0"/>
      <p:bldP spid="260" grpId="0" animBg="1"/>
      <p:bldP spid="2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Why is programmable scheduling hard?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</a:t>
            </a:r>
            <a:r>
              <a:rPr lang="en-US" dirty="0" smtClean="0">
                <a:latin typeface="Gadugi" panose="020B0502040204020203" pitchFamily="34" charset="0"/>
              </a:rPr>
              <a:t> scheduling algorithms, but no abstractions for scheduling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In contrast to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P</a:t>
            </a:r>
            <a:r>
              <a:rPr lang="en-US" dirty="0" smtClean="0">
                <a:latin typeface="Gadugi" panose="020B0502040204020203" pitchFamily="34" charset="0"/>
              </a:rPr>
              <a:t>arse graphs for parsing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Match-action tables for forwarding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On the surface, packet transactions are insufficient</a:t>
            </a:r>
          </a:p>
        </p:txBody>
      </p:sp>
    </p:spTree>
    <p:extLst>
      <p:ext uri="{BB962C8B-B14F-4D97-AF65-F5344CB8AC3E}">
        <p14:creationId xmlns:p14="http://schemas.microsoft.com/office/powerpoint/2010/main" val="405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728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fair-</a:t>
            </a:r>
            <a:r>
              <a:rPr lang="en-US" dirty="0" err="1" smtClean="0">
                <a:latin typeface="+mj-lt"/>
              </a:rPr>
              <a:t>queueing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+mj-lt"/>
              </a:rPr>
              <a:t>Key observation</a:t>
            </a:r>
          </a:p>
          <a:p>
            <a:r>
              <a:rPr lang="en-US" dirty="0">
                <a:latin typeface="+mj-lt"/>
              </a:rPr>
              <a:t>In many </a:t>
            </a:r>
            <a:r>
              <a:rPr lang="en-US" dirty="0" smtClean="0">
                <a:latin typeface="+mj-lt"/>
              </a:rPr>
              <a:t>algorithms, the scheduling order/time can be determined on </a:t>
            </a:r>
            <a:r>
              <a:rPr lang="en-US" dirty="0" err="1" smtClean="0">
                <a:latin typeface="+mj-lt"/>
              </a:rPr>
              <a:t>enqueue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i.e.</a:t>
            </a:r>
            <a:r>
              <a:rPr lang="en-US" dirty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relative order of buffered packets does </a:t>
            </a:r>
            <a:r>
              <a:rPr lang="en-US" dirty="0">
                <a:latin typeface="+mj-lt"/>
              </a:rPr>
              <a:t>not </a:t>
            </a:r>
            <a:r>
              <a:rPr lang="en-US" dirty="0" smtClean="0">
                <a:latin typeface="+mj-lt"/>
              </a:rPr>
              <a:t>change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ackets are pushed into an </a:t>
            </a:r>
            <a:r>
              <a:rPr lang="en-US" dirty="0">
                <a:latin typeface="+mj-lt"/>
              </a:rPr>
              <a:t>arbitrary </a:t>
            </a:r>
            <a:r>
              <a:rPr lang="en-US" dirty="0" smtClean="0">
                <a:latin typeface="+mj-lt"/>
              </a:rPr>
              <a:t>location based on a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number, and </a:t>
            </a:r>
            <a:r>
              <a:rPr lang="en-US" dirty="0" err="1" smtClean="0">
                <a:latin typeface="+mj-lt"/>
              </a:rPr>
              <a:t>dequeued</a:t>
            </a:r>
            <a:r>
              <a:rPr lang="en-US" dirty="0" smtClean="0">
                <a:latin typeface="+mj-lt"/>
              </a:rPr>
              <a:t> from the head</a:t>
            </a:r>
          </a:p>
          <a:p>
            <a:pPr lvl="1"/>
            <a:r>
              <a:rPr lang="en-US" dirty="0" smtClean="0">
                <a:latin typeface="+mj-lt"/>
              </a:rPr>
              <a:t>First used as a proof construct by Chuang et. al. in the 90s</a:t>
            </a:r>
          </a:p>
          <a:p>
            <a:pPr lvl="1"/>
            <a:r>
              <a:rPr lang="en-US" dirty="0" smtClean="0">
                <a:latin typeface="+mj-lt"/>
              </a:rPr>
              <a:t>Also a powerful construct for programmable scheduling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en-US" sz="2000" dirty="0" err="1" smtClean="0">
                <a:latin typeface="+mj-lt"/>
                <a:cs typeface="Seravek"/>
              </a:rPr>
              <a:t>p.tmp</a:t>
            </a:r>
            <a:r>
              <a:rPr lang="en-US" sz="2000" dirty="0" smtClean="0">
                <a:latin typeface="+mj-lt"/>
                <a:cs typeface="Seravek"/>
              </a:rPr>
              <a:t> = T[f] + </a:t>
            </a:r>
            <a:r>
              <a:rPr lang="en-US" sz="2000" dirty="0" err="1" smtClean="0">
                <a:latin typeface="+mj-lt"/>
                <a:cs typeface="Seravek"/>
              </a:rPr>
              <a:t>p.len</a:t>
            </a:r>
            <a:endParaRPr lang="en-US" sz="2000" dirty="0" smtClean="0">
              <a:latin typeface="+mj-lt"/>
              <a:cs typeface="Seravek"/>
            </a:endParaRP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is-IS" sz="2000" b="1" dirty="0" smtClean="0">
                <a:latin typeface="+mj-lt"/>
                <a:cs typeface="Seravek"/>
              </a:rPr>
              <a:t>p.rank = 2 * p.tmp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3086100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2057400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419100" y="12223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533400" y="6092825"/>
            <a:ext cx="11925300" cy="76517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Rank computation expressed </a:t>
            </a:r>
            <a:r>
              <a:rPr lang="en-US" dirty="0" smtClean="0">
                <a:latin typeface="+mj-lt"/>
              </a:rPr>
              <a:t>using packet transactions</a:t>
            </a:r>
            <a:endParaRPr lang="en-US" sz="2800" dirty="0" smtClean="0">
              <a:latin typeface="+mj-lt"/>
            </a:endParaRP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515100" y="2781300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/>
      <p:bldP spid="1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Weighted Fair Queuing</a:t>
            </a:r>
            <a:endParaRPr lang="en-US" dirty="0">
              <a:latin typeface="+mj-lt"/>
            </a:endParaRPr>
          </a:p>
        </p:txBody>
      </p:sp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04879" y="2765911"/>
            <a:ext cx="1230395" cy="3209586"/>
            <a:chOff x="6504879" y="2765911"/>
            <a:chExt cx="1230395" cy="3209586"/>
          </a:xfrm>
        </p:grpSpPr>
        <p:sp>
          <p:nvSpPr>
            <p:cNvPr id="353" name="Rectangle 35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306" name="Freeform 3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320" name="Straight Arrow Connector 31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321" name="Straight Arrow Connector 32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323" name="Group 32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376" name="Freeform 3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378" name="Straight Connector 37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Rectangle 45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461" name="Straight Arrow Connector 46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62" name="Straight Arrow Connector 46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63" name="Group 4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464" name="Freeform 46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465" name="Straight Connector 46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9" name="Rectangle 46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470" name="Straight Arrow Connector 46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71" name="Straight Arrow Connector 47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72" name="Group 471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73" name="Freeform 47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474" name="Straight Connector 47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8" name="Rectangle 47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479" name="Straight Arrow Connector 47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80" name="Straight Arrow Connector 47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82" name="Straight Arrow Connector 481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3" name="Straight Arrow Connector 482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4" name="Straight Arrow Connector 483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5" name="Straight Arrow Connector 484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3086100"/>
            <a:ext cx="4165609" cy="2673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47900" y="381931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/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6997" y="3295590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7851</TotalTime>
  <Words>3116</Words>
  <Application>Microsoft Macintosh PowerPoint</Application>
  <PresentationFormat>Widescreen</PresentationFormat>
  <Paragraphs>590</Paragraphs>
  <Slides>29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Gadugi</vt:lpstr>
      <vt:lpstr>Seravek</vt:lpstr>
      <vt:lpstr>Wingdings</vt:lpstr>
      <vt:lpstr>Arial</vt:lpstr>
      <vt:lpstr>Office Theme</vt:lpstr>
      <vt:lpstr>Programmable Packet Scheduling at Line Rate</vt:lpstr>
      <vt:lpstr>Programmable scheduling at line rate</vt:lpstr>
      <vt:lpstr>Programmability at line-rate</vt:lpstr>
      <vt:lpstr>Why is programmable scheduling hard?</vt:lpstr>
      <vt:lpstr>What does the scheduler do?</vt:lpstr>
      <vt:lpstr>The Push-In First-Out Queue</vt:lpstr>
      <vt:lpstr>A programmable scheduler</vt:lpstr>
      <vt:lpstr>A programmable scheduler</vt:lpstr>
      <vt:lpstr>Weighted Fair Queuing</vt:lpstr>
      <vt:lpstr>Token bucket shaping</vt:lpstr>
      <vt:lpstr>pFabric (SRPT)</vt:lpstr>
      <vt:lpstr>pFabric (SRPT)</vt:lpstr>
      <vt:lpstr>Beyond a single PIFO</vt:lpstr>
      <vt:lpstr>Tree of PIFOs</vt:lpstr>
      <vt:lpstr>Expressiveness of PIFOs</vt:lpstr>
      <vt:lpstr>PIFO in hardware</vt:lpstr>
      <vt:lpstr>A PIFO block</vt:lpstr>
      <vt:lpstr>Hardware implementation</vt:lpstr>
      <vt:lpstr>A PIFO block</vt:lpstr>
      <vt:lpstr>A PIFO mesh</vt:lpstr>
      <vt:lpstr>Hardware feasibility</vt:lpstr>
      <vt:lpstr>Backup slides</vt:lpstr>
      <vt:lpstr>Proposal: scheduling in P4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2789</cp:revision>
  <dcterms:created xsi:type="dcterms:W3CDTF">2015-11-20T07:11:46Z</dcterms:created>
  <dcterms:modified xsi:type="dcterms:W3CDTF">2016-08-05T02:28:06Z</dcterms:modified>
</cp:coreProperties>
</file>