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tags/tag17.xml" ContentType="application/vnd.openxmlformats-officedocument.presentationml.tags+xml"/>
  <Override PartName="/ppt/notesSlides/notesSlide28.xml" ContentType="application/vnd.openxmlformats-officedocument.presentationml.notesSlide+xml"/>
  <Override PartName="/ppt/tags/tag1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9.xml" ContentType="application/vnd.openxmlformats-officedocument.presentationml.tags+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93" r:id="rId3"/>
    <p:sldId id="315" r:id="rId4"/>
    <p:sldId id="316" r:id="rId5"/>
    <p:sldId id="354" r:id="rId6"/>
    <p:sldId id="319" r:id="rId7"/>
    <p:sldId id="320" r:id="rId8"/>
    <p:sldId id="480" r:id="rId9"/>
    <p:sldId id="503" r:id="rId10"/>
    <p:sldId id="485" r:id="rId11"/>
    <p:sldId id="486" r:id="rId12"/>
    <p:sldId id="487" r:id="rId13"/>
    <p:sldId id="488" r:id="rId14"/>
    <p:sldId id="489" r:id="rId15"/>
    <p:sldId id="490" r:id="rId16"/>
    <p:sldId id="491" r:id="rId17"/>
    <p:sldId id="492" r:id="rId18"/>
    <p:sldId id="493" r:id="rId19"/>
    <p:sldId id="494" r:id="rId20"/>
    <p:sldId id="495" r:id="rId21"/>
    <p:sldId id="496" r:id="rId22"/>
    <p:sldId id="497" r:id="rId23"/>
    <p:sldId id="498" r:id="rId24"/>
    <p:sldId id="499" r:id="rId25"/>
    <p:sldId id="500" r:id="rId26"/>
    <p:sldId id="501" r:id="rId27"/>
    <p:sldId id="502" r:id="rId28"/>
    <p:sldId id="399" r:id="rId29"/>
    <p:sldId id="482" r:id="rId30"/>
    <p:sldId id="481" r:id="rId31"/>
    <p:sldId id="420" r:id="rId32"/>
    <p:sldId id="421" r:id="rId33"/>
    <p:sldId id="422" r:id="rId34"/>
    <p:sldId id="423" r:id="rId35"/>
    <p:sldId id="424" r:id="rId36"/>
    <p:sldId id="429" r:id="rId37"/>
    <p:sldId id="470" r:id="rId38"/>
    <p:sldId id="471" r:id="rId39"/>
    <p:sldId id="472" r:id="rId40"/>
    <p:sldId id="473" r:id="rId41"/>
    <p:sldId id="474" r:id="rId42"/>
    <p:sldId id="475" r:id="rId43"/>
    <p:sldId id="483" r:id="rId44"/>
    <p:sldId id="432" r:id="rId45"/>
    <p:sldId id="358" r:id="rId46"/>
    <p:sldId id="350" r:id="rId47"/>
    <p:sldId id="464" r:id="rId48"/>
    <p:sldId id="465" r:id="rId49"/>
    <p:sldId id="375" r:id="rId50"/>
    <p:sldId id="299" r:id="rId51"/>
    <p:sldId id="357" r:id="rId52"/>
    <p:sldId id="305" r:id="rId53"/>
    <p:sldId id="306" r:id="rId54"/>
    <p:sldId id="301" r:id="rId55"/>
    <p:sldId id="271" r:id="rId56"/>
    <p:sldId id="326" r:id="rId57"/>
    <p:sldId id="327" r:id="rId58"/>
    <p:sldId id="272" r:id="rId59"/>
    <p:sldId id="374" r:id="rId60"/>
    <p:sldId id="468" r:id="rId61"/>
    <p:sldId id="332" r:id="rId62"/>
    <p:sldId id="370" r:id="rId63"/>
    <p:sldId id="371" r:id="rId64"/>
    <p:sldId id="335" r:id="rId65"/>
    <p:sldId id="372" r:id="rId66"/>
    <p:sldId id="373" r:id="rId67"/>
    <p:sldId id="307" r:id="rId68"/>
    <p:sldId id="467" r:id="rId69"/>
    <p:sldId id="458" r:id="rId70"/>
    <p:sldId id="459" r:id="rId71"/>
    <p:sldId id="460" r:id="rId72"/>
    <p:sldId id="461" r:id="rId73"/>
    <p:sldId id="462" r:id="rId74"/>
    <p:sldId id="466" r:id="rId75"/>
    <p:sldId id="46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04" autoAdjust="0"/>
    <p:restoredTop sz="73121" autoAdjust="0"/>
  </p:normalViewPr>
  <p:slideViewPr>
    <p:cSldViewPr showGuides="1">
      <p:cViewPr varScale="1">
        <p:scale>
          <a:sx n="128" d="100"/>
          <a:sy n="128" d="100"/>
        </p:scale>
        <p:origin x="1120"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121851744"/>
        <c:axId val="-1121843616"/>
      </c:lineChart>
      <c:catAx>
        <c:axId val="-112185174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121843616"/>
        <c:crosses val="autoZero"/>
        <c:auto val="1"/>
        <c:lblAlgn val="ctr"/>
        <c:lblOffset val="100"/>
        <c:noMultiLvlLbl val="0"/>
      </c:catAx>
      <c:valAx>
        <c:axId val="-112184361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1218517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104896192"/>
        <c:axId val="-1104887840"/>
      </c:scatterChart>
      <c:valAx>
        <c:axId val="-110489619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04887840"/>
        <c:crosses val="autoZero"/>
        <c:crossBetween val="midCat"/>
      </c:valAx>
      <c:valAx>
        <c:axId val="-11048878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048961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89462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05742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78009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1. </a:t>
            </a:r>
            <a:r>
              <a:rPr lang="is-IS" dirty="0" smtClean="0"/>
              <a:t>A lot of performance left on the table</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2. Bare min. to switches (</a:t>
            </a:r>
            <a:r>
              <a:rPr lang="en-US" dirty="0" smtClean="0"/>
              <a:t>Hasn’t work for two decades now</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057788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18561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hart" Target="../charts/char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95936239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253392385"/>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a:t>Scheduling: Fair Queueing, FIFO, priorities, etc.</a:t>
            </a:r>
          </a:p>
          <a:p>
            <a:pPr lvl="1"/>
            <a:endParaRPr lang="en-US" sz="2800" dirty="0" smtClean="0"/>
          </a:p>
          <a:p>
            <a:pPr lvl="1"/>
            <a:r>
              <a:rPr lang="en-US" sz="2800" dirty="0" err="1" smtClean="0"/>
              <a:t>Stateful</a:t>
            </a:r>
            <a:r>
              <a:rPr lang="en-US" sz="2800" dirty="0" smtClean="0"/>
              <a:t> </a:t>
            </a:r>
            <a:r>
              <a:rPr lang="en-US" sz="2800" dirty="0" smtClean="0"/>
              <a:t>algorithms: load balancing, queue management</a:t>
            </a:r>
          </a:p>
          <a:p>
            <a:pPr lvl="1"/>
            <a:endParaRPr lang="en-US" sz="2800"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 RISC for routers</a:t>
            </a:r>
            <a:endParaRPr lang="en-US" dirty="0"/>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algorithms</a:t>
            </a:r>
            <a:endParaRPr lang="en-US" dirty="0"/>
          </a:p>
        </p:txBody>
      </p:sp>
      <p:sp>
        <p:nvSpPr>
          <p:cNvPr id="3" name="Content Placeholder 2"/>
          <p:cNvSpPr>
            <a:spLocks noGrp="1"/>
          </p:cNvSpPr>
          <p:nvPr>
            <p:ph idx="1"/>
          </p:nvPr>
        </p:nvSpPr>
        <p:spPr/>
        <p:txBody>
          <a:bodyPr/>
          <a:lstStyle/>
          <a:p>
            <a:r>
              <a:rPr lang="en-US" dirty="0" smtClean="0"/>
              <a:t>Many examples:</a:t>
            </a:r>
          </a:p>
          <a:p>
            <a:pPr lvl="1"/>
            <a:r>
              <a:rPr lang="en-US" dirty="0" smtClean="0"/>
              <a:t>load balancing</a:t>
            </a:r>
          </a:p>
          <a:p>
            <a:pPr lvl="1"/>
            <a:r>
              <a:rPr lang="en-US" dirty="0" smtClean="0"/>
              <a:t>network-assisted congestion control</a:t>
            </a:r>
          </a:p>
          <a:p>
            <a:pPr lvl="1"/>
            <a:r>
              <a:rPr lang="en-US" dirty="0" smtClean="0"/>
              <a:t>queue management</a:t>
            </a:r>
          </a:p>
          <a:p>
            <a:pPr lvl="1"/>
            <a:r>
              <a:rPr lang="en-US" dirty="0" smtClean="0"/>
              <a:t>bloom filters</a:t>
            </a:r>
          </a:p>
          <a:p>
            <a:pPr lvl="1"/>
            <a:r>
              <a:rPr lang="en-US" dirty="0" smtClean="0"/>
              <a:t>sketching algorithms</a:t>
            </a:r>
            <a:endParaRPr lang="en-US" dirty="0"/>
          </a:p>
          <a:p>
            <a:r>
              <a:rPr lang="en-US" dirty="0" smtClean="0"/>
              <a:t>Recurring motif: frequently manipulate state ~a billion times per second for a switch with 1 </a:t>
            </a:r>
            <a:r>
              <a:rPr lang="en-US" dirty="0" err="1" smtClean="0"/>
              <a:t>Tbit</a:t>
            </a:r>
            <a:r>
              <a:rPr lang="en-US" dirty="0" smtClean="0"/>
              <a:t>/s </a:t>
            </a:r>
          </a:p>
          <a:p>
            <a:r>
              <a:rPr lang="en-US" dirty="0" smtClean="0"/>
              <a:t>What primitives do we need for such algorithms?</a:t>
            </a:r>
          </a:p>
          <a:p>
            <a:endParaRPr lang="en-US" dirty="0"/>
          </a:p>
          <a:p>
            <a:endParaRPr lang="en-US" dirty="0"/>
          </a:p>
        </p:txBody>
      </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2628900" y="5867400"/>
            <a:ext cx="7665881" cy="553998"/>
          </a:xfrm>
          <a:prstGeom prst="rect">
            <a:avLst/>
          </a:prstGeom>
          <a:noFill/>
        </p:spPr>
        <p:txBody>
          <a:bodyPr wrap="none" rtlCol="0">
            <a:spAutoFit/>
          </a:bodyPr>
          <a:lstStyle/>
          <a:p>
            <a:r>
              <a:rPr lang="en-US" sz="3000" dirty="0" smtClean="0">
                <a:latin typeface="Gadugi" panose="020B0502040204020203" pitchFamily="34" charset="0"/>
              </a:rPr>
              <a:t>Fixed </a:t>
            </a:r>
            <a:r>
              <a:rPr lang="en-US" sz="3000" dirty="0" smtClean="0">
                <a:latin typeface="Gadugi" panose="020B0502040204020203" pitchFamily="34" charset="0"/>
              </a:rPr>
              <a:t>routers </a:t>
            </a:r>
            <a:r>
              <a:rPr lang="en-US" sz="3000" smtClean="0">
                <a:latin typeface="Gadugi" panose="020B0502040204020203" pitchFamily="34" charset="0"/>
              </a:rPr>
              <a:t>and programmable </a:t>
            </a:r>
            <a:r>
              <a:rPr lang="en-US" sz="3000" dirty="0" smtClean="0">
                <a:latin typeface="Gadugi" panose="020B0502040204020203" pitchFamily="34" charset="0"/>
              </a:rPr>
              <a:t>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smtClean="0"/>
              <a:t>x86 optimizes average case for general programs:</a:t>
            </a:r>
          </a:p>
          <a:p>
            <a:pPr lvl="2"/>
            <a:r>
              <a:rPr lang="en-US" sz="2400" dirty="0" smtClean="0"/>
              <a:t>Caches, speculation</a:t>
            </a:r>
            <a:r>
              <a:rPr lang="en-US" sz="2400" dirty="0" smtClean="0"/>
              <a:t>, </a:t>
            </a:r>
            <a:r>
              <a:rPr lang="en-US" sz="2400" dirty="0"/>
              <a:t>v</a:t>
            </a:r>
            <a:r>
              <a:rPr lang="en-US" sz="2400" dirty="0" smtClean="0"/>
              <a:t>ariable </a:t>
            </a:r>
            <a:r>
              <a:rPr lang="en-US" sz="2400" dirty="0" smtClean="0"/>
              <a:t>instruction </a:t>
            </a:r>
            <a:r>
              <a:rPr lang="en-US" sz="2400" dirty="0" smtClean="0"/>
              <a:t>latency, </a:t>
            </a:r>
            <a:r>
              <a:rPr lang="en-US" sz="2400" dirty="0"/>
              <a:t>s</a:t>
            </a:r>
            <a:r>
              <a:rPr lang="en-US" sz="2400" dirty="0" smtClean="0">
                <a:latin typeface="Gadugi" panose="020B0502040204020203" pitchFamily="34" charset="0"/>
              </a:rPr>
              <a:t>hared memory</a:t>
            </a:r>
          </a:p>
          <a:p>
            <a:pPr lvl="2"/>
            <a:r>
              <a:rPr lang="en-US" sz="2400" dirty="0" smtClean="0">
                <a:latin typeface="Gadugi" panose="020B0502040204020203" pitchFamily="34" charset="0"/>
              </a:rPr>
              <a:t>Easy </a:t>
            </a:r>
            <a:r>
              <a:rPr lang="en-US" sz="2400" dirty="0" smtClean="0">
                <a:latin typeface="Gadugi" panose="020B0502040204020203" pitchFamily="34" charset="0"/>
              </a:rPr>
              <a:t>to program, hard to </a:t>
            </a:r>
            <a:r>
              <a:rPr lang="en-US" sz="2400" dirty="0" smtClean="0">
                <a:latin typeface="Gadugi" panose="020B0502040204020203" pitchFamily="34" charset="0"/>
              </a:rPr>
              <a:t>guarantee worst-case performance</a:t>
            </a:r>
            <a:endParaRPr lang="en-US" sz="2400" dirty="0" smtClean="0">
              <a:latin typeface="Gadugi" panose="020B0502040204020203" pitchFamily="34" charset="0"/>
            </a:endParaRPr>
          </a:p>
          <a:p>
            <a:pPr lvl="1"/>
            <a:endParaRPr lang="en-US" sz="2800" dirty="0">
              <a:latin typeface="Gadugi" panose="020B0502040204020203" pitchFamily="34" charset="0"/>
            </a:endParaRPr>
          </a:p>
          <a:p>
            <a:pPr lvl="1"/>
            <a:r>
              <a:rPr lang="en-US" sz="2800" dirty="0" smtClean="0"/>
              <a:t>Routers demand worst case for specific programs</a:t>
            </a:r>
            <a:r>
              <a:rPr lang="en-US" sz="2800" dirty="0" smtClean="0"/>
              <a:t>:</a:t>
            </a:r>
          </a:p>
          <a:p>
            <a:pPr lvl="2"/>
            <a:r>
              <a:rPr lang="en-US" sz="2400" dirty="0"/>
              <a:t>No caches, shared memory, speculation and associated </a:t>
            </a:r>
            <a:r>
              <a:rPr lang="en-US" sz="2400" dirty="0" smtClean="0"/>
              <a:t>non-determinism</a:t>
            </a:r>
          </a:p>
          <a:p>
            <a:pPr lvl="2"/>
            <a:r>
              <a:rPr lang="en-US" sz="2400" dirty="0"/>
              <a:t>Every instruction has the same latency; supports same </a:t>
            </a:r>
            <a:r>
              <a:rPr lang="en-US" sz="2400" dirty="0" smtClean="0"/>
              <a:t>throughput</a:t>
            </a:r>
            <a:endParaRPr lang="en-US" sz="2400" dirty="0" smtClean="0"/>
          </a:p>
          <a:p>
            <a:pPr lvl="2"/>
            <a:r>
              <a:rPr lang="en-US" sz="2400" dirty="0" smtClean="0"/>
              <a:t>Can exploit large </a:t>
            </a:r>
            <a:r>
              <a:rPr lang="en-US" sz="2400" dirty="0" smtClean="0"/>
              <a:t>amounts of </a:t>
            </a:r>
            <a:r>
              <a:rPr lang="en-US" sz="2400" dirty="0" smtClean="0"/>
              <a:t>inter-packet </a:t>
            </a:r>
            <a:r>
              <a:rPr lang="en-US" sz="2400" dirty="0" smtClean="0"/>
              <a:t>and intra-packet </a:t>
            </a:r>
            <a:r>
              <a:rPr lang="en-US" sz="2400" dirty="0" smtClean="0"/>
              <a:t>parallelism</a:t>
            </a:r>
            <a:endParaRPr lang="en-US" sz="24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Why </a:t>
            </a:r>
            <a:r>
              <a:rPr lang="en-US" dirty="0" smtClean="0"/>
              <a:t>not </a:t>
            </a:r>
            <a:r>
              <a:rPr lang="en-US" dirty="0" smtClean="0"/>
              <a:t>use an x86 core?</a:t>
            </a:r>
            <a:endParaRPr lang="en-US" dirty="0"/>
          </a:p>
        </p:txBody>
      </p:sp>
    </p:spTree>
    <p:custDataLst>
      <p:tags r:id="rId1"/>
    </p:custDataLst>
    <p:extLst>
      <p:ext uri="{BB962C8B-B14F-4D97-AF65-F5344CB8AC3E}">
        <p14:creationId xmlns:p14="http://schemas.microsoft.com/office/powerpoint/2010/main" val="18850839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31</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35</a:t>
            </a:fld>
            <a:endParaRPr lang="en-US"/>
          </a:p>
        </p:txBody>
      </p:sp>
      <p:sp>
        <p:nvSpPr>
          <p:cNvPr id="125" name="Content Placeholder 2"/>
          <p:cNvSpPr>
            <a:spLocks noGrp="1"/>
          </p:cNvSpPr>
          <p:nvPr>
            <p:ph idx="1"/>
          </p:nvPr>
        </p:nvSpPr>
        <p:spPr>
          <a:xfrm>
            <a:off x="571500" y="5562600"/>
            <a:ext cx="11430000" cy="1812130"/>
          </a:xfrm>
        </p:spPr>
        <p:txBody>
          <a:bodyPr>
            <a:noAutofit/>
          </a:bodyPr>
          <a:lstStyle/>
          <a:p>
            <a:r>
              <a:rPr lang="en-US" dirty="0" smtClean="0"/>
              <a:t>Atom: </a:t>
            </a:r>
            <a:r>
              <a:rPr lang="en-US" dirty="0"/>
              <a:t>A</a:t>
            </a:r>
            <a:r>
              <a:rPr lang="en-US" dirty="0" smtClean="0"/>
              <a:t>tomic </a:t>
            </a:r>
            <a:r>
              <a:rPr lang="en-US" dirty="0" smtClean="0"/>
              <a:t>packet/state </a:t>
            </a:r>
            <a:r>
              <a:rPr lang="en-US" dirty="0" smtClean="0"/>
              <a:t>update.</a:t>
            </a:r>
          </a:p>
          <a:p>
            <a:pPr lvl="1"/>
            <a:r>
              <a:rPr lang="en-US" dirty="0"/>
              <a:t>F</a:t>
            </a:r>
            <a:r>
              <a:rPr lang="en-US" dirty="0" smtClean="0"/>
              <a:t>ixed latency (10s of ns) and throughput (1 GHz)</a:t>
            </a:r>
            <a:endParaRPr lang="en-US" dirty="0" smtClean="0"/>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495300" y="5486400"/>
            <a:ext cx="112014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Extract atoms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7620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Transaction to atom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Transaction to atom pipeline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a:t>
            </a:r>
            <a:r>
              <a:rPr lang="en-US" dirty="0"/>
              <a:t>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this doesn’t work in practice.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34700" cy="4351338"/>
          </a:xfrm>
        </p:spPr>
        <p:txBody>
          <a:bodyPr>
            <a:normAutofit/>
          </a:bodyPr>
          <a:lstStyle/>
          <a:p>
            <a:r>
              <a:rPr lang="en-US" dirty="0"/>
              <a:t>W</a:t>
            </a:r>
            <a:r>
              <a:rPr lang="en-US" dirty="0" smtClean="0"/>
              <a:t>hat</a:t>
            </a:r>
            <a:r>
              <a:rPr lang="en-US" dirty="0" smtClean="0"/>
              <a:t> goes into </a:t>
            </a:r>
            <a:r>
              <a:rPr lang="en-US" dirty="0" smtClean="0"/>
              <a:t>a </a:t>
            </a:r>
            <a:r>
              <a:rPr lang="en-US" dirty="0" smtClean="0"/>
              <a:t>fixed router?</a:t>
            </a:r>
          </a:p>
          <a:p>
            <a:pPr lvl="1"/>
            <a:r>
              <a:rPr lang="en-US" dirty="0" smtClean="0"/>
              <a:t>Forwarding, tunneling, ACLs, </a:t>
            </a:r>
            <a:r>
              <a:rPr lang="is-IS" dirty="0" smtClean="0"/>
              <a:t>… ? 7000 RFCs and counting.</a:t>
            </a:r>
            <a:endParaRPr lang="en-US" dirty="0" smtClean="0"/>
          </a:p>
          <a:p>
            <a:pPr lvl="1"/>
            <a:r>
              <a:rPr lang="en-US" dirty="0" smtClean="0"/>
              <a:t>No conclusive answer over many decades of router design</a:t>
            </a:r>
          </a:p>
          <a:p>
            <a:pPr lvl="1"/>
            <a:r>
              <a:rPr lang="en-US" dirty="0"/>
              <a:t>E</a:t>
            </a:r>
            <a:r>
              <a:rPr lang="en-US" dirty="0" smtClean="0"/>
              <a:t>nd-host workarounds leave significant performance on the table</a:t>
            </a:r>
          </a:p>
          <a:p>
            <a:pPr lvl="1"/>
            <a:endParaRPr lang="en-US" dirty="0" smtClean="0"/>
          </a:p>
          <a:p>
            <a:r>
              <a:rPr lang="en-US" dirty="0" smtClean="0"/>
              <a:t>The fix: </a:t>
            </a:r>
            <a:r>
              <a:rPr lang="en-US" dirty="0" smtClean="0"/>
              <a:t>Don’t bake </a:t>
            </a:r>
            <a:r>
              <a:rPr lang="en-US" b="1" i="1" dirty="0" smtClean="0"/>
              <a:t>anything</a:t>
            </a:r>
            <a:r>
              <a:rPr lang="en-US" dirty="0" smtClean="0"/>
              <a:t> into a router</a:t>
            </a:r>
          </a:p>
          <a:p>
            <a:pPr lvl="1"/>
            <a:r>
              <a:rPr lang="en-US" dirty="0" smtClean="0"/>
              <a:t>Provide </a:t>
            </a:r>
            <a:r>
              <a:rPr lang="en-US" dirty="0" smtClean="0"/>
              <a:t>primitives, not </a:t>
            </a:r>
            <a:r>
              <a:rPr lang="en-US" dirty="0" smtClean="0"/>
              <a:t>solutions </a:t>
            </a:r>
            <a:r>
              <a:rPr lang="en-US" dirty="0" smtClean="0"/>
              <a:t>(</a:t>
            </a:r>
            <a:r>
              <a:rPr lang="en-US" dirty="0" err="1" smtClean="0"/>
              <a:t>Wulf</a:t>
            </a:r>
            <a:r>
              <a:rPr lang="en-US" dirty="0" smtClean="0"/>
              <a:t>, 1981</a:t>
            </a:r>
            <a:r>
              <a:rPr lang="en-US" dirty="0" smtClean="0"/>
              <a:t>)</a:t>
            </a:r>
          </a:p>
          <a:p>
            <a:pPr lvl="1"/>
            <a:r>
              <a:rPr lang="en-US" dirty="0" smtClean="0"/>
              <a:t>Allow operators to program these primitives as they wish</a:t>
            </a:r>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Demo: extract primitives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8001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3423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900274932"/>
              </p:ext>
            </p:extLst>
          </p:nvPr>
        </p:nvGraphicFramePr>
        <p:xfrm>
          <a:off x="266700" y="1485900"/>
          <a:ext cx="11544299" cy="438912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Primitive</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only if</a:t>
                      </a:r>
                    </a:p>
                    <a:p>
                      <a:r>
                        <a:rPr lang="en-US" sz="2000" dirty="0" smtClean="0">
                          <a:latin typeface="Gadugi" panose="020B0502040204020203" pitchFamily="34" charset="0"/>
                        </a:rPr>
                        <a:t>condition is true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primitives</a:t>
            </a:r>
            <a:endParaRPr lang="en-US" dirty="0"/>
          </a:p>
        </p:txBody>
      </p:sp>
      <p:sp>
        <p:nvSpPr>
          <p:cNvPr id="8" name="Rounded Rectangle 7"/>
          <p:cNvSpPr/>
          <p:nvPr/>
        </p:nvSpPr>
        <p:spPr>
          <a:xfrm>
            <a:off x="660400" y="59817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history of </a:t>
            </a:r>
            <a:r>
              <a:rPr lang="en-US" dirty="0" smtClean="0">
                <a:latin typeface="Gadugi" panose="020B0502040204020203" pitchFamily="34" charset="0"/>
              </a:rPr>
              <a:t>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endParaRPr lang="en-US" dirty="0" smtClean="0">
              <a:latin typeface="Gadugi" panose="020B0502040204020203" pitchFamily="34" charset="0"/>
            </a:endParaRP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 Motorola 68000</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since the </a:t>
            </a:r>
            <a:r>
              <a:rPr lang="nl-NL" dirty="0" err="1"/>
              <a:t>mid</a:t>
            </a:r>
            <a:r>
              <a:rPr lang="nl-NL" dirty="0"/>
              <a:t> </a:t>
            </a:r>
            <a:r>
              <a:rPr lang="nl-NL" dirty="0" smtClean="0"/>
              <a:t>’90s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a:t>
            </a:r>
            <a:r>
              <a:rPr lang="en-US" sz="3200" dirty="0" smtClean="0"/>
              <a:t>routers</a:t>
            </a:r>
            <a:r>
              <a:rPr lang="en-US" sz="3200" dirty="0" smtClean="0"/>
              <a:t> </a:t>
            </a:r>
            <a:r>
              <a:rPr lang="en-US" sz="3200" dirty="0" smtClean="0"/>
              <a:t>(CPUs,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a:t>
            </a:r>
            <a:r>
              <a:rPr lang="en-US" dirty="0" smtClean="0">
                <a:latin typeface="Gadugi" panose="020B0502040204020203" pitchFamily="34" charset="0"/>
              </a:rPr>
              <a:t>routers </a:t>
            </a:r>
            <a:r>
              <a:rPr lang="en-US" dirty="0" smtClean="0">
                <a:latin typeface="Gadugi" panose="020B0502040204020203" pitchFamily="34" charset="0"/>
              </a:rPr>
              <a:t>(&gt;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a:t>
            </a:r>
            <a:r>
              <a:rPr lang="en-US" dirty="0" smtClean="0">
                <a:latin typeface="Gadugi" panose="020B0502040204020203" pitchFamily="34" charset="0"/>
              </a:rPr>
              <a:t>lets us specify router connectivity, not program the router’s per-packet behavior</a:t>
            </a:r>
            <a:endParaRPr lang="en-US" dirty="0" smtClean="0">
              <a:latin typeface="Gadugi" panose="020B0502040204020203" pitchFamily="34" charset="0"/>
            </a:endParaRPr>
          </a:p>
          <a:p>
            <a:pPr lvl="1"/>
            <a:r>
              <a:rPr lang="en-US" dirty="0" smtClean="0">
                <a:latin typeface="Gadugi" panose="020B0502040204020203" pitchFamily="34" charset="0"/>
              </a:rPr>
              <a:t>…, but less than software switches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Significant industry momentum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a:t>
            </a:r>
          </a:p>
          <a:p>
            <a:pPr lvl="1"/>
            <a:endParaRPr lang="en-US" dirty="0">
              <a:latin typeface="Gadugi" panose="020B0502040204020203" pitchFamily="34" charset="0"/>
            </a:endParaRPr>
          </a:p>
          <a:p>
            <a:r>
              <a:rPr lang="en-US" dirty="0" smtClean="0"/>
              <a:t>Programming </a:t>
            </a:r>
            <a:r>
              <a:rPr lang="en-US" dirty="0"/>
              <a:t>l</a:t>
            </a:r>
            <a:r>
              <a:rPr lang="en-US" dirty="0" smtClean="0">
                <a:latin typeface="Gadugi" panose="020B0502040204020203" pitchFamily="34" charset="0"/>
              </a:rPr>
              <a:t>anguages (P4, POF)</a:t>
            </a:r>
          </a:p>
          <a:p>
            <a:endParaRPr lang="en-US" dirty="0" smtClean="0"/>
          </a:p>
          <a:p>
            <a:r>
              <a:rPr lang="en-US" dirty="0" smtClean="0"/>
              <a:t>Router</a:t>
            </a:r>
            <a:r>
              <a:rPr lang="en-US" dirty="0" smtClean="0"/>
              <a:t> programmability in industry is still nascent</a:t>
            </a:r>
            <a:endParaRPr lang="en-US" dirty="0" smtClean="0"/>
          </a:p>
          <a:p>
            <a:pPr lvl="1"/>
            <a:r>
              <a:rPr lang="en-US" dirty="0" smtClean="0"/>
              <a:t>Can recognize new protocol formats</a:t>
            </a:r>
          </a:p>
          <a:p>
            <a:pPr lvl="1"/>
            <a:r>
              <a:rPr lang="en-US" dirty="0" smtClean="0"/>
              <a:t>Stateless processing for tunneling, access control, basic counters etc.</a:t>
            </a:r>
          </a:p>
          <a:p>
            <a:pPr lvl="1"/>
            <a:r>
              <a:rPr lang="en-US" dirty="0" smtClean="0"/>
              <a:t>So far, mostly about reaching feature parity with </a:t>
            </a:r>
            <a:r>
              <a:rPr lang="en-US" dirty="0" smtClean="0"/>
              <a:t>legacy fixed switches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talk: </a:t>
            </a:r>
            <a:r>
              <a:rPr lang="en-US" dirty="0" smtClean="0"/>
              <a:t>RISC-like primitives </a:t>
            </a:r>
            <a:r>
              <a:rPr lang="en-US" dirty="0"/>
              <a:t>for routers</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sz="2800" dirty="0"/>
              <a:t>Scheduling: Fair Queueing, FIFO, priorities, etc.</a:t>
            </a:r>
          </a:p>
          <a:p>
            <a:endParaRPr lang="en-US" dirty="0" smtClean="0">
              <a:latin typeface="Gadugi" panose="020B0502040204020203" pitchFamily="34" charset="0"/>
            </a:endParaRPr>
          </a:p>
          <a:p>
            <a:r>
              <a:rPr lang="en-US" dirty="0" err="1"/>
              <a:t>Stateful</a:t>
            </a:r>
            <a:r>
              <a:rPr lang="en-US" dirty="0"/>
              <a:t> algorithms: load balancing, queue </a:t>
            </a:r>
            <a:r>
              <a:rPr lang="en-US" dirty="0" smtClean="0"/>
              <a:t>management, etc.</a:t>
            </a:r>
            <a:endParaRPr lang="en-US" dirty="0" smtClean="0"/>
          </a:p>
        </p:txBody>
      </p:sp>
    </p:spTree>
    <p:extLst>
      <p:ext uri="{BB962C8B-B14F-4D97-AF65-F5344CB8AC3E}">
        <p14:creationId xmlns:p14="http://schemas.microsoft.com/office/powerpoint/2010/main" val="123883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7|39.3|36.5"/>
</p:tagLst>
</file>

<file path=ppt/tags/tag10.xml><?xml version="1.0" encoding="utf-8"?>
<p:tagLst xmlns:a="http://schemas.openxmlformats.org/drawingml/2006/main" xmlns:r="http://schemas.openxmlformats.org/officeDocument/2006/relationships" xmlns:p="http://schemas.openxmlformats.org/presentationml/2006/main">
  <p:tag name="TIMING" val="|26.6"/>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18.xml><?xml version="1.0" encoding="utf-8"?>
<p:tagLst xmlns:a="http://schemas.openxmlformats.org/drawingml/2006/main" xmlns:r="http://schemas.openxmlformats.org/officeDocument/2006/relationships" xmlns:p="http://schemas.openxmlformats.org/presentationml/2006/main">
  <p:tag name="TIMING" val="|40.3|5.7|11.5|7.7"/>
</p:tagLst>
</file>

<file path=ppt/tags/tag19.xml><?xml version="1.0" encoding="utf-8"?>
<p:tagLst xmlns:a="http://schemas.openxmlformats.org/drawingml/2006/main" xmlns:r="http://schemas.openxmlformats.org/officeDocument/2006/relationships" xmlns:p="http://schemas.openxmlformats.org/presentationml/2006/main">
  <p:tag name="TIMING" val="|14.8|8.8"/>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20.xml><?xml version="1.0" encoding="utf-8"?>
<p:tagLst xmlns:a="http://schemas.openxmlformats.org/drawingml/2006/main" xmlns:r="http://schemas.openxmlformats.org/officeDocument/2006/relationships" xmlns:p="http://schemas.openxmlformats.org/presentationml/2006/main">
  <p:tag name="TIMING" val="|19.6|1|15.9"/>
</p:tagLst>
</file>

<file path=ppt/tags/tag21.xml><?xml version="1.0" encoding="utf-8"?>
<p:tagLst xmlns:a="http://schemas.openxmlformats.org/drawingml/2006/main" xmlns:r="http://schemas.openxmlformats.org/officeDocument/2006/relationships" xmlns:p="http://schemas.openxmlformats.org/presentationml/2006/main">
  <p:tag name="TIMING" val="|39.8|31.7|24.2"/>
</p:tagLst>
</file>

<file path=ppt/tags/tag3.xml><?xml version="1.0" encoding="utf-8"?>
<p:tagLst xmlns:a="http://schemas.openxmlformats.org/drawingml/2006/main" xmlns:r="http://schemas.openxmlformats.org/officeDocument/2006/relationships" xmlns:p="http://schemas.openxmlformats.org/presentationml/2006/main">
  <p:tag name="TIMING" val="|9.7|1.5|21.8|11.4|8.5|9.8"/>
</p:tagLst>
</file>

<file path=ppt/tags/tag4.xml><?xml version="1.0" encoding="utf-8"?>
<p:tagLst xmlns:a="http://schemas.openxmlformats.org/drawingml/2006/main" xmlns:r="http://schemas.openxmlformats.org/officeDocument/2006/relationships" xmlns:p="http://schemas.openxmlformats.org/presentationml/2006/main">
  <p:tag name="TIMING" val="|24.1|4.2|13.7|9.2"/>
</p:tagLst>
</file>

<file path=ppt/tags/tag5.xml><?xml version="1.0" encoding="utf-8"?>
<p:tagLst xmlns:a="http://schemas.openxmlformats.org/drawingml/2006/main" xmlns:r="http://schemas.openxmlformats.org/officeDocument/2006/relationships" xmlns:p="http://schemas.openxmlformats.org/presentationml/2006/main">
  <p:tag name="TIMING" val="|3.7|4.2|6.2|5.5|24.1"/>
</p:tagLst>
</file>

<file path=ppt/tags/tag6.xml><?xml version="1.0" encoding="utf-8"?>
<p:tagLst xmlns:a="http://schemas.openxmlformats.org/drawingml/2006/main" xmlns:r="http://schemas.openxmlformats.org/officeDocument/2006/relationships" xmlns:p="http://schemas.openxmlformats.org/presentationml/2006/main">
  <p:tag name="TIMING" val="|12.8|10.5|15.3"/>
</p:tagLst>
</file>

<file path=ppt/tags/tag7.xml><?xml version="1.0" encoding="utf-8"?>
<p:tagLst xmlns:a="http://schemas.openxmlformats.org/drawingml/2006/main" xmlns:r="http://schemas.openxmlformats.org/officeDocument/2006/relationships" xmlns:p="http://schemas.openxmlformats.org/presentationml/2006/main">
  <p:tag name="TIMING" val="|6.4"/>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1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9477</TotalTime>
  <Words>9760</Words>
  <Application>Microsoft Macintosh PowerPoint</Application>
  <PresentationFormat>Widescreen</PresentationFormat>
  <Paragraphs>1486</Paragraphs>
  <Slides>75</Slides>
  <Notes>65</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Calibri</vt:lpstr>
      <vt:lpstr>Gadugi</vt:lpstr>
      <vt:lpstr>Seravek</vt:lpstr>
      <vt:lpstr>Wingdings</vt:lpstr>
      <vt:lpstr>Arial</vt:lpstr>
      <vt:lpstr>Office Theme</vt:lpstr>
      <vt:lpstr>Programming Line-Rate Routers</vt:lpstr>
      <vt:lpstr>Joint work with</vt:lpstr>
      <vt:lpstr>Traditional networking</vt:lpstr>
      <vt:lpstr>But, this doesn’t work in practice.</vt:lpstr>
      <vt:lpstr>The early history of routers</vt:lpstr>
      <vt:lpstr>Routers since the mid ’90s</vt:lpstr>
      <vt:lpstr>The vision: programmability at line rate</vt:lpstr>
      <vt:lpstr>Significant industry momentum</vt:lpstr>
      <vt:lpstr>This talk: RISC-like primitives for routers</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This Talk</vt:lpstr>
      <vt:lpstr>Stateful algorithms</vt:lpstr>
      <vt:lpstr>This Talk</vt:lpstr>
      <vt:lpstr>A machine model for line-rate routers</vt:lpstr>
      <vt:lpstr>A machine model for line-rate routers</vt:lpstr>
      <vt:lpstr>A machine model for line-rate routers</vt:lpstr>
      <vt:lpstr>A machine model for line-rate routers</vt:lpstr>
      <vt:lpstr>A machine model for line-rate routers</vt:lpstr>
      <vt:lpstr>Extract atoms from algorithms</vt:lpstr>
      <vt:lpstr>Transaction to atom pipeline</vt:lpstr>
      <vt:lpstr>Transaction to atom pipeline</vt:lpstr>
      <vt:lpstr>Transaction to atom pipeline</vt:lpstr>
      <vt:lpstr>Transaction to atom pipeline</vt:lpstr>
      <vt:lpstr>Transaction to atom pipeline</vt:lpstr>
      <vt:lpstr>Transaction to atom pipeline</vt:lpstr>
      <vt:lpstr>Demo: extract primitives from algorithms</vt:lpstr>
      <vt:lpstr>A catalog of reusable primitives</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3314</cp:revision>
  <dcterms:created xsi:type="dcterms:W3CDTF">2015-11-20T07:11:46Z</dcterms:created>
  <dcterms:modified xsi:type="dcterms:W3CDTF">2017-02-01T16:15:26Z</dcterms:modified>
</cp:coreProperties>
</file>