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84615" autoAdjust="0"/>
  </p:normalViewPr>
  <p:slideViewPr>
    <p:cSldViewPr showGuides="1">
      <p:cViewPr varScale="1">
        <p:scale>
          <a:sx n="78" d="100"/>
          <a:sy n="78" d="100"/>
        </p:scale>
        <p:origin x="234" y="84"/>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9196752"/>
        <c:axId val="199196360"/>
      </c:lineChart>
      <c:catAx>
        <c:axId val="1991967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196360"/>
        <c:crosses val="autoZero"/>
        <c:auto val="1"/>
        <c:lblAlgn val="ctr"/>
        <c:lblOffset val="100"/>
        <c:noMultiLvlLbl val="0"/>
      </c:catAx>
      <c:valAx>
        <c:axId val="199196360"/>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196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7440728"/>
        <c:axId val="197125880"/>
      </c:scatterChart>
      <c:valAx>
        <c:axId val="19744072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7125880"/>
        <c:crosses val="autoZero"/>
        <c:crossBetween val="midCat"/>
      </c:valAx>
      <c:valAx>
        <c:axId val="1971258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74407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05987" cy="1828800"/>
            <a:chOff x="1780113" y="3029339"/>
            <a:chExt cx="130598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05987" cy="1828800"/>
            <a:chOff x="1780113" y="3029339"/>
            <a:chExt cx="130598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05987" cy="1828800"/>
            <a:chOff x="1780113" y="3029339"/>
            <a:chExt cx="130598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47" name="Group 146"/>
          <p:cNvGrpSpPr/>
          <p:nvPr/>
        </p:nvGrpSpPr>
        <p:grpSpPr>
          <a:xfrm>
            <a:off x="3543300" y="1371600"/>
            <a:ext cx="1305987" cy="1828800"/>
            <a:chOff x="1780113" y="3029339"/>
            <a:chExt cx="130598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75" name="Group 174"/>
          <p:cNvGrpSpPr/>
          <p:nvPr/>
        </p:nvGrpSpPr>
        <p:grpSpPr>
          <a:xfrm>
            <a:off x="7543800" y="1333500"/>
            <a:ext cx="1305987" cy="1828800"/>
            <a:chOff x="1780113" y="3029339"/>
            <a:chExt cx="130598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03" name="Group 202"/>
          <p:cNvGrpSpPr/>
          <p:nvPr/>
        </p:nvGrpSpPr>
        <p:grpSpPr>
          <a:xfrm>
            <a:off x="10134600" y="1333500"/>
            <a:ext cx="1305987" cy="1828800"/>
            <a:chOff x="1780113" y="3029339"/>
            <a:chExt cx="130598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05987" cy="647700"/>
            <a:chOff x="1780113" y="3029339"/>
            <a:chExt cx="130598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99" name="Group 98"/>
          <p:cNvGrpSpPr/>
          <p:nvPr/>
        </p:nvGrpSpPr>
        <p:grpSpPr>
          <a:xfrm>
            <a:off x="2087825" y="2508924"/>
            <a:ext cx="1305987" cy="647700"/>
            <a:chOff x="1780113" y="3029339"/>
            <a:chExt cx="130598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06" name="Group 105"/>
          <p:cNvGrpSpPr/>
          <p:nvPr/>
        </p:nvGrpSpPr>
        <p:grpSpPr>
          <a:xfrm>
            <a:off x="10393625" y="2508924"/>
            <a:ext cx="1305987" cy="647700"/>
            <a:chOff x="1780113" y="3029339"/>
            <a:chExt cx="130598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17</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Smallest unit of atomic </a:t>
            </a:r>
            <a:r>
              <a:rPr lang="en-US" dirty="0" smtClean="0"/>
              <a:t>packet/state </a:t>
            </a:r>
            <a:r>
              <a:rPr lang="en-US" dirty="0"/>
              <a:t>update</a:t>
            </a:r>
          </a:p>
          <a:p>
            <a:r>
              <a:rPr lang="en-US" dirty="0"/>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Sub</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619500" y="4254499"/>
                  <a:ext cx="1257300"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001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flipH="1">
                  <a:off x="4243914" y="4623831"/>
                  <a:ext cx="4236"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365500" y="4425949"/>
                  <a:ext cx="245111"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wipe(left)">
                                      <p:cBhvr>
                                        <p:cTn id="15"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19</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19</a:t>
            </a:fld>
            <a:endParaRPr lang="en-US"/>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t>Packet transaction: Block of imperative code</a:t>
            </a:r>
          </a:p>
          <a:p>
            <a:r>
              <a:rPr lang="en-US" dirty="0"/>
              <a:t>T</a:t>
            </a:r>
            <a:r>
              <a:rPr lang="en-US" dirty="0" smtClean="0"/>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Seravek"/>
                <a:cs typeface="Seravek"/>
              </a:rPr>
              <a:t>if </a:t>
            </a:r>
            <a:r>
              <a:rPr lang="en-US" sz="2500" dirty="0">
                <a:solidFill>
                  <a:schemeClr val="tx1"/>
                </a:solidFill>
                <a:latin typeface="Seravek"/>
                <a:cs typeface="Seravek"/>
              </a:rPr>
              <a:t>(count == </a:t>
            </a:r>
            <a:r>
              <a:rPr lang="en-US" sz="2500" dirty="0" smtClean="0">
                <a:solidFill>
                  <a:schemeClr val="tx1"/>
                </a:solidFill>
                <a:latin typeface="Seravek"/>
                <a:cs typeface="Seravek"/>
              </a:rPr>
              <a:t>9):</a:t>
            </a:r>
            <a:endParaRPr lang="en-US" sz="2500" dirty="0">
              <a:solidFill>
                <a:schemeClr val="tx1"/>
              </a:solidFill>
              <a:latin typeface="Seravek"/>
              <a:cs typeface="Seravek"/>
            </a:endParaRPr>
          </a:p>
          <a:p>
            <a:pPr>
              <a:lnSpc>
                <a:spcPct val="110000"/>
              </a:lnSpc>
            </a:pPr>
            <a:r>
              <a:rPr lang="en-US" sz="2500" dirty="0" smtClean="0">
                <a:solidFill>
                  <a:schemeClr val="tx1"/>
                </a:solidFill>
                <a:latin typeface="Seravek"/>
                <a:cs typeface="Seravek"/>
              </a:rPr>
              <a:t> </a:t>
            </a: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 </a:t>
            </a:r>
            <a:r>
              <a:rPr lang="en-US" sz="2500" dirty="0" err="1" smtClean="0">
                <a:solidFill>
                  <a:schemeClr val="tx1"/>
                </a:solidFill>
                <a:latin typeface="Seravek"/>
                <a:cs typeface="Seravek"/>
              </a:rPr>
              <a:t>pkt.src</a:t>
            </a:r>
            <a:endParaRPr lang="en-US" sz="2500" dirty="0">
              <a:solidFill>
                <a:schemeClr val="tx1"/>
              </a:solidFill>
              <a:latin typeface="Seravek"/>
              <a:cs typeface="Seravek"/>
            </a:endParaRP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a:t>
            </a:r>
            <a:r>
              <a:rPr lang="en-US" sz="2500" dirty="0" smtClean="0">
                <a:solidFill>
                  <a:schemeClr val="tx1"/>
                </a:solidFill>
                <a:latin typeface="Seravek"/>
                <a:cs typeface="Seravek"/>
              </a:rPr>
              <a:t>count </a:t>
            </a:r>
            <a:r>
              <a:rPr lang="en-US" sz="2500" dirty="0">
                <a:solidFill>
                  <a:schemeClr val="tx1"/>
                </a:solidFill>
                <a:latin typeface="Seravek"/>
                <a:cs typeface="Seravek"/>
              </a:rPr>
              <a:t>= 0</a:t>
            </a:r>
          </a:p>
          <a:p>
            <a:pPr>
              <a:lnSpc>
                <a:spcPct val="110000"/>
              </a:lnSpc>
            </a:pPr>
            <a:r>
              <a:rPr lang="en-US" sz="2500" dirty="0" smtClean="0">
                <a:solidFill>
                  <a:schemeClr val="tx1"/>
                </a:solidFill>
                <a:latin typeface="Seravek"/>
                <a:cs typeface="Seravek"/>
              </a:rPr>
              <a:t>else </a:t>
            </a:r>
            <a:r>
              <a:rPr lang="en-US" sz="2500" dirty="0">
                <a:solidFill>
                  <a:schemeClr val="tx1"/>
                </a:solidFill>
                <a:latin typeface="Seravek"/>
                <a:cs typeface="Seravek"/>
              </a:rPr>
              <a:t>:</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a:t>
            </a:r>
            <a:r>
              <a:rPr lang="en-US" sz="2500" dirty="0">
                <a:solidFill>
                  <a:schemeClr val="tx1"/>
                </a:solidFill>
                <a:latin typeface="Seravek"/>
                <a:cs typeface="Seravek"/>
              </a:rPr>
              <a:t>= 0</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a:t>
            </a:r>
            <a:r>
              <a:rPr lang="en-US" sz="2500" dirty="0" smtClean="0">
                <a:solidFill>
                  <a:schemeClr val="tx1"/>
                </a:solidFill>
                <a:latin typeface="Seravek"/>
                <a:cs typeface="Seravek"/>
              </a:rPr>
              <a:t>count</a:t>
            </a:r>
            <a:r>
              <a:rPr lang="en-US" sz="2500" dirty="0" smtClean="0">
                <a:solidFill>
                  <a:schemeClr val="tx1"/>
                </a:solidFill>
                <a:latin typeface="Seravek"/>
                <a:cs typeface="Seravek"/>
              </a:rPr>
              <a:t>++</a:t>
            </a:r>
            <a:endParaRPr lang="en-US" sz="2500" dirty="0">
              <a:solidFill>
                <a:schemeClr val="tx1"/>
              </a:solidFill>
              <a:latin typeface="Seravek"/>
              <a:cs typeface="Seravek"/>
            </a:endParaRPr>
          </a:p>
        </p:txBody>
      </p:sp>
      <p:sp>
        <p:nvSpPr>
          <p:cNvPr id="10" name="TextBox 9"/>
          <p:cNvSpPr txBox="1"/>
          <p:nvPr/>
        </p:nvSpPr>
        <p:spPr>
          <a:xfrm>
            <a:off x="6351217" y="3216977"/>
            <a:ext cx="1154483" cy="553998"/>
          </a:xfrm>
          <a:prstGeom prst="rect">
            <a:avLst/>
          </a:prstGeom>
          <a:noFill/>
          <a:ln>
            <a:noFill/>
          </a:ln>
        </p:spPr>
        <p:txBody>
          <a:bodyPr wrap="none" rtlCol="0">
            <a:spAutoFit/>
          </a:bodyPr>
          <a:lstStyle/>
          <a:p>
            <a:r>
              <a:rPr lang="en-US" sz="3000" dirty="0" smtClean="0">
                <a:latin typeface="Seravek"/>
                <a:cs typeface="Seravek"/>
              </a:rPr>
              <a:t>count</a:t>
            </a:r>
            <a:endParaRPr lang="en-US" sz="3000" dirty="0">
              <a:latin typeface="Seravek"/>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14" name="TextBox 13"/>
            <p:cNvSpPr txBox="1"/>
            <p:nvPr/>
          </p:nvSpPr>
          <p:spPr>
            <a:xfrm>
              <a:off x="8672241" y="3013073"/>
              <a:ext cx="2444102" cy="553998"/>
            </a:xfrm>
            <a:prstGeom prst="rect">
              <a:avLst/>
            </a:prstGeom>
            <a:noFill/>
          </p:spPr>
          <p:txBody>
            <a:bodyPr wrap="none" rtlCol="0">
              <a:spAutoFit/>
            </a:bodyPr>
            <a:lstStyle/>
            <a:p>
              <a:r>
                <a:rPr lang="en-US" sz="3000" dirty="0" smtClean="0">
                  <a:solidFill>
                    <a:srgbClr val="000000"/>
                  </a:solidFill>
                  <a:latin typeface="Seravek"/>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31" name="TextBox 30"/>
            <p:cNvSpPr txBox="1"/>
            <p:nvPr/>
          </p:nvSpPr>
          <p:spPr>
            <a:xfrm>
              <a:off x="8672241" y="3716375"/>
              <a:ext cx="2491804" cy="553998"/>
            </a:xfrm>
            <a:prstGeom prst="rect">
              <a:avLst/>
            </a:prstGeom>
            <a:noFill/>
          </p:spPr>
          <p:txBody>
            <a:bodyPr wrap="none" rtlCol="0">
              <a:spAutoFit/>
            </a:bodyPr>
            <a:lstStyle/>
            <a:p>
              <a:r>
                <a:rPr lang="en-US" sz="3000" dirty="0" smtClean="0">
                  <a:solidFill>
                    <a:srgbClr val="000000"/>
                  </a:solidFill>
                  <a:latin typeface="Seravek"/>
                  <a:cs typeface="Seravek"/>
                </a:rPr>
                <a:t>p2.sample = 0</a:t>
              </a:r>
            </a:p>
          </p:txBody>
        </p:sp>
      </p:grpSp>
      <p:grpSp>
        <p:nvGrpSpPr>
          <p:cNvPr id="32" name="Group 31"/>
          <p:cNvGrpSpPr/>
          <p:nvPr/>
        </p:nvGrpSpPr>
        <p:grpSpPr>
          <a:xfrm>
            <a:off x="1209546" y="3085635"/>
            <a:ext cx="611013" cy="553998"/>
            <a:chOff x="1209546" y="3085635"/>
            <a:chExt cx="611013"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5" name="TextBox 44"/>
            <p:cNvSpPr txBox="1"/>
            <p:nvPr/>
          </p:nvSpPr>
          <p:spPr>
            <a:xfrm>
              <a:off x="1219200" y="3085635"/>
              <a:ext cx="528987" cy="553998"/>
            </a:xfrm>
            <a:prstGeom prst="rect">
              <a:avLst/>
            </a:prstGeom>
            <a:noFill/>
          </p:spPr>
          <p:txBody>
            <a:bodyPr wrap="none" rtlCol="0">
              <a:spAutoFit/>
            </a:bodyPr>
            <a:lstStyle/>
            <a:p>
              <a:r>
                <a:rPr lang="en-US" sz="3000" dirty="0" smtClean="0">
                  <a:solidFill>
                    <a:srgbClr val="000000"/>
                  </a:solidFill>
                  <a:latin typeface="Seravek"/>
                  <a:cs typeface="Seravek"/>
                </a:rPr>
                <a:t>p1</a:t>
              </a:r>
            </a:p>
          </p:txBody>
        </p:sp>
      </p:grpSp>
      <p:grpSp>
        <p:nvGrpSpPr>
          <p:cNvPr id="33" name="Group 32"/>
          <p:cNvGrpSpPr/>
          <p:nvPr/>
        </p:nvGrpSpPr>
        <p:grpSpPr>
          <a:xfrm>
            <a:off x="1209546" y="3788937"/>
            <a:ext cx="611013" cy="553998"/>
            <a:chOff x="1209546" y="3788937"/>
            <a:chExt cx="611013"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7" name="TextBox 46"/>
            <p:cNvSpPr txBox="1"/>
            <p:nvPr/>
          </p:nvSpPr>
          <p:spPr>
            <a:xfrm>
              <a:off x="1214011" y="3788937"/>
              <a:ext cx="576689" cy="553998"/>
            </a:xfrm>
            <a:prstGeom prst="rect">
              <a:avLst/>
            </a:prstGeom>
            <a:noFill/>
          </p:spPr>
          <p:txBody>
            <a:bodyPr wrap="none" rtlCol="0">
              <a:spAutoFit/>
            </a:bodyPr>
            <a:lstStyle/>
            <a:p>
              <a:r>
                <a:rPr lang="en-US" sz="3000" dirty="0" smtClean="0">
                  <a:solidFill>
                    <a:srgbClr val="000000"/>
                  </a:solidFill>
                  <a:latin typeface="Seravek"/>
                  <a:cs typeface="Seravek"/>
                </a:rPr>
                <a:t>p2</a:t>
              </a:r>
            </a:p>
          </p:txBody>
        </p:sp>
      </p:grpSp>
      <p:sp>
        <p:nvSpPr>
          <p:cNvPr id="34" name="Rounded Rectangle 33"/>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sp>
        <p:nvSpPr>
          <p:cNvPr id="54" name="Rounded Rectangle 53"/>
          <p:cNvSpPr/>
          <p:nvPr/>
        </p:nvSpPr>
        <p:spPr>
          <a:xfrm>
            <a:off x="64386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1</a:t>
            </a:r>
            <a:endParaRPr lang="en-US" sz="3000" dirty="0">
              <a:solidFill>
                <a:srgbClr val="000000"/>
              </a:solidFill>
              <a:latin typeface="Seravek"/>
              <a:cs typeface="Seravek"/>
            </a:endParaRPr>
          </a:p>
        </p:txBody>
      </p:sp>
      <p:sp>
        <p:nvSpPr>
          <p:cNvPr id="55" name="Rounded Rectangle 54"/>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2</a:t>
            </a:r>
            <a:endParaRPr lang="en-US" sz="3000" dirty="0">
              <a:solidFill>
                <a:srgbClr val="000000"/>
              </a:solidFill>
              <a:latin typeface="Seravek"/>
              <a:cs typeface="Seravek"/>
            </a:endParaRPr>
          </a:p>
        </p:txBody>
      </p:sp>
      <p:sp>
        <p:nvSpPr>
          <p:cNvPr id="26" name="Rounded Rectangle 25"/>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9</a:t>
            </a:r>
            <a:endParaRPr lang="en-US" sz="3000" dirty="0">
              <a:solidFill>
                <a:srgbClr val="000000"/>
              </a:solidFill>
              <a:latin typeface="Seravek"/>
              <a:cs typeface="Seravek"/>
            </a:endParaRPr>
          </a:p>
        </p:txBody>
      </p:sp>
      <p:sp>
        <p:nvSpPr>
          <p:cNvPr id="28" name="Rounded Rectangle 27"/>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grpSp>
        <p:nvGrpSpPr>
          <p:cNvPr id="40" name="Group 39"/>
          <p:cNvGrpSpPr/>
          <p:nvPr/>
        </p:nvGrpSpPr>
        <p:grpSpPr>
          <a:xfrm>
            <a:off x="1072060" y="5091613"/>
            <a:ext cx="756740" cy="1432220"/>
            <a:chOff x="1072060" y="5091613"/>
            <a:chExt cx="756740"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35" name="TextBox 34"/>
            <p:cNvSpPr txBox="1"/>
            <p:nvPr/>
          </p:nvSpPr>
          <p:spPr>
            <a:xfrm>
              <a:off x="1072060" y="5969835"/>
              <a:ext cx="756740" cy="553998"/>
            </a:xfrm>
            <a:prstGeom prst="rect">
              <a:avLst/>
            </a:prstGeom>
            <a:noFill/>
          </p:spPr>
          <p:txBody>
            <a:bodyPr wrap="none" rtlCol="0">
              <a:spAutoFit/>
            </a:bodyPr>
            <a:lstStyle/>
            <a:p>
              <a:r>
                <a:rPr lang="en-US" sz="3000" dirty="0" smtClean="0">
                  <a:solidFill>
                    <a:srgbClr val="000000"/>
                  </a:solidFill>
                  <a:latin typeface="Seravek"/>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Seravek"/>
                  <a:cs typeface="Seravek"/>
                </a:rPr>
                <a:t>p10.sample = </a:t>
              </a:r>
              <a:r>
                <a:rPr lang="en-US" sz="3000" dirty="0" smtClean="0">
                  <a:solidFill>
                    <a:srgbClr val="000000"/>
                  </a:solidFill>
                  <a:latin typeface="Seravek"/>
                  <a:cs typeface="Seravek"/>
                </a:rPr>
                <a:t>1.2.3.4</a:t>
              </a:r>
              <a:endParaRPr lang="en-US" sz="3000" dirty="0" smtClean="0">
                <a:solidFill>
                  <a:srgbClr val="000000"/>
                </a:solidFill>
                <a:latin typeface="Seravek"/>
                <a:cs typeface="Seravek"/>
              </a:endParaRPr>
            </a:p>
          </p:txBody>
        </p:sp>
      </p:grpSp>
      <p:grpSp>
        <p:nvGrpSpPr>
          <p:cNvPr id="20" name="Group 19"/>
          <p:cNvGrpSpPr/>
          <p:nvPr/>
        </p:nvGrpSpPr>
        <p:grpSpPr>
          <a:xfrm>
            <a:off x="685800" y="5410200"/>
            <a:ext cx="2857500" cy="1018520"/>
            <a:chOff x="609600" y="5410200"/>
            <a:chExt cx="2857500" cy="1018520"/>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523220"/>
            </a:xfrm>
            <a:prstGeom prst="rect">
              <a:avLst/>
            </a:prstGeom>
            <a:noFill/>
          </p:spPr>
          <p:txBody>
            <a:bodyPr wrap="square" rtlCol="0">
              <a:spAutoFit/>
            </a:bodyPr>
            <a:lstStyle/>
            <a:p>
              <a:r>
                <a:rPr lang="en-US" sz="2800" dirty="0">
                  <a:latin typeface="Seravek"/>
                  <a:cs typeface="Seravek"/>
                </a:rPr>
                <a:t>p</a:t>
              </a:r>
              <a:r>
                <a:rPr lang="en-US" sz="2800" dirty="0" smtClean="0">
                  <a:latin typeface="Seravek"/>
                  <a:cs typeface="Seravek"/>
                </a:rPr>
                <a:t>acket fields</a:t>
              </a:r>
              <a:endParaRPr lang="en-US" sz="2800" dirty="0">
                <a:latin typeface="Seravek"/>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Seravek"/>
                  <a:cs typeface="Seravek"/>
                </a:rPr>
                <a:t>persistent state</a:t>
              </a:r>
              <a:endParaRPr lang="en-US" sz="2800" dirty="0">
                <a:latin typeface="Seravek"/>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pPr/>
              <a:t>20</a:t>
            </a:fld>
            <a:endParaRPr lang="en-US" dirty="0"/>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8816"/>
            <a:chOff x="6096000" y="4738684"/>
            <a:chExt cx="4875732" cy="1928816"/>
          </a:xfrm>
        </p:grpSpPr>
        <p:grpSp>
          <p:nvGrpSpPr>
            <p:cNvPr id="169" name="Group 168"/>
            <p:cNvGrpSpPr/>
            <p:nvPr/>
          </p:nvGrpSpPr>
          <p:grpSpPr>
            <a:xfrm>
              <a:off x="6096000" y="4738684"/>
              <a:ext cx="4875732" cy="1928816"/>
              <a:chOff x="6096000" y="4738684"/>
              <a:chExt cx="4875732" cy="192881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t>Programming with packet transactions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21</a:t>
            </a:fld>
            <a:endParaRPr lang="en-US"/>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pPr>
                <a:lnSpc>
                  <a:spcPct val="120000"/>
                </a:lnSpc>
              </a:pPr>
              <a:r>
                <a:rPr lang="en-US" sz="2400" dirty="0" smtClean="0">
                  <a:latin typeface="Seravek"/>
                  <a:cs typeface="Seravek"/>
                </a:rPr>
                <a:t>   </a:t>
              </a:r>
              <a:r>
                <a:rPr lang="en-US" sz="2400" dirty="0" smtClean="0">
                  <a:latin typeface="Seravek"/>
                  <a:cs typeface="Seravek"/>
                </a:rPr>
                <a:t>if </a:t>
              </a:r>
              <a:r>
                <a:rPr lang="en-US" sz="2400" dirty="0">
                  <a:latin typeface="Seravek"/>
                  <a:cs typeface="Seravek"/>
                </a:rPr>
                <a:t>(</a:t>
              </a:r>
              <a:r>
                <a:rPr lang="en-US" sz="2400" dirty="0">
                  <a:solidFill>
                    <a:srgbClr val="FF0000"/>
                  </a:solidFill>
                  <a:latin typeface="Seravek"/>
                  <a:cs typeface="Seravek"/>
                </a:rPr>
                <a:t>count</a:t>
              </a:r>
              <a:r>
                <a:rPr lang="en-US" sz="2400" dirty="0">
                  <a:latin typeface="Seravek"/>
                  <a:cs typeface="Seravek"/>
                </a:rPr>
                <a:t> == 9)</a:t>
              </a:r>
              <a:r>
                <a:rPr lang="en-US" sz="2400" dirty="0" smtClean="0">
                  <a:latin typeface="Seravek"/>
                  <a:cs typeface="Seravek"/>
                </a:rPr>
                <a:t>:</a:t>
              </a: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a:t>
              </a:r>
              <a:r>
                <a:rPr lang="en-US" sz="2400" dirty="0" err="1" smtClean="0">
                  <a:latin typeface="Seravek"/>
                  <a:cs typeface="Seravek"/>
                </a:rPr>
                <a:t>pkt.src</a:t>
              </a:r>
              <a:endParaRPr lang="en-US" sz="2400" dirty="0">
                <a:latin typeface="Seravek"/>
                <a:cs typeface="Seravek"/>
              </a:endParaRP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smtClean="0">
                  <a:latin typeface="Seravek"/>
                  <a:cs typeface="Seravek"/>
                </a:rPr>
                <a:t> </a:t>
              </a:r>
              <a:r>
                <a:rPr lang="en-US" sz="2400" dirty="0">
                  <a:latin typeface="Seravek"/>
                  <a:cs typeface="Seravek"/>
                </a:rPr>
                <a:t>= 0</a:t>
              </a:r>
            </a:p>
            <a:p>
              <a:pPr>
                <a:lnSpc>
                  <a:spcPct val="120000"/>
                </a:lnSpc>
              </a:pPr>
              <a:r>
                <a:rPr lang="en-US" sz="2400" dirty="0" smtClean="0">
                  <a:latin typeface="Seravek"/>
                  <a:cs typeface="Seravek"/>
                </a:rPr>
                <a:t>   </a:t>
              </a:r>
              <a:r>
                <a:rPr lang="en-US" sz="2400" dirty="0" smtClean="0">
                  <a:latin typeface="Seravek"/>
                  <a:cs typeface="Seravek"/>
                </a:rPr>
                <a:t>else</a:t>
              </a:r>
              <a:r>
                <a:rPr lang="en-US" sz="2400" dirty="0" smtClean="0">
                  <a:latin typeface="Seravek"/>
                  <a:cs typeface="Seravek"/>
                </a:rPr>
                <a:t>:</a:t>
              </a:r>
              <a:endParaRPr lang="en-US" sz="2400" dirty="0">
                <a:latin typeface="Seravek"/>
                <a:cs typeface="Seravek"/>
              </a:endParaRP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0</a:t>
              </a: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a:solidFill>
                    <a:srgbClr val="FF0000"/>
                  </a:solidFill>
                  <a:latin typeface="Seravek"/>
                  <a:cs typeface="Seravek"/>
                </a:rPr>
                <a:t>++</a:t>
              </a:r>
              <a:r>
                <a:rPr lang="en-US" sz="2400" dirty="0">
                  <a:latin typeface="Seravek"/>
                  <a:cs typeface="Seravek"/>
                </a:rPr>
                <a:t> </a:t>
              </a:r>
            </a:p>
            <a:p>
              <a:endParaRPr lang="en-US" sz="2200" dirty="0">
                <a:latin typeface="Seravek"/>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Seravek"/>
                <a:cs typeface="Seravek"/>
              </a:rPr>
              <a:t>Packet Sampling Pipeline</a:t>
            </a:r>
          </a:p>
          <a:p>
            <a:endParaRPr lang="en-US" sz="1000" dirty="0" smtClean="0">
              <a:latin typeface="Seravek"/>
              <a:cs typeface="Seravek"/>
            </a:endParaRPr>
          </a:p>
        </p:txBody>
      </p:sp>
      <p:grpSp>
        <p:nvGrpSpPr>
          <p:cNvPr id="168" name="Group 167"/>
          <p:cNvGrpSpPr/>
          <p:nvPr/>
        </p:nvGrpSpPr>
        <p:grpSpPr>
          <a:xfrm>
            <a:off x="4914900" y="1866900"/>
            <a:ext cx="7239000" cy="2410133"/>
            <a:chOff x="5058974" y="1943100"/>
            <a:chExt cx="7239000" cy="2410133"/>
          </a:xfrm>
        </p:grpSpPr>
        <p:grpSp>
          <p:nvGrpSpPr>
            <p:cNvPr id="9" name="Group 8"/>
            <p:cNvGrpSpPr/>
            <p:nvPr/>
          </p:nvGrpSpPr>
          <p:grpSpPr>
            <a:xfrm>
              <a:off x="5058974" y="1943100"/>
              <a:ext cx="7239000" cy="2410133"/>
              <a:chOff x="-1800105" y="1921050"/>
              <a:chExt cx="8352683"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1" name="Freeform 10"/>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3" name="Freeform 12"/>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a:solidFill>
                      <a:srgbClr val="000000"/>
                    </a:solidFill>
                    <a:latin typeface="Seravek"/>
                    <a:cs typeface="Seravek"/>
                  </a:rPr>
                  <a:t> </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a:solidFill>
                      <a:srgbClr val="000000"/>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pkt.src</a:t>
                </a:r>
                <a:r>
                  <a:rPr lang="en-US" sz="2000" kern="0" dirty="0" smtClean="0">
                    <a:solidFill>
                      <a:srgbClr val="000000"/>
                    </a:solidFill>
                    <a:latin typeface="Seravek"/>
                    <a:cs typeface="Seravek"/>
                  </a:rPr>
                  <a:t> : 0</a:t>
                </a:r>
                <a:endParaRPr lang="en-US" sz="2000" kern="0" dirty="0">
                  <a:solidFill>
                    <a:srgbClr val="000000"/>
                  </a:solidFill>
                  <a:latin typeface="Seravek"/>
                  <a:cs typeface="Seravek"/>
                </a:endParaRPr>
              </a:p>
            </p:txBody>
          </p:sp>
        </p:grpSp>
        <p:sp>
          <p:nvSpPr>
            <p:cNvPr id="15"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6" name="TextBox 405"/>
            <p:cNvSpPr txBox="1"/>
            <p:nvPr/>
          </p:nvSpPr>
          <p:spPr>
            <a:xfrm>
              <a:off x="6553200" y="2365366"/>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Seravek"/>
                <a:cs typeface="Seravek"/>
              </a:rPr>
              <a:t>Packet Sampling Algorithm</a:t>
            </a:r>
            <a:endParaRPr lang="en-US" sz="1000" dirty="0">
              <a:latin typeface="Seravek"/>
              <a:cs typeface="Seravek"/>
            </a:endParaRPr>
          </a:p>
          <a:p>
            <a:endParaRPr lang="en-US" sz="1000" dirty="0" smtClean="0">
              <a:latin typeface="Seravek"/>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Seravek"/>
                  <a:cs typeface="Seravek"/>
                </a:rPr>
                <a:t>Compiler</a:t>
              </a:r>
              <a:endParaRPr lang="en-US" sz="2200" dirty="0">
                <a:solidFill>
                  <a:srgbClr val="000000"/>
                </a:solidFill>
                <a:latin typeface="Seravek"/>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Seravek"/>
                <a:cs typeface="Seravek"/>
              </a:rPr>
              <a:t>i</a:t>
            </a:r>
            <a:r>
              <a:rPr lang="en-US" sz="3000" dirty="0" smtClean="0">
                <a:latin typeface="Seravek"/>
                <a:cs typeface="Seravek"/>
              </a:rPr>
              <a:t>f (</a:t>
            </a:r>
            <a:r>
              <a:rPr lang="en-US" sz="3000" dirty="0" smtClean="0">
                <a:solidFill>
                  <a:srgbClr val="FF0000"/>
                </a:solidFill>
                <a:latin typeface="Seravek"/>
                <a:cs typeface="Seravek"/>
              </a:rPr>
              <a:t>count</a:t>
            </a:r>
            <a:r>
              <a:rPr lang="en-US" sz="3000" dirty="0" smtClean="0">
                <a:latin typeface="Seravek"/>
                <a:cs typeface="Seravek"/>
              </a:rPr>
              <a:t> == 9):</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a:t>
            </a:r>
            <a:r>
              <a:rPr lang="en-US" sz="3000" dirty="0" err="1" smtClean="0">
                <a:latin typeface="Seravek"/>
                <a:cs typeface="Seravek"/>
              </a:rPr>
              <a:t>pkt.src</a:t>
            </a:r>
            <a:endParaRPr lang="en-US" sz="3000" dirty="0" smtClean="0">
              <a:latin typeface="Seravek"/>
              <a:cs typeface="Seravek"/>
            </a:endParaRPr>
          </a:p>
          <a:p>
            <a:pPr>
              <a:lnSpc>
                <a:spcPct val="120000"/>
              </a:lnSpc>
            </a:pPr>
            <a:r>
              <a:rPr lang="en-US" sz="3000" dirty="0">
                <a:latin typeface="Seravek"/>
                <a:cs typeface="Seravek"/>
              </a:rPr>
              <a:t> </a:t>
            </a:r>
            <a:r>
              <a:rPr lang="en-US" sz="3000" dirty="0" smtClean="0">
                <a:latin typeface="Seravek"/>
                <a:cs typeface="Seravek"/>
              </a:rPr>
              <a:t> </a:t>
            </a:r>
            <a:r>
              <a:rPr lang="en-US" sz="3000" dirty="0" smtClean="0">
                <a:solidFill>
                  <a:srgbClr val="FF0000"/>
                </a:solidFill>
                <a:latin typeface="Seravek"/>
                <a:cs typeface="Seravek"/>
              </a:rPr>
              <a:t>count</a:t>
            </a:r>
            <a:r>
              <a:rPr lang="en-US" sz="3000" dirty="0" smtClean="0">
                <a:latin typeface="Seravek"/>
                <a:cs typeface="Seravek"/>
              </a:rPr>
              <a:t> = 0</a:t>
            </a:r>
          </a:p>
          <a:p>
            <a:pPr>
              <a:lnSpc>
                <a:spcPct val="120000"/>
              </a:lnSpc>
            </a:pPr>
            <a:r>
              <a:rPr lang="en-US" sz="3000" dirty="0">
                <a:latin typeface="Seravek"/>
                <a:cs typeface="Seravek"/>
              </a:rPr>
              <a:t>e</a:t>
            </a:r>
            <a:r>
              <a:rPr lang="en-US" sz="3000" dirty="0" smtClean="0">
                <a:latin typeface="Seravek"/>
                <a:cs typeface="Seravek"/>
              </a:rPr>
              <a:t>lse :</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0</a:t>
            </a:r>
          </a:p>
          <a:p>
            <a:pPr>
              <a:lnSpc>
                <a:spcPct val="120000"/>
              </a:lnSpc>
            </a:pPr>
            <a:r>
              <a:rPr lang="en-US" sz="3000" dirty="0" smtClean="0">
                <a:latin typeface="Seravek"/>
                <a:cs typeface="Seravek"/>
              </a:rPr>
              <a:t>  </a:t>
            </a:r>
            <a:r>
              <a:rPr lang="en-US" sz="3000" dirty="0" smtClean="0">
                <a:solidFill>
                  <a:srgbClr val="FF0000"/>
                </a:solidFill>
                <a:latin typeface="Seravek"/>
                <a:cs typeface="Seravek"/>
              </a:rPr>
              <a:t>count++</a:t>
            </a:r>
            <a:endParaRPr lang="en-US" sz="3000" dirty="0" smtClean="0">
              <a:latin typeface="Seravek"/>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Seravek"/>
                  <a:cs typeface="Seravek"/>
                </a:rPr>
                <a:t>pkt.old</a:t>
              </a:r>
              <a:r>
                <a:rPr lang="en-US" sz="3000" dirty="0" smtClean="0">
                  <a:latin typeface="Seravek"/>
                  <a:cs typeface="Seravek"/>
                </a:rPr>
                <a:t> </a:t>
              </a:r>
              <a:r>
                <a:rPr lang="en-US" sz="3000" dirty="0">
                  <a:latin typeface="Seravek"/>
                  <a:cs typeface="Seravek"/>
                </a:rPr>
                <a:t>= </a:t>
              </a:r>
              <a:r>
                <a:rPr lang="en-US" sz="3000" dirty="0">
                  <a:solidFill>
                    <a:srgbClr val="FF0000"/>
                  </a:solidFill>
                  <a:latin typeface="Seravek"/>
                  <a:cs typeface="Seravek"/>
                </a:rPr>
                <a:t>count</a:t>
              </a:r>
              <a:r>
                <a:rPr lang="en-US" sz="3000" dirty="0">
                  <a:latin typeface="Seravek"/>
                  <a:cs typeface="Seravek"/>
                </a:rPr>
                <a:t>;</a:t>
              </a:r>
            </a:p>
            <a:p>
              <a:pPr>
                <a:lnSpc>
                  <a:spcPct val="120000"/>
                </a:lnSpc>
              </a:pPr>
              <a:r>
                <a:rPr lang="en-US" sz="3000" dirty="0" err="1">
                  <a:latin typeface="Seravek"/>
                  <a:cs typeface="Seravek"/>
                </a:rPr>
                <a:t>pkt.tmp</a:t>
              </a:r>
              <a:r>
                <a:rPr lang="en-US" sz="3000" dirty="0">
                  <a:latin typeface="Seravek"/>
                  <a:cs typeface="Seravek"/>
                </a:rPr>
                <a:t> = </a:t>
              </a:r>
              <a:r>
                <a:rPr lang="en-US" sz="3000" dirty="0" err="1">
                  <a:latin typeface="Seravek"/>
                  <a:cs typeface="Seravek"/>
                </a:rPr>
                <a:t>pkt.old</a:t>
              </a:r>
              <a:r>
                <a:rPr lang="en-US" sz="3000" dirty="0">
                  <a:latin typeface="Seravek"/>
                  <a:cs typeface="Seravek"/>
                </a:rPr>
                <a:t> == </a:t>
              </a:r>
              <a:r>
                <a:rPr lang="en-US" sz="3000" dirty="0" smtClean="0">
                  <a:latin typeface="Seravek"/>
                  <a:cs typeface="Seravek"/>
                </a:rPr>
                <a:t>9;</a:t>
              </a:r>
              <a:endParaRPr lang="en-US" sz="3000" dirty="0">
                <a:latin typeface="Seravek"/>
                <a:cs typeface="Seravek"/>
              </a:endParaRPr>
            </a:p>
            <a:p>
              <a:pPr>
                <a:lnSpc>
                  <a:spcPct val="120000"/>
                </a:lnSpc>
              </a:pPr>
              <a:r>
                <a:rPr lang="en-US" sz="3000" dirty="0" err="1">
                  <a:latin typeface="Seravek"/>
                  <a:cs typeface="Seravek"/>
                </a:rPr>
                <a:t>pkt.new</a:t>
              </a:r>
              <a:r>
                <a:rPr lang="en-US" sz="3000" dirty="0">
                  <a:latin typeface="Seravek"/>
                  <a:cs typeface="Seravek"/>
                </a:rPr>
                <a:t> = </a:t>
              </a:r>
              <a:r>
                <a:rPr lang="en-US" sz="3000" dirty="0" err="1">
                  <a:latin typeface="Seravek"/>
                  <a:cs typeface="Seravek"/>
                </a:rPr>
                <a:t>pkt.tmp</a:t>
              </a:r>
              <a:r>
                <a:rPr lang="en-US" sz="3000" dirty="0">
                  <a:latin typeface="Seravek"/>
                  <a:cs typeface="Seravek"/>
                </a:rPr>
                <a:t> ? 0 : (</a:t>
              </a:r>
              <a:r>
                <a:rPr lang="en-US" sz="3000" dirty="0" err="1">
                  <a:latin typeface="Seravek"/>
                  <a:cs typeface="Seravek"/>
                </a:rPr>
                <a:t>pkt.old</a:t>
              </a:r>
              <a:r>
                <a:rPr lang="en-US" sz="3000" dirty="0">
                  <a:latin typeface="Seravek"/>
                  <a:cs typeface="Seravek"/>
                </a:rPr>
                <a:t> + 1);</a:t>
              </a:r>
            </a:p>
            <a:p>
              <a:pPr>
                <a:lnSpc>
                  <a:spcPct val="120000"/>
                </a:lnSpc>
              </a:pPr>
              <a:r>
                <a:rPr lang="en-US" sz="3000" dirty="0" err="1" smtClean="0">
                  <a:latin typeface="Seravek"/>
                  <a:cs typeface="Seravek"/>
                </a:rPr>
                <a:t>pkt.sample</a:t>
              </a:r>
              <a:r>
                <a:rPr lang="en-US" sz="3000" dirty="0" smtClean="0">
                  <a:latin typeface="Seravek"/>
                  <a:cs typeface="Seravek"/>
                </a:rPr>
                <a:t> = </a:t>
              </a:r>
              <a:r>
                <a:rPr lang="en-US" sz="3000" dirty="0" err="1" smtClean="0">
                  <a:latin typeface="Seravek"/>
                  <a:cs typeface="Seravek"/>
                </a:rPr>
                <a:t>pkt.tmp</a:t>
              </a: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pkt.src</a:t>
              </a:r>
              <a:r>
                <a:rPr lang="en-US" sz="3000" dirty="0" smtClean="0">
                  <a:latin typeface="Seravek"/>
                  <a:cs typeface="Seravek"/>
                </a:rPr>
                <a:t> : 0;</a:t>
              </a:r>
              <a:endParaRPr lang="en-US" sz="3000" dirty="0" smtClean="0">
                <a:latin typeface="Seravek"/>
                <a:cs typeface="Seravek"/>
              </a:endParaRPr>
            </a:p>
            <a:p>
              <a:pPr>
                <a:lnSpc>
                  <a:spcPct val="120000"/>
                </a:lnSpc>
              </a:pPr>
              <a:r>
                <a:rPr lang="en-US" sz="3000" dirty="0">
                  <a:solidFill>
                    <a:srgbClr val="FF0000"/>
                  </a:solidFill>
                  <a:latin typeface="Seravek"/>
                  <a:cs typeface="Seravek"/>
                </a:rPr>
                <a:t>count</a:t>
              </a:r>
              <a:r>
                <a:rPr lang="en-US" sz="3000" dirty="0">
                  <a:latin typeface="Seravek"/>
                  <a:cs typeface="Seravek"/>
                </a:rPr>
                <a:t> = </a:t>
              </a:r>
              <a:r>
                <a:rPr lang="en-US" sz="3000" dirty="0" err="1">
                  <a:latin typeface="Seravek"/>
                  <a:cs typeface="Seravek"/>
                </a:rPr>
                <a:t>pkt.new</a:t>
              </a:r>
              <a:r>
                <a:rPr lang="en-US" sz="3000" dirty="0" smtClean="0">
                  <a:latin typeface="Seravek"/>
                  <a:cs typeface="Seravek"/>
                </a:rPr>
                <a:t>;</a:t>
              </a:r>
              <a:endParaRPr lang="en-US" sz="3000" dirty="0">
                <a:latin typeface="Seravek"/>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14"/>
          <p:cNvSpPr>
            <a:spLocks noGrp="1"/>
          </p:cNvSpPr>
          <p:nvPr>
            <p:ph type="sldNum" sz="quarter" idx="12"/>
          </p:nvPr>
        </p:nvSpPr>
        <p:spPr/>
        <p:txBody>
          <a:bodyPr/>
          <a:lstStyle/>
          <a:p>
            <a:fld id="{5448022C-F4BC-4192-A392-BACAE19DF894}" type="slidenum">
              <a:rPr lang="en-US" smtClean="0"/>
              <a:pPr/>
              <a:t>23</a:t>
            </a:fld>
            <a:endParaRPr lang="en-US"/>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Create one node for each instruction</a:t>
            </a:r>
            <a:endParaRPr lang="en-US" sz="2400" dirty="0">
              <a:latin typeface="Seravek"/>
              <a:cs typeface="Seravek"/>
            </a:endParaRPr>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pPr/>
              <a:t>24</a:t>
            </a:fld>
            <a:endParaRPr lang="en-US"/>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r>
              <a:rPr lang="en-US" sz="3000" kern="0" dirty="0" smtClean="0">
                <a:latin typeface="Seravek"/>
                <a:cs typeface="Seravek"/>
              </a:rPr>
              <a:t> ?</a:t>
            </a:r>
          </a:p>
          <a:p>
            <a:pPr defTabSz="539347">
              <a:lnSpc>
                <a:spcPct val="90000"/>
              </a:lnSpc>
              <a:spcBef>
                <a:spcPct val="0"/>
              </a:spcBef>
              <a:spcAft>
                <a:spcPct val="35000"/>
              </a:spcAft>
              <a:defRPr/>
            </a:pPr>
            <a:r>
              <a:rPr lang="en-US" sz="3000" kern="0" dirty="0">
                <a:latin typeface="Seravek"/>
                <a:cs typeface="Seravek"/>
              </a:rPr>
              <a:t> </a:t>
            </a:r>
            <a:r>
              <a:rPr lang="en-US" sz="3000" kern="0" dirty="0" smtClean="0">
                <a:latin typeface="Seravek"/>
                <a:cs typeface="Seravek"/>
              </a:rPr>
              <a:t>                    </a:t>
            </a:r>
            <a:r>
              <a:rPr lang="en-US" sz="3000" kern="0" dirty="0" err="1" smtClean="0">
                <a:latin typeface="Seravek"/>
                <a:cs typeface="Seravek"/>
              </a:rPr>
              <a:t>pkt.src</a:t>
            </a:r>
            <a:r>
              <a:rPr lang="en-US" sz="3000" kern="0" dirty="0" smtClean="0">
                <a:latin typeface="Seravek"/>
                <a:cs typeface="Seravek"/>
              </a:rPr>
              <a:t> : 0</a:t>
            </a:r>
            <a:endParaRPr lang="en-US" sz="3000" kern="0" dirty="0">
              <a:latin typeface="Seravek"/>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Packet field dependencies </a:t>
            </a:r>
            <a:endParaRPr lang="en-US" sz="24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25</a:t>
            </a:fld>
            <a:endParaRPr lang="en-US"/>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r>
              <a:rPr lang="en-US" sz="3000" kern="0" dirty="0" smtClean="0">
                <a:latin typeface="Seravek"/>
                <a:cs typeface="Seravek"/>
              </a:rPr>
              <a:t> ?</a:t>
            </a:r>
          </a:p>
          <a:p>
            <a:pPr defTabSz="539347">
              <a:lnSpc>
                <a:spcPct val="90000"/>
              </a:lnSpc>
              <a:spcBef>
                <a:spcPct val="0"/>
              </a:spcBef>
              <a:spcAft>
                <a:spcPct val="35000"/>
              </a:spcAft>
              <a:defRPr/>
            </a:pPr>
            <a:r>
              <a:rPr lang="en-US" sz="3000" kern="0" dirty="0">
                <a:latin typeface="Seravek"/>
                <a:cs typeface="Seravek"/>
              </a:rPr>
              <a:t> </a:t>
            </a:r>
            <a:r>
              <a:rPr lang="en-US" sz="3000" kern="0" dirty="0" smtClean="0">
                <a:latin typeface="Seravek"/>
                <a:cs typeface="Seravek"/>
              </a:rPr>
              <a:t>                    </a:t>
            </a:r>
            <a:r>
              <a:rPr lang="en-US" sz="3000" kern="0" dirty="0" err="1" smtClean="0">
                <a:latin typeface="Seravek"/>
                <a:cs typeface="Seravek"/>
              </a:rPr>
              <a:t>pkt.src</a:t>
            </a:r>
            <a:r>
              <a:rPr lang="en-US" sz="3000" kern="0" dirty="0" smtClean="0">
                <a:latin typeface="Seravek"/>
                <a:cs typeface="Seravek"/>
              </a:rPr>
              <a:t> : 0</a:t>
            </a:r>
            <a:endParaRPr lang="en-US" sz="3000" kern="0" dirty="0">
              <a:latin typeface="Seravek"/>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State dependencies</a:t>
            </a:r>
            <a:endParaRPr lang="en-US" sz="2400" dirty="0">
              <a:latin typeface="Seravek"/>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26</a:t>
            </a:fld>
            <a:endParaRPr lang="en-US"/>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r>
              <a:rPr lang="en-US" sz="3000" kern="0" dirty="0" smtClean="0">
                <a:latin typeface="Seravek"/>
                <a:cs typeface="Seravek"/>
              </a:rPr>
              <a:t> ?</a:t>
            </a:r>
          </a:p>
          <a:p>
            <a:pPr defTabSz="539347">
              <a:lnSpc>
                <a:spcPct val="90000"/>
              </a:lnSpc>
              <a:spcBef>
                <a:spcPct val="0"/>
              </a:spcBef>
              <a:spcAft>
                <a:spcPct val="35000"/>
              </a:spcAft>
              <a:defRPr/>
            </a:pPr>
            <a:r>
              <a:rPr lang="en-US" sz="3000" kern="0" dirty="0">
                <a:latin typeface="Seravek"/>
                <a:cs typeface="Seravek"/>
              </a:rPr>
              <a:t> </a:t>
            </a:r>
            <a:r>
              <a:rPr lang="en-US" sz="3000" kern="0" dirty="0" smtClean="0">
                <a:latin typeface="Seravek"/>
                <a:cs typeface="Seravek"/>
              </a:rPr>
              <a:t>                    </a:t>
            </a:r>
            <a:r>
              <a:rPr lang="en-US" sz="3000" kern="0" dirty="0" err="1" smtClean="0">
                <a:latin typeface="Seravek"/>
                <a:cs typeface="Seravek"/>
              </a:rPr>
              <a:t>pkt.src</a:t>
            </a:r>
            <a:r>
              <a:rPr lang="en-US" sz="3000" kern="0" dirty="0" smtClean="0">
                <a:latin typeface="Seravek"/>
                <a:cs typeface="Seravek"/>
              </a:rPr>
              <a:t> : 0</a:t>
            </a:r>
            <a:endParaRPr lang="en-US" sz="3000" kern="0" dirty="0">
              <a:latin typeface="Seravek"/>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Strongly connected components</a:t>
            </a:r>
            <a:endParaRPr lang="en-US" sz="24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27</a:t>
            </a:fld>
            <a:endParaRPr lang="en-US"/>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r>
              <a:rPr lang="en-US" sz="3000" kern="0" dirty="0" smtClean="0">
                <a:latin typeface="Seravek"/>
                <a:cs typeface="Seravek"/>
              </a:rPr>
              <a:t> ?</a:t>
            </a:r>
          </a:p>
          <a:p>
            <a:pPr defTabSz="539347">
              <a:lnSpc>
                <a:spcPct val="90000"/>
              </a:lnSpc>
              <a:spcBef>
                <a:spcPct val="0"/>
              </a:spcBef>
              <a:spcAft>
                <a:spcPct val="35000"/>
              </a:spcAft>
              <a:defRPr/>
            </a:pPr>
            <a:r>
              <a:rPr lang="en-US" sz="3000" kern="0" dirty="0">
                <a:latin typeface="Seravek"/>
                <a:cs typeface="Seravek"/>
              </a:rPr>
              <a:t> </a:t>
            </a:r>
            <a:r>
              <a:rPr lang="en-US" sz="3000" kern="0" dirty="0" smtClean="0">
                <a:latin typeface="Seravek"/>
                <a:cs typeface="Seravek"/>
              </a:rPr>
              <a:t>                    </a:t>
            </a:r>
            <a:r>
              <a:rPr lang="en-US" sz="3000" kern="0" dirty="0" err="1" smtClean="0">
                <a:latin typeface="Seravek"/>
                <a:cs typeface="Seravek"/>
              </a:rPr>
              <a:t>pkt.src</a:t>
            </a:r>
            <a:r>
              <a:rPr lang="en-US" sz="3000" kern="0" dirty="0" smtClean="0">
                <a:latin typeface="Seravek"/>
                <a:cs typeface="Seravek"/>
              </a:rPr>
              <a:t> : 0</a:t>
            </a:r>
            <a:endParaRPr lang="en-US" sz="3000" kern="0" dirty="0">
              <a:latin typeface="Seravek"/>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a:t>
            </a:r>
            <a:r>
              <a:rPr lang="en-US" sz="3000" kern="0" dirty="0" smtClean="0">
                <a:solidFill>
                  <a:prstClr val="white"/>
                </a:solidFill>
                <a:latin typeface="Seravek"/>
                <a:cs typeface="Seravek"/>
              </a:rPr>
              <a:t>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Seravek"/>
                <a:cs typeface="Seravek"/>
              </a:rPr>
              <a:t>pkt.tmp</a:t>
            </a:r>
            <a:r>
              <a:rPr lang="en-US" sz="3000" kern="0" dirty="0" smtClean="0">
                <a:solidFill>
                  <a:srgbClr val="000000"/>
                </a:solidFill>
                <a:latin typeface="Seravek"/>
                <a:cs typeface="Seravek"/>
              </a:rPr>
              <a:t> = </a:t>
            </a:r>
            <a:r>
              <a:rPr lang="en-US" sz="3000" kern="0" dirty="0" err="1" smtClean="0">
                <a:solidFill>
                  <a:srgbClr val="000000"/>
                </a:solidFill>
                <a:latin typeface="Seravek"/>
                <a:cs typeface="Seravek"/>
              </a:rPr>
              <a:t>pkt.old</a:t>
            </a:r>
            <a:r>
              <a:rPr lang="en-US" sz="3000" kern="0" dirty="0" smtClean="0">
                <a:solidFill>
                  <a:srgbClr val="000000"/>
                </a:solidFill>
                <a:latin typeface="Seravek"/>
                <a:cs typeface="Seravek"/>
              </a:rPr>
              <a:t> == 9</a:t>
            </a:r>
            <a:endParaRPr lang="en-US" sz="3000" kern="0" dirty="0">
              <a:solidFill>
                <a:srgbClr val="000000"/>
              </a:solidFill>
              <a:latin typeface="Seravek"/>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Seravek"/>
              <a:cs typeface="Seravek"/>
            </a:endParaRPr>
          </a:p>
          <a:p>
            <a:pPr defTabSz="539347">
              <a:lnSpc>
                <a:spcPct val="90000"/>
              </a:lnSpc>
              <a:spcBef>
                <a:spcPct val="0"/>
              </a:spcBef>
              <a:spcAft>
                <a:spcPct val="35000"/>
              </a:spcAft>
              <a:defRPr/>
            </a:pPr>
            <a:r>
              <a:rPr lang="en-US" sz="3000" dirty="0" err="1" smtClean="0">
                <a:solidFill>
                  <a:srgbClr val="000000"/>
                </a:solidFill>
                <a:latin typeface="Seravek"/>
                <a:cs typeface="Seravek"/>
              </a:rPr>
              <a:t>pkt.new</a:t>
            </a:r>
            <a:r>
              <a:rPr lang="en-US" sz="3000" dirty="0" smtClean="0">
                <a:solidFill>
                  <a:srgbClr val="000000"/>
                </a:solidFill>
                <a:latin typeface="Seravek"/>
                <a:cs typeface="Seravek"/>
              </a:rPr>
              <a:t> </a:t>
            </a:r>
            <a:r>
              <a:rPr lang="en-US" sz="3000" dirty="0">
                <a:solidFill>
                  <a:srgbClr val="000000"/>
                </a:solidFill>
                <a:latin typeface="Seravek"/>
                <a:cs typeface="Seravek"/>
              </a:rPr>
              <a:t>= </a:t>
            </a:r>
            <a:r>
              <a:rPr lang="en-US" sz="3000" dirty="0" err="1">
                <a:solidFill>
                  <a:srgbClr val="000000"/>
                </a:solidFill>
                <a:latin typeface="Seravek"/>
                <a:cs typeface="Seravek"/>
              </a:rPr>
              <a:t>pkt.tmp</a:t>
            </a:r>
            <a:r>
              <a:rPr lang="en-US" sz="3000" dirty="0">
                <a:solidFill>
                  <a:srgbClr val="000000"/>
                </a:solidFill>
                <a:latin typeface="Seravek"/>
                <a:cs typeface="Seravek"/>
              </a:rPr>
              <a:t> ? 0 </a:t>
            </a:r>
            <a:r>
              <a:rPr lang="en-US" sz="3000" dirty="0" smtClean="0">
                <a:solidFill>
                  <a:srgbClr val="000000"/>
                </a:solidFill>
                <a:latin typeface="Seravek"/>
                <a:cs typeface="Seravek"/>
              </a:rPr>
              <a:t>: (</a:t>
            </a:r>
            <a:r>
              <a:rPr lang="en-US" sz="3000" dirty="0" err="1">
                <a:solidFill>
                  <a:srgbClr val="000000"/>
                </a:solidFill>
                <a:latin typeface="Seravek"/>
                <a:cs typeface="Seravek"/>
              </a:rPr>
              <a:t>pkt.old</a:t>
            </a:r>
            <a:r>
              <a:rPr lang="en-US" sz="3000" dirty="0">
                <a:solidFill>
                  <a:srgbClr val="000000"/>
                </a:solidFill>
                <a:latin typeface="Seravek"/>
                <a:cs typeface="Seravek"/>
              </a:rPr>
              <a:t> + 1);</a:t>
            </a:r>
          </a:p>
          <a:p>
            <a:pPr defTabSz="539347">
              <a:lnSpc>
                <a:spcPct val="90000"/>
              </a:lnSpc>
              <a:spcBef>
                <a:spcPct val="0"/>
              </a:spcBef>
              <a:spcAft>
                <a:spcPct val="35000"/>
              </a:spcAft>
              <a:defRPr/>
            </a:pPr>
            <a:endParaRPr lang="en-US" sz="3000" kern="0" dirty="0">
              <a:solidFill>
                <a:prstClr val="white"/>
              </a:solidFill>
              <a:latin typeface="Seravek"/>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solidFill>
                  <a:prstClr val="white"/>
                </a:solidFill>
                <a:latin typeface="Seravek"/>
                <a:cs typeface="Seravek"/>
              </a:rPr>
              <a:t> </a:t>
            </a:r>
            <a:r>
              <a:rPr lang="en-US" sz="3000" kern="0" dirty="0" smtClean="0">
                <a:solidFill>
                  <a:srgbClr val="000000"/>
                </a:solidFill>
                <a:latin typeface="Seravek"/>
                <a:cs typeface="Seravek"/>
              </a:rPr>
              <a:t>= </a:t>
            </a:r>
            <a:r>
              <a:rPr lang="en-US" sz="3000" kern="0" dirty="0" err="1" smtClean="0">
                <a:solidFill>
                  <a:srgbClr val="000000"/>
                </a:solidFill>
                <a:latin typeface="Seravek"/>
                <a:cs typeface="Seravek"/>
              </a:rPr>
              <a:t>pkt.new</a:t>
            </a:r>
            <a:endParaRPr lang="en-US" sz="3000" kern="0" dirty="0">
              <a:solidFill>
                <a:srgbClr val="000000"/>
              </a:solidFill>
              <a:latin typeface="Seravek"/>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Condensed DAG</a:t>
            </a:r>
            <a:endParaRPr lang="en-US" sz="2400" dirty="0">
              <a:latin typeface="Seravek"/>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28</a:t>
            </a:fld>
            <a:endParaRPr lang="en-US"/>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r>
              <a:rPr lang="en-US" sz="3000" kern="0" dirty="0" smtClean="0">
                <a:latin typeface="Seravek"/>
                <a:cs typeface="Seravek"/>
              </a:rPr>
              <a:t> ?</a:t>
            </a:r>
          </a:p>
          <a:p>
            <a:pPr defTabSz="539347">
              <a:lnSpc>
                <a:spcPct val="90000"/>
              </a:lnSpc>
              <a:spcBef>
                <a:spcPct val="0"/>
              </a:spcBef>
              <a:spcAft>
                <a:spcPct val="35000"/>
              </a:spcAft>
              <a:defRPr/>
            </a:pPr>
            <a:r>
              <a:rPr lang="en-US" sz="3000" kern="0" dirty="0">
                <a:latin typeface="Seravek"/>
                <a:cs typeface="Seravek"/>
              </a:rPr>
              <a:t> </a:t>
            </a:r>
            <a:r>
              <a:rPr lang="en-US" sz="3000" kern="0" dirty="0" smtClean="0">
                <a:latin typeface="Seravek"/>
                <a:cs typeface="Seravek"/>
              </a:rPr>
              <a:t>                    </a:t>
            </a:r>
            <a:r>
              <a:rPr lang="en-US" sz="3000" kern="0" dirty="0" err="1" smtClean="0">
                <a:latin typeface="Seravek"/>
                <a:cs typeface="Seravek"/>
              </a:rPr>
              <a:t>pkt.src</a:t>
            </a:r>
            <a:r>
              <a:rPr lang="en-US" sz="3000" kern="0" dirty="0" smtClean="0">
                <a:latin typeface="Seravek"/>
                <a:cs typeface="Seravek"/>
              </a:rPr>
              <a:t> : 0</a:t>
            </a:r>
            <a:endParaRPr lang="en-US" sz="3000" kern="0" dirty="0">
              <a:latin typeface="Seravek"/>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Code pipelining</a:t>
            </a:r>
            <a:endParaRPr lang="en-US" sz="24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29</a:t>
            </a:fld>
            <a:endParaRPr lang="en-US"/>
          </a:p>
        </p:txBody>
      </p:sp>
      <p:grpSp>
        <p:nvGrpSpPr>
          <p:cNvPr id="39" name="Group 38"/>
          <p:cNvGrpSpPr/>
          <p:nvPr/>
        </p:nvGrpSpPr>
        <p:grpSpPr>
          <a:xfrm>
            <a:off x="510740" y="985872"/>
            <a:ext cx="723900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a:solidFill>
                      <a:srgbClr val="000000"/>
                    </a:solidFill>
                    <a:latin typeface="Seravek"/>
                    <a:cs typeface="Seravek"/>
                  </a:rPr>
                  <a:t> </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a:solidFill>
                      <a:srgbClr val="000000"/>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pkt.src</a:t>
                </a:r>
                <a:r>
                  <a:rPr lang="en-US" sz="2000" kern="0" dirty="0" smtClean="0">
                    <a:solidFill>
                      <a:srgbClr val="000000"/>
                    </a:solidFill>
                    <a:latin typeface="Seravek"/>
                    <a:cs typeface="Seravek"/>
                  </a:rPr>
                  <a:t> : 0</a:t>
                </a:r>
                <a:endParaRPr lang="en-US" sz="2000" kern="0" dirty="0">
                  <a:solidFill>
                    <a:srgbClr val="000000"/>
                  </a:solidFill>
                  <a:latin typeface="Seravek"/>
                  <a:cs typeface="Seravek"/>
                </a:endParaRPr>
              </a:p>
            </p:txBody>
          </p:sp>
        </p:grpSp>
        <p:sp>
          <p:nvSpPr>
            <p:cNvPr id="41"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42" name="TextBox 405"/>
            <p:cNvSpPr txBox="1"/>
            <p:nvPr/>
          </p:nvSpPr>
          <p:spPr>
            <a:xfrm>
              <a:off x="6553200" y="2365366"/>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grpSp>
        <p:nvGrpSpPr>
          <p:cNvPr id="24" name="Group 23"/>
          <p:cNvGrpSpPr/>
          <p:nvPr/>
        </p:nvGrpSpPr>
        <p:grpSpPr>
          <a:xfrm>
            <a:off x="5650249" y="3646746"/>
            <a:ext cx="5910780" cy="2523417"/>
            <a:chOff x="1600200" y="2935372"/>
            <a:chExt cx="8724900" cy="3601463"/>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1" name="TextBox 40"/>
            <p:cNvSpPr txBox="1"/>
            <p:nvPr/>
          </p:nvSpPr>
          <p:spPr>
            <a:xfrm>
              <a:off x="2586088" y="5939135"/>
              <a:ext cx="1402334" cy="597700"/>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4" name="TextBox 43"/>
            <p:cNvSpPr txBox="1"/>
            <p:nvPr/>
          </p:nvSpPr>
          <p:spPr>
            <a:xfrm>
              <a:off x="5203910" y="5939135"/>
              <a:ext cx="1448652" cy="597700"/>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7" name="TextBox 46"/>
            <p:cNvSpPr txBox="1"/>
            <p:nvPr/>
          </p:nvSpPr>
          <p:spPr>
            <a:xfrm>
              <a:off x="8251910" y="5939135"/>
              <a:ext cx="1606670" cy="597700"/>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pPr/>
              <a:t>30</a:t>
            </a:fld>
            <a:endParaRPr lang="en-US"/>
          </a:p>
        </p:txBody>
      </p:sp>
      <p:grpSp>
        <p:nvGrpSpPr>
          <p:cNvPr id="152" name="Group 151"/>
          <p:cNvGrpSpPr/>
          <p:nvPr/>
        </p:nvGrpSpPr>
        <p:grpSpPr>
          <a:xfrm>
            <a:off x="510740" y="985872"/>
            <a:ext cx="7239000" cy="2410133"/>
            <a:chOff x="5058974" y="1943100"/>
            <a:chExt cx="7239000" cy="2410133"/>
          </a:xfrm>
        </p:grpSpPr>
        <p:grpSp>
          <p:nvGrpSpPr>
            <p:cNvPr id="153" name="Group 152"/>
            <p:cNvGrpSpPr/>
            <p:nvPr/>
          </p:nvGrpSpPr>
          <p:grpSpPr>
            <a:xfrm>
              <a:off x="5058974" y="1943100"/>
              <a:ext cx="7239000" cy="2410133"/>
              <a:chOff x="-1800105" y="1921050"/>
              <a:chExt cx="8352683" cy="3377516"/>
            </a:xfrm>
          </p:grpSpPr>
          <p:sp>
            <p:nvSpPr>
              <p:cNvPr id="156" name="Freeform 155"/>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57" name="Freeform 156"/>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58" name="Freeform 157"/>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59" name="Freeform 158"/>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a:solidFill>
                      <a:srgbClr val="000000"/>
                    </a:solidFill>
                    <a:latin typeface="Seravek"/>
                    <a:cs typeface="Seravek"/>
                  </a:rPr>
                  <a:t> </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a:solidFill>
                      <a:srgbClr val="000000"/>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pkt.src</a:t>
                </a:r>
                <a:r>
                  <a:rPr lang="en-US" sz="2000" kern="0" dirty="0" smtClean="0">
                    <a:solidFill>
                      <a:srgbClr val="000000"/>
                    </a:solidFill>
                    <a:latin typeface="Seravek"/>
                    <a:cs typeface="Seravek"/>
                  </a:rPr>
                  <a:t> : 0</a:t>
                </a:r>
                <a:endParaRPr lang="en-US" sz="2000" kern="0" dirty="0">
                  <a:solidFill>
                    <a:srgbClr val="000000"/>
                  </a:solidFill>
                  <a:latin typeface="Seravek"/>
                  <a:cs typeface="Seravek"/>
                </a:endParaRPr>
              </a:p>
            </p:txBody>
          </p:sp>
        </p:grpSp>
        <p:sp>
          <p:nvSpPr>
            <p:cNvPr id="154"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55" name="TextBox 405"/>
            <p:cNvSpPr txBox="1"/>
            <p:nvPr/>
          </p:nvSpPr>
          <p:spPr>
            <a:xfrm>
              <a:off x="6553200" y="2365366"/>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Seravek"/>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Seravek"/>
                <a:cs typeface="Seravek"/>
              </a:rPr>
              <a:t>choice</a:t>
            </a:r>
            <a:endParaRPr lang="en-US" sz="2400" dirty="0">
              <a:solidFill>
                <a:schemeClr val="tx1"/>
              </a:solidFill>
              <a:latin typeface="Seravek"/>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Add</a:t>
            </a:r>
            <a:endParaRPr lang="en-US" sz="2400" b="1" dirty="0">
              <a:solidFill>
                <a:schemeClr val="tx1"/>
              </a:solidFill>
              <a:latin typeface="Seravek"/>
              <a:cs typeface="Seravek"/>
            </a:endParaRPr>
          </a:p>
        </p:txBody>
      </p:sp>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Gadugi" panose="020B0502040204020203" pitchFamily="34" charset="0"/>
                <a:cs typeface="Seravek"/>
              </a:rPr>
              <a:t>x = x * x doesn’t map</a:t>
            </a:r>
            <a:endParaRPr lang="en-US" sz="3200" dirty="0">
              <a:latin typeface="Gadugi" panose="020B0502040204020203" pitchFamily="34" charset="0"/>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Gadugi" panose="020B0502040204020203" pitchFamily="34" charset="0"/>
                <a:cs typeface="Seravek"/>
              </a:rPr>
              <a:t>x = x + </a:t>
            </a:r>
            <a:r>
              <a:rPr lang="en-US" sz="3200" dirty="0">
                <a:latin typeface="Gadugi" panose="020B0502040204020203" pitchFamily="34" charset="0"/>
                <a:cs typeface="Seravek"/>
              </a:rPr>
              <a:t>1</a:t>
            </a:r>
            <a:r>
              <a:rPr lang="en-US" sz="3200" dirty="0" smtClean="0">
                <a:latin typeface="Gadugi" panose="020B0502040204020203" pitchFamily="34" charset="0"/>
                <a:cs typeface="Seravek"/>
              </a:rPr>
              <a:t> maps to this atom</a:t>
            </a:r>
            <a:endParaRPr lang="en-US" sz="3200" dirty="0">
              <a:latin typeface="Gadugi" panose="020B0502040204020203" pitchFamily="34" charset="0"/>
              <a:cs typeface="Seravek"/>
            </a:endParaRPr>
          </a:p>
        </p:txBody>
      </p:sp>
      <p:sp>
        <p:nvSpPr>
          <p:cNvPr id="8" name="TextBox 7"/>
          <p:cNvSpPr txBox="1"/>
          <p:nvPr/>
        </p:nvSpPr>
        <p:spPr>
          <a:xfrm>
            <a:off x="533399" y="5452140"/>
            <a:ext cx="10978780" cy="1077218"/>
          </a:xfrm>
          <a:prstGeom prst="rect">
            <a:avLst/>
          </a:prstGeom>
          <a:noFill/>
        </p:spPr>
        <p:txBody>
          <a:bodyPr wrap="square" rtlCol="0">
            <a:spAutoFit/>
          </a:bodyPr>
          <a:lstStyle/>
          <a:p>
            <a:pPr marL="457200" indent="-457200">
              <a:buFont typeface="Wingdings" charset="2"/>
              <a:buChar char="§"/>
            </a:pPr>
            <a:r>
              <a:rPr lang="en-US" sz="3200" dirty="0" smtClean="0">
                <a:latin typeface="Gadugi" panose="020B0502040204020203" pitchFamily="34" charset="0"/>
                <a:cs typeface="Seravek"/>
              </a:rPr>
              <a:t>The </a:t>
            </a:r>
            <a:r>
              <a:rPr lang="en-US" sz="3200" dirty="0" smtClean="0">
                <a:latin typeface="Gadugi" panose="020B0502040204020203" pitchFamily="34" charset="0"/>
                <a:cs typeface="Seravek"/>
              </a:rPr>
              <a:t>SKETCH </a:t>
            </a:r>
            <a:r>
              <a:rPr lang="en-US" sz="3200" dirty="0" smtClean="0">
                <a:latin typeface="Gadugi" panose="020B0502040204020203" pitchFamily="34" charset="0"/>
                <a:cs typeface="Seravek"/>
              </a:rPr>
              <a:t>program synthesis tool </a:t>
            </a:r>
            <a:r>
              <a:rPr lang="en-US" sz="3200" dirty="0" smtClean="0">
                <a:latin typeface="Gadugi" panose="020B0502040204020203" pitchFamily="34" charset="0"/>
                <a:cs typeface="Seravek"/>
              </a:rPr>
              <a:t>c</a:t>
            </a:r>
            <a:r>
              <a:rPr lang="en-US" sz="3200" dirty="0" smtClean="0">
                <a:latin typeface="Gadugi" panose="020B0502040204020203" pitchFamily="34" charset="0"/>
                <a:cs typeface="Seravek"/>
              </a:rPr>
              <a:t>hecks </a:t>
            </a:r>
            <a:r>
              <a:rPr lang="en-US" sz="3200" dirty="0" smtClean="0">
                <a:latin typeface="Gadugi" panose="020B0502040204020203" pitchFamily="34" charset="0"/>
                <a:cs typeface="Seravek"/>
              </a:rPr>
              <a:t>if a code block maps to an atom</a:t>
            </a:r>
            <a:endParaRPr lang="en-US" sz="3200" dirty="0">
              <a:latin typeface="Gadugi" panose="020B0502040204020203" pitchFamily="34" charset="0"/>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constant</a:t>
            </a:r>
            <a:endParaRPr lang="en-US" sz="2400" dirty="0">
              <a:solidFill>
                <a:schemeClr val="tx1"/>
              </a:solidFill>
              <a:latin typeface="Seravek"/>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Seravek"/>
                <a:cs typeface="Seravek"/>
              </a:rPr>
              <a:t>Add</a:t>
            </a:r>
            <a:endParaRPr lang="en-US" sz="2400" dirty="0">
              <a:latin typeface="Seravek"/>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Seravek"/>
                <a:cs typeface="Seravek"/>
              </a:rPr>
              <a:t> Sub</a:t>
            </a:r>
            <a:endParaRPr lang="en-US" sz="2400" dirty="0">
              <a:latin typeface="Seravek"/>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3" name="TextBox 22"/>
          <p:cNvSpPr txBox="1"/>
          <p:nvPr/>
        </p:nvSpPr>
        <p:spPr>
          <a:xfrm>
            <a:off x="9101838" y="3724742"/>
            <a:ext cx="1648174" cy="461665"/>
          </a:xfrm>
          <a:prstGeom prst="rect">
            <a:avLst/>
          </a:prstGeom>
          <a:noFill/>
        </p:spPr>
        <p:txBody>
          <a:bodyPr wrap="square" rtlCol="0">
            <a:spAutoFit/>
          </a:bodyPr>
          <a:lstStyle/>
          <a:p>
            <a:r>
              <a:rPr lang="en-US" sz="2400" dirty="0" smtClean="0">
                <a:latin typeface="Seravek"/>
                <a:cs typeface="Seravek"/>
              </a:rPr>
              <a:t>2-to-1 Mux</a:t>
            </a:r>
            <a:endParaRPr lang="en-US" sz="2400" dirty="0">
              <a:latin typeface="Seravek"/>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flipH="1">
            <a:off x="9920372" y="4186407"/>
            <a:ext cx="5553" cy="29305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1</a:t>
            </a:r>
            <a:endParaRPr lang="en-US" sz="2400" b="1" dirty="0">
              <a:solidFill>
                <a:schemeClr val="tx1"/>
              </a:solidFill>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31</a:t>
            </a:fld>
            <a:endParaRPr lang="en-US"/>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40</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40</a:t>
            </a:fld>
            <a:endParaRPr lang="en-US"/>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t>What does the </a:t>
            </a:r>
            <a:r>
              <a:rPr lang="en-US" dirty="0" smtClean="0"/>
              <a:t>scheduler </a:t>
            </a:r>
            <a:r>
              <a:rPr lang="en-US" dirty="0"/>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t>It decides</a:t>
            </a:r>
          </a:p>
          <a:p>
            <a:r>
              <a:rPr lang="en-US" dirty="0" smtClean="0"/>
              <a:t>In what </a:t>
            </a:r>
            <a:r>
              <a:rPr lang="en-US" b="1" dirty="0" smtClean="0">
                <a:solidFill>
                  <a:srgbClr val="901028"/>
                </a:solidFill>
              </a:rPr>
              <a:t>order</a:t>
            </a:r>
            <a:r>
              <a:rPr lang="en-US" dirty="0" smtClean="0"/>
              <a:t> are packets sent</a:t>
            </a:r>
          </a:p>
          <a:p>
            <a:pPr lvl="1"/>
            <a:r>
              <a:rPr lang="en-US" dirty="0" smtClean="0"/>
              <a:t>e.g., FCFS, priorities, weighted fair-</a:t>
            </a:r>
            <a:r>
              <a:rPr lang="en-US" dirty="0" err="1" smtClean="0"/>
              <a:t>queueing</a:t>
            </a:r>
            <a:endParaRPr lang="en-US" dirty="0" smtClean="0"/>
          </a:p>
          <a:p>
            <a:r>
              <a:rPr lang="en-US" dirty="0" smtClean="0"/>
              <a:t>At what </a:t>
            </a:r>
            <a:r>
              <a:rPr lang="en-US" b="1" dirty="0" smtClean="0">
                <a:solidFill>
                  <a:srgbClr val="901028"/>
                </a:solidFill>
              </a:rPr>
              <a:t>time</a:t>
            </a:r>
            <a:r>
              <a:rPr lang="en-US" b="1" dirty="0" smtClean="0"/>
              <a:t> </a:t>
            </a:r>
            <a:r>
              <a:rPr lang="en-US" dirty="0" smtClean="0"/>
              <a:t>are packets sent</a:t>
            </a:r>
          </a:p>
          <a:p>
            <a:pPr lvl="1"/>
            <a:r>
              <a:rPr lang="en-US" dirty="0"/>
              <a:t>e</a:t>
            </a:r>
            <a:r>
              <a:rPr lang="en-US" dirty="0" smtClean="0"/>
              <a:t>.g., Token bucket shaping</a:t>
            </a:r>
          </a:p>
          <a:p>
            <a:pPr marL="0" indent="0">
              <a:buNone/>
            </a:pPr>
            <a:endParaRPr lang="en-US" sz="1200" dirty="0" smtClean="0"/>
          </a:p>
          <a:p>
            <a:pPr marL="0" indent="0">
              <a:buNone/>
            </a:pPr>
            <a:r>
              <a:rPr lang="en-US" b="1" dirty="0" smtClean="0">
                <a:solidFill>
                  <a:srgbClr val="3366FF"/>
                </a:solidFill>
              </a:rPr>
              <a:t>Key observation</a:t>
            </a:r>
          </a:p>
          <a:p>
            <a:r>
              <a:rPr lang="en-US" dirty="0"/>
              <a:t>In many </a:t>
            </a:r>
            <a:r>
              <a:rPr lang="en-US" dirty="0" smtClean="0"/>
              <a:t>algorithms, the scheduling order/time can be determined on </a:t>
            </a:r>
            <a:r>
              <a:rPr lang="en-US" dirty="0" err="1" smtClean="0"/>
              <a:t>enqueue</a:t>
            </a:r>
            <a:endParaRPr lang="en-US" dirty="0"/>
          </a:p>
          <a:p>
            <a:r>
              <a:rPr lang="en-US" dirty="0" smtClean="0"/>
              <a:t>i.e.</a:t>
            </a:r>
            <a:r>
              <a:rPr lang="en-US" dirty="0"/>
              <a:t>, </a:t>
            </a:r>
            <a:r>
              <a:rPr lang="en-US" dirty="0" smtClean="0"/>
              <a:t>relative order of buffered packets does </a:t>
            </a:r>
            <a:r>
              <a:rPr lang="en-US" dirty="0"/>
              <a:t>not </a:t>
            </a:r>
            <a:r>
              <a:rPr lang="en-US" dirty="0" smtClean="0"/>
              <a:t>change</a:t>
            </a:r>
            <a:endParaRPr lang="en-US" dirty="0"/>
          </a:p>
        </p:txBody>
      </p:sp>
      <p:sp>
        <p:nvSpPr>
          <p:cNvPr id="5" name="Slide Number Placeholder 4"/>
          <p:cNvSpPr>
            <a:spLocks noGrp="1"/>
          </p:cNvSpPr>
          <p:nvPr>
            <p:ph type="sldNum" sz="quarter" idx="12"/>
          </p:nvPr>
        </p:nvSpPr>
        <p:spPr/>
        <p:txBody>
          <a:bodyPr/>
          <a:lstStyle/>
          <a:p>
            <a:fld id="{5448022C-F4BC-4192-A392-BACAE19DF894}" type="slidenum">
              <a:rPr lang="en-US" smtClean="0"/>
              <a:pPr/>
              <a:t>42</a:t>
            </a:fld>
            <a:endParaRPr lang="en-US"/>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a:xfrm>
            <a:off x="838200" y="1825625"/>
            <a:ext cx="10972800" cy="2708275"/>
          </a:xfrm>
        </p:spPr>
        <p:txBody>
          <a:bodyPr>
            <a:normAutofit/>
          </a:bodyPr>
          <a:lstStyle/>
          <a:p>
            <a:r>
              <a:rPr lang="en-US" dirty="0"/>
              <a:t>P</a:t>
            </a:r>
            <a:r>
              <a:rPr lang="en-US" dirty="0" smtClean="0"/>
              <a:t>ackets are pushed into an </a:t>
            </a:r>
            <a:r>
              <a:rPr lang="en-US" dirty="0"/>
              <a:t>arbitrary </a:t>
            </a:r>
            <a:r>
              <a:rPr lang="en-US" dirty="0" smtClean="0"/>
              <a:t>location based on a </a:t>
            </a:r>
            <a:r>
              <a:rPr lang="en-US" b="1" dirty="0" smtClean="0">
                <a:solidFill>
                  <a:srgbClr val="901028"/>
                </a:solidFill>
              </a:rPr>
              <a:t>rank</a:t>
            </a:r>
            <a:r>
              <a:rPr lang="en-US" b="1" dirty="0" smtClean="0"/>
              <a:t> </a:t>
            </a:r>
            <a:r>
              <a:rPr lang="en-US" dirty="0" smtClean="0"/>
              <a:t>number, and </a:t>
            </a:r>
            <a:r>
              <a:rPr lang="en-US" dirty="0" err="1" smtClean="0"/>
              <a:t>dequeued</a:t>
            </a:r>
            <a:r>
              <a:rPr lang="en-US" dirty="0" smtClean="0"/>
              <a:t> from the head</a:t>
            </a:r>
          </a:p>
          <a:p>
            <a:pPr lvl="1"/>
            <a:r>
              <a:rPr lang="en-US" dirty="0" smtClean="0"/>
              <a:t>First used as a proof construct by Chuang et. al. in the 90s</a:t>
            </a:r>
          </a:p>
          <a:p>
            <a:pPr lvl="1"/>
            <a:r>
              <a:rPr lang="en-US" dirty="0" smtClean="0"/>
              <a:t>Also a powerful construct for programmable scheduling</a:t>
            </a:r>
          </a:p>
          <a:p>
            <a:pPr marL="0" indent="0">
              <a:buNone/>
            </a:pPr>
            <a:endParaRPr lang="en-US" dirty="0" smtClean="0"/>
          </a:p>
          <a:p>
            <a:endParaRPr lang="en-US" dirty="0" smtClean="0"/>
          </a:p>
          <a:p>
            <a:endParaRPr lang="en-US" dirty="0"/>
          </a:p>
          <a:p>
            <a:endParaRPr lang="en-US" dirty="0" smtClean="0"/>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10</a:t>
            </a:r>
            <a:endParaRPr lang="en-US" sz="2000" kern="0" dirty="0">
              <a:latin typeface="Seravek"/>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13</a:t>
            </a:r>
            <a:endParaRPr lang="en-US" sz="2000" kern="0" dirty="0">
              <a:latin typeface="Seravek"/>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Seravek"/>
                <a:cs typeface="Seravek"/>
              </a:rPr>
              <a:t>8</a:t>
            </a:r>
            <a:endParaRPr lang="en-US" kern="0" dirty="0">
              <a:solidFill>
                <a:srgbClr val="000000"/>
              </a:solidFill>
              <a:latin typeface="Seravek"/>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sp>
        <p:nvSpPr>
          <p:cNvPr id="3" name="Content Placeholder 2"/>
          <p:cNvSpPr>
            <a:spLocks noGrp="1"/>
          </p:cNvSpPr>
          <p:nvPr>
            <p:ph idx="1"/>
          </p:nvPr>
        </p:nvSpPr>
        <p:spPr/>
        <p:txBody>
          <a:bodyPr/>
          <a:lstStyle/>
          <a:p>
            <a:pPr marL="0" indent="0">
              <a:buNone/>
            </a:pPr>
            <a:r>
              <a:rPr lang="en-US" dirty="0" smtClean="0"/>
              <a:t>To program the scheduler, program the rank computation </a:t>
            </a:r>
            <a:endParaRPr lang="en-US" dirty="0"/>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Seravek"/>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Seravek"/>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Seravek"/>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2</a:t>
                      </a:r>
                      <a:endParaRPr lang="en-US" sz="2000" kern="0" dirty="0">
                        <a:latin typeface="Seravek"/>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Seravek"/>
                          <a:cs typeface="Seravek"/>
                        </a:rPr>
                        <a:t>8</a:t>
                      </a:r>
                      <a:endParaRPr lang="en-US" sz="2000" kern="0" dirty="0">
                        <a:solidFill>
                          <a:schemeClr val="tx1"/>
                        </a:solidFill>
                        <a:latin typeface="Seravek"/>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Seravek"/>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900" y="3776365"/>
            <a:ext cx="2362200" cy="1631216"/>
          </a:xfrm>
          <a:prstGeom prst="rect">
            <a:avLst/>
          </a:prstGeom>
          <a:noFill/>
        </p:spPr>
        <p:txBody>
          <a:bodyPr wrap="square" rtlCol="0">
            <a:spAutoFit/>
          </a:bodyPr>
          <a:lstStyle/>
          <a:p>
            <a:r>
              <a:rPr lang="en-US" sz="2000" dirty="0" smtClean="0">
                <a:latin typeface="Seravek"/>
                <a:cs typeface="Seravek"/>
              </a:rPr>
              <a:t>f = flow(</a:t>
            </a:r>
            <a:r>
              <a:rPr lang="en-US" sz="2000" dirty="0" err="1" smtClean="0">
                <a:latin typeface="Seravek"/>
                <a:cs typeface="Seravek"/>
              </a:rPr>
              <a:t>pkt</a:t>
            </a:r>
            <a:r>
              <a:rPr lang="en-US" sz="2000" dirty="0" smtClean="0">
                <a:latin typeface="Seravek"/>
                <a:cs typeface="Seravek"/>
              </a:rPr>
              <a:t>) </a:t>
            </a:r>
          </a:p>
          <a:p>
            <a:r>
              <a:rPr lang="en-US" sz="2000" dirty="0" err="1" smtClean="0">
                <a:latin typeface="Seravek"/>
                <a:cs typeface="Seravek"/>
              </a:rPr>
              <a:t>p.tmp</a:t>
            </a:r>
            <a:r>
              <a:rPr lang="en-US" sz="2000" dirty="0" smtClean="0">
                <a:latin typeface="Seravek"/>
                <a:cs typeface="Seravek"/>
              </a:rPr>
              <a:t> = T[f] + </a:t>
            </a:r>
            <a:r>
              <a:rPr lang="en-US" sz="2000" dirty="0" err="1" smtClean="0">
                <a:latin typeface="Seravek"/>
                <a:cs typeface="Seravek"/>
              </a:rPr>
              <a:t>p.len</a:t>
            </a:r>
            <a:endParaRPr lang="en-US" sz="2000" dirty="0" smtClean="0">
              <a:latin typeface="Seravek"/>
              <a:cs typeface="Seravek"/>
            </a:endParaRPr>
          </a:p>
          <a:p>
            <a:r>
              <a:rPr lang="is-IS" sz="2000" dirty="0" smtClean="0">
                <a:latin typeface="Seravek"/>
                <a:cs typeface="Seravek"/>
              </a:rPr>
              <a:t>…</a:t>
            </a:r>
          </a:p>
          <a:p>
            <a:r>
              <a:rPr lang="is-IS" sz="2000" dirty="0" smtClean="0">
                <a:latin typeface="Seravek"/>
                <a:cs typeface="Seravek"/>
              </a:rPr>
              <a:t>...</a:t>
            </a:r>
          </a:p>
          <a:p>
            <a:r>
              <a:rPr lang="is-IS" sz="2000" b="1" dirty="0" smtClean="0">
                <a:latin typeface="Seravek"/>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5"/>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t>A programmable scheduler</a:t>
            </a:r>
            <a:endParaRPr lang="en-US" dirty="0"/>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t>Rank computation expressed </a:t>
            </a:r>
            <a:r>
              <a:rPr lang="en-US" dirty="0" smtClean="0"/>
              <a:t>using packet transactions</a:t>
            </a:r>
            <a:endParaRPr lang="en-US" sz="2800" dirty="0" smtClean="0"/>
          </a:p>
          <a:p>
            <a:endParaRPr lang="en-US" sz="2800" dirty="0" smtClean="0"/>
          </a:p>
        </p:txBody>
      </p:sp>
      <p:sp>
        <p:nvSpPr>
          <p:cNvPr id="3" name="Slide Number Placeholder 2"/>
          <p:cNvSpPr>
            <a:spLocks noGrp="1"/>
          </p:cNvSpPr>
          <p:nvPr>
            <p:ph type="sldNum" sz="quarter" idx="12"/>
          </p:nvPr>
        </p:nvSpPr>
        <p:spPr/>
        <p:txBody>
          <a:bodyPr/>
          <a:lstStyle/>
          <a:p>
            <a:fld id="{5448022C-F4BC-4192-A392-BACAE19DF894}" type="slidenum">
              <a:rPr lang="en-US" smtClean="0"/>
              <a:pPr/>
              <a:t>45</a:t>
            </a:fld>
            <a:endParaRPr lang="en-US"/>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Weighted Fair Queuing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5"/>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Seravek"/>
                <a:cs typeface="Seravek"/>
              </a:rPr>
              <a:t>f = flow(p)</a:t>
            </a:r>
          </a:p>
          <a:p>
            <a:pPr marL="342900" indent="-342900" defTabSz="457200">
              <a:buFontTx/>
              <a:buAutoNum type="arabicPeriod"/>
              <a:defRPr/>
            </a:pPr>
            <a:r>
              <a:rPr lang="en-US" sz="1700" kern="0" dirty="0" err="1">
                <a:solidFill>
                  <a:prstClr val="black"/>
                </a:solidFill>
                <a:latin typeface="Seravek"/>
                <a:cs typeface="Seravek"/>
              </a:rPr>
              <a:t>p.start</a:t>
            </a:r>
            <a:r>
              <a:rPr lang="en-US" sz="1700" kern="0" dirty="0">
                <a:solidFill>
                  <a:prstClr val="black"/>
                </a:solidFill>
                <a:latin typeface="Seravek"/>
                <a:cs typeface="Seravek"/>
              </a:rPr>
              <a:t> = max(T[f].finish,                	                       </a:t>
            </a:r>
            <a:r>
              <a:rPr lang="en-US" sz="1700" kern="0" dirty="0" err="1">
                <a:solidFill>
                  <a:prstClr val="black"/>
                </a:solidFill>
                <a:latin typeface="Seravek"/>
                <a:cs typeface="Seravek"/>
              </a:rPr>
              <a:t>virtual_time</a:t>
            </a:r>
            <a:r>
              <a:rPr lang="en-US" sz="1700" kern="0" dirty="0">
                <a:solidFill>
                  <a:prstClr val="black"/>
                </a:solidFill>
                <a:latin typeface="Seravek"/>
                <a:cs typeface="Seravek"/>
              </a:rPr>
              <a:t>)</a:t>
            </a:r>
          </a:p>
          <a:p>
            <a:pPr marL="342900" indent="-342900" defTabSz="457200">
              <a:buFontTx/>
              <a:buAutoNum type="arabicPeriod"/>
              <a:defRPr/>
            </a:pPr>
            <a:r>
              <a:rPr lang="en-US" sz="1700" kern="0" dirty="0">
                <a:solidFill>
                  <a:prstClr val="black"/>
                </a:solidFill>
                <a:latin typeface="Seravek"/>
                <a:cs typeface="Seravek"/>
              </a:rPr>
              <a:t>T[f].finish = </a:t>
            </a:r>
            <a:r>
              <a:rPr lang="en-US" sz="1700" kern="0" dirty="0" err="1">
                <a:solidFill>
                  <a:prstClr val="black"/>
                </a:solidFill>
                <a:latin typeface="Seravek"/>
                <a:cs typeface="Seravek"/>
              </a:rPr>
              <a:t>p.start</a:t>
            </a:r>
            <a:r>
              <a:rPr lang="en-US" sz="1700" kern="0" dirty="0">
                <a:solidFill>
                  <a:prstClr val="black"/>
                </a:solidFill>
                <a:latin typeface="Seravek"/>
                <a:cs typeface="Seravek"/>
              </a:rPr>
              <a:t> + </a:t>
            </a:r>
            <a:r>
              <a:rPr lang="en-US" sz="1700" kern="0" dirty="0" err="1">
                <a:solidFill>
                  <a:prstClr val="black"/>
                </a:solidFill>
                <a:latin typeface="Seravek"/>
                <a:cs typeface="Seravek"/>
              </a:rPr>
              <a:t>p.len</a:t>
            </a:r>
            <a:r>
              <a:rPr lang="en-US" sz="1700" kern="0" dirty="0">
                <a:solidFill>
                  <a:prstClr val="black"/>
                </a:solidFill>
                <a:latin typeface="Seravek"/>
                <a:cs typeface="Seravek"/>
              </a:rPr>
              <a:t> / </a:t>
            </a:r>
            <a:r>
              <a:rPr lang="en-US" sz="1700" kern="0" dirty="0" err="1">
                <a:solidFill>
                  <a:prstClr val="black"/>
                </a:solidFill>
                <a:latin typeface="Seravek"/>
                <a:cs typeface="Seravek"/>
              </a:rPr>
              <a:t>p.w</a:t>
            </a:r>
            <a:endParaRPr lang="en-US" sz="1700" kern="0" dirty="0">
              <a:solidFill>
                <a:prstClr val="black"/>
              </a:solidFill>
              <a:latin typeface="Seravek"/>
              <a:cs typeface="Seravek"/>
            </a:endParaRPr>
          </a:p>
          <a:p>
            <a:pPr marL="342900" indent="-342900" defTabSz="457200">
              <a:buFontTx/>
              <a:buAutoNum type="arabicPeriod"/>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a:solidFill>
                  <a:prstClr val="black"/>
                </a:solidFill>
                <a:latin typeface="Seravek"/>
                <a:cs typeface="Seravek"/>
              </a:rPr>
              <a:t>p.start</a:t>
            </a:r>
            <a:endParaRPr lang="en-US" sz="1700" kern="0" dirty="0">
              <a:solidFill>
                <a:prstClr val="black"/>
              </a:solidFill>
              <a:latin typeface="Seravek"/>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Token bucket shaping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pic>
        <p:nvPicPr>
          <p:cNvPr id="116" name="Picture 115"/>
          <p:cNvPicPr>
            <a:picLocks noChangeAspect="1"/>
          </p:cNvPicPr>
          <p:nvPr/>
        </p:nvPicPr>
        <p:blipFill>
          <a:blip r:embed="rId5"/>
          <a:stretch>
            <a:fillRect/>
          </a:stretch>
        </p:blipFill>
        <p:spPr>
          <a:xfrm>
            <a:off x="1892295" y="3086100"/>
            <a:ext cx="4165609" cy="3048000"/>
          </a:xfrm>
          <a:prstGeom prst="rect">
            <a:avLst/>
          </a:prstGeom>
        </p:spPr>
      </p:pic>
      <p:sp>
        <p:nvSpPr>
          <p:cNvPr id="2" name="Rectangle 1"/>
          <p:cNvSpPr/>
          <p:nvPr/>
        </p:nvSpPr>
        <p:spPr>
          <a:xfrm>
            <a:off x="2247900" y="3733800"/>
            <a:ext cx="3619500" cy="166199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tokens = min(tokens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a:t>
            </a:r>
            <a:r>
              <a:rPr lang="en-US" sz="1700" kern="0" dirty="0">
                <a:solidFill>
                  <a:prstClr val="black"/>
                </a:solidFill>
                <a:latin typeface="Seravek"/>
                <a:cs typeface="Seravek"/>
              </a:rPr>
              <a:t> </a:t>
            </a:r>
            <a:r>
              <a:rPr lang="en-US" sz="1700" kern="0" dirty="0" smtClean="0">
                <a:solidFill>
                  <a:prstClr val="black"/>
                </a:solidFill>
                <a:latin typeface="Seravek"/>
                <a:cs typeface="Seravek"/>
              </a:rPr>
              <a:t> rate * (now – last), burst)</a:t>
            </a:r>
            <a:endParaRPr lang="en-US" sz="1700" kern="0" dirty="0">
              <a:solidFill>
                <a:prstClr val="black"/>
              </a:solidFill>
              <a:latin typeface="Seravek"/>
              <a:cs typeface="Seravek"/>
            </a:endParaRPr>
          </a:p>
          <a:p>
            <a:pPr marL="342900" indent="-342900" defTabSz="457200">
              <a:buFont typeface="+mj-lt"/>
              <a:buAutoNum type="arabicPeriod" startAt="2"/>
              <a:defRPr/>
            </a:pPr>
            <a:r>
              <a:rPr lang="en-US" sz="1700" kern="0" dirty="0" err="1" smtClean="0">
                <a:solidFill>
                  <a:prstClr val="black"/>
                </a:solidFill>
                <a:latin typeface="Seravek"/>
                <a:cs typeface="Seravek"/>
              </a:rPr>
              <a:t>p.send</a:t>
            </a:r>
            <a:r>
              <a:rPr lang="en-US" sz="1700" kern="0" dirty="0" smtClean="0">
                <a:solidFill>
                  <a:prstClr val="black"/>
                </a:solidFill>
                <a:latin typeface="Seravek"/>
                <a:cs typeface="Seravek"/>
              </a:rPr>
              <a:t> = now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max( (</a:t>
            </a:r>
            <a:r>
              <a:rPr lang="en-US" sz="1700" kern="0" dirty="0" err="1" smtClean="0">
                <a:solidFill>
                  <a:prstClr val="black"/>
                </a:solidFill>
                <a:latin typeface="Seravek"/>
                <a:cs typeface="Seravek"/>
              </a:rPr>
              <a:t>p.len</a:t>
            </a:r>
            <a:r>
              <a:rPr lang="en-US" sz="1700" kern="0" dirty="0" smtClean="0">
                <a:solidFill>
                  <a:prstClr val="black"/>
                </a:solidFill>
                <a:latin typeface="Seravek"/>
                <a:cs typeface="Seravek"/>
              </a:rPr>
              <a:t> – tokens) / rate, 0)</a:t>
            </a:r>
          </a:p>
          <a:p>
            <a:pPr marL="342900" indent="-342900" defTabSz="457200">
              <a:buFont typeface="+mj-lt"/>
              <a:buAutoNum type="arabicPeriod" startAt="3"/>
              <a:defRPr/>
            </a:pPr>
            <a:r>
              <a:rPr lang="en-US" sz="1700" kern="0" dirty="0" smtClean="0">
                <a:solidFill>
                  <a:prstClr val="black"/>
                </a:solidFill>
                <a:latin typeface="Seravek"/>
                <a:cs typeface="Seravek"/>
              </a:rPr>
              <a:t>last = now</a:t>
            </a:r>
            <a:endParaRPr lang="en-US" sz="1700" kern="0" dirty="0">
              <a:solidFill>
                <a:prstClr val="black"/>
              </a:solidFill>
              <a:latin typeface="Seravek"/>
              <a:cs typeface="Seravek"/>
            </a:endParaRPr>
          </a:p>
          <a:p>
            <a:pPr marL="342900" indent="-342900" defTabSz="457200">
              <a:buFontTx/>
              <a:buAutoNum type="arabicPeriod" startAt="3"/>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p.send</a:t>
            </a:r>
            <a:endParaRPr lang="en-US" sz="1700" kern="0" dirty="0">
              <a:solidFill>
                <a:prstClr val="black"/>
              </a:solidFill>
              <a:latin typeface="Seravek"/>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549133"/>
            <a:ext cx="12115800" cy="4426364"/>
            <a:chOff x="0" y="1549133"/>
            <a:chExt cx="12115800" cy="4426364"/>
          </a:xfrm>
        </p:grpSpPr>
        <p:pic>
          <p:nvPicPr>
            <p:cNvPr id="602" name="Picture 601"/>
            <p:cNvPicPr>
              <a:picLocks noChangeAspect="1"/>
            </p:cNvPicPr>
            <p:nvPr/>
          </p:nvPicPr>
          <p:blipFill>
            <a:blip r:embed="rId5"/>
            <a:stretch>
              <a:fillRect/>
            </a:stretch>
          </p:blipFill>
          <p:spPr>
            <a:xfrm>
              <a:off x="0" y="1549133"/>
              <a:ext cx="1752600" cy="834853"/>
            </a:xfrm>
            <a:prstGeom prst="rect">
              <a:avLst/>
            </a:prstGeom>
          </p:spPr>
        </p:pic>
        <p:grpSp>
          <p:nvGrpSpPr>
            <p:cNvPr id="603" name="Group 602"/>
            <p:cNvGrpSpPr/>
            <p:nvPr/>
          </p:nvGrpSpPr>
          <p:grpSpPr>
            <a:xfrm>
              <a:off x="76200" y="2355840"/>
              <a:ext cx="12039600" cy="3619657"/>
              <a:chOff x="76200" y="2355840"/>
              <a:chExt cx="12039600"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8" name="TextBox 607"/>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t>pFabric</a:t>
            </a:r>
            <a:r>
              <a:rPr lang="en-US" dirty="0" smtClean="0"/>
              <a:t> (SRPT)</a:t>
            </a:r>
            <a:endParaRPr lang="en-US" dirty="0"/>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10E-6 5.55556E-6 L 0.18438 0.18936 " pathEditMode="relative" ptsTypes="AA">
                                      <p:cBhvr>
                                        <p:cTn id="8" dur="500" fill="hold"/>
                                        <p:tgtEl>
                                          <p:spTgt spid="601"/>
                                        </p:tgtEl>
                                        <p:attrNameLst>
                                          <p:attrName>ppt_x</p:attrName>
                                          <p:attrName>ppt_y</p:attrName>
                                        </p:attrNameLst>
                                      </p:cBhvr>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(SRPT)</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PIFO</a:t>
            </a:r>
            <a:endParaRPr lang="en-US" dirty="0"/>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1</a:t>
            </a:r>
            <a:endParaRPr lang="en-US" sz="2000" kern="0" baseline="-25000" dirty="0">
              <a:latin typeface="Seravek"/>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1</a:t>
            </a:r>
            <a:endParaRPr lang="en-US" sz="2000" kern="0" baseline="-25000" dirty="0">
              <a:latin typeface="Seravek"/>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2</a:t>
            </a:r>
            <a:endParaRPr lang="en-US" sz="2000" kern="0" baseline="-25000" dirty="0">
              <a:latin typeface="Seravek"/>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b</a:t>
              </a:r>
              <a:r>
                <a:rPr lang="en-US" sz="2000" kern="0" baseline="-25000" dirty="0" smtClean="0">
                  <a:latin typeface="Seravek"/>
                  <a:cs typeface="Seravek"/>
                </a:rPr>
                <a:t>1</a:t>
              </a:r>
              <a:endParaRPr lang="en-US" sz="2000" kern="0" baseline="-25000" dirty="0">
                <a:latin typeface="Seravek"/>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2</a:t>
              </a:r>
              <a:endParaRPr lang="en-US" sz="2000" kern="0" dirty="0">
                <a:latin typeface="Seravek"/>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3</a:t>
              </a:r>
              <a:endParaRPr lang="en-US" sz="2000" kern="0" baseline="-25000" dirty="0">
                <a:latin typeface="Seravek"/>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2</a:t>
            </a:r>
            <a:endParaRPr lang="en-US" sz="2000" kern="0" baseline="-25000" dirty="0">
              <a:latin typeface="Seravek"/>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43390" y="2400301"/>
              <a:ext cx="4021552" cy="2438398"/>
              <a:chOff x="854974" y="2324100"/>
              <a:chExt cx="4021552" cy="2438398"/>
            </a:xfrm>
          </p:grpSpPr>
          <p:grpSp>
            <p:nvGrpSpPr>
              <p:cNvPr id="53" name="Group 52"/>
              <p:cNvGrpSpPr/>
              <p:nvPr/>
            </p:nvGrpSpPr>
            <p:grpSpPr>
              <a:xfrm>
                <a:off x="854974" y="2743197"/>
                <a:ext cx="4021552" cy="2019301"/>
                <a:chOff x="2406219" y="2948058"/>
                <a:chExt cx="274001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69" name="TextBox 68"/>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71" name="TextBox 70"/>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54" name="TextBox 53"/>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52" name="TextBox 51"/>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Gadugi" panose="020B0502040204020203" pitchFamily="34" charset="0"/>
                <a:cs typeface="Seravek"/>
              </a:rPr>
              <a:t>H</a:t>
            </a:r>
            <a:r>
              <a:rPr lang="en-US" sz="3200" dirty="0" smtClean="0">
                <a:solidFill>
                  <a:schemeClr val="tx1"/>
                </a:solidFill>
                <a:latin typeface="Gadugi" panose="020B0502040204020203" pitchFamily="34" charset="0"/>
                <a:cs typeface="Seravek"/>
              </a:rPr>
              <a:t>ierarchical scheduling algorithms need hierarchy of PIFOs</a:t>
            </a:r>
            <a:endParaRPr lang="en-US" sz="3200" dirty="0">
              <a:solidFill>
                <a:schemeClr val="tx1"/>
              </a:solidFill>
              <a:latin typeface="Gadugi" panose="020B0502040204020203" pitchFamily="34" charset="0"/>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smtClean="0">
                  <a:latin typeface="Seravek"/>
                  <a:cs typeface="Seravek"/>
                </a:rPr>
                <a:t>1</a:t>
              </a:r>
              <a:endParaRPr lang="en-US" kern="0" baseline="-25000" dirty="0">
                <a:latin typeface="Seravek"/>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a</a:t>
            </a:r>
            <a:r>
              <a:rPr lang="en-US" kern="0" baseline="-25000" dirty="0" smtClean="0">
                <a:latin typeface="Seravek"/>
                <a:cs typeface="Seravek"/>
              </a:rPr>
              <a:t>1</a:t>
            </a:r>
            <a:endParaRPr lang="en-US" kern="0" baseline="-25000" dirty="0">
              <a:latin typeface="Seravek"/>
              <a:cs typeface="Seravek"/>
            </a:endParaRPr>
          </a:p>
        </p:txBody>
      </p:sp>
      <p:sp>
        <p:nvSpPr>
          <p:cNvPr id="2" name="Title 1"/>
          <p:cNvSpPr>
            <a:spLocks noGrp="1"/>
          </p:cNvSpPr>
          <p:nvPr>
            <p:ph type="title"/>
          </p:nvPr>
        </p:nvSpPr>
        <p:spPr/>
        <p:txBody>
          <a:bodyPr/>
          <a:lstStyle/>
          <a:p>
            <a:r>
              <a:rPr lang="en-US" dirty="0" smtClean="0"/>
              <a:t>Tree of PIFOs</a:t>
            </a:r>
            <a:endParaRPr lang="en-US" dirty="0"/>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43390" y="2400301"/>
              <a:ext cx="4021552" cy="2438398"/>
              <a:chOff x="854974" y="2324100"/>
              <a:chExt cx="4021552" cy="2438398"/>
            </a:xfrm>
          </p:grpSpPr>
          <p:grpSp>
            <p:nvGrpSpPr>
              <p:cNvPr id="4" name="Group 3"/>
              <p:cNvGrpSpPr/>
              <p:nvPr/>
            </p:nvGrpSpPr>
            <p:grpSpPr>
              <a:xfrm>
                <a:off x="854974" y="2743197"/>
                <a:ext cx="4021552" cy="2019301"/>
                <a:chOff x="2406219" y="2948058"/>
                <a:chExt cx="274001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12" name="TextBox 11"/>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14" name="TextBox 13"/>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17" name="TextBox 16"/>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29" name="TextBox 28"/>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Seravek"/>
                    <a:cs typeface="Seravek"/>
                  </a:rPr>
                  <a:t>PIFO-Red</a:t>
                </a:r>
              </a:p>
              <a:p>
                <a:pPr algn="ctr"/>
                <a:r>
                  <a:rPr lang="en-US" sz="2200" b="1" dirty="0" smtClean="0">
                    <a:solidFill>
                      <a:srgbClr val="FF6666"/>
                    </a:solidFill>
                    <a:latin typeface="Seravek"/>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dirty="0">
                    <a:latin typeface="Seravek"/>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baseline="-25000" dirty="0">
                    <a:latin typeface="Seravek"/>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R</a:t>
                    </a:r>
                    <a:endParaRPr lang="en-US" kern="0" baseline="-25000" dirty="0">
                      <a:latin typeface="Seravek"/>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Seravek"/>
                    <a:cs typeface="Seravek"/>
                  </a:rPr>
                  <a:t>PIFO-root </a:t>
                </a:r>
              </a:p>
              <a:p>
                <a:pPr algn="ctr"/>
                <a:r>
                  <a:rPr lang="en-US" sz="2200" dirty="0" smtClean="0">
                    <a:latin typeface="Seravek"/>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1</a:t>
                  </a:r>
                  <a:endParaRPr lang="en-US" kern="0" baseline="-25000" dirty="0">
                    <a:latin typeface="Seravek"/>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2</a:t>
                  </a:r>
                  <a:endParaRPr lang="en-US" kern="0" baseline="-25000" dirty="0">
                    <a:latin typeface="Seravek"/>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1</a:t>
                    </a:r>
                    <a:endParaRPr lang="en-US" kern="0" baseline="-25000" dirty="0">
                      <a:latin typeface="Seravek"/>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2</a:t>
                    </a:r>
                    <a:endParaRPr lang="en-US" kern="0" baseline="-25000" dirty="0">
                      <a:latin typeface="Seravek"/>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Seravek"/>
                    <a:cs typeface="Seravek"/>
                  </a:rPr>
                  <a:t>PIFO-Blue</a:t>
                </a:r>
              </a:p>
              <a:p>
                <a:pPr algn="ctr"/>
                <a:r>
                  <a:rPr lang="en-US" sz="2200" b="1" dirty="0" smtClean="0">
                    <a:solidFill>
                      <a:srgbClr val="3366FF"/>
                    </a:solidFill>
                    <a:latin typeface="Seravek"/>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pPr/>
              <a:t>51</a:t>
            </a:fld>
            <a:endParaRPr lang="en-US"/>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52</a:t>
            </a:fld>
            <a:endParaRPr lang="en-US"/>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requirements, based on standard single-chip shared-memory switch (e.g., Broadcom Trident)</a:t>
            </a:r>
          </a:p>
          <a:p>
            <a:pPr lvl="1"/>
            <a:r>
              <a:rPr lang="en-US" dirty="0" smtClean="0"/>
              <a:t>1 GHz pipeline</a:t>
            </a:r>
          </a:p>
          <a:p>
            <a:pPr lvl="1"/>
            <a:r>
              <a:rPr lang="en-US" dirty="0" smtClean="0"/>
              <a:t>1K flows/physical queues</a:t>
            </a:r>
          </a:p>
          <a:p>
            <a:pPr lvl="1"/>
            <a:r>
              <a:rPr lang="en-US" dirty="0" smtClean="0"/>
              <a:t>60K packets  (12 MB packet buffer, 200 byte cell)</a:t>
            </a:r>
          </a:p>
          <a:p>
            <a:pPr lvl="1"/>
            <a:endParaRPr lang="en-US" dirty="0" smtClean="0"/>
          </a:p>
          <a:p>
            <a:r>
              <a:rPr lang="en-US" dirty="0" smtClean="0"/>
              <a:t>Naive solution: flat, sorted array, doesn’t scale</a:t>
            </a:r>
          </a:p>
          <a:p>
            <a:pPr marL="0" indent="0">
              <a:buNone/>
            </a:pPr>
            <a:endParaRPr lang="en-US" dirty="0"/>
          </a:p>
          <a:p>
            <a:r>
              <a:rPr lang="en-US" dirty="0" smtClean="0"/>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pPr/>
              <a:t>53</a:t>
            </a:fld>
            <a:endParaRPr lang="en-US"/>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12"/>
          </p:nvPr>
        </p:nvSpPr>
        <p:spPr/>
        <p:txBody>
          <a:bodyPr/>
          <a:lstStyle/>
          <a:p>
            <a:fld id="{5448022C-F4BC-4192-A392-BACAE19DF894}" type="slidenum">
              <a:rPr lang="en-US" smtClean="0"/>
              <a:pPr/>
              <a:t>54</a:t>
            </a:fld>
            <a:endParaRPr lang="en-US"/>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pPr lvl="1"/>
            <a:r>
              <a:rPr lang="en-US" dirty="0" smtClean="0"/>
              <a:t>Continues to meet timing until 2048 flows, fails timing at 4096.</a:t>
            </a:r>
          </a:p>
          <a:p>
            <a:endParaRPr lang="en-US" dirty="0" smtClean="0"/>
          </a:p>
          <a:p>
            <a:endParaRPr lang="en-US" dirty="0"/>
          </a:p>
          <a:p>
            <a:r>
              <a:rPr lang="en-US" dirty="0" smtClean="0"/>
              <a:t>E.g., 4% area overhead to 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7276</TotalTime>
  <Words>10074</Words>
  <Application>Microsoft Office PowerPoint</Application>
  <PresentationFormat>Widescreen</PresentationFormat>
  <Paragraphs>2025</Paragraphs>
  <Slides>90</Slides>
  <Notes>74</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2625</cp:revision>
  <dcterms:created xsi:type="dcterms:W3CDTF">2015-11-20T07:11:46Z</dcterms:created>
  <dcterms:modified xsi:type="dcterms:W3CDTF">2016-05-30T22:54:54Z</dcterms:modified>
</cp:coreProperties>
</file>