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5.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419" r:id="rId3"/>
    <p:sldId id="461" r:id="rId4"/>
    <p:sldId id="433" r:id="rId5"/>
    <p:sldId id="435" r:id="rId6"/>
    <p:sldId id="429" r:id="rId7"/>
    <p:sldId id="423" r:id="rId8"/>
    <p:sldId id="424" r:id="rId9"/>
    <p:sldId id="425" r:id="rId10"/>
    <p:sldId id="426" r:id="rId11"/>
    <p:sldId id="427" r:id="rId12"/>
    <p:sldId id="436" r:id="rId13"/>
    <p:sldId id="437" r:id="rId14"/>
    <p:sldId id="451" r:id="rId15"/>
    <p:sldId id="450" r:id="rId16"/>
    <p:sldId id="430" r:id="rId17"/>
    <p:sldId id="337" r:id="rId18"/>
    <p:sldId id="428" r:id="rId19"/>
    <p:sldId id="341" r:id="rId20"/>
    <p:sldId id="446" r:id="rId21"/>
    <p:sldId id="445" r:id="rId22"/>
    <p:sldId id="444" r:id="rId23"/>
    <p:sldId id="463" r:id="rId24"/>
    <p:sldId id="358" r:id="rId25"/>
    <p:sldId id="350" r:id="rId26"/>
    <p:sldId id="453" r:id="rId27"/>
    <p:sldId id="454" r:id="rId28"/>
    <p:sldId id="455" r:id="rId29"/>
    <p:sldId id="456" r:id="rId30"/>
    <p:sldId id="457" r:id="rId31"/>
    <p:sldId id="458" r:id="rId32"/>
    <p:sldId id="459" r:id="rId33"/>
    <p:sldId id="460" r:id="rId34"/>
    <p:sldId id="449" r:id="rId35"/>
    <p:sldId id="438" r:id="rId36"/>
    <p:sldId id="431" r:id="rId37"/>
    <p:sldId id="308" r:id="rId38"/>
    <p:sldId id="262" r:id="rId39"/>
    <p:sldId id="300" r:id="rId40"/>
    <p:sldId id="375" r:id="rId41"/>
    <p:sldId id="272" r:id="rId42"/>
    <p:sldId id="305" r:id="rId43"/>
    <p:sldId id="306" r:id="rId44"/>
    <p:sldId id="271" r:id="rId45"/>
    <p:sldId id="299" r:id="rId46"/>
    <p:sldId id="326" r:id="rId47"/>
    <p:sldId id="327" r:id="rId48"/>
    <p:sldId id="374"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4092" autoAdjust="0"/>
    <p:restoredTop sz="67073" autoAdjust="0"/>
  </p:normalViewPr>
  <p:slideViewPr>
    <p:cSldViewPr showGuides="1">
      <p:cViewPr>
        <p:scale>
          <a:sx n="68" d="100"/>
          <a:sy n="68" d="100"/>
        </p:scale>
        <p:origin x="144" y="224"/>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8758520909268"/>
          <c:y val="0.0433265049185925"/>
          <c:w val="0.831771514426421"/>
          <c:h val="0.761818065424749"/>
        </c:manualLayout>
      </c:layout>
      <c:lineChart>
        <c:grouping val="standard"/>
        <c:varyColors val="0"/>
        <c:ser>
          <c:idx val="0"/>
          <c:order val="0"/>
          <c:tx>
            <c:strRef>
              <c:f>Sheet1!$B$1</c:f>
              <c:strCache>
                <c:ptCount val="1"/>
                <c:pt idx="0">
                  <c:v>Software router</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0.0599888851189292"/>
                  <c:y val="0.0625627719838251"/>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131649331352155"/>
                  <c:y val="0.068273659431002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879082071951784"/>
                  <c:y val="0.0779449732162605"/>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781579045883925"/>
                  <c:y val="0.0636788948696414"/>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7"/>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Sheet1!$B$2:$B$9</c:f>
              <c:numCache>
                <c:formatCode>General</c:formatCode>
                <c:ptCount val="8"/>
                <c:pt idx="0">
                  <c:v>0.1</c:v>
                </c:pt>
                <c:pt idx="1">
                  <c:v>0.17</c:v>
                </c:pt>
                <c:pt idx="2">
                  <c:v>4.0</c:v>
                </c:pt>
                <c:pt idx="5">
                  <c:v>35.0</c:v>
                </c:pt>
                <c:pt idx="6">
                  <c:v>40.0</c:v>
                </c:pt>
                <c:pt idx="7">
                  <c:v>100.0</c:v>
                </c:pt>
              </c:numCache>
            </c:numRef>
          </c:val>
          <c:smooth val="0"/>
        </c:ser>
        <c:ser>
          <c:idx val="2"/>
          <c:order val="1"/>
          <c:tx>
            <c:strRef>
              <c:f>Sheet1!$C$1</c:f>
              <c:strCache>
                <c:ptCount val="1"/>
                <c:pt idx="0">
                  <c:v>Hardware router</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3"/>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6"/>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7"/>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Sheet1!$C$2:$C$9</c:f>
              <c:numCache>
                <c:formatCode>General</c:formatCode>
                <c:ptCount val="8"/>
                <c:pt idx="0">
                  <c:v>32.0</c:v>
                </c:pt>
                <c:pt idx="3">
                  <c:v>80.0</c:v>
                </c:pt>
                <c:pt idx="4">
                  <c:v>240.0</c:v>
                </c:pt>
                <c:pt idx="6">
                  <c:v>640.0</c:v>
                </c:pt>
                <c:pt idx="7">
                  <c:v>3200.0</c:v>
                </c:pt>
              </c:numCache>
            </c:numRef>
          </c:val>
          <c:smooth val="0"/>
        </c:ser>
        <c:dLbls>
          <c:dLblPos val="t"/>
          <c:showLegendKey val="0"/>
          <c:showVal val="1"/>
          <c:showCatName val="0"/>
          <c:showSerName val="0"/>
          <c:showPercent val="0"/>
          <c:showBubbleSize val="0"/>
        </c:dLbls>
        <c:marker val="1"/>
        <c:smooth val="0"/>
        <c:axId val="2141010576"/>
        <c:axId val="2141013184"/>
      </c:lineChart>
      <c:catAx>
        <c:axId val="2141010576"/>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2141013184"/>
        <c:crosses val="autoZero"/>
        <c:auto val="1"/>
        <c:lblAlgn val="ctr"/>
        <c:lblOffset val="100"/>
        <c:noMultiLvlLbl val="0"/>
      </c:catAx>
      <c:valAx>
        <c:axId val="2141013184"/>
        <c:scaling>
          <c:logBase val="10.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2141010576"/>
        <c:crosses val="autoZero"/>
        <c:crossBetween val="between"/>
      </c:valAx>
      <c:spPr>
        <a:noFill/>
        <a:ln>
          <a:solidFill>
            <a:schemeClr val="bg2">
              <a:lumMod val="90000"/>
            </a:schemeClr>
          </a:solidFill>
        </a:ln>
        <a:effectLst/>
      </c:spPr>
    </c:plotArea>
    <c:legend>
      <c:legendPos val="t"/>
      <c:layout>
        <c:manualLayout>
          <c:xMode val="edge"/>
          <c:yMode val="edge"/>
          <c:x val="0.711487306865601"/>
          <c:y val="0.59349593495935"/>
          <c:w val="0.288512693134399"/>
          <c:h val="0.185857712907838"/>
        </c:manualLayout>
      </c:layout>
      <c:overlay val="1"/>
      <c:spPr>
        <a:noFill/>
        <a:ln>
          <a:noFill/>
        </a:ln>
        <a:effectLst/>
      </c:spPr>
      <c:txPr>
        <a:bodyPr rot="0" vert="horz"/>
        <a:lstStyle/>
        <a:p>
          <a:pPr>
            <a:defRPr sz="2000"/>
          </a:pPr>
          <a:endParaRPr lang="en-US"/>
        </a:p>
      </c:txPr>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8/22/16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Nate. </a:t>
            </a:r>
            <a:r>
              <a:rPr lang="en-US" baseline="0" dirty="0" smtClean="0"/>
              <a:t>I </a:t>
            </a:r>
            <a:r>
              <a:rPr lang="en-US" baseline="0" dirty="0" smtClean="0"/>
              <a:t>am going to be speaking about a new programming model for </a:t>
            </a:r>
            <a:r>
              <a:rPr lang="en-US" baseline="0" dirty="0" smtClean="0"/>
              <a:t>line-rate </a:t>
            </a:r>
            <a:r>
              <a:rPr lang="en-US" baseline="0" dirty="0" smtClean="0"/>
              <a:t>switches.</a:t>
            </a:r>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945083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combination of an action unit + its internal local state we call an atom. It captures atomic units of computation provided natively by the switch hardware. By atomic, we mean that any updates to state local to the atom must be visible before the next packet is processed by that atom, i.e., within a 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There is one important restriction with state here. State is purely local to an atom. It is not shared between atoms within a stage or across stages. It can however be carried from one stage to the next by reading it into a packet field. This is because sharing state requires a multi-ported memory, which is hard.</a:t>
            </a:r>
          </a:p>
          <a:p>
            <a:endParaRPr lang="en-US" dirty="0" smtClean="0"/>
          </a:p>
          <a:p>
            <a:r>
              <a:rPr lang="en-US" dirty="0" smtClean="0"/>
              <a:t>What</a:t>
            </a:r>
            <a:r>
              <a:rPr lang="en-US" baseline="0" dirty="0" smtClean="0"/>
              <a:t> does one of these atoms look like? Here’s an atom we just made up that contains the state x and an action unit that either adds or multiplies a constant with x. Both constant and choice are parameters supplied by the programmer.</a:t>
            </a:r>
          </a:p>
          <a:p>
            <a:endParaRPr lang="en-US" baseline="0" dirty="0" smtClean="0"/>
          </a:p>
          <a:p>
            <a:r>
              <a:rPr lang="en-US" baseline="0" dirty="0" smtClean="0"/>
              <a:t>You can now create a switch pipeline with a grid of such atoms. If you specify an atom, along with how many atoms you want in a stage (pipeline width) and how many stages you want (pipeline depth), you have specified its instruction set.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989022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adds f1 and f2 and writes it to </a:t>
            </a:r>
            <a:r>
              <a:rPr lang="en-US" baseline="0" dirty="0" err="1" smtClean="0"/>
              <a:t>tmp</a:t>
            </a:r>
            <a:r>
              <a:rPr lang="en-US" baseline="0" dirty="0" smtClean="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subtracts f3 from </a:t>
            </a:r>
            <a:r>
              <a:rPr lang="en-US" baseline="0" dirty="0" err="1" smtClean="0"/>
              <a:t>tmp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079566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see if we can apply the same trick to a </a:t>
            </a:r>
            <a:r>
              <a:rPr lang="en-US" baseline="0" dirty="0" err="1" smtClean="0"/>
              <a:t>stateful</a:t>
            </a:r>
            <a:r>
              <a:rPr lang="en-US" baseline="0" dirty="0" smtClean="0"/>
              <a:t> operation. Let’s pick a counter. Now, one implementation is a 3-stage pipeline. The first stage reads the counter into packet field </a:t>
            </a:r>
            <a:r>
              <a:rPr lang="en-US" baseline="0" dirty="0" err="1" smtClean="0"/>
              <a:t>tmp</a:t>
            </a:r>
            <a:r>
              <a:rPr lang="en-US" baseline="0" dirty="0" smtClean="0"/>
              <a:t>, the second one increments </a:t>
            </a:r>
            <a:r>
              <a:rPr lang="en-US" baseline="0" dirty="0" err="1" smtClean="0"/>
              <a:t>tmp</a:t>
            </a:r>
            <a:r>
              <a:rPr lang="en-US" baseline="0" dirty="0" smtClean="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doesn’t work, and I’ll show you why. Let’s say two packets red and green enter the pipeline in adjacent clock cycles 0 and 1. In cycle 1, Red picks up </a:t>
            </a:r>
            <a:r>
              <a:rPr lang="en-US" baseline="0" dirty="0" err="1" smtClean="0"/>
              <a:t>tmp</a:t>
            </a:r>
            <a:r>
              <a:rPr lang="en-US" baseline="0" dirty="0" smtClean="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in clock cycle 2, pink’s </a:t>
            </a:r>
            <a:r>
              <a:rPr lang="en-US" baseline="0" dirty="0" err="1" smtClean="0"/>
              <a:t>tmp</a:t>
            </a:r>
            <a:r>
              <a:rPr lang="en-US" baseline="0" dirty="0" smtClean="0"/>
              <a:t> becomes 1, while green’s </a:t>
            </a:r>
            <a:r>
              <a:rPr lang="en-US" baseline="0" dirty="0" err="1" smtClean="0"/>
              <a:t>tmp</a:t>
            </a:r>
            <a:r>
              <a:rPr lang="en-US" baseline="0" dirty="0" smtClean="0"/>
              <a:t> picks up the old value 0. </a:t>
            </a:r>
            <a:r>
              <a:rPr lang="en-US" baseline="0" dirty="0" smtClean="0"/>
              <a:t>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the counter isn’t atomic anymore. To guarantee atomicity, you need the hardware to support an increment, where conceptually the </a:t>
            </a:r>
            <a:r>
              <a:rPr lang="en-US" baseline="0" dirty="0" err="1" smtClean="0"/>
              <a:t>rmw</a:t>
            </a:r>
            <a:r>
              <a:rPr lang="en-US" baseline="0" dirty="0" smtClean="0"/>
              <a:t> all complete within a clock cycle.</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400383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this is true of arbitrary read-modify-write operations, where the entire </a:t>
            </a:r>
            <a:r>
              <a:rPr lang="en-US" baseline="0" dirty="0" err="1" smtClean="0"/>
              <a:t>rmw</a:t>
            </a:r>
            <a:r>
              <a:rPr lang="en-US" baseline="0" dirty="0" smtClean="0"/>
              <a:t> must complete in a clock cycle to guarantee atomicity. Unlike a stateless operation, you can’t pipeline the operation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is true in general, and as your </a:t>
            </a:r>
            <a:r>
              <a:rPr lang="en-US" baseline="0" dirty="0" err="1" smtClean="0"/>
              <a:t>stateful</a:t>
            </a:r>
            <a:r>
              <a:rPr lang="en-US" baseline="0" dirty="0" smtClean="0"/>
              <a:t> operation grows more complicated, you will need to pack more and digital logic within a 1 clock cycle budget because there is no easy recipe to break it up into simpler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2022427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particularly extreme instance of this problem,</a:t>
            </a:r>
            <a:r>
              <a:rPr lang="en-US" baseline="0" dirty="0" smtClean="0"/>
              <a:t> where this atom needs us to update a state variable in one of four ways based on four predicates that themselves depend on state.</a:t>
            </a:r>
          </a:p>
          <a:p>
            <a:endParaRPr lang="en-US" baseline="0" dirty="0" smtClean="0"/>
          </a:p>
          <a:p>
            <a:r>
              <a:rPr lang="en-US" baseline="0" dirty="0" smtClean="0"/>
              <a:t>As a result, these </a:t>
            </a:r>
            <a:r>
              <a:rPr lang="en-US" baseline="0" dirty="0" err="1" smtClean="0"/>
              <a:t>stateful</a:t>
            </a:r>
            <a:r>
              <a:rPr lang="en-US" baseline="0" dirty="0" smtClean="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880579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we have spoken about a high-level abstraction, called packet transactions, and a low-level abstraction, called atoms. A compiler bridges these two abstractions. I’ll only briefly describe the compiler here; details are in the paper.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first writes code as a packet transaction in an imperative language called Domino. The major restriction is the lack of loops because there is no way to run a loop with an unbounded iteration count at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programmer then feeds this packet transaction into a compiler. The compiler does two things.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First, it first extracts a pipeline of </a:t>
            </a:r>
            <a:r>
              <a:rPr lang="en-US" baseline="0" dirty="0" err="1" smtClean="0">
                <a:sym typeface="Wingdings" panose="05000000000000000000" pitchFamily="2" charset="2"/>
              </a:rPr>
              <a:t>codelets</a:t>
            </a:r>
            <a:r>
              <a:rPr lang="en-US" baseline="0" dirty="0" smtClean="0">
                <a:sym typeface="Wingdings" panose="05000000000000000000" pitchFamily="2" charset="2"/>
              </a:rPr>
              <a:t>, which are small code fragments that if executed atomically </a:t>
            </a:r>
            <a:r>
              <a:rPr lang="en-US" baseline="0" dirty="0" err="1" smtClean="0">
                <a:sym typeface="Wingdings" panose="05000000000000000000" pitchFamily="2" charset="2"/>
              </a:rPr>
              <a:t>gurantee</a:t>
            </a:r>
            <a:r>
              <a:rPr lang="en-US" baseline="0" dirty="0" smtClean="0">
                <a:sym typeface="Wingdings" panose="05000000000000000000" pitchFamily="2" charset="2"/>
              </a:rPr>
              <a:t> a packet transaction’s semantics. We do this using some straightforward dependency analysis.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Second, the compiler maps this </a:t>
            </a:r>
            <a:r>
              <a:rPr lang="en-US" baseline="0" dirty="0" err="1" smtClean="0">
                <a:sym typeface="Wingdings" panose="05000000000000000000" pitchFamily="2" charset="2"/>
              </a:rPr>
              <a:t>codelet</a:t>
            </a:r>
            <a:r>
              <a:rPr lang="en-US" baseline="0" dirty="0" smtClean="0">
                <a:sym typeface="Wingdings" panose="05000000000000000000" pitchFamily="2" charset="2"/>
              </a:rPr>
              <a:t> pipeline to an atom pipeline</a:t>
            </a:r>
            <a:r>
              <a:rPr lang="en-US" baseline="0" dirty="0" smtClean="0">
                <a:sym typeface="Wingdings" panose="05000000000000000000" pitchFamily="2" charset="2"/>
              </a:rPr>
              <a: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Now, we may be unable to map </a:t>
            </a:r>
            <a:r>
              <a:rPr lang="en-US" baseline="0" dirty="0" err="1" smtClean="0">
                <a:sym typeface="Wingdings" panose="05000000000000000000" pitchFamily="2" charset="2"/>
              </a:rPr>
              <a:t>codelets</a:t>
            </a:r>
            <a:r>
              <a:rPr lang="en-US" baseline="0" dirty="0" smtClean="0">
                <a:sym typeface="Wingdings" panose="05000000000000000000" pitchFamily="2" charset="2"/>
              </a:rPr>
              <a:t> to atoms because the </a:t>
            </a:r>
            <a:r>
              <a:rPr lang="en-US" baseline="0" dirty="0" err="1" smtClean="0">
                <a:sym typeface="Wingdings" panose="05000000000000000000" pitchFamily="2" charset="2"/>
              </a:rPr>
              <a:t>codelet</a:t>
            </a:r>
            <a:r>
              <a:rPr lang="en-US" baseline="0" dirty="0" smtClean="0">
                <a:sym typeface="Wingdings" panose="05000000000000000000" pitchFamily="2" charset="2"/>
              </a:rPr>
              <a:t> spec is beyond what the atom can support. In such cases, we reject the code. This is unlike software routers. Software routers run all code but at variable performance tied to code complexity. A </a:t>
            </a:r>
            <a:r>
              <a:rPr lang="en-US" baseline="0" dirty="0" err="1" smtClean="0">
                <a:sym typeface="Wingdings" panose="05000000000000000000" pitchFamily="2" charset="2"/>
              </a:rPr>
              <a:t>prog</a:t>
            </a:r>
            <a:r>
              <a:rPr lang="en-US" baseline="0" dirty="0" smtClean="0">
                <a:sym typeface="Wingdings" panose="05000000000000000000" pitchFamily="2" charset="2"/>
              </a:rPr>
              <a:t> switch runs some code, but runs it at the full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834739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Let’s see how we can now use our compiler to interactively design atoms for </a:t>
            </a:r>
            <a:r>
              <a:rPr lang="en-US" baseline="0" dirty="0" err="1" smtClean="0"/>
              <a:t>prog</a:t>
            </a:r>
            <a:r>
              <a:rPr lang="en-US" baseline="0" dirty="0" smtClean="0"/>
              <a:t> switches and also to compile to an atom pipeline once it has been developed.</a:t>
            </a:r>
          </a:p>
          <a:p>
            <a:pPr lvl="1"/>
            <a:endParaRPr lang="en-US" baseline="0" dirty="0" smtClean="0"/>
          </a:p>
          <a:p>
            <a:pPr marL="457200" lvl="1" indent="0">
              <a:buNone/>
            </a:pPr>
            <a:r>
              <a:rPr lang="en-US" baseline="0" dirty="0" smtClean="0"/>
              <a:t>The compiler takes three inputs, the algorithm, a specification of the atom’s capabilities, and a pipeline geometry (the depth and width of the pipeline).</a:t>
            </a:r>
          </a:p>
          <a:p>
            <a:pPr marL="457200" lvl="1" indent="0">
              <a:buNone/>
            </a:pPr>
            <a:endParaRPr lang="en-US" baseline="0" dirty="0" smtClean="0"/>
          </a:p>
          <a:p>
            <a:pPr marL="457200" lvl="1" indent="0">
              <a:buNone/>
            </a:pPr>
            <a:r>
              <a:rPr lang="en-US" baseline="0" dirty="0" smtClean="0"/>
              <a:t>Now, invariably, the algorithm won’t compile because its </a:t>
            </a:r>
            <a:r>
              <a:rPr lang="en-US" baseline="0" dirty="0" err="1" smtClean="0"/>
              <a:t>codelet</a:t>
            </a:r>
            <a:r>
              <a:rPr lang="en-US" baseline="0" dirty="0" smtClean="0"/>
              <a:t> doesn’t map to the atom we have or we don’t have enough atoms in the pipeline. Either way, we modify either the pipeline geometry or the atom type and try again.</a:t>
            </a:r>
          </a:p>
          <a:p>
            <a:pPr marL="457200" lvl="1" indent="0">
              <a:buNone/>
            </a:pPr>
            <a:endParaRPr lang="en-US" baseline="0" dirty="0" smtClean="0"/>
          </a:p>
          <a:p>
            <a:pPr marL="457200" lvl="1" indent="0">
              <a:buNone/>
            </a:pPr>
            <a:r>
              <a:rPr lang="en-US" baseline="0" dirty="0" smtClean="0"/>
              <a:t>If the algorithm does compile, we move on to the next one, and see if the atom works for the next algorithm. We iterate till we are satisfied that the single atom covers all the algorithms we want.</a:t>
            </a:r>
          </a:p>
          <a:p>
            <a:pPr marL="457200" lvl="1" indent="0">
              <a:buNone/>
            </a:pPr>
            <a:endParaRPr lang="en-US" baseline="0" dirty="0" smtClean="0"/>
          </a:p>
          <a:p>
            <a:pPr marL="457200" lvl="1" indent="0">
              <a:buNone/>
            </a:pPr>
            <a:r>
              <a:rPr lang="en-US" baseline="0" dirty="0" smtClean="0"/>
              <a:t>Again, we focus on </a:t>
            </a:r>
            <a:r>
              <a:rPr lang="en-US" baseline="0" dirty="0" err="1" smtClean="0"/>
              <a:t>stateful</a:t>
            </a:r>
            <a:r>
              <a:rPr lang="en-US" baseline="0" dirty="0" smtClean="0"/>
              <a:t> atoms. As I showed earlier, stateless atoms are easier to design and we use RMT’s stateless instruction set.</a:t>
            </a:r>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3585924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a:t>
            </a:r>
            <a:r>
              <a:rPr lang="en-US" baseline="0" dirty="0" smtClean="0"/>
              <a:t> demo of this iterative process.</a:t>
            </a:r>
          </a:p>
          <a:p>
            <a:endParaRPr lang="en-US" baseline="0" dirty="0" smtClean="0"/>
          </a:p>
          <a:p>
            <a:r>
              <a:rPr lang="en-US" baseline="0" dirty="0" smtClean="0"/>
              <a:t>So to start off let’s take a simple algorithm that uses a bloom filter to track a set of </a:t>
            </a:r>
            <a:r>
              <a:rPr lang="en-US" baseline="0" dirty="0" err="1" smtClean="0"/>
              <a:t>src,dst</a:t>
            </a:r>
            <a:r>
              <a:rPr lang="en-US" baseline="0" dirty="0" smtClean="0"/>
              <a:t> pairs. Further, it learns new pairs in the data plane.</a:t>
            </a:r>
          </a:p>
          <a:p>
            <a:r>
              <a:rPr lang="en-US" baseline="0" dirty="0" smtClean="0"/>
              <a:t>So the code for this is here.</a:t>
            </a:r>
          </a:p>
          <a:p>
            <a:endParaRPr lang="en-US" baseline="0" dirty="0" smtClean="0"/>
          </a:p>
          <a:p>
            <a:r>
              <a:rPr lang="en-US" baseline="0" dirty="0" smtClean="0"/>
              <a:t>At the top we declare all the pieces of state, in this case, three arrays for the bloom filter.</a:t>
            </a:r>
          </a:p>
          <a:p>
            <a:r>
              <a:rPr lang="en-US" baseline="0" dirty="0" smtClean="0"/>
              <a:t>Below that we have the packet transaction that takes a packet as argument.</a:t>
            </a:r>
          </a:p>
          <a:p>
            <a:endParaRPr lang="en-US" baseline="0" dirty="0" smtClean="0"/>
          </a:p>
          <a:p>
            <a:r>
              <a:rPr lang="en-US" baseline="0" dirty="0" smtClean="0"/>
              <a:t>The logic for this learning filter is straightforward. We compute three indices into the three arrays that store the bloom filter.</a:t>
            </a:r>
          </a:p>
          <a:p>
            <a:r>
              <a:rPr lang="en-US" baseline="0" dirty="0" smtClean="0"/>
              <a:t>We then check if all three locations are set to determine if this pair is already a member.</a:t>
            </a:r>
          </a:p>
          <a:p>
            <a:r>
              <a:rPr lang="en-US" baseline="0" dirty="0" smtClean="0"/>
              <a:t>We learn this new pair regardless of whether it was a member or not.</a:t>
            </a:r>
          </a:p>
          <a:p>
            <a:endParaRPr lang="en-US" baseline="0" dirty="0" smtClean="0"/>
          </a:p>
          <a:p>
            <a:r>
              <a:rPr lang="en-US" baseline="0" dirty="0" smtClean="0"/>
              <a:t>Ok, so that’s the Domino program. We need an atom as well. So, let’s start with the simplest atom, just the ability to read a state variable and the ability to write either a constant or a packet field into the state, based on a 2-to-1 mux (show figure). So you can’t read, modify and write back with this atom. </a:t>
            </a:r>
          </a:p>
          <a:p>
            <a:endParaRPr lang="en-US" baseline="0" dirty="0" smtClean="0"/>
          </a:p>
          <a:p>
            <a:r>
              <a:rPr lang="en-US" baseline="0" dirty="0" smtClean="0"/>
              <a:t>Now, let’s run the compiler on learn filter with a pipeline made up of the </a:t>
            </a:r>
            <a:r>
              <a:rPr lang="en-US" baseline="0" dirty="0" err="1" smtClean="0"/>
              <a:t>rw</a:t>
            </a:r>
            <a:r>
              <a:rPr lang="en-US" baseline="0" dirty="0" smtClean="0"/>
              <a:t> atom of depth and width 10.</a:t>
            </a:r>
          </a:p>
          <a:p>
            <a:r>
              <a:rPr lang="en-US" baseline="0" dirty="0" smtClean="0"/>
              <a:t>The .</a:t>
            </a:r>
            <a:r>
              <a:rPr lang="en-US" baseline="0" dirty="0" err="1" smtClean="0"/>
              <a:t>sk</a:t>
            </a:r>
            <a:r>
              <a:rPr lang="en-US" baseline="0" dirty="0" smtClean="0"/>
              <a:t> file is a format that we use to describe an atom’s capabilities.</a:t>
            </a:r>
          </a:p>
          <a:p>
            <a:endParaRPr lang="en-US" baseline="0" dirty="0" smtClean="0"/>
          </a:p>
          <a:p>
            <a:r>
              <a:rPr lang="en-US" baseline="0" dirty="0" smtClean="0"/>
              <a:t>Ok, so this maps, which is good.</a:t>
            </a:r>
          </a:p>
          <a:p>
            <a:endParaRPr lang="en-US" baseline="0" dirty="0" smtClean="0"/>
          </a:p>
          <a:p>
            <a:r>
              <a:rPr lang="en-US" baseline="0" dirty="0" smtClean="0"/>
              <a:t>Now, let’s try a slightly more complicated algorithm, a heavy hitter detector using a count-min sketch. Again, the code is straightforward.</a:t>
            </a:r>
          </a:p>
          <a:p>
            <a:endParaRPr lang="en-US" baseline="0" dirty="0" smtClean="0"/>
          </a:p>
          <a:p>
            <a:pPr marL="228600" indent="-228600">
              <a:buAutoNum type="arabicPeriod"/>
            </a:pPr>
            <a:r>
              <a:rPr lang="en-US" baseline="0" dirty="0" smtClean="0"/>
              <a:t>You hash into three locations.</a:t>
            </a:r>
          </a:p>
          <a:p>
            <a:pPr marL="228600" indent="-228600">
              <a:buAutoNum type="arabicPeriod"/>
            </a:pPr>
            <a:r>
              <a:rPr lang="en-US" baseline="0" dirty="0" smtClean="0"/>
              <a:t>You Check if all three exceed a threshold.</a:t>
            </a:r>
          </a:p>
          <a:p>
            <a:pPr marL="228600" indent="-228600">
              <a:buAutoNum type="arabicPeriod"/>
            </a:pPr>
            <a:r>
              <a:rPr lang="en-US" baseline="0" dirty="0" smtClean="0"/>
              <a:t>You increment all those three locations.</a:t>
            </a:r>
          </a:p>
          <a:p>
            <a:pPr marL="228600" indent="-228600">
              <a:buAutoNum type="arabicPeriod"/>
            </a:pPr>
            <a:endParaRPr lang="en-US" baseline="0" dirty="0" smtClean="0"/>
          </a:p>
          <a:p>
            <a:pPr marL="0" indent="0">
              <a:buNone/>
            </a:pPr>
            <a:r>
              <a:rPr lang="en-US" baseline="0" dirty="0" smtClean="0"/>
              <a:t>So, this algorithm needs the ability to increment a piece of state, by reading, adding 1, and writing back. So we wouldn’t expect the read/write atom to work. Let’s see if the compiler tells us that. And it does.</a:t>
            </a:r>
          </a:p>
          <a:p>
            <a:pPr marL="0" indent="0">
              <a:buNone/>
            </a:pPr>
            <a:endParaRPr lang="en-US" baseline="0" dirty="0" smtClean="0"/>
          </a:p>
          <a:p>
            <a:pPr marL="0" indent="0">
              <a:buNone/>
            </a:pPr>
            <a:r>
              <a:rPr lang="en-US" baseline="0" dirty="0" smtClean="0"/>
              <a:t>So for this, let’s try the next more complicated atom, which is the ability to read a piece of state, add a constant or packet field to it, and then write it back. This is what its circuit looks like.</a:t>
            </a:r>
          </a:p>
          <a:p>
            <a:pPr marL="0" indent="0">
              <a:buNone/>
            </a:pPr>
            <a:endParaRPr lang="en-US" baseline="0" dirty="0" smtClean="0"/>
          </a:p>
          <a:p>
            <a:pPr marL="0" indent="0">
              <a:buNone/>
            </a:pPr>
            <a:r>
              <a:rPr lang="en-US" baseline="0" dirty="0" smtClean="0"/>
              <a:t>Now, as expected, if we run </a:t>
            </a:r>
            <a:r>
              <a:rPr lang="en-US" baseline="0" dirty="0" err="1" smtClean="0"/>
              <a:t>heavy_hitters</a:t>
            </a:r>
            <a:r>
              <a:rPr lang="en-US" baseline="0" dirty="0" smtClean="0"/>
              <a:t> using this atom it compiles.</a:t>
            </a:r>
          </a:p>
          <a:p>
            <a:pPr marL="0" indent="0">
              <a:buNone/>
            </a:pPr>
            <a:endParaRPr lang="en-US" baseline="0" dirty="0" smtClean="0"/>
          </a:p>
          <a:p>
            <a:pPr marL="0" indent="0">
              <a:buNone/>
            </a:pPr>
            <a:r>
              <a:rPr lang="en-US" baseline="0" dirty="0" smtClean="0"/>
              <a:t>That should give you a sense for how you can use this tool interactively to design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11548965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kept going this way to design more atoms. The first two atoms on this list are what I just showed you. We also set these up in a containment hierarchy so that each atom expresses everything that the atoms above it can.</a:t>
            </a:r>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1987928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What exactly do I mean by programming a line-rate switch? By </a:t>
            </a:r>
            <a:r>
              <a:rPr lang="en-US" baseline="0" dirty="0" err="1" smtClean="0"/>
              <a:t>prog</a:t>
            </a:r>
            <a:r>
              <a:rPr lang="en-US" baseline="0" dirty="0" smtClean="0"/>
              <a:t>, I mean the ability to express new data-plane algorithms. These are algorithms that process and transform packets and/or switch state as packets transit a switch. Here are a few examples of such algorithms.</a:t>
            </a:r>
          </a:p>
          <a:p>
            <a:endParaRPr lang="en-US" baseline="0" dirty="0" smtClean="0"/>
          </a:p>
          <a:p>
            <a:r>
              <a:rPr lang="en-US" baseline="0" dirty="0" smtClean="0"/>
              <a:t>But, we also want the switches to run at line rate, which I define to be the highest capacity supported by dedicated hardware switches. Today that’s 10 to 100 G on 10 to 100 ports.</a:t>
            </a:r>
          </a:p>
        </p:txBody>
      </p:sp>
      <p:sp>
        <p:nvSpPr>
          <p:cNvPr id="4" name="Slide Number Placeholder 3"/>
          <p:cNvSpPr>
            <a:spLocks noGrp="1"/>
          </p:cNvSpPr>
          <p:nvPr>
            <p:ph type="sldNum" sz="quarter" idx="10"/>
          </p:nvPr>
        </p:nvSpPr>
        <p:spPr/>
        <p:txBody>
          <a:bodyPr/>
          <a:lstStyle/>
          <a:p>
            <a:fld id="{6C7315F8-E931-49D1-A989-C1759F952B9E}" type="slidenum">
              <a:rPr lang="en-US" smtClean="0"/>
              <a:t>2</a:t>
            </a:fld>
            <a:endParaRPr lang="en-US"/>
          </a:p>
        </p:txBody>
      </p:sp>
    </p:spTree>
    <p:extLst>
      <p:ext uri="{BB962C8B-B14F-4D97-AF65-F5344CB8AC3E}">
        <p14:creationId xmlns:p14="http://schemas.microsoft.com/office/powerpoint/2010/main" val="11079952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router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6591068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17181798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many instances of these atoms do we need? In the next two</a:t>
            </a:r>
            <a:r>
              <a:rPr lang="en-US" baseline="0" dirty="0" smtClean="0"/>
              <a:t> columns I list the minimal pipeline depth and width required for each algorithm.</a:t>
            </a:r>
            <a:r>
              <a:rPr lang="en-US" baseline="0" dirty="0"/>
              <a:t> </a:t>
            </a:r>
            <a:r>
              <a:rPr lang="en-US" baseline="0" dirty="0" smtClean="0"/>
              <a:t>If you multiply these numbers, even in the worst case, about hundred atoms suffice.</a:t>
            </a:r>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431239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is</a:t>
            </a:r>
            <a:r>
              <a:rPr lang="en-US" baseline="0" dirty="0" smtClean="0"/>
              <a:t> it feasible to design these 100 atoms in hardware?</a:t>
            </a:r>
          </a:p>
          <a:p>
            <a:endParaRPr lang="en-US" baseline="0" dirty="0" smtClean="0"/>
          </a:p>
          <a:p>
            <a:r>
              <a:rPr lang="en-US" baseline="0" dirty="0" smtClean="0"/>
              <a:t>To answer this, we wrote these atoms as digital circuits in Verilog and synthesized them to a recent transistor library.</a:t>
            </a:r>
          </a:p>
          <a:p>
            <a:endParaRPr lang="en-US" baseline="0" dirty="0" smtClean="0"/>
          </a:p>
          <a:p>
            <a:r>
              <a:rPr lang="en-US" baseline="0" dirty="0" smtClean="0"/>
              <a:t>First, they all comfortably meet timing at 1 GHz. Second, their area in silicon is small. More specifically, for the 100 atom instances we need, we incur less than 1% additional area. Now this obviously depends on the number of atom instances, but the takeaway is that this number is pretty small.</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4023005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to conclude.</a:t>
            </a:r>
            <a:r>
              <a:rPr lang="en-US" baseline="0" dirty="0"/>
              <a:t> </a:t>
            </a:r>
            <a:r>
              <a:rPr lang="en-US" baseline="0" dirty="0" smtClean="0"/>
              <a:t>I hope to have conveyed three messages.</a:t>
            </a:r>
          </a:p>
          <a:p>
            <a:pPr marL="228600" indent="-228600">
              <a:buAutoNum type="arabicPeriod"/>
            </a:pPr>
            <a:r>
              <a:rPr lang="en-US" baseline="0" dirty="0" smtClean="0"/>
              <a:t>First, packet transactions. This is a much easier </a:t>
            </a:r>
            <a:r>
              <a:rPr lang="en-US" baseline="0" dirty="0" err="1" smtClean="0"/>
              <a:t>prog</a:t>
            </a:r>
            <a:r>
              <a:rPr lang="en-US" baseline="0" dirty="0" smtClean="0"/>
              <a:t> model for data-plane algorithms relative to a language like P4.</a:t>
            </a:r>
          </a:p>
          <a:p>
            <a:pPr marL="228600" indent="-228600">
              <a:buAutoNum type="arabicPeriod"/>
            </a:pPr>
            <a:r>
              <a:rPr lang="en-US" baseline="0" dirty="0" smtClean="0"/>
              <a:t>Second, atoms, which represent router instruction sets. Atoms allow switch designers to uniformly specify </a:t>
            </a:r>
            <a:r>
              <a:rPr lang="en-US" baseline="0" smtClean="0"/>
              <a:t>a switch’s </a:t>
            </a:r>
            <a:r>
              <a:rPr lang="en-US" baseline="0" dirty="0" smtClean="0"/>
              <a:t>capabilities, especially when it comes to state manipulation.</a:t>
            </a:r>
          </a:p>
          <a:p>
            <a:pPr marL="228600" indent="-228600">
              <a:buAutoNum type="arabicPeriod"/>
            </a:pPr>
            <a:r>
              <a:rPr lang="en-US" baseline="0" dirty="0" smtClean="0"/>
              <a:t>Third, a blue print for iteratively designing instruction sets using a compiler that translates packet transactions to atoms.</a:t>
            </a:r>
          </a:p>
          <a:p>
            <a:pPr marL="228600" indent="-228600">
              <a:buAutoNum type="arabicPeriod"/>
            </a:pPr>
            <a:endParaRPr lang="en-US" baseline="0" dirty="0" smtClean="0"/>
          </a:p>
          <a:p>
            <a:pPr marL="0" indent="0">
              <a:buNone/>
            </a:pPr>
            <a:r>
              <a:rPr lang="en-US" baseline="0" dirty="0" smtClean="0"/>
              <a:t>Thank you.</a:t>
            </a:r>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6399260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21109420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12389855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NG: Spend some time explaining the intuition behind strongly connected components.</a:t>
            </a: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4540959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56351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l"/>
            <a:r>
              <a:rPr lang="en-US" baseline="0" dirty="0" smtClean="0"/>
              <a:t>But, why care about line-rate programmability?</a:t>
            </a:r>
          </a:p>
          <a:p>
            <a:pPr marL="685800" lvl="1" indent="-228600" algn="l">
              <a:buAutoNum type="arabicPeriod"/>
            </a:pPr>
            <a:r>
              <a:rPr lang="en-US" baseline="0" dirty="0" smtClean="0"/>
              <a:t>Second</a:t>
            </a:r>
            <a:r>
              <a:rPr lang="en-US" baseline="0" dirty="0" smtClean="0"/>
              <a:t>, perhaps for the first time, it is practical to build programmable chips with the same performance as the fastest fixed function chips. This is just Moore’s law for networking. Transistors are now small enough that the additional area for a </a:t>
            </a:r>
            <a:r>
              <a:rPr lang="en-US" baseline="0" dirty="0" err="1" smtClean="0"/>
              <a:t>prog</a:t>
            </a:r>
            <a:r>
              <a:rPr lang="en-US" baseline="0" dirty="0" smtClean="0"/>
              <a:t> chip is marginal. Examples of such chips include Intel’s </a:t>
            </a:r>
            <a:r>
              <a:rPr lang="en-US" baseline="0" dirty="0" err="1" smtClean="0"/>
              <a:t>FlexPipe</a:t>
            </a:r>
            <a:r>
              <a:rPr lang="en-US" baseline="0" dirty="0" smtClean="0"/>
              <a:t>, Cavium’s </a:t>
            </a:r>
            <a:r>
              <a:rPr lang="en-US" baseline="0" dirty="0" err="1" smtClean="0"/>
              <a:t>Xpliant</a:t>
            </a:r>
            <a:r>
              <a:rPr lang="en-US" baseline="0" dirty="0" smtClean="0"/>
              <a:t> and </a:t>
            </a:r>
            <a:r>
              <a:rPr lang="en-US" baseline="0" dirty="0" err="1" smtClean="0"/>
              <a:t>Barefoot’s</a:t>
            </a:r>
            <a:r>
              <a:rPr lang="en-US" baseline="0" dirty="0" smtClean="0"/>
              <a:t> Tofino.</a:t>
            </a:r>
          </a:p>
          <a:p>
            <a:pPr marL="685800" lvl="1" indent="-228600" algn="l">
              <a:buAutoNum type="arabicPeriod"/>
            </a:pPr>
            <a:endParaRPr lang="en-US" baseline="0" dirty="0" smtClean="0"/>
          </a:p>
          <a:p>
            <a:pPr marL="457200" lvl="1" indent="0" algn="l">
              <a:buNone/>
            </a:pPr>
            <a:r>
              <a:rPr lang="en-US" baseline="0" dirty="0" smtClean="0"/>
              <a:t>Now, these chips provide a restricted form of </a:t>
            </a:r>
            <a:r>
              <a:rPr lang="en-US" baseline="0" dirty="0" err="1" smtClean="0"/>
              <a:t>prog</a:t>
            </a:r>
            <a:r>
              <a:rPr lang="en-US" baseline="0" dirty="0" smtClean="0"/>
              <a:t>. What do I mean by this?</a:t>
            </a:r>
          </a:p>
          <a:p>
            <a:pPr marL="457200" lvl="1" indent="0" algn="l">
              <a:buNone/>
            </a:pPr>
            <a:endParaRPr lang="en-US" baseline="0" dirty="0" smtClean="0"/>
          </a:p>
          <a:p>
            <a:pPr marL="457200" lvl="1" indent="0" algn="l">
              <a:buNone/>
            </a:pPr>
            <a:r>
              <a:rPr lang="en-US" baseline="0" dirty="0" smtClean="0"/>
              <a:t>These chips have a parser that turns packets into bytes, and as a </a:t>
            </a:r>
            <a:r>
              <a:rPr lang="en-US" baseline="0" dirty="0" err="1" smtClean="0"/>
              <a:t>prog</a:t>
            </a:r>
            <a:r>
              <a:rPr lang="en-US" baseline="0" dirty="0" smtClean="0"/>
              <a:t> you can specify your own protocol format. These parsed packets are then looked up in a sequence of match-action tables in a pipeline. Unlike </a:t>
            </a:r>
            <a:r>
              <a:rPr lang="en-US" baseline="0" dirty="0" err="1" smtClean="0"/>
              <a:t>OpenFlow</a:t>
            </a:r>
            <a:r>
              <a:rPr lang="en-US" baseline="0" dirty="0" smtClean="0"/>
              <a:t>, you can match on any user-defined field in the packet and carry out an arbitrary set of actions by composing smaller action primitives such as arithmetic on packet fields.</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7494661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20450533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14204586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a:t>
            </a:r>
          </a:p>
          <a:p>
            <a:r>
              <a:rPr lang="en-US" baseline="0" dirty="0" smtClean="0"/>
              <a:t>What we need to do is figure out how to go from these atomic components to the circuit – if you get a no answer, you just reject the program</a:t>
            </a:r>
          </a:p>
          <a:p>
            <a:endParaRPr lang="en-US" baseline="0" dirty="0" smtClean="0"/>
          </a:p>
          <a:p>
            <a:r>
              <a:rPr lang="en-US" baseline="0" dirty="0" smtClean="0">
                <a:sym typeface="Wingdings"/>
              </a:rPr>
              <a:t>Stress that we use program synthesis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508830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12080142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“Let’s dig</a:t>
            </a:r>
            <a:r>
              <a:rPr lang="en-US" baseline="0" dirty="0" smtClean="0"/>
              <a:t> into these atoms a little bit” as the transit phrase instead of saying “there’s one important conceptual distinction I would like to make”.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Add figure</a:t>
            </a:r>
            <a:r>
              <a:rPr lang="en-US" baseline="0" dirty="0" smtClean="0"/>
              <a:t> or make this description a little more precise, a little less rambling.</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Stress that this is what complicates the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Atom: smallest unit of atomic state update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Mohammad: Bring up an atom diagram.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Mohammad:</a:t>
            </a:r>
            <a:r>
              <a:rPr lang="en-US" baseline="0" dirty="0" smtClean="0"/>
              <a:t> This wasn’t clear. Hari was a little confused as well. Every stateless operation cannot be pipelined.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Maybe add a pipeline diagram.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Katrina: tell her that </a:t>
            </a:r>
            <a:r>
              <a:rPr lang="en-US" baseline="0" dirty="0" err="1" smtClean="0"/>
              <a:t>stateful</a:t>
            </a:r>
            <a:r>
              <a:rPr lang="en-US" baseline="0" dirty="0" smtClean="0"/>
              <a:t> is more challenging. Call out what’s hard about this.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Peter: Draw analogy with GPU. Need to design for worst case, which is atomically mutate everything within one clock.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Katrina: Describe clearly why stateless vs. </a:t>
            </a:r>
            <a:r>
              <a:rPr lang="en-US" baseline="0" dirty="0" err="1" smtClean="0"/>
              <a:t>stateful</a:t>
            </a:r>
            <a:r>
              <a:rPr lang="en-US" baseline="0" dirty="0" smtClean="0"/>
              <a:t> is hard.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Don’t make it sound more ad hoc than it was.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Stress that these operations were fundamental and not ad hoc.</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NG: better algorithms than bloom filters and heavy hitters.</a:t>
            </a:r>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5949189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Unpredictable performance examples: hardware </a:t>
            </a:r>
            <a:r>
              <a:rPr lang="en-US" baseline="0" dirty="0" err="1" smtClean="0"/>
              <a:t>config</a:t>
            </a:r>
            <a:r>
              <a:rPr lang="en-US" baseline="0" dirty="0" smtClean="0"/>
              <a:t> (number of cores, RAM size, etc.)</a:t>
            </a:r>
          </a:p>
          <a:p>
            <a:r>
              <a:rPr lang="en-US" baseline="0" dirty="0" smtClean="0"/>
              <a:t>Make sure to mention NPU, GPU, CPU, multi-core etc. here so that it’s clear that it’s a statement independent of </a:t>
            </a:r>
            <a:r>
              <a:rPr lang="en-US" baseline="0" smtClean="0"/>
              <a:t>platform.</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5613445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35012028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Replace the atoms instead of sitting on top of them.</a:t>
            </a:r>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Yet, these</a:t>
            </a:r>
            <a:r>
              <a:rPr lang="en-US" baseline="0" dirty="0" smtClean="0"/>
              <a:t> chips fall short. There is no way to program the algorithms that I mentioned earlier on these chips today. The reason is simple.</a:t>
            </a:r>
          </a:p>
          <a:p>
            <a:endParaRPr lang="en-US" baseline="0" dirty="0" smtClean="0"/>
          </a:p>
          <a:p>
            <a:r>
              <a:rPr lang="en-US" baseline="0" dirty="0" smtClean="0"/>
              <a:t>These chips focus largely on stateless tasks such as packet forwarding that don’t modify state in the data plane. By contrast, most data-plane algorithms do modify state in the data </a:t>
            </a:r>
            <a:r>
              <a:rPr lang="en-US" baseline="0" dirty="0" smtClean="0"/>
              <a:t>plane, for example to maintain moving average estimates.</a:t>
            </a:r>
            <a:endParaRPr lang="en-US" baseline="0" dirty="0" smtClean="0"/>
          </a:p>
          <a:p>
            <a:endParaRPr lang="en-US" baseline="0" dirty="0" smtClean="0"/>
          </a:p>
          <a:p>
            <a:r>
              <a:rPr lang="en-US" baseline="0" dirty="0" smtClean="0"/>
              <a:t>The second problem is that languages for these </a:t>
            </a:r>
            <a:r>
              <a:rPr lang="en-US" baseline="0" dirty="0" smtClean="0"/>
              <a:t>switches are </a:t>
            </a:r>
            <a:r>
              <a:rPr lang="en-US" baseline="0" dirty="0" smtClean="0"/>
              <a:t>still fairly low-level. They require a programmer to manually specify the sequence of match-action tables a packet needs to pass through, and aren’t well-suited to data-plane algorithms. </a:t>
            </a:r>
          </a:p>
          <a:p>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have two challenges that we address here.</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Can we express data-plane algorithms in a high-level language. Ideally, it should be no harder to </a:t>
            </a:r>
            <a:r>
              <a:rPr lang="en-US" baseline="0" dirty="0" err="1" smtClean="0"/>
              <a:t>prog</a:t>
            </a:r>
            <a:r>
              <a:rPr lang="en-US" baseline="0" dirty="0" smtClean="0"/>
              <a:t> these chips than it is to </a:t>
            </a:r>
            <a:r>
              <a:rPr lang="en-US" baseline="0" dirty="0" err="1" smtClean="0"/>
              <a:t>prog</a:t>
            </a:r>
            <a:r>
              <a:rPr lang="en-US" baseline="0" dirty="0" smtClean="0"/>
              <a:t> a software router</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Can we also design a </a:t>
            </a:r>
            <a:r>
              <a:rPr lang="en-US" baseline="0" dirty="0" err="1" smtClean="0"/>
              <a:t>stateful</a:t>
            </a:r>
            <a:r>
              <a:rPr lang="en-US" baseline="0" dirty="0" smtClean="0"/>
              <a:t> instruction set supporting these algorithms? This </a:t>
            </a:r>
            <a:r>
              <a:rPr lang="en-US" baseline="0" dirty="0" err="1" smtClean="0"/>
              <a:t>stateful</a:t>
            </a:r>
            <a:r>
              <a:rPr lang="en-US" baseline="0" dirty="0" smtClean="0"/>
              <a:t> instruction set should both be expressive and run at line rate.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537695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42</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44</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46</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47</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three concrete contributions:</a:t>
            </a:r>
          </a:p>
          <a:p>
            <a:endParaRPr lang="en-US" dirty="0" smtClean="0"/>
          </a:p>
          <a:p>
            <a:r>
              <a:rPr lang="en-US" dirty="0" smtClean="0"/>
              <a:t>First, a high-level abstraction called</a:t>
            </a:r>
            <a:r>
              <a:rPr lang="en-US" baseline="0" dirty="0" smtClean="0"/>
              <a:t> packet transactions to program these data-plane algorithms. We show how several important algorithms fit this abstraction.</a:t>
            </a:r>
          </a:p>
          <a:p>
            <a:r>
              <a:rPr lang="en-US" baseline="0" dirty="0" smtClean="0"/>
              <a:t>Second, a representation for switch instruction sets called atoms. We use this to design seven </a:t>
            </a:r>
            <a:r>
              <a:rPr lang="en-US" baseline="0" dirty="0" err="1" smtClean="0"/>
              <a:t>stateful</a:t>
            </a:r>
            <a:r>
              <a:rPr lang="en-US" baseline="0" dirty="0" smtClean="0"/>
              <a:t> instructions that switch designers can implement.</a:t>
            </a:r>
          </a:p>
          <a:p>
            <a:r>
              <a:rPr lang="en-US" baseline="0" dirty="0" smtClean="0"/>
              <a:t>Third, a compiler to bridge these two concepts. We show how this compiler allows us to iteratively design switch instruction sets.</a:t>
            </a:r>
            <a:endParaRPr lang="en-US" dirty="0" smtClean="0"/>
          </a:p>
          <a:p>
            <a:endParaRPr lang="is-IS" baseline="0" dirty="0" smtClean="0"/>
          </a:p>
          <a:p>
            <a:endParaRPr lang="is-I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11317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l">
              <a:buFont typeface="Arial" charset="0"/>
              <a:buNone/>
            </a:pPr>
            <a:r>
              <a:rPr lang="en-US" baseline="0" dirty="0" smtClean="0">
                <a:sym typeface="Wingdings" panose="05000000000000000000" pitchFamily="2" charset="2"/>
              </a:rPr>
              <a:t>Let’s look at each in turn. So, what is a packet transaction?</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It’s a block of imperative code that captures an algorithm’s logic. More formally, when a packet comes in, a packet transaction is executed for the packet. It updates some packet fields and some state on the switch that persists across packets. Only after this transaction completes, do we move on to processing the next packet. So, there’s this illusion of processing a single packet at a time serially as though you have a really fast single-core processor.</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Let’s illustrate this with a simple example that samples the source address of every 10</a:t>
            </a:r>
            <a:r>
              <a:rPr lang="en-US" baseline="30000" dirty="0" smtClean="0">
                <a:sym typeface="Wingdings" panose="05000000000000000000" pitchFamily="2" charset="2"/>
              </a:rPr>
              <a:t>th</a:t>
            </a:r>
            <a:r>
              <a:rPr lang="en-US" baseline="0" dirty="0" smtClean="0">
                <a:sym typeface="Wingdings" panose="05000000000000000000" pitchFamily="2" charset="2"/>
              </a:rPr>
              <a:t> packet by writing into a sample field. Here, </a:t>
            </a:r>
            <a:r>
              <a:rPr lang="en-US" baseline="0" dirty="0" err="1" smtClean="0">
                <a:sym typeface="Wingdings" panose="05000000000000000000" pitchFamily="2" charset="2"/>
              </a:rPr>
              <a:t>pkt.sample</a:t>
            </a:r>
            <a:r>
              <a:rPr lang="en-US" baseline="0" dirty="0" smtClean="0">
                <a:sym typeface="Wingdings" panose="05000000000000000000" pitchFamily="2" charset="2"/>
              </a:rPr>
              <a:t> denotes a packet field, while count is some persistent state stored on the switch.</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[SPEED UP]</a:t>
            </a: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Now, let’s say p1 shows up. Count is 0. p1 is not sampled, count goes to 1. Similarly, with p2, it isn’t sampled and count goes to 2. Finally, when p10 arrives, it is sampled because count is 9, and count resets to 0.</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This model allows the programmer to easily specify the input/output behavior of the algorithm without worrying about details of the switch pipeline.</a:t>
            </a: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849922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the serial view provided by packet transactions is an</a:t>
            </a:r>
            <a:r>
              <a:rPr lang="en-US" baseline="0" dirty="0" smtClean="0"/>
              <a:t> illusion provided to the programmer. Under the hood, the switch is heavily pipelined and processes multiple packets concurrently. Let’s look at a switch in a little more detail.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every stage of the pipeline has some match-action tables that process packets before handing it off. The match simply filters out packets and the actual packet processing 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418924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is carried out by an action unit, which is a digital circuit processing packet fields. Internally, an action unit can update some local state, such as a counter. All action units in a stage process a single packet in parallel, by having different action units touch disjoint portions of the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1738615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steady state, each action unit processes the packet and hands it off to the next stage, so each stage is processing one packet at any instant. Typically, for switch pipelines today this translates to processing a packet every ns at each pipeline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623793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8/22/16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8/22/16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8/22/16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8/22/16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8/22/16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8/22/16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8/22/16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8/22/16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8/22/16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web.mit.edu/domino"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chart" Target="../charts/char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fontScale="90000"/>
          </a:bodyPr>
          <a:lstStyle/>
          <a:p>
            <a:r>
              <a:rPr lang="en-US" dirty="0" smtClean="0">
                <a:latin typeface="Gadugi" panose="020B0502040204020203" pitchFamily="34" charset="0"/>
              </a:rPr>
              <a:t>Packet Transactions: High-Level Programming for Line-Rate Switches</a:t>
            </a:r>
            <a:endParaRPr lang="en-US" dirty="0">
              <a:latin typeface="Gadugi" panose="020B0502040204020203" pitchFamily="34" charset="0"/>
            </a:endParaRPr>
          </a:p>
        </p:txBody>
      </p:sp>
      <p:sp>
        <p:nvSpPr>
          <p:cNvPr id="7" name="Subtitle 6"/>
          <p:cNvSpPr>
            <a:spLocks noGrp="1"/>
          </p:cNvSpPr>
          <p:nvPr>
            <p:ph type="subTitle" idx="1"/>
          </p:nvPr>
        </p:nvSpPr>
        <p:spPr>
          <a:xfrm>
            <a:off x="-400050" y="3086100"/>
            <a:ext cx="12992100" cy="1714500"/>
          </a:xfrm>
        </p:spPr>
        <p:txBody>
          <a:bodyPr>
            <a:noAutofit/>
          </a:bodyPr>
          <a:lstStyle/>
          <a:p>
            <a:r>
              <a:rPr lang="en-US" sz="2800" b="1" dirty="0" err="1">
                <a:solidFill>
                  <a:srgbClr val="0070C0"/>
                </a:solidFill>
                <a:latin typeface="Gadugi" panose="020B0502040204020203" pitchFamily="34" charset="0"/>
              </a:rPr>
              <a:t>Anirudh</a:t>
            </a:r>
            <a:r>
              <a:rPr lang="en-US" sz="2800" b="1" dirty="0">
                <a:solidFill>
                  <a:srgbClr val="0070C0"/>
                </a:solidFill>
                <a:latin typeface="Gadugi" panose="020B0502040204020203" pitchFamily="34" charset="0"/>
              </a:rPr>
              <a:t> </a:t>
            </a:r>
            <a:r>
              <a:rPr lang="en-US" sz="2800" b="1" dirty="0" err="1" smtClean="0">
                <a:solidFill>
                  <a:srgbClr val="0070C0"/>
                </a:solidFill>
                <a:latin typeface="Gadugi" panose="020B0502040204020203" pitchFamily="34" charset="0"/>
              </a:rPr>
              <a:t>Sivaraman</a:t>
            </a:r>
            <a:r>
              <a:rPr lang="en-US" sz="2800" b="1" dirty="0" smtClean="0">
                <a:latin typeface="Gadugi" panose="020B0502040204020203" pitchFamily="34" charset="0"/>
              </a:rPr>
              <a:t>, Alvin Cheung, Mihai </a:t>
            </a:r>
            <a:r>
              <a:rPr lang="en-US" sz="2800" b="1" dirty="0" err="1" smtClean="0">
                <a:latin typeface="Gadugi" panose="020B0502040204020203" pitchFamily="34" charset="0"/>
              </a:rPr>
              <a:t>Budiu</a:t>
            </a:r>
            <a:r>
              <a:rPr lang="en-US" sz="2800" b="1" dirty="0" smtClean="0">
                <a:latin typeface="Gadugi" panose="020B0502040204020203" pitchFamily="34" charset="0"/>
              </a:rPr>
              <a:t>,</a:t>
            </a:r>
          </a:p>
          <a:p>
            <a:r>
              <a:rPr lang="en-US" sz="2800" b="1" dirty="0" err="1" smtClean="0">
                <a:latin typeface="Gadugi" panose="020B0502040204020203" pitchFamily="34" charset="0"/>
              </a:rPr>
              <a:t>Changhoon</a:t>
            </a:r>
            <a:r>
              <a:rPr lang="en-US" sz="2800" b="1" dirty="0" smtClean="0">
                <a:latin typeface="Gadugi" panose="020B0502040204020203" pitchFamily="34" charset="0"/>
              </a:rPr>
              <a:t> Kim, Mohammad </a:t>
            </a:r>
            <a:r>
              <a:rPr lang="en-US" sz="2800" b="1" dirty="0" err="1" smtClean="0">
                <a:latin typeface="Gadugi" panose="020B0502040204020203" pitchFamily="34" charset="0"/>
              </a:rPr>
              <a:t>Alizadeh</a:t>
            </a:r>
            <a:r>
              <a:rPr lang="en-US" sz="2800" b="1" dirty="0" smtClean="0">
                <a:latin typeface="Gadugi" panose="020B0502040204020203" pitchFamily="34" charset="0"/>
              </a:rPr>
              <a:t>, Hari </a:t>
            </a:r>
            <a:r>
              <a:rPr lang="en-US" sz="2800" b="1" dirty="0" err="1" smtClean="0">
                <a:latin typeface="Gadugi" panose="020B0502040204020203" pitchFamily="34" charset="0"/>
              </a:rPr>
              <a:t>Balakrishnan</a:t>
            </a:r>
            <a:r>
              <a:rPr lang="en-US" sz="2800" b="1" dirty="0" smtClean="0">
                <a:latin typeface="Gadugi" panose="020B0502040204020203" pitchFamily="34" charset="0"/>
              </a:rPr>
              <a:t>,</a:t>
            </a:r>
          </a:p>
          <a:p>
            <a:r>
              <a:rPr lang="en-US" sz="2800" b="1" dirty="0" smtClean="0">
                <a:latin typeface="Gadugi" panose="020B0502040204020203" pitchFamily="34" charset="0"/>
              </a:rPr>
              <a:t>George Varghese, Nick McKeown, Steve Licking</a:t>
            </a:r>
            <a:endParaRPr lang="en-US" sz="2800" dirty="0">
              <a:latin typeface="Gadugi" panose="020B0502040204020203" pitchFamily="34" charset="0"/>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00" y="5566862"/>
            <a:ext cx="2133600" cy="518895"/>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7825" y="5463299"/>
            <a:ext cx="2161178" cy="726021"/>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82200" y="5358415"/>
            <a:ext cx="2133600" cy="935789"/>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56901" y="5540693"/>
            <a:ext cx="2057400" cy="571232"/>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15798" y="5181600"/>
            <a:ext cx="1644129" cy="1289418"/>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10</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9752996"/>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11</a:t>
            </a:fld>
            <a:endParaRPr lang="en-US"/>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t>Atom: </a:t>
            </a:r>
            <a:r>
              <a:rPr lang="en-US" dirty="0"/>
              <a:t>s</a:t>
            </a:r>
            <a:r>
              <a:rPr lang="en-US" dirty="0" smtClean="0"/>
              <a:t>mallest </a:t>
            </a:r>
            <a:r>
              <a:rPr lang="en-US" dirty="0"/>
              <a:t>unit of atomic </a:t>
            </a:r>
            <a:r>
              <a:rPr lang="en-US" dirty="0" smtClean="0"/>
              <a:t>packet/state update</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switch’s atoms constitute its </a:t>
            </a:r>
            <a:r>
              <a:rPr lang="en-US" sz="4000" dirty="0"/>
              <a:t>instruction set</a:t>
            </a:r>
          </a:p>
        </p:txBody>
      </p:sp>
    </p:spTree>
    <p:custDataLst>
      <p:tags r:id="rId1"/>
    </p:custDataLst>
    <p:extLst>
      <p:ext uri="{BB962C8B-B14F-4D97-AF65-F5344CB8AC3E}">
        <p14:creationId xmlns:p14="http://schemas.microsoft.com/office/powerpoint/2010/main" val="1230642234"/>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70"/>
                                        </p:tgtEl>
                                        <p:attrNameLst>
                                          <p:attrName>style.visibility</p:attrName>
                                        </p:attrNameLst>
                                      </p:cBhvr>
                                      <p:to>
                                        <p:strVal val="visible"/>
                                      </p:to>
                                    </p:set>
                                    <p:animEffect transition="in" filter="wipe(left)">
                                      <p:cBhvr>
                                        <p:cTn id="13" dur="500"/>
                                        <p:tgtEl>
                                          <p:spTgt spid="27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uiExpand="1" build="p"/>
      <p:bldP spid="14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
            </a:r>
            <a:r>
              <a:rPr lang="en-US" dirty="0" smtClean="0"/>
              <a:t>operations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smtClean="0">
                <a:latin typeface="Gadugi" panose="020B0502040204020203" pitchFamily="34" charset="0"/>
              </a:rPr>
              <a:t>     Stateless operation: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smtClean="0">
                  <a:latin typeface="Gadugi" panose="020B0502040204020203" pitchFamily="34" charset="0"/>
                </a:rPr>
                <a:t>f4 </a:t>
              </a:r>
              <a:r>
                <a:rPr lang="en-US" sz="2800" smtClean="0">
                  <a:latin typeface="Gadugi" panose="020B0502040204020203" pitchFamily="34" charset="0"/>
                </a:rPr>
                <a:t>= </a:t>
              </a:r>
            </a:p>
            <a:p>
              <a:pPr algn="ctr"/>
              <a:r>
                <a:rPr lang="en-US" sz="2800" dirty="0" err="1" smtClean="0">
                  <a:latin typeface="Gadugi" panose="020B0502040204020203" pitchFamily="34" charset="0"/>
                </a:rPr>
                <a:t>tmp</a:t>
              </a:r>
              <a:r>
                <a:rPr lang="en-US" sz="2800" dirty="0" smtClean="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 pipeline stateless operations</a:t>
            </a:r>
            <a:endParaRPr lang="en-US" sz="4000" dirty="0"/>
          </a:p>
        </p:txBody>
      </p:sp>
    </p:spTree>
    <p:extLst>
      <p:ext uri="{BB962C8B-B14F-4D97-AF65-F5344CB8AC3E}">
        <p14:creationId xmlns:p14="http://schemas.microsoft.com/office/powerpoint/2010/main" val="978295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a:t>
            </a:r>
            <a:r>
              <a:rPr lang="en-US" sz="3200" dirty="0" smtClean="0">
                <a:solidFill>
                  <a:schemeClr val="bg1"/>
                </a:solidFill>
              </a:rPr>
              <a:t>1</a:t>
            </a:r>
            <a:endParaRPr lang="en-US" sz="3200" dirty="0">
              <a:solidFill>
                <a:schemeClr val="bg1"/>
              </a:solidFill>
            </a:endParaRP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X should be 2,</a:t>
            </a:r>
          </a:p>
          <a:p>
            <a:pPr algn="ctr"/>
            <a:r>
              <a:rPr lang="en-US" sz="4000" dirty="0" smtClean="0"/>
              <a:t>not 1!</a:t>
            </a:r>
            <a:endParaRPr lang="en-US" sz="4000" dirty="0"/>
          </a:p>
        </p:txBody>
      </p:sp>
    </p:spTree>
    <p:extLst>
      <p:ext uri="{BB962C8B-B14F-4D97-AF65-F5344CB8AC3E}">
        <p14:creationId xmlns:p14="http://schemas.microsoft.com/office/powerpoint/2010/main" val="765316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2"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1"/>
      <p:bldP spid="157" grpId="2"/>
      <p:bldP spid="16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atomic </a:t>
            </a:r>
            <a:r>
              <a:rPr lang="en-US" sz="4000" dirty="0" smtClean="0"/>
              <a:t>operation </a:t>
            </a:r>
            <a:r>
              <a:rPr lang="en-US" sz="4000" dirty="0" smtClean="0"/>
              <a:t>in h/w</a:t>
            </a:r>
            <a:endParaRPr lang="en-US" sz="4000" dirty="0"/>
          </a:p>
        </p:txBody>
      </p:sp>
    </p:spTree>
    <p:extLst>
      <p:ext uri="{BB962C8B-B14F-4D97-AF65-F5344CB8AC3E}">
        <p14:creationId xmlns:p14="http://schemas.microsoft.com/office/powerpoint/2010/main" val="631319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tateful</a:t>
            </a:r>
            <a:r>
              <a:rPr lang="en-US" dirty="0" smtClean="0"/>
              <a:t> atoms can be fairly involved</a:t>
            </a:r>
            <a:endParaRPr lang="en-US" dirty="0"/>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3467099" cy="2277547"/>
          </a:xfrm>
          <a:prstGeom prst="rect">
            <a:avLst/>
          </a:prstGeom>
          <a:noFill/>
        </p:spPr>
        <p:txBody>
          <a:bodyPr wrap="square" rtlCol="0">
            <a:spAutoFit/>
          </a:bodyPr>
          <a:lstStyle/>
          <a:p>
            <a:pPr algn="ctr"/>
            <a:r>
              <a:rPr lang="en-US" sz="2200" b="1" smtClean="0">
                <a:latin typeface="Gadugi" charset="0"/>
                <a:ea typeface="Gadugi" charset="0"/>
                <a:cs typeface="Gadugi" charset="0"/>
              </a:rPr>
              <a:t>Update </a:t>
            </a:r>
            <a:r>
              <a:rPr lang="en-US" sz="2200" b="1" dirty="0" smtClean="0">
                <a:latin typeface="Gadugi" charset="0"/>
                <a:ea typeface="Gadugi" charset="0"/>
                <a:cs typeface="Gadugi" charset="0"/>
              </a:rPr>
              <a:t>state in one of four ways based on four predicates.</a:t>
            </a:r>
          </a:p>
          <a:p>
            <a:pPr algn="ctr"/>
            <a:endParaRPr lang="en-US" sz="2200" b="1" dirty="0" smtClean="0">
              <a:latin typeface="Gadugi" charset="0"/>
              <a:ea typeface="Gadugi" charset="0"/>
              <a:cs typeface="Gadugi" charset="0"/>
            </a:endParaRPr>
          </a:p>
          <a:p>
            <a:pPr algn="ctr"/>
            <a:r>
              <a:rPr lang="en-US" sz="2200" b="1" dirty="0" smtClean="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smtClean="0">
              <a:latin typeface="Seravek"/>
              <a:cs typeface="Seravek"/>
            </a:endParaRPr>
          </a:p>
        </p:txBody>
      </p:sp>
    </p:spTree>
    <p:extLst>
      <p:ext uri="{BB962C8B-B14F-4D97-AF65-F5344CB8AC3E}">
        <p14:creationId xmlns:p14="http://schemas.microsoft.com/office/powerpoint/2010/main" val="1363588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Compiling packet transactions</a:t>
            </a:r>
            <a:endParaRPr lang="en-US" dirty="0">
              <a:latin typeface="+mj-lt"/>
            </a:endParaRPr>
          </a:p>
        </p:txBody>
      </p:sp>
      <p:grpSp>
        <p:nvGrpSpPr>
          <p:cNvPr id="5" name="Group 4"/>
          <p:cNvGrpSpPr/>
          <p:nvPr/>
        </p:nvGrpSpPr>
        <p:grpSpPr>
          <a:xfrm>
            <a:off x="227748" y="2171701"/>
            <a:ext cx="3810852" cy="4234679"/>
            <a:chOff x="780063" y="2652728"/>
            <a:chExt cx="3944908" cy="4029535"/>
          </a:xfrm>
        </p:grpSpPr>
        <p:pic>
          <p:nvPicPr>
            <p:cNvPr id="6" name="Picture 5"/>
            <p:cNvPicPr>
              <a:picLocks noChangeAspect="1"/>
            </p:cNvPicPr>
            <p:nvPr/>
          </p:nvPicPr>
          <p:blipFill>
            <a:blip r:embed="rId3"/>
            <a:stretch>
              <a:fillRect/>
            </a:stretch>
          </p:blipFill>
          <p:spPr>
            <a:xfrm>
              <a:off x="780063" y="2974554"/>
              <a:ext cx="3944908" cy="3707709"/>
            </a:xfrm>
            <a:prstGeom prst="rect">
              <a:avLst/>
            </a:prstGeom>
          </p:spPr>
        </p:pic>
        <p:sp>
          <p:nvSpPr>
            <p:cNvPr id="7" name="TextBox 6"/>
            <p:cNvSpPr txBox="1"/>
            <p:nvPr/>
          </p:nvSpPr>
          <p:spPr>
            <a:xfrm>
              <a:off x="842109" y="2652728"/>
              <a:ext cx="3843421" cy="3818981"/>
            </a:xfrm>
            <a:prstGeom prst="rect">
              <a:avLst/>
            </a:prstGeom>
            <a:noFill/>
          </p:spPr>
          <p:txBody>
            <a:bodyPr wrap="square" rtlCol="0">
              <a:spAutoFit/>
            </a:bodyPr>
            <a:lstStyle/>
            <a:p>
              <a:endParaRPr lang="en-US" sz="1000" dirty="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pPr>
                <a:lnSpc>
                  <a:spcPct val="120000"/>
                </a:lnSpc>
              </a:pPr>
              <a:r>
                <a:rPr lang="en-US" sz="2400" dirty="0" smtClean="0">
                  <a:latin typeface="+mj-lt"/>
                  <a:cs typeface="Seravek"/>
                </a:rPr>
                <a:t>   if </a:t>
              </a:r>
              <a:r>
                <a:rPr lang="en-US" sz="2400" dirty="0">
                  <a:latin typeface="+mj-lt"/>
                  <a:cs typeface="Seravek"/>
                </a:rPr>
                <a:t>(</a:t>
              </a:r>
              <a:r>
                <a:rPr lang="en-US" sz="2400" dirty="0">
                  <a:solidFill>
                    <a:srgbClr val="FF0000"/>
                  </a:solidFill>
                  <a:latin typeface="+mj-lt"/>
                  <a:cs typeface="Seravek"/>
                </a:rPr>
                <a:t>count</a:t>
              </a:r>
              <a:r>
                <a:rPr lang="en-US" sz="2400" dirty="0">
                  <a:latin typeface="+mj-lt"/>
                  <a:cs typeface="Seravek"/>
                </a:rPr>
                <a:t> == 9)</a:t>
              </a:r>
              <a:r>
                <a:rPr lang="en-US" sz="2400" dirty="0" smtClean="0">
                  <a:latin typeface="+mj-lt"/>
                  <a:cs typeface="Seravek"/>
                </a:rPr>
                <a:t>:</a:t>
              </a: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a:t>
              </a:r>
              <a:r>
                <a:rPr lang="en-US" sz="2400" dirty="0" err="1" smtClean="0">
                  <a:latin typeface="+mj-lt"/>
                  <a:cs typeface="Seravek"/>
                </a:rPr>
                <a:t>pkt.src</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smtClean="0">
                  <a:latin typeface="+mj-lt"/>
                  <a:cs typeface="Seravek"/>
                </a:rPr>
                <a:t> </a:t>
              </a:r>
              <a:r>
                <a:rPr lang="en-US" sz="2400" dirty="0">
                  <a:latin typeface="+mj-lt"/>
                  <a:cs typeface="Seravek"/>
                </a:rPr>
                <a:t>= 0</a:t>
              </a:r>
            </a:p>
            <a:p>
              <a:pPr>
                <a:lnSpc>
                  <a:spcPct val="120000"/>
                </a:lnSpc>
              </a:pPr>
              <a:r>
                <a:rPr lang="en-US" sz="2400" dirty="0" smtClean="0">
                  <a:latin typeface="+mj-lt"/>
                  <a:cs typeface="Seravek"/>
                </a:rPr>
                <a:t>   else:</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0</a:t>
              </a: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a:solidFill>
                    <a:srgbClr val="FF0000"/>
                  </a:solidFill>
                  <a:latin typeface="+mj-lt"/>
                  <a:cs typeface="Seravek"/>
                </a:rPr>
                <a:t>++</a:t>
              </a:r>
              <a:r>
                <a:rPr lang="en-US" sz="2400" dirty="0">
                  <a:latin typeface="+mj-lt"/>
                  <a:cs typeface="Seravek"/>
                </a:rPr>
                <a:t> </a:t>
              </a:r>
            </a:p>
            <a:p>
              <a:endParaRPr lang="en-US" sz="2200" dirty="0">
                <a:latin typeface="+mj-lt"/>
                <a:cs typeface="Seravek"/>
              </a:endParaRPr>
            </a:p>
          </p:txBody>
        </p:sp>
      </p:gr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Tree>
    <p:extLst>
      <p:ext uri="{BB962C8B-B14F-4D97-AF65-F5344CB8AC3E}">
        <p14:creationId xmlns:p14="http://schemas.microsoft.com/office/powerpoint/2010/main" val="142804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Atom</a:t>
            </a:r>
            <a:endParaRPr lang="en-US" dirty="0">
              <a:solidFill>
                <a:schemeClr val="tx1"/>
              </a:solidFill>
            </a:endParaRPr>
          </a:p>
        </p:txBody>
      </p:sp>
      <p:sp>
        <p:nvSpPr>
          <p:cNvPr id="6" name="Rounded Rectangle 5"/>
          <p:cNvSpPr/>
          <p:nvPr/>
        </p:nvSpPr>
        <p:spPr>
          <a:xfrm>
            <a:off x="2527300" y="4953396"/>
            <a:ext cx="14351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Algorithm</a:t>
            </a:r>
            <a:endParaRPr lang="en-US" dirty="0">
              <a:solidFill>
                <a:schemeClr val="tx1"/>
              </a:solidFill>
            </a:endParaRP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12" idx="4"/>
          </p:cNvCxnSpPr>
          <p:nvPr/>
        </p:nvCxnSpPr>
        <p:spPr>
          <a:xfrm flipV="1">
            <a:off x="3962400" y="4835127"/>
            <a:ext cx="1485900" cy="4421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93500" y="4080945"/>
            <a:ext cx="1109599" cy="369332"/>
          </a:xfrm>
          <a:prstGeom prst="rect">
            <a:avLst/>
          </a:prstGeom>
        </p:spPr>
        <p:txBody>
          <a:bodyPr wrap="none">
            <a:spAutoFit/>
          </a:bodyPr>
          <a:lstStyle/>
          <a:p>
            <a:pPr algn="ctr"/>
            <a:r>
              <a:rPr lang="en-US" smtClean="0"/>
              <a:t>Compiler</a:t>
            </a:r>
            <a:endParaRPr lang="en-US" dirty="0"/>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smtClean="0"/>
              <a:t>Pipeline</a:t>
            </a:r>
          </a:p>
          <a:p>
            <a:pPr algn="ctr"/>
            <a:r>
              <a:rPr lang="en-US" dirty="0" smtClean="0"/>
              <a:t>geometry</a:t>
            </a:r>
            <a:endParaRPr lang="en-US" dirty="0"/>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a:t>
            </a:r>
            <a:r>
              <a:rPr lang="en-US" dirty="0" smtClean="0"/>
              <a:t>lgorithm doesn’t compile?</a:t>
            </a:r>
            <a:endParaRPr lang="en-US" dirty="0"/>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smtClean="0"/>
              <a:t>Modify pipeline geometry or atom</a:t>
            </a:r>
            <a:r>
              <a:rPr lang="en-US" dirty="0"/>
              <a:t>.</a:t>
            </a:r>
            <a:r>
              <a:rPr lang="en-US" dirty="0" smtClean="0"/>
              <a:t> </a:t>
            </a:r>
            <a:endParaRPr lang="en-US" dirty="0"/>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smtClean="0"/>
              <a:t>Designing programmable switches</a:t>
            </a:r>
            <a:endParaRPr lang="en-US" dirty="0"/>
          </a:p>
        </p:txBody>
      </p:sp>
      <p:sp>
        <p:nvSpPr>
          <p:cNvPr id="2" name="TextBox 1"/>
          <p:cNvSpPr txBox="1"/>
          <p:nvPr/>
        </p:nvSpPr>
        <p:spPr>
          <a:xfrm>
            <a:off x="1104900" y="6096000"/>
            <a:ext cx="9123010" cy="461665"/>
          </a:xfrm>
          <a:prstGeom prst="rect">
            <a:avLst/>
          </a:prstGeom>
          <a:noFill/>
        </p:spPr>
        <p:txBody>
          <a:bodyPr wrap="none" rtlCol="0">
            <a:spAutoFit/>
          </a:bodyPr>
          <a:lstStyle/>
          <a:p>
            <a:r>
              <a:rPr lang="en-US" sz="2400" dirty="0" smtClean="0"/>
              <a:t>Focus on </a:t>
            </a:r>
            <a:r>
              <a:rPr lang="en-US" sz="2400" dirty="0" err="1" smtClean="0"/>
              <a:t>stateful</a:t>
            </a:r>
            <a:r>
              <a:rPr lang="en-US" sz="2400" dirty="0" smtClean="0"/>
              <a:t> atoms, stateless operations are easily pipelined</a:t>
            </a:r>
            <a:endParaRPr lang="en-US" sz="2400" dirty="0"/>
          </a:p>
        </p:txBody>
      </p:sp>
      <p:cxnSp>
        <p:nvCxnSpPr>
          <p:cNvPr id="18" name="Straight Arrow Connector 17"/>
          <p:cNvCxnSpPr>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a:t>
            </a:r>
            <a:r>
              <a:rPr lang="en-US" smtClean="0"/>
              <a:t>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smtClean="0"/>
              <a:t>Move on to another algorithm</a:t>
            </a:r>
            <a:endParaRPr lang="en-US" dirty="0"/>
          </a:p>
        </p:txBody>
      </p:sp>
    </p:spTree>
    <p:extLst>
      <p:ext uri="{BB962C8B-B14F-4D97-AF65-F5344CB8AC3E}">
        <p14:creationId xmlns:p14="http://schemas.microsoft.com/office/powerpoint/2010/main" val="324590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2" grpId="0"/>
      <p:bldP spid="19" grpId="0" animBg="1"/>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5500102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8537729" y="2782729"/>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928129" y="1847731"/>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7928129" y="5234166"/>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1905903411"/>
              </p:ext>
            </p:extLst>
          </p:nvPr>
        </p:nvGraphicFramePr>
        <p:xfrm>
          <a:off x="3311369" y="1686719"/>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err="1"/>
              <a:t>Stateful</a:t>
            </a:r>
            <a:r>
              <a:rPr lang="en-US" dirty="0"/>
              <a:t> atoms for programmable </a:t>
            </a:r>
            <a:r>
              <a:rPr lang="en-US" dirty="0" smtClean="0"/>
              <a:t>switches</a:t>
            </a:r>
            <a:endParaRPr lang="en-US" dirty="0"/>
          </a:p>
        </p:txBody>
      </p:sp>
    </p:spTree>
    <p:extLst>
      <p:ext uri="{BB962C8B-B14F-4D97-AF65-F5344CB8AC3E}">
        <p14:creationId xmlns:p14="http://schemas.microsoft.com/office/powerpoint/2010/main" val="33489932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1353800" cy="4351338"/>
          </a:xfrm>
        </p:spPr>
        <p:txBody>
          <a:bodyPr>
            <a:normAutofit/>
          </a:bodyPr>
          <a:lstStyle/>
          <a:p>
            <a:r>
              <a:rPr lang="en-US" dirty="0" smtClean="0">
                <a:solidFill>
                  <a:srgbClr val="3366FF"/>
                </a:solidFill>
              </a:rPr>
              <a:t>Programmable: </a:t>
            </a:r>
            <a:r>
              <a:rPr lang="en-US" dirty="0" smtClean="0"/>
              <a:t>Can we express new data-plane algorithms?</a:t>
            </a:r>
          </a:p>
          <a:p>
            <a:pPr lvl="1"/>
            <a:r>
              <a:rPr lang="en-US" dirty="0" smtClean="0"/>
              <a:t>Active queue management</a:t>
            </a:r>
          </a:p>
          <a:p>
            <a:pPr lvl="1"/>
            <a:r>
              <a:rPr lang="en-US" dirty="0" smtClean="0"/>
              <a:t>Congestion control </a:t>
            </a:r>
          </a:p>
          <a:p>
            <a:pPr lvl="1"/>
            <a:r>
              <a:rPr lang="en-US" dirty="0" smtClean="0"/>
              <a:t>Measurement</a:t>
            </a:r>
          </a:p>
          <a:p>
            <a:pPr lvl="1"/>
            <a:r>
              <a:rPr lang="en-US" dirty="0"/>
              <a:t>L</a:t>
            </a:r>
            <a:r>
              <a:rPr lang="en-US" dirty="0" smtClean="0"/>
              <a:t>oad balancing</a:t>
            </a:r>
          </a:p>
          <a:p>
            <a:pPr marL="0" indent="0">
              <a:buNone/>
            </a:pPr>
            <a:endParaRPr lang="en-US" dirty="0" smtClean="0"/>
          </a:p>
          <a:p>
            <a:r>
              <a:rPr lang="en-US" dirty="0" smtClean="0">
                <a:solidFill>
                  <a:srgbClr val="3366FF"/>
                </a:solidFill>
              </a:rPr>
              <a:t>Line rate: </a:t>
            </a:r>
            <a:r>
              <a:rPr lang="en-US" dirty="0" smtClean="0"/>
              <a:t>Highest capacity supported by dedicated hardware</a:t>
            </a:r>
            <a:endParaRPr lang="en-US" dirty="0"/>
          </a:p>
        </p:txBody>
      </p:sp>
      <p:sp>
        <p:nvSpPr>
          <p:cNvPr id="2" name="Title 1"/>
          <p:cNvSpPr>
            <a:spLocks noGrp="1"/>
          </p:cNvSpPr>
          <p:nvPr>
            <p:ph type="title"/>
          </p:nvPr>
        </p:nvSpPr>
        <p:spPr/>
        <p:txBody>
          <a:bodyPr/>
          <a:lstStyle/>
          <a:p>
            <a:r>
              <a:rPr lang="en-US" dirty="0" smtClean="0"/>
              <a:t>Programmability at line rate</a:t>
            </a:r>
            <a:endParaRPr lang="en-US" dirty="0"/>
          </a:p>
        </p:txBody>
      </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2</a:t>
            </a:fld>
            <a:endParaRPr lang="en-US"/>
          </a:p>
        </p:txBody>
      </p:sp>
    </p:spTree>
    <p:custDataLst>
      <p:tags r:id="rId1"/>
    </p:custDataLst>
    <p:extLst>
      <p:ext uri="{BB962C8B-B14F-4D97-AF65-F5344CB8AC3E}">
        <p14:creationId xmlns:p14="http://schemas.microsoft.com/office/powerpoint/2010/main" val="207825097"/>
      </p:ext>
    </p:extLst>
  </p:cSld>
  <p:clrMapOvr>
    <a:masterClrMapping/>
  </p:clrMapOvr>
  <mc:AlternateContent xmlns:mc="http://schemas.openxmlformats.org/markup-compatibility/2006" xmlns:p14="http://schemas.microsoft.com/office/powerpoint/2010/main">
    <mc:Choice Requires="p14">
      <p:transition spd="slow" p14:dur="2000" advTm="61146"/>
    </mc:Choice>
    <mc:Fallback xmlns="">
      <p:transition xmlns:p14="http://schemas.microsoft.com/office/powerpoint/2010/main" spd="slow" advTm="6114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Expressiveness of packet transactions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651584942"/>
              </p:ext>
            </p:extLst>
          </p:nvPr>
        </p:nvGraphicFramePr>
        <p:xfrm>
          <a:off x="1485900" y="1409700"/>
          <a:ext cx="3320595" cy="4588816"/>
        </p:xfrm>
        <a:graphic>
          <a:graphicData uri="http://schemas.openxmlformats.org/drawingml/2006/table">
            <a:tbl>
              <a:tblPr firstRow="1" bandRow="1">
                <a:tableStyleId>{5C22544A-7EE6-4342-B048-85BDC9FD1C3A}</a:tableStyleId>
              </a:tblPr>
              <a:tblGrid>
                <a:gridCol w="2602629"/>
                <a:gridCol w="717966"/>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13537959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Compilation results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99012851"/>
              </p:ext>
            </p:extLst>
          </p:nvPr>
        </p:nvGraphicFramePr>
        <p:xfrm>
          <a:off x="1485900" y="1409700"/>
          <a:ext cx="6259981" cy="4588816"/>
        </p:xfrm>
        <a:graphic>
          <a:graphicData uri="http://schemas.openxmlformats.org/drawingml/2006/table">
            <a:tbl>
              <a:tblPr firstRow="1" bandRow="1">
                <a:tableStyleId>{5C22544A-7EE6-4342-B048-85BDC9FD1C3A}</a:tableStyleId>
              </a:tblPr>
              <a:tblGrid>
                <a:gridCol w="2602629"/>
                <a:gridCol w="717966"/>
                <a:gridCol w="2939386"/>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Tree>
    <p:extLst>
      <p:ext uri="{BB962C8B-B14F-4D97-AF65-F5344CB8AC3E}">
        <p14:creationId xmlns:p14="http://schemas.microsoft.com/office/powerpoint/2010/main" val="15917725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298709266"/>
              </p:ext>
            </p:extLst>
          </p:nvPr>
        </p:nvGraphicFramePr>
        <p:xfrm>
          <a:off x="1485900" y="1409700"/>
          <a:ext cx="9410700" cy="4588816"/>
        </p:xfrm>
        <a:graphic>
          <a:graphicData uri="http://schemas.openxmlformats.org/drawingml/2006/table">
            <a:tbl>
              <a:tblPr firstRow="1" bandRow="1">
                <a:tableStyleId>{5C22544A-7EE6-4342-B048-85BDC9FD1C3A}</a:tableStyleId>
              </a:tblPr>
              <a:tblGrid>
                <a:gridCol w="2602629"/>
                <a:gridCol w="717966"/>
                <a:gridCol w="2939386"/>
                <a:gridCol w="1409532"/>
                <a:gridCol w="1741187"/>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c>
                  <a:txBody>
                    <a:bodyPr/>
                    <a:lstStyle/>
                    <a:p>
                      <a:r>
                        <a:rPr lang="en-US" dirty="0" smtClean="0"/>
                        <a:t>Pipeline</a:t>
                      </a:r>
                    </a:p>
                    <a:p>
                      <a:r>
                        <a:rPr lang="en-US" dirty="0" smtClean="0"/>
                        <a:t>Depth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Pipeline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Width</a:t>
                      </a:r>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R/W</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RAW</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PRAW</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PRAW</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err="1" smtClean="0"/>
                        <a:t>IfElseRAW</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Sub</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Nested</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Pairs</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c>
                  <a:txBody>
                    <a:bodyPr/>
                    <a:lstStyle/>
                    <a:p>
                      <a:r>
                        <a:rPr lang="en-US" dirty="0" smtClean="0"/>
                        <a:t>15</a:t>
                      </a:r>
                      <a:endParaRPr lang="en-US" dirty="0"/>
                    </a:p>
                  </a:txBody>
                  <a:tcPr/>
                </a:tc>
                <a:tc>
                  <a:txBody>
                    <a:bodyPr/>
                    <a:lstStyle/>
                    <a:p>
                      <a:r>
                        <a:rPr lang="en-US" dirty="0" smtClean="0"/>
                        <a:t>3</a:t>
                      </a:r>
                      <a:endParaRPr lang="en-US" dirty="0"/>
                    </a:p>
                  </a:txBody>
                  <a:tcPr/>
                </a:tc>
              </a:tr>
            </a:tbl>
          </a:graphicData>
        </a:graphic>
      </p:graphicFrame>
      <p:sp>
        <p:nvSpPr>
          <p:cNvPr id="4" name="Rounded Rectangle 3"/>
          <p:cNvSpPr/>
          <p:nvPr/>
        </p:nvSpPr>
        <p:spPr>
          <a:xfrm>
            <a:off x="673100" y="60198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~100</a:t>
            </a:r>
            <a:r>
              <a:rPr lang="en-US" sz="4000"/>
              <a:t> </a:t>
            </a:r>
            <a:r>
              <a:rPr lang="en-US" sz="4000" smtClean="0"/>
              <a:t>atom </a:t>
            </a:r>
            <a:r>
              <a:rPr lang="en-US" sz="4000" dirty="0" smtClean="0"/>
              <a:t>instances are sufficient</a:t>
            </a:r>
            <a:endParaRPr lang="en-US" sz="4000" dirty="0"/>
          </a:p>
        </p:txBody>
      </p:sp>
      <p:sp>
        <p:nvSpPr>
          <p:cNvPr id="3" name="Title 2"/>
          <p:cNvSpPr>
            <a:spLocks noGrp="1"/>
          </p:cNvSpPr>
          <p:nvPr>
            <p:ph type="title"/>
          </p:nvPr>
        </p:nvSpPr>
        <p:spPr/>
        <p:txBody>
          <a:bodyPr/>
          <a:lstStyle/>
          <a:p>
            <a:r>
              <a:rPr lang="en-US" dirty="0" smtClean="0"/>
              <a:t>Compilation results</a:t>
            </a:r>
            <a:endParaRPr lang="en-US" dirty="0"/>
          </a:p>
        </p:txBody>
      </p:sp>
    </p:spTree>
    <p:extLst>
      <p:ext uri="{BB962C8B-B14F-4D97-AF65-F5344CB8AC3E}">
        <p14:creationId xmlns:p14="http://schemas.microsoft.com/office/powerpoint/2010/main" val="10204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Modest cost for programmability</a:t>
            </a:r>
            <a:endParaRPr lang="en-US" dirty="0"/>
          </a:p>
        </p:txBody>
      </p:sp>
      <p:sp>
        <p:nvSpPr>
          <p:cNvPr id="4" name="Rectangle 3"/>
          <p:cNvSpPr/>
          <p:nvPr/>
        </p:nvSpPr>
        <p:spPr>
          <a:xfrm>
            <a:off x="606270" y="1371600"/>
            <a:ext cx="10761280" cy="954107"/>
          </a:xfrm>
          <a:prstGeom prst="rect">
            <a:avLst/>
          </a:prstGeom>
        </p:spPr>
        <p:txBody>
          <a:bodyPr wrap="none">
            <a:spAutoFit/>
          </a:bodyPr>
          <a:lstStyle/>
          <a:p>
            <a:pPr marL="457200" indent="-457200">
              <a:buFont typeface="Arial" charset="0"/>
              <a:buChar char="•"/>
            </a:pPr>
            <a:r>
              <a:rPr lang="en-US" sz="2800" dirty="0"/>
              <a:t>All atoms meet timing at 1 </a:t>
            </a:r>
            <a:r>
              <a:rPr lang="en-US" sz="2800" dirty="0" smtClean="0"/>
              <a:t>GHz in a 32-nm library.</a:t>
            </a:r>
          </a:p>
          <a:p>
            <a:pPr marL="457200" indent="-457200">
              <a:buFont typeface="Arial" charset="0"/>
              <a:buChar char="•"/>
            </a:pPr>
            <a:r>
              <a:rPr lang="en-US" sz="2800" dirty="0" smtClean="0"/>
              <a:t>They occupy modest additional area relative to a switching chip.</a:t>
            </a:r>
            <a:endParaRPr lang="en-US" sz="2800" dirty="0"/>
          </a:p>
        </p:txBody>
      </p:sp>
      <p:graphicFrame>
        <p:nvGraphicFramePr>
          <p:cNvPr id="5" name="Table 4"/>
          <p:cNvGraphicFramePr>
            <a:graphicFrameLocks noGrp="1"/>
          </p:cNvGraphicFramePr>
          <p:nvPr>
            <p:extLst>
              <p:ext uri="{D42A27DB-BD31-4B8C-83A1-F6EECF244321}">
                <p14:modId xmlns:p14="http://schemas.microsoft.com/office/powerpoint/2010/main" val="1153386621"/>
              </p:ext>
            </p:extLst>
          </p:nvPr>
        </p:nvGraphicFramePr>
        <p:xfrm>
          <a:off x="990600" y="2408178"/>
          <a:ext cx="10629899" cy="4267200"/>
        </p:xfrm>
        <a:graphic>
          <a:graphicData uri="http://schemas.openxmlformats.org/drawingml/2006/table">
            <a:tbl>
              <a:tblPr firstRow="1" bandRow="1">
                <a:tableStyleId>{5C22544A-7EE6-4342-B048-85BDC9FD1C3A}</a:tableStyleId>
              </a:tblPr>
              <a:tblGrid>
                <a:gridCol w="2409441"/>
                <a:gridCol w="3762759"/>
                <a:gridCol w="1714500"/>
                <a:gridCol w="2743199"/>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Atom area</a:t>
                      </a:r>
                    </a:p>
                    <a:p>
                      <a:r>
                        <a:rPr lang="en-US" sz="1600" dirty="0" smtClean="0"/>
                        <a:t>(micro m^2)</a:t>
                      </a:r>
                      <a:endParaRPr lang="en-US" sz="1600" dirty="0"/>
                    </a:p>
                  </a:txBody>
                  <a:tcPr/>
                </a:tc>
                <a:tc>
                  <a:txBody>
                    <a:bodyPr/>
                    <a:lstStyle/>
                    <a:p>
                      <a:r>
                        <a:rPr lang="en-US" sz="1600" dirty="0" smtClean="0"/>
                        <a:t>A</a:t>
                      </a:r>
                      <a:r>
                        <a:rPr lang="en-US" sz="1600" baseline="0" dirty="0" smtClean="0"/>
                        <a:t>rea </a:t>
                      </a:r>
                      <a:r>
                        <a:rPr lang="en-US" sz="1600" baseline="0" smtClean="0"/>
                        <a:t>for 100 </a:t>
                      </a:r>
                      <a:r>
                        <a:rPr lang="en-US" sz="1600" baseline="0" dirty="0" smtClean="0"/>
                        <a:t>atoms relative to 200 mm^2 chip</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0.0125%</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0.022%</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791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0.039%</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1522</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0.179%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0.30%</a:t>
                      </a:r>
                      <a:endParaRPr lang="en-US" sz="2000" dirty="0">
                        <a:latin typeface="Gadugi" panose="020B0502040204020203" pitchFamily="34" charset="0"/>
                      </a:endParaRPr>
                    </a:p>
                  </a:txBody>
                  <a:tcPr/>
                </a:tc>
              </a:tr>
            </a:tbl>
          </a:graphicData>
        </a:graphic>
      </p:graphicFrame>
      <p:sp>
        <p:nvSpPr>
          <p:cNvPr id="6" name="Rounded Rectangle 5"/>
          <p:cNvSpPr/>
          <p:nvPr/>
        </p:nvSpPr>
        <p:spPr>
          <a:xfrm>
            <a:off x="838200" y="59436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area for 100 atom instances</a:t>
            </a:r>
            <a:endParaRPr lang="en-US" sz="4000" dirty="0"/>
          </a:p>
        </p:txBody>
      </p:sp>
    </p:spTree>
    <p:extLst>
      <p:ext uri="{BB962C8B-B14F-4D97-AF65-F5344CB8AC3E}">
        <p14:creationId xmlns:p14="http://schemas.microsoft.com/office/powerpoint/2010/main" val="46249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Conclusion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Packet transactions: an abstraction for data-plane algorithms</a:t>
            </a:r>
          </a:p>
          <a:p>
            <a:endParaRPr lang="en-US" dirty="0">
              <a:latin typeface="Gadugi" panose="020B0502040204020203" pitchFamily="34" charset="0"/>
            </a:endParaRPr>
          </a:p>
          <a:p>
            <a:r>
              <a:rPr lang="en-US" dirty="0" smtClean="0">
                <a:latin typeface="Gadugi" panose="020B0502040204020203" pitchFamily="34" charset="0"/>
              </a:rPr>
              <a:t>Atoms: a representation for switch instruction sets</a:t>
            </a:r>
          </a:p>
          <a:p>
            <a:endParaRPr lang="en-US" dirty="0"/>
          </a:p>
          <a:p>
            <a:r>
              <a:rPr lang="en-US" dirty="0" smtClean="0">
                <a:latin typeface="Gadugi" panose="020B0502040204020203" pitchFamily="34" charset="0"/>
              </a:rPr>
              <a:t>A blue print for designing switch instruction sets</a:t>
            </a:r>
          </a:p>
          <a:p>
            <a:endParaRPr lang="en-US" dirty="0" smtClean="0">
              <a:latin typeface="Gadugi" panose="020B0502040204020203" pitchFamily="34" charset="0"/>
            </a:endParaRPr>
          </a:p>
          <a:p>
            <a:r>
              <a:rPr lang="en-US" dirty="0" smtClean="0"/>
              <a:t>Source code: </a:t>
            </a:r>
            <a:r>
              <a:rPr lang="en-US" dirty="0" smtClean="0">
                <a:hlinkClick r:id="rId3"/>
              </a:rPr>
              <a:t>http://web.mit.edu/domino</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41985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Sequential to pipelined code</a:t>
            </a:r>
            <a:endParaRPr lang="en-US" dirty="0"/>
          </a:p>
        </p:txBody>
      </p:sp>
    </p:spTree>
    <p:extLst>
      <p:ext uri="{BB962C8B-B14F-4D97-AF65-F5344CB8AC3E}">
        <p14:creationId xmlns:p14="http://schemas.microsoft.com/office/powerpoint/2010/main" val="638480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31" idx="3"/>
            <a:endCxn id="35"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3" idx="3"/>
            <a:endCxn id="53"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78571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Programmable switching chips</a:t>
            </a:r>
            <a:endParaRPr lang="en-US" dirty="0"/>
          </a:p>
        </p:txBody>
      </p:sp>
      <p:pic>
        <p:nvPicPr>
          <p:cNvPr id="4" name="Picture 3"/>
          <p:cNvPicPr>
            <a:picLocks noChangeAspect="1"/>
          </p:cNvPicPr>
          <p:nvPr/>
        </p:nvPicPr>
        <p:blipFill>
          <a:blip r:embed="rId3"/>
          <a:stretch>
            <a:fillRect/>
          </a:stretch>
        </p:blipFill>
        <p:spPr>
          <a:xfrm>
            <a:off x="76200" y="1629370"/>
            <a:ext cx="1752600" cy="834853"/>
          </a:xfrm>
          <a:prstGeom prst="rect">
            <a:avLst/>
          </a:prstGeom>
        </p:spPr>
      </p:pic>
      <p:grpSp>
        <p:nvGrpSpPr>
          <p:cNvPr id="5" name="Group 4"/>
          <p:cNvGrpSpPr/>
          <p:nvPr/>
        </p:nvGrpSpPr>
        <p:grpSpPr>
          <a:xfrm>
            <a:off x="76200" y="2362199"/>
            <a:ext cx="12039600" cy="3918098"/>
            <a:chOff x="305882" y="1942996"/>
            <a:chExt cx="11557242" cy="3906895"/>
          </a:xfrm>
        </p:grpSpPr>
        <p:grpSp>
          <p:nvGrpSpPr>
            <p:cNvPr id="6" name="Group 5"/>
            <p:cNvGrpSpPr/>
            <p:nvPr/>
          </p:nvGrpSpPr>
          <p:grpSpPr>
            <a:xfrm>
              <a:off x="305882" y="1942996"/>
              <a:ext cx="11557242" cy="3906895"/>
              <a:chOff x="229680" y="1655716"/>
              <a:chExt cx="11557244" cy="3906884"/>
            </a:xfrm>
          </p:grpSpPr>
          <p:grpSp>
            <p:nvGrpSpPr>
              <p:cNvPr id="17" name="Group 42"/>
              <p:cNvGrpSpPr/>
              <p:nvPr/>
            </p:nvGrpSpPr>
            <p:grpSpPr>
              <a:xfrm>
                <a:off x="1682310" y="3367761"/>
                <a:ext cx="4680390" cy="1189197"/>
                <a:chOff x="1707458" y="1778000"/>
                <a:chExt cx="4254836" cy="1181787"/>
              </a:xfrm>
            </p:grpSpPr>
            <p:cxnSp>
              <p:nvCxnSpPr>
                <p:cNvPr id="73" name="Straight Arrow Connector 7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8" name="Right Arrow 17"/>
              <p:cNvSpPr/>
              <p:nvPr/>
            </p:nvSpPr>
            <p:spPr>
              <a:xfrm>
                <a:off x="298017" y="3771900"/>
                <a:ext cx="380165" cy="373769"/>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 name="TextBox 18"/>
              <p:cNvSpPr txBox="1"/>
              <p:nvPr/>
            </p:nvSpPr>
            <p:spPr>
              <a:xfrm>
                <a:off x="229680" y="3445061"/>
                <a:ext cx="452150" cy="408897"/>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20" name="TextBox 19"/>
              <p:cNvSpPr txBox="1"/>
              <p:nvPr/>
            </p:nvSpPr>
            <p:spPr>
              <a:xfrm>
                <a:off x="6399994" y="1655716"/>
                <a:ext cx="1245860" cy="683932"/>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1" name="Right Arrow 20"/>
              <p:cNvSpPr/>
              <p:nvPr/>
            </p:nvSpPr>
            <p:spPr>
              <a:xfrm>
                <a:off x="11250057" y="3855054"/>
                <a:ext cx="444678" cy="373769"/>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2" name="TextBox 21"/>
              <p:cNvSpPr txBox="1"/>
              <p:nvPr/>
            </p:nvSpPr>
            <p:spPr>
              <a:xfrm>
                <a:off x="11136720" y="3509944"/>
                <a:ext cx="650204" cy="408897"/>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3" name="Rectangle 22"/>
              <p:cNvSpPr/>
              <p:nvPr/>
            </p:nvSpPr>
            <p:spPr>
              <a:xfrm>
                <a:off x="3274257" y="2571573"/>
                <a:ext cx="1069143" cy="2816805"/>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4" name="Rectangle 23"/>
              <p:cNvSpPr/>
              <p:nvPr/>
            </p:nvSpPr>
            <p:spPr>
              <a:xfrm>
                <a:off x="1902657" y="2564534"/>
                <a:ext cx="1069143" cy="2816805"/>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5" name="Rectangle 24"/>
              <p:cNvSpPr/>
              <p:nvPr/>
            </p:nvSpPr>
            <p:spPr>
              <a:xfrm>
                <a:off x="723900" y="2354836"/>
                <a:ext cx="952500" cy="3207763"/>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 name="TextBox 25"/>
              <p:cNvSpPr txBox="1"/>
              <p:nvPr/>
            </p:nvSpPr>
            <p:spPr>
              <a:xfrm>
                <a:off x="778283" y="1960626"/>
                <a:ext cx="879348" cy="408897"/>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27" name="Straight Connector 26"/>
              <p:cNvCxnSpPr/>
              <p:nvPr/>
            </p:nvCxnSpPr>
            <p:spPr>
              <a:xfrm>
                <a:off x="5953744" y="3042508"/>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5953744" y="4927136"/>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953744" y="3712792"/>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953744" y="4238122"/>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4988757" y="2558722"/>
                <a:ext cx="1069143" cy="2816806"/>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2" name="Group 31"/>
              <p:cNvGrpSpPr/>
              <p:nvPr/>
            </p:nvGrpSpPr>
            <p:grpSpPr>
              <a:xfrm>
                <a:off x="4457702" y="2869482"/>
                <a:ext cx="495299" cy="2163589"/>
                <a:chOff x="8534400" y="1981200"/>
                <a:chExt cx="595991" cy="2163589"/>
              </a:xfrm>
            </p:grpSpPr>
            <p:cxnSp>
              <p:nvCxnSpPr>
                <p:cNvPr id="70" name="Straight Connector 6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6400800" y="2362200"/>
                <a:ext cx="1181100" cy="3200400"/>
                <a:chOff x="6400800" y="2362200"/>
                <a:chExt cx="1181100" cy="3200400"/>
              </a:xfrm>
            </p:grpSpPr>
            <p:sp>
              <p:nvSpPr>
                <p:cNvPr id="53" name="Rectangle 52"/>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4" name="Group 65"/>
                <p:cNvGrpSpPr/>
                <p:nvPr/>
              </p:nvGrpSpPr>
              <p:grpSpPr>
                <a:xfrm>
                  <a:off x="6749312" y="3009900"/>
                  <a:ext cx="527788" cy="298464"/>
                  <a:chOff x="7660968" y="1751777"/>
                  <a:chExt cx="1040580" cy="450645"/>
                </a:xfrm>
              </p:grpSpPr>
              <p:sp>
                <p:nvSpPr>
                  <p:cNvPr id="67" name="Freeform 6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8" name="Straight Connector 6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5" name="Group 70"/>
                <p:cNvGrpSpPr/>
                <p:nvPr/>
              </p:nvGrpSpPr>
              <p:grpSpPr>
                <a:xfrm>
                  <a:off x="6749312" y="3511536"/>
                  <a:ext cx="527788" cy="298464"/>
                  <a:chOff x="7660968" y="1751777"/>
                  <a:chExt cx="1040580" cy="450645"/>
                </a:xfrm>
              </p:grpSpPr>
              <p:sp>
                <p:nvSpPr>
                  <p:cNvPr id="64" name="Freeform 6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5" name="Straight Connector 6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 name="Group 65"/>
                <p:cNvGrpSpPr/>
                <p:nvPr/>
              </p:nvGrpSpPr>
              <p:grpSpPr>
                <a:xfrm>
                  <a:off x="6749312" y="4006836"/>
                  <a:ext cx="527788" cy="298464"/>
                  <a:chOff x="7660968" y="1751777"/>
                  <a:chExt cx="1040580" cy="450645"/>
                </a:xfrm>
              </p:grpSpPr>
              <p:sp>
                <p:nvSpPr>
                  <p:cNvPr id="61" name="Freeform 6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2" name="Straight Connector 6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7" name="Group 70"/>
                <p:cNvGrpSpPr/>
                <p:nvPr/>
              </p:nvGrpSpPr>
              <p:grpSpPr>
                <a:xfrm>
                  <a:off x="6749312" y="4502136"/>
                  <a:ext cx="527788" cy="298464"/>
                  <a:chOff x="7660968" y="1751777"/>
                  <a:chExt cx="1040580" cy="450645"/>
                </a:xfrm>
              </p:grpSpPr>
              <p:sp>
                <p:nvSpPr>
                  <p:cNvPr id="58" name="Freeform 5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9" name="Straight Connector 5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4" name="Group 42"/>
              <p:cNvGrpSpPr/>
              <p:nvPr/>
            </p:nvGrpSpPr>
            <p:grpSpPr>
              <a:xfrm>
                <a:off x="7587810" y="3390900"/>
                <a:ext cx="3232590" cy="1189197"/>
                <a:chOff x="1707458" y="1778000"/>
                <a:chExt cx="4254836" cy="1181787"/>
              </a:xfrm>
            </p:grpSpPr>
            <p:cxnSp>
              <p:nvCxnSpPr>
                <p:cNvPr id="43" name="Straight Arrow Connector 4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5" name="Rectangle 34"/>
              <p:cNvSpPr/>
              <p:nvPr/>
            </p:nvSpPr>
            <p:spPr>
              <a:xfrm>
                <a:off x="10852590" y="2359974"/>
                <a:ext cx="312947" cy="320040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6" name="TextBox 35"/>
              <p:cNvSpPr txBox="1"/>
              <p:nvPr/>
            </p:nvSpPr>
            <p:spPr>
              <a:xfrm>
                <a:off x="10549254" y="1953303"/>
                <a:ext cx="1161477" cy="408897"/>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37" name="Rectangle 36"/>
              <p:cNvSpPr/>
              <p:nvPr/>
            </p:nvSpPr>
            <p:spPr>
              <a:xfrm>
                <a:off x="7808157" y="2571573"/>
                <a:ext cx="1069143" cy="2816805"/>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8" name="Rectangle 37"/>
              <p:cNvSpPr/>
              <p:nvPr/>
            </p:nvSpPr>
            <p:spPr>
              <a:xfrm>
                <a:off x="9522657" y="2558722"/>
                <a:ext cx="1069143" cy="2816806"/>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 name="Group 38"/>
              <p:cNvGrpSpPr/>
              <p:nvPr/>
            </p:nvGrpSpPr>
            <p:grpSpPr>
              <a:xfrm>
                <a:off x="8991602" y="2869482"/>
                <a:ext cx="495299" cy="2163589"/>
                <a:chOff x="8534400" y="1981200"/>
                <a:chExt cx="595991" cy="2163589"/>
              </a:xfrm>
            </p:grpSpPr>
            <p:cxnSp>
              <p:nvCxnSpPr>
                <p:cNvPr id="40" name="Straight Connector 3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7" name="Group 6"/>
            <p:cNvGrpSpPr/>
            <p:nvPr/>
          </p:nvGrpSpPr>
          <p:grpSpPr>
            <a:xfrm>
              <a:off x="1905001" y="2628903"/>
              <a:ext cx="4305299" cy="190501"/>
              <a:chOff x="1866900" y="2628900"/>
              <a:chExt cx="4419600" cy="190500"/>
            </a:xfrm>
          </p:grpSpPr>
          <p:cxnSp>
            <p:nvCxnSpPr>
              <p:cNvPr id="14" name="Straight Connector 1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 name="TextBox 7"/>
            <p:cNvSpPr txBox="1"/>
            <p:nvPr/>
          </p:nvSpPr>
          <p:spPr>
            <a:xfrm>
              <a:off x="3124201" y="2286004"/>
              <a:ext cx="1785180" cy="408897"/>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9" name="Group 8"/>
            <p:cNvGrpSpPr/>
            <p:nvPr/>
          </p:nvGrpSpPr>
          <p:grpSpPr>
            <a:xfrm>
              <a:off x="7845544" y="2617231"/>
              <a:ext cx="2895599" cy="190501"/>
              <a:chOff x="1920389" y="2693432"/>
              <a:chExt cx="4419600" cy="190500"/>
            </a:xfrm>
          </p:grpSpPr>
          <p:cxnSp>
            <p:nvCxnSpPr>
              <p:cNvPr id="11" name="Straight Connector 10"/>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0" name="TextBox 9"/>
            <p:cNvSpPr txBox="1"/>
            <p:nvPr/>
          </p:nvSpPr>
          <p:spPr>
            <a:xfrm>
              <a:off x="8455144" y="2274332"/>
              <a:ext cx="1714549" cy="408897"/>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grpSp>
        <p:nvGrpSpPr>
          <p:cNvPr id="83" name="Group 82"/>
          <p:cNvGrpSpPr/>
          <p:nvPr/>
        </p:nvGrpSpPr>
        <p:grpSpPr>
          <a:xfrm>
            <a:off x="591875" y="3048000"/>
            <a:ext cx="1148394" cy="3238500"/>
            <a:chOff x="591875" y="2743200"/>
            <a:chExt cx="1148394" cy="3238500"/>
          </a:xfrm>
        </p:grpSpPr>
        <p:sp>
          <p:nvSpPr>
            <p:cNvPr id="84" name="Rectangle 83"/>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85" name="Group 84"/>
            <p:cNvGrpSpPr/>
            <p:nvPr/>
          </p:nvGrpSpPr>
          <p:grpSpPr>
            <a:xfrm>
              <a:off x="609600" y="3390900"/>
              <a:ext cx="1130669" cy="1816899"/>
              <a:chOff x="1791929" y="5127627"/>
              <a:chExt cx="1754721" cy="2101858"/>
            </a:xfrm>
          </p:grpSpPr>
          <p:sp>
            <p:nvSpPr>
              <p:cNvPr id="86" name="Connector 85"/>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87" name="Connector 86"/>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88" name="Connector 87"/>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89" name="Connector 88"/>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90" name="Connector 89"/>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91" name="Connector 90"/>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92" name="Straight Arrow Connector 91"/>
              <p:cNvCxnSpPr>
                <a:stCxn id="91" idx="6"/>
                <a:endCxn id="92" idx="2"/>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a:stCxn id="92" idx="3"/>
                <a:endCxn id="93" idx="7"/>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a:stCxn id="91" idx="4"/>
                <a:endCxn id="93" idx="0"/>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a:stCxn id="91" idx="5"/>
                <a:endCxn id="94" idx="1"/>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a:stCxn id="93" idx="4"/>
                <a:endCxn id="95" idx="0"/>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a:stCxn id="93" idx="5"/>
                <a:endCxn id="96" idx="1"/>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a:stCxn id="94" idx="3"/>
                <a:endCxn id="95" idx="7"/>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99" name="TextBox 98"/>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100" name="TextBox 99"/>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101" name="TextBox 100"/>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102" name="TextBox 101"/>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103" name="TextBox 102"/>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104" name="TextBox 103"/>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105" name="Group 104"/>
          <p:cNvGrpSpPr/>
          <p:nvPr/>
        </p:nvGrpSpPr>
        <p:grpSpPr>
          <a:xfrm>
            <a:off x="1742013" y="3276600"/>
            <a:ext cx="1305987" cy="3124200"/>
            <a:chOff x="1742013" y="2971800"/>
            <a:chExt cx="1305987" cy="3124200"/>
          </a:xfrm>
        </p:grpSpPr>
        <p:grpSp>
          <p:nvGrpSpPr>
            <p:cNvPr id="106" name="Group 105"/>
            <p:cNvGrpSpPr/>
            <p:nvPr/>
          </p:nvGrpSpPr>
          <p:grpSpPr>
            <a:xfrm>
              <a:off x="1742013" y="2971800"/>
              <a:ext cx="1305987" cy="2819400"/>
              <a:chOff x="1742013" y="2971800"/>
              <a:chExt cx="1305987" cy="2819400"/>
            </a:xfrm>
          </p:grpSpPr>
          <p:sp>
            <p:nvSpPr>
              <p:cNvPr id="108" name="Rectangle 107"/>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9" name="Group 108"/>
              <p:cNvGrpSpPr/>
              <p:nvPr/>
            </p:nvGrpSpPr>
            <p:grpSpPr>
              <a:xfrm>
                <a:off x="1889935" y="3530971"/>
                <a:ext cx="981004" cy="1917329"/>
                <a:chOff x="1905000" y="3378571"/>
                <a:chExt cx="981004" cy="1917329"/>
              </a:xfrm>
            </p:grpSpPr>
            <p:grpSp>
              <p:nvGrpSpPr>
                <p:cNvPr id="111" name="Group 110"/>
                <p:cNvGrpSpPr/>
                <p:nvPr/>
              </p:nvGrpSpPr>
              <p:grpSpPr>
                <a:xfrm>
                  <a:off x="1905000" y="3378571"/>
                  <a:ext cx="981004" cy="234942"/>
                  <a:chOff x="3717645" y="1687844"/>
                  <a:chExt cx="981004" cy="234942"/>
                </a:xfrm>
              </p:grpSpPr>
              <p:sp>
                <p:nvSpPr>
                  <p:cNvPr id="132" name="Rectangle 1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3" name="Trapezoid 1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4" name="Straight Connector 133"/>
                  <p:cNvCxnSpPr>
                    <a:stCxn id="194" idx="3"/>
                    <a:endCxn id="1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1905000" y="3709142"/>
                  <a:ext cx="981004" cy="234942"/>
                  <a:chOff x="3717645" y="1687844"/>
                  <a:chExt cx="981004" cy="234942"/>
                </a:xfrm>
              </p:grpSpPr>
              <p:sp>
                <p:nvSpPr>
                  <p:cNvPr id="129" name="Rectangle 12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0" name="Trapezoid 1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1" name="Straight Connector 130"/>
                  <p:cNvCxnSpPr>
                    <a:stCxn id="200" idx="3"/>
                    <a:endCxn id="2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4038600"/>
                  <a:ext cx="981004" cy="234942"/>
                  <a:chOff x="3717645" y="1687844"/>
                  <a:chExt cx="981004" cy="234942"/>
                </a:xfrm>
              </p:grpSpPr>
              <p:sp>
                <p:nvSpPr>
                  <p:cNvPr id="126" name="Rectangle 12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7" name="Trapezoid 1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8" name="Straight Connector 127"/>
                  <p:cNvCxnSpPr>
                    <a:stCxn id="204" idx="3"/>
                    <a:endCxn id="2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4" name="Group 113"/>
                <p:cNvGrpSpPr/>
                <p:nvPr/>
              </p:nvGrpSpPr>
              <p:grpSpPr>
                <a:xfrm>
                  <a:off x="1905000" y="4381500"/>
                  <a:ext cx="981004" cy="234942"/>
                  <a:chOff x="3717645" y="1687844"/>
                  <a:chExt cx="981004" cy="234942"/>
                </a:xfrm>
              </p:grpSpPr>
              <p:sp>
                <p:nvSpPr>
                  <p:cNvPr id="123" name="Rectangle 12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4" name="Trapezoid 1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5" name="Straight Connector 124"/>
                  <p:cNvCxnSpPr>
                    <a:stCxn id="208" idx="3"/>
                    <a:endCxn id="2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5" name="Group 114"/>
                <p:cNvGrpSpPr/>
                <p:nvPr/>
              </p:nvGrpSpPr>
              <p:grpSpPr>
                <a:xfrm>
                  <a:off x="1905000" y="4712071"/>
                  <a:ext cx="981004" cy="234942"/>
                  <a:chOff x="3717645" y="1687844"/>
                  <a:chExt cx="981004" cy="234942"/>
                </a:xfrm>
              </p:grpSpPr>
              <p:sp>
                <p:nvSpPr>
                  <p:cNvPr id="120" name="Rectangle 11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1" name="Trapezoid 1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2" name="Straight Connector 121"/>
                  <p:cNvCxnSpPr>
                    <a:stCxn id="212" idx="3"/>
                    <a:endCxn id="2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6" name="Group 115"/>
                <p:cNvGrpSpPr/>
                <p:nvPr/>
              </p:nvGrpSpPr>
              <p:grpSpPr>
                <a:xfrm>
                  <a:off x="1905000" y="5060958"/>
                  <a:ext cx="981004" cy="234942"/>
                  <a:chOff x="3717645" y="1687844"/>
                  <a:chExt cx="981004" cy="234942"/>
                </a:xfrm>
              </p:grpSpPr>
              <p:sp>
                <p:nvSpPr>
                  <p:cNvPr id="117" name="Rectangle 1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8" name="Trapezoid 1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9" name="Straight Connector 118"/>
                  <p:cNvCxnSpPr>
                    <a:stCxn id="220" idx="3"/>
                    <a:endCxn id="22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0" name="TextBox 10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07" name="TextBox 106"/>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135" name="Group 134"/>
          <p:cNvGrpSpPr/>
          <p:nvPr/>
        </p:nvGrpSpPr>
        <p:grpSpPr>
          <a:xfrm>
            <a:off x="3162300" y="3276600"/>
            <a:ext cx="1313752" cy="3124200"/>
            <a:chOff x="3162300" y="2971800"/>
            <a:chExt cx="1313752" cy="3124200"/>
          </a:xfrm>
        </p:grpSpPr>
        <p:grpSp>
          <p:nvGrpSpPr>
            <p:cNvPr id="136" name="Group 135"/>
            <p:cNvGrpSpPr/>
            <p:nvPr/>
          </p:nvGrpSpPr>
          <p:grpSpPr>
            <a:xfrm>
              <a:off x="3162300" y="2971800"/>
              <a:ext cx="1313752" cy="2819400"/>
              <a:chOff x="1742013" y="2971800"/>
              <a:chExt cx="1305987" cy="2819400"/>
            </a:xfrm>
          </p:grpSpPr>
          <p:sp>
            <p:nvSpPr>
              <p:cNvPr id="138" name="Rectangle 137"/>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9" name="Group 138"/>
              <p:cNvGrpSpPr/>
              <p:nvPr/>
            </p:nvGrpSpPr>
            <p:grpSpPr>
              <a:xfrm>
                <a:off x="1889935" y="3530971"/>
                <a:ext cx="981004" cy="1917329"/>
                <a:chOff x="1905000" y="3378571"/>
                <a:chExt cx="981004" cy="1917329"/>
              </a:xfrm>
            </p:grpSpPr>
            <p:grpSp>
              <p:nvGrpSpPr>
                <p:cNvPr id="141" name="Group 140"/>
                <p:cNvGrpSpPr/>
                <p:nvPr/>
              </p:nvGrpSpPr>
              <p:grpSpPr>
                <a:xfrm>
                  <a:off x="1905000" y="3378571"/>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4" name="Straight Connector 16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2" name="Group 141"/>
                <p:cNvGrpSpPr/>
                <p:nvPr/>
              </p:nvGrpSpPr>
              <p:grpSpPr>
                <a:xfrm>
                  <a:off x="1905000" y="3709142"/>
                  <a:ext cx="981004" cy="234942"/>
                  <a:chOff x="3717645" y="1687844"/>
                  <a:chExt cx="981004" cy="234942"/>
                </a:xfrm>
              </p:grpSpPr>
              <p:sp>
                <p:nvSpPr>
                  <p:cNvPr id="159" name="Rectangle 15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0" name="Trapezoid 1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1" name="Straight Connector 160"/>
                  <p:cNvCxnSpPr>
                    <a:stCxn id="254" idx="3"/>
                    <a:endCxn id="2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3" name="Group 142"/>
                <p:cNvGrpSpPr/>
                <p:nvPr/>
              </p:nvGrpSpPr>
              <p:grpSpPr>
                <a:xfrm>
                  <a:off x="1905000" y="4038600"/>
                  <a:ext cx="981004" cy="234942"/>
                  <a:chOff x="3717645" y="1687844"/>
                  <a:chExt cx="981004" cy="234942"/>
                </a:xfrm>
              </p:grpSpPr>
              <p:sp>
                <p:nvSpPr>
                  <p:cNvPr id="156" name="Rectangle 1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7" name="Trapezoid 1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8" name="Straight Connector 157"/>
                  <p:cNvCxnSpPr>
                    <a:stCxn id="251" idx="3"/>
                    <a:endCxn id="2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4" name="Group 143"/>
                <p:cNvGrpSpPr/>
                <p:nvPr/>
              </p:nvGrpSpPr>
              <p:grpSpPr>
                <a:xfrm>
                  <a:off x="1905000" y="4381500"/>
                  <a:ext cx="981004" cy="234942"/>
                  <a:chOff x="3717645" y="1687844"/>
                  <a:chExt cx="981004" cy="234942"/>
                </a:xfrm>
              </p:grpSpPr>
              <p:sp>
                <p:nvSpPr>
                  <p:cNvPr id="153" name="Rectangle 1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4" name="Trapezoid 1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5" name="Straight Connector 154"/>
                  <p:cNvCxnSpPr>
                    <a:stCxn id="248" idx="3"/>
                    <a:endCxn id="2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5" name="Group 144"/>
                <p:cNvGrpSpPr/>
                <p:nvPr/>
              </p:nvGrpSpPr>
              <p:grpSpPr>
                <a:xfrm>
                  <a:off x="1905000" y="4712071"/>
                  <a:ext cx="981004" cy="234942"/>
                  <a:chOff x="3717645" y="1687844"/>
                  <a:chExt cx="981004" cy="234942"/>
                </a:xfrm>
              </p:grpSpPr>
              <p:sp>
                <p:nvSpPr>
                  <p:cNvPr id="150" name="Rectangle 1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1" name="Trapezoid 1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2" name="Straight Connector 151"/>
                  <p:cNvCxnSpPr>
                    <a:stCxn id="245" idx="3"/>
                    <a:endCxn id="2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6" name="Group 145"/>
                <p:cNvGrpSpPr/>
                <p:nvPr/>
              </p:nvGrpSpPr>
              <p:grpSpPr>
                <a:xfrm>
                  <a:off x="1905000" y="5060958"/>
                  <a:ext cx="981004" cy="234942"/>
                  <a:chOff x="3717645" y="1687844"/>
                  <a:chExt cx="981004" cy="234942"/>
                </a:xfrm>
              </p:grpSpPr>
              <p:sp>
                <p:nvSpPr>
                  <p:cNvPr id="147" name="Rectangle 1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8" name="Trapezoid 1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9" name="Straight Connector 148"/>
                  <p:cNvCxnSpPr>
                    <a:stCxn id="242" idx="3"/>
                    <a:endCxn id="2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0" name="TextBox 13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37" name="TextBox 136"/>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165" name="Group 164"/>
          <p:cNvGrpSpPr/>
          <p:nvPr/>
        </p:nvGrpSpPr>
        <p:grpSpPr>
          <a:xfrm>
            <a:off x="4942355" y="3268723"/>
            <a:ext cx="1313752" cy="3132077"/>
            <a:chOff x="4942355" y="2963923"/>
            <a:chExt cx="1313752" cy="3132077"/>
          </a:xfrm>
        </p:grpSpPr>
        <p:grpSp>
          <p:nvGrpSpPr>
            <p:cNvPr id="166" name="Group 165"/>
            <p:cNvGrpSpPr/>
            <p:nvPr/>
          </p:nvGrpSpPr>
          <p:grpSpPr>
            <a:xfrm>
              <a:off x="4942355" y="2963923"/>
              <a:ext cx="1313752" cy="2819400"/>
              <a:chOff x="1742013" y="2971800"/>
              <a:chExt cx="1305987" cy="2819400"/>
            </a:xfrm>
          </p:grpSpPr>
          <p:sp>
            <p:nvSpPr>
              <p:cNvPr id="168" name="Rectangle 167"/>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9" name="Group 168"/>
              <p:cNvGrpSpPr/>
              <p:nvPr/>
            </p:nvGrpSpPr>
            <p:grpSpPr>
              <a:xfrm>
                <a:off x="1889935" y="3530971"/>
                <a:ext cx="981004" cy="1917329"/>
                <a:chOff x="1905000" y="3378571"/>
                <a:chExt cx="981004" cy="1917329"/>
              </a:xfrm>
            </p:grpSpPr>
            <p:grpSp>
              <p:nvGrpSpPr>
                <p:cNvPr id="171" name="Group 170"/>
                <p:cNvGrpSpPr/>
                <p:nvPr/>
              </p:nvGrpSpPr>
              <p:grpSpPr>
                <a:xfrm>
                  <a:off x="1905000" y="3378571"/>
                  <a:ext cx="981004" cy="234942"/>
                  <a:chOff x="3717645" y="1687844"/>
                  <a:chExt cx="981004" cy="234942"/>
                </a:xfrm>
              </p:grpSpPr>
              <p:sp>
                <p:nvSpPr>
                  <p:cNvPr id="192" name="Rectangle 19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3" name="Trapezoid 19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4" name="Straight Connector 19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2" name="Group 171"/>
                <p:cNvGrpSpPr/>
                <p:nvPr/>
              </p:nvGrpSpPr>
              <p:grpSpPr>
                <a:xfrm>
                  <a:off x="1905000" y="3709142"/>
                  <a:ext cx="981004" cy="234942"/>
                  <a:chOff x="3717645" y="1687844"/>
                  <a:chExt cx="981004" cy="234942"/>
                </a:xfrm>
              </p:grpSpPr>
              <p:sp>
                <p:nvSpPr>
                  <p:cNvPr id="189" name="Rectangle 18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0" name="Trapezoid 18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1" name="Straight Connector 19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3" name="Group 172"/>
                <p:cNvGrpSpPr/>
                <p:nvPr/>
              </p:nvGrpSpPr>
              <p:grpSpPr>
                <a:xfrm>
                  <a:off x="1905000" y="4038600"/>
                  <a:ext cx="981004" cy="234942"/>
                  <a:chOff x="3717645" y="1687844"/>
                  <a:chExt cx="981004" cy="234942"/>
                </a:xfrm>
              </p:grpSpPr>
              <p:sp>
                <p:nvSpPr>
                  <p:cNvPr id="186" name="Rectangle 18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7" name="Trapezoid 1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8" name="Straight Connector 1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1905000" y="4381500"/>
                  <a:ext cx="981004" cy="234942"/>
                  <a:chOff x="3717645" y="1687844"/>
                  <a:chExt cx="981004" cy="234942"/>
                </a:xfrm>
              </p:grpSpPr>
              <p:sp>
                <p:nvSpPr>
                  <p:cNvPr id="183" name="Rectangle 18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4" name="Trapezoid 1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5" name="Straight Connector 1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5" name="Group 174"/>
                <p:cNvGrpSpPr/>
                <p:nvPr/>
              </p:nvGrpSpPr>
              <p:grpSpPr>
                <a:xfrm>
                  <a:off x="1905000" y="4712071"/>
                  <a:ext cx="981004" cy="234942"/>
                  <a:chOff x="3717645" y="1687844"/>
                  <a:chExt cx="981004" cy="234942"/>
                </a:xfrm>
              </p:grpSpPr>
              <p:sp>
                <p:nvSpPr>
                  <p:cNvPr id="180" name="Rectangle 17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1" name="Trapezoid 1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2" name="Straight Connector 1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6" name="Group 175"/>
                <p:cNvGrpSpPr/>
                <p:nvPr/>
              </p:nvGrpSpPr>
              <p:grpSpPr>
                <a:xfrm>
                  <a:off x="1905000" y="5060958"/>
                  <a:ext cx="981004" cy="234942"/>
                  <a:chOff x="3717645" y="1687844"/>
                  <a:chExt cx="981004" cy="234942"/>
                </a:xfrm>
              </p:grpSpPr>
              <p:sp>
                <p:nvSpPr>
                  <p:cNvPr id="177" name="Rectangle 17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8" name="Trapezoid 1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9" name="Straight Connector 1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70" name="TextBox 16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67" name="TextBox 166"/>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195" name="Group 194"/>
          <p:cNvGrpSpPr/>
          <p:nvPr/>
        </p:nvGrpSpPr>
        <p:grpSpPr>
          <a:xfrm>
            <a:off x="7886700" y="3276600"/>
            <a:ext cx="1317109" cy="3124200"/>
            <a:chOff x="7886700" y="2971800"/>
            <a:chExt cx="1317109" cy="3124200"/>
          </a:xfrm>
        </p:grpSpPr>
        <p:grpSp>
          <p:nvGrpSpPr>
            <p:cNvPr id="196" name="Group 195"/>
            <p:cNvGrpSpPr/>
            <p:nvPr/>
          </p:nvGrpSpPr>
          <p:grpSpPr>
            <a:xfrm>
              <a:off x="7886700" y="2971800"/>
              <a:ext cx="1313752" cy="2832100"/>
              <a:chOff x="1742013" y="2971800"/>
              <a:chExt cx="1305987" cy="2832100"/>
            </a:xfrm>
          </p:grpSpPr>
          <p:sp>
            <p:nvSpPr>
              <p:cNvPr id="198" name="Rectangle 197"/>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99" name="Group 198"/>
              <p:cNvGrpSpPr/>
              <p:nvPr/>
            </p:nvGrpSpPr>
            <p:grpSpPr>
              <a:xfrm>
                <a:off x="1889935" y="3530971"/>
                <a:ext cx="981004" cy="1917329"/>
                <a:chOff x="1905000" y="3378571"/>
                <a:chExt cx="981004" cy="1917329"/>
              </a:xfrm>
            </p:grpSpPr>
            <p:grpSp>
              <p:nvGrpSpPr>
                <p:cNvPr id="201" name="Group 200"/>
                <p:cNvGrpSpPr/>
                <p:nvPr/>
              </p:nvGrpSpPr>
              <p:grpSpPr>
                <a:xfrm>
                  <a:off x="1905000" y="3378571"/>
                  <a:ext cx="981004" cy="234942"/>
                  <a:chOff x="3717645" y="1687844"/>
                  <a:chExt cx="981004" cy="234942"/>
                </a:xfrm>
              </p:grpSpPr>
              <p:sp>
                <p:nvSpPr>
                  <p:cNvPr id="222" name="Rectangle 22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3" name="Trapezoid 22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4" name="Straight Connector 22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2" name="Group 201"/>
                <p:cNvGrpSpPr/>
                <p:nvPr/>
              </p:nvGrpSpPr>
              <p:grpSpPr>
                <a:xfrm>
                  <a:off x="1905000" y="3709142"/>
                  <a:ext cx="981004" cy="234942"/>
                  <a:chOff x="3717645" y="1687844"/>
                  <a:chExt cx="981004" cy="234942"/>
                </a:xfrm>
              </p:grpSpPr>
              <p:sp>
                <p:nvSpPr>
                  <p:cNvPr id="219" name="Rectangle 21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0" name="Trapezoid 21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1" name="Straight Connector 22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3" name="Group 202"/>
                <p:cNvGrpSpPr/>
                <p:nvPr/>
              </p:nvGrpSpPr>
              <p:grpSpPr>
                <a:xfrm>
                  <a:off x="1905000" y="4038600"/>
                  <a:ext cx="981004" cy="234942"/>
                  <a:chOff x="3717645" y="1687844"/>
                  <a:chExt cx="981004" cy="234942"/>
                </a:xfrm>
              </p:grpSpPr>
              <p:sp>
                <p:nvSpPr>
                  <p:cNvPr id="216" name="Rectangle 21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7" name="Trapezoid 21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8" name="Straight Connector 21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4" name="Group 203"/>
                <p:cNvGrpSpPr/>
                <p:nvPr/>
              </p:nvGrpSpPr>
              <p:grpSpPr>
                <a:xfrm>
                  <a:off x="1905000" y="4381500"/>
                  <a:ext cx="981004" cy="234942"/>
                  <a:chOff x="3717645" y="1687844"/>
                  <a:chExt cx="981004" cy="234942"/>
                </a:xfrm>
              </p:grpSpPr>
              <p:sp>
                <p:nvSpPr>
                  <p:cNvPr id="213" name="Rectangle 2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4" name="Trapezoid 2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5" name="Straight Connector 2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5" name="Group 204"/>
                <p:cNvGrpSpPr/>
                <p:nvPr/>
              </p:nvGrpSpPr>
              <p:grpSpPr>
                <a:xfrm>
                  <a:off x="1905000" y="4712071"/>
                  <a:ext cx="981004" cy="234942"/>
                  <a:chOff x="3717645" y="1687844"/>
                  <a:chExt cx="981004" cy="234942"/>
                </a:xfrm>
              </p:grpSpPr>
              <p:sp>
                <p:nvSpPr>
                  <p:cNvPr id="210" name="Rectangle 2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1" name="Trapezoid 2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2" name="Straight Connector 2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6" name="Group 205"/>
                <p:cNvGrpSpPr/>
                <p:nvPr/>
              </p:nvGrpSpPr>
              <p:grpSpPr>
                <a:xfrm>
                  <a:off x="1905000" y="5060958"/>
                  <a:ext cx="981004" cy="234942"/>
                  <a:chOff x="3717645" y="1687844"/>
                  <a:chExt cx="981004" cy="234942"/>
                </a:xfrm>
              </p:grpSpPr>
              <p:sp>
                <p:nvSpPr>
                  <p:cNvPr id="207" name="Rectangle 20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8" name="Trapezoid 2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9" name="Straight Connector 2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00" name="TextBox 19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97" name="TextBox 196"/>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225" name="Group 224"/>
          <p:cNvGrpSpPr/>
          <p:nvPr/>
        </p:nvGrpSpPr>
        <p:grpSpPr>
          <a:xfrm>
            <a:off x="9673536" y="3263899"/>
            <a:ext cx="1313752" cy="3136901"/>
            <a:chOff x="9673536" y="2959099"/>
            <a:chExt cx="1313752" cy="3136901"/>
          </a:xfrm>
        </p:grpSpPr>
        <p:grpSp>
          <p:nvGrpSpPr>
            <p:cNvPr id="226" name="Group 225"/>
            <p:cNvGrpSpPr/>
            <p:nvPr/>
          </p:nvGrpSpPr>
          <p:grpSpPr>
            <a:xfrm>
              <a:off x="9673536" y="2959099"/>
              <a:ext cx="1313752" cy="2827867"/>
              <a:chOff x="1742013" y="2971799"/>
              <a:chExt cx="1305987" cy="2827867"/>
            </a:xfrm>
          </p:grpSpPr>
          <p:sp>
            <p:nvSpPr>
              <p:cNvPr id="228" name="Rectangle 227"/>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29" name="Group 228"/>
              <p:cNvGrpSpPr/>
              <p:nvPr/>
            </p:nvGrpSpPr>
            <p:grpSpPr>
              <a:xfrm>
                <a:off x="1889935" y="3530971"/>
                <a:ext cx="981004" cy="1917329"/>
                <a:chOff x="1905000" y="3378571"/>
                <a:chExt cx="981004" cy="1917329"/>
              </a:xfrm>
            </p:grpSpPr>
            <p:grpSp>
              <p:nvGrpSpPr>
                <p:cNvPr id="231" name="Group 230"/>
                <p:cNvGrpSpPr/>
                <p:nvPr/>
              </p:nvGrpSpPr>
              <p:grpSpPr>
                <a:xfrm>
                  <a:off x="1905000" y="3378571"/>
                  <a:ext cx="981004" cy="234942"/>
                  <a:chOff x="3717645" y="1687844"/>
                  <a:chExt cx="981004" cy="234942"/>
                </a:xfrm>
              </p:grpSpPr>
              <p:sp>
                <p:nvSpPr>
                  <p:cNvPr id="252" name="Rectangle 2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3" name="Trapezoid 2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4" name="Straight Connector 25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905000" y="3709142"/>
                  <a:ext cx="981004" cy="234942"/>
                  <a:chOff x="3717645" y="1687844"/>
                  <a:chExt cx="981004" cy="234942"/>
                </a:xfrm>
              </p:grpSpPr>
              <p:sp>
                <p:nvSpPr>
                  <p:cNvPr id="249" name="Rectangle 24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0" name="Trapezoid 2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1" name="Straight Connector 2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3" name="Group 232"/>
                <p:cNvGrpSpPr/>
                <p:nvPr/>
              </p:nvGrpSpPr>
              <p:grpSpPr>
                <a:xfrm>
                  <a:off x="1905000" y="4038600"/>
                  <a:ext cx="981004" cy="234942"/>
                  <a:chOff x="3717645" y="1687844"/>
                  <a:chExt cx="981004" cy="234942"/>
                </a:xfrm>
              </p:grpSpPr>
              <p:sp>
                <p:nvSpPr>
                  <p:cNvPr id="246" name="Rectangle 2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7" name="Trapezoid 2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8" name="Straight Connector 24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4" name="Group 233"/>
                <p:cNvGrpSpPr/>
                <p:nvPr/>
              </p:nvGrpSpPr>
              <p:grpSpPr>
                <a:xfrm>
                  <a:off x="1905000" y="4381500"/>
                  <a:ext cx="981004" cy="234942"/>
                  <a:chOff x="3717645" y="1687844"/>
                  <a:chExt cx="981004" cy="234942"/>
                </a:xfrm>
              </p:grpSpPr>
              <p:sp>
                <p:nvSpPr>
                  <p:cNvPr id="243" name="Rectangle 24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4" name="Trapezoid 2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5" name="Straight Connector 2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5" name="Group 234"/>
                <p:cNvGrpSpPr/>
                <p:nvPr/>
              </p:nvGrpSpPr>
              <p:grpSpPr>
                <a:xfrm>
                  <a:off x="1905000" y="4712071"/>
                  <a:ext cx="981004" cy="234942"/>
                  <a:chOff x="3717645" y="1687844"/>
                  <a:chExt cx="981004" cy="234942"/>
                </a:xfrm>
              </p:grpSpPr>
              <p:sp>
                <p:nvSpPr>
                  <p:cNvPr id="240" name="Rectangle 2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1" name="Trapezoid 2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2" name="Straight Connector 24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5060958"/>
                  <a:ext cx="981004" cy="234942"/>
                  <a:chOff x="3717645" y="1687844"/>
                  <a:chExt cx="981004" cy="234942"/>
                </a:xfrm>
              </p:grpSpPr>
              <p:sp>
                <p:nvSpPr>
                  <p:cNvPr id="237" name="Rectangle 2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8" name="Trapezoid 2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9" name="Straight Connector 2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0" name="TextBox 22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27" name="TextBox 226"/>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255" name="TextBox 254"/>
          <p:cNvSpPr txBox="1"/>
          <p:nvPr/>
        </p:nvSpPr>
        <p:spPr>
          <a:xfrm>
            <a:off x="1790700" y="1667470"/>
            <a:ext cx="11163300" cy="923330"/>
          </a:xfrm>
          <a:prstGeom prst="rect">
            <a:avLst/>
          </a:prstGeom>
          <a:noFill/>
        </p:spPr>
        <p:txBody>
          <a:bodyPr wrap="square" rtlCol="0">
            <a:spAutoFit/>
          </a:bodyPr>
          <a:lstStyle/>
          <a:p>
            <a:r>
              <a:rPr lang="en-US" sz="2700" dirty="0" smtClean="0">
                <a:latin typeface="Seravek"/>
                <a:cs typeface="Seravek"/>
              </a:rPr>
              <a:t>Same performance as fixed-function chips, </a:t>
            </a:r>
            <a:r>
              <a:rPr lang="en-US" sz="2700" u="sng" dirty="0" smtClean="0">
                <a:latin typeface="Seravek"/>
                <a:cs typeface="Seravek"/>
              </a:rPr>
              <a:t>some</a:t>
            </a:r>
            <a:r>
              <a:rPr lang="en-US" sz="2700" i="1" dirty="0" smtClean="0">
                <a:latin typeface="Seravek"/>
                <a:cs typeface="Seravek"/>
              </a:rPr>
              <a:t> </a:t>
            </a:r>
            <a:r>
              <a:rPr lang="en-US" sz="2700" dirty="0" smtClean="0">
                <a:latin typeface="Seravek"/>
                <a:cs typeface="Seravek"/>
              </a:rPr>
              <a:t>programmability</a:t>
            </a:r>
          </a:p>
          <a:p>
            <a:r>
              <a:rPr lang="en-US" sz="2700" dirty="0" smtClean="0">
                <a:latin typeface="Seravek"/>
                <a:cs typeface="Seravek"/>
              </a:rPr>
              <a:t>E.g., </a:t>
            </a:r>
            <a:r>
              <a:rPr lang="en-US" sz="2700" dirty="0" err="1" smtClean="0">
                <a:latin typeface="Seravek"/>
                <a:cs typeface="Seravek"/>
              </a:rPr>
              <a:t>FlexPipe</a:t>
            </a:r>
            <a:r>
              <a:rPr lang="en-US" sz="2700" dirty="0" smtClean="0">
                <a:latin typeface="Seravek"/>
                <a:cs typeface="Seravek"/>
              </a:rPr>
              <a:t>, </a:t>
            </a:r>
            <a:r>
              <a:rPr lang="en-US" sz="2700" dirty="0" err="1" smtClean="0">
                <a:latin typeface="Seravek"/>
                <a:cs typeface="Seravek"/>
              </a:rPr>
              <a:t>Xpliant</a:t>
            </a:r>
            <a:r>
              <a:rPr lang="en-US" sz="2700" dirty="0" smtClean="0">
                <a:latin typeface="Seravek"/>
                <a:cs typeface="Seravek"/>
              </a:rPr>
              <a:t>, Tofino </a:t>
            </a:r>
            <a:endParaRPr lang="en-US" sz="2700" dirty="0">
              <a:latin typeface="Seravek"/>
              <a:cs typeface="Seravek"/>
            </a:endParaRPr>
          </a:p>
        </p:txBody>
      </p:sp>
    </p:spTree>
    <p:extLst>
      <p:ext uri="{BB962C8B-B14F-4D97-AF65-F5344CB8AC3E}">
        <p14:creationId xmlns:p14="http://schemas.microsoft.com/office/powerpoint/2010/main" val="1945623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5"/>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250"/>
                                  </p:stCondLst>
                                  <p:childTnLst>
                                    <p:set>
                                      <p:cBhvr>
                                        <p:cTn id="17" dur="1" fill="hold">
                                          <p:stCondLst>
                                            <p:cond delay="0"/>
                                          </p:stCondLst>
                                        </p:cTn>
                                        <p:tgtEl>
                                          <p:spTgt spid="135"/>
                                        </p:tgtEl>
                                        <p:attrNameLst>
                                          <p:attrName>style.visibility</p:attrName>
                                        </p:attrNameLst>
                                      </p:cBhvr>
                                      <p:to>
                                        <p:strVal val="visible"/>
                                      </p:to>
                                    </p:set>
                                  </p:childTnLst>
                                </p:cTn>
                              </p:par>
                            </p:childTnLst>
                          </p:cTn>
                        </p:par>
                        <p:par>
                          <p:cTn id="18" fill="hold">
                            <p:stCondLst>
                              <p:cond delay="250"/>
                            </p:stCondLst>
                            <p:childTnLst>
                              <p:par>
                                <p:cTn id="19" presetID="1" presetClass="entr" presetSubtype="0" fill="hold" nodeType="afterEffect">
                                  <p:stCondLst>
                                    <p:cond delay="250"/>
                                  </p:stCondLst>
                                  <p:childTnLst>
                                    <p:set>
                                      <p:cBhvr>
                                        <p:cTn id="20" dur="1" fill="hold">
                                          <p:stCondLst>
                                            <p:cond delay="0"/>
                                          </p:stCondLst>
                                        </p:cTn>
                                        <p:tgtEl>
                                          <p:spTgt spid="165"/>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nodeType="afterEffect">
                                  <p:stCondLst>
                                    <p:cond delay="250"/>
                                  </p:stCondLst>
                                  <p:childTnLst>
                                    <p:set>
                                      <p:cBhvr>
                                        <p:cTn id="23" dur="1" fill="hold">
                                          <p:stCondLst>
                                            <p:cond delay="0"/>
                                          </p:stCondLst>
                                        </p:cTn>
                                        <p:tgtEl>
                                          <p:spTgt spid="195"/>
                                        </p:tgtEl>
                                        <p:attrNameLst>
                                          <p:attrName>style.visibility</p:attrName>
                                        </p:attrNameLst>
                                      </p:cBhvr>
                                      <p:to>
                                        <p:strVal val="visible"/>
                                      </p:to>
                                    </p:set>
                                  </p:childTnLst>
                                </p:cTn>
                              </p:par>
                            </p:childTnLst>
                          </p:cTn>
                        </p:par>
                        <p:par>
                          <p:cTn id="24" fill="hold">
                            <p:stCondLst>
                              <p:cond delay="750"/>
                            </p:stCondLst>
                            <p:childTnLst>
                              <p:par>
                                <p:cTn id="25" presetID="1" presetClass="entr" presetSubtype="0" fill="hold" nodeType="afterEffect">
                                  <p:stCondLst>
                                    <p:cond delay="250"/>
                                  </p:stCondLst>
                                  <p:childTnLst>
                                    <p:set>
                                      <p:cBhvr>
                                        <p:cTn id="26" dur="1" fill="hold">
                                          <p:stCondLst>
                                            <p:cond delay="0"/>
                                          </p:stCondLst>
                                        </p:cTn>
                                        <p:tgtEl>
                                          <p:spTgt spid="2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Condensed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9809985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Code pipelining</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617083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Hardware constraints</a:t>
            </a:r>
            <a:endParaRPr lang="en-US" dirty="0">
              <a:latin typeface="+mj-lt"/>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grpSp>
        <p:nvGrpSpPr>
          <p:cNvPr id="24" name="Group 23"/>
          <p:cNvGrpSpPr/>
          <p:nvPr/>
        </p:nvGrpSpPr>
        <p:grpSpPr>
          <a:xfrm>
            <a:off x="5650249" y="3646746"/>
            <a:ext cx="5910780" cy="2473962"/>
            <a:chOff x="1600200" y="2935372"/>
            <a:chExt cx="8724900" cy="3530880"/>
          </a:xfrm>
        </p:grpSpPr>
        <p:grpSp>
          <p:nvGrpSpPr>
            <p:cNvPr id="25" name="Group 42"/>
            <p:cNvGrpSpPr/>
            <p:nvPr/>
          </p:nvGrpSpPr>
          <p:grpSpPr>
            <a:xfrm>
              <a:off x="1600200" y="3553365"/>
              <a:ext cx="8724900" cy="1425855"/>
              <a:chOff x="1707458" y="1778000"/>
              <a:chExt cx="4254836" cy="1181787"/>
            </a:xfrm>
          </p:grpSpPr>
          <p:cxnSp>
            <p:nvCxnSpPr>
              <p:cNvPr id="126" name="Straight Arrow Connector 12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6896100" y="3162300"/>
              <a:ext cx="801124" cy="2594157"/>
              <a:chOff x="8534400" y="1981200"/>
              <a:chExt cx="595991" cy="2163589"/>
            </a:xfrm>
          </p:grpSpPr>
          <p:cxnSp>
            <p:nvCxnSpPr>
              <p:cNvPr id="123" name="Straight Connector 122"/>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2010957"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0" name="Rectangle 39"/>
            <p:cNvSpPr/>
            <p:nvPr/>
          </p:nvSpPr>
          <p:spPr>
            <a:xfrm>
              <a:off x="2021597"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1" name="TextBox 40"/>
            <p:cNvSpPr txBox="1"/>
            <p:nvPr/>
          </p:nvSpPr>
          <p:spPr>
            <a:xfrm>
              <a:off x="2586088" y="5939135"/>
              <a:ext cx="1398892" cy="527117"/>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42" name="Rectangle 41"/>
            <p:cNvSpPr/>
            <p:nvPr/>
          </p:nvSpPr>
          <p:spPr>
            <a:xfrm>
              <a:off x="4686301"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3" name="Rectangle 42"/>
            <p:cNvSpPr/>
            <p:nvPr/>
          </p:nvSpPr>
          <p:spPr>
            <a:xfrm>
              <a:off x="4696940"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4" name="TextBox 43"/>
            <p:cNvSpPr txBox="1"/>
            <p:nvPr/>
          </p:nvSpPr>
          <p:spPr>
            <a:xfrm>
              <a:off x="5203910" y="5939135"/>
              <a:ext cx="1398892" cy="527117"/>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45" name="Rectangle 44"/>
            <p:cNvSpPr/>
            <p:nvPr/>
          </p:nvSpPr>
          <p:spPr>
            <a:xfrm>
              <a:off x="7810499"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6" name="Rectangle 45"/>
            <p:cNvSpPr/>
            <p:nvPr/>
          </p:nvSpPr>
          <p:spPr>
            <a:xfrm>
              <a:off x="7821141"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7" name="TextBox 46"/>
            <p:cNvSpPr txBox="1"/>
            <p:nvPr/>
          </p:nvSpPr>
          <p:spPr>
            <a:xfrm>
              <a:off x="8251911" y="5939135"/>
              <a:ext cx="1583456" cy="527117"/>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nvGrpSpPr>
            <p:cNvPr id="48" name="Group 47"/>
            <p:cNvGrpSpPr/>
            <p:nvPr/>
          </p:nvGrpSpPr>
          <p:grpSpPr>
            <a:xfrm>
              <a:off x="4854975" y="3241675"/>
              <a:ext cx="1110850" cy="2438400"/>
              <a:chOff x="2162575" y="3232150"/>
              <a:chExt cx="1110850" cy="2438400"/>
            </a:xfrm>
          </p:grpSpPr>
          <p:grpSp>
            <p:nvGrpSpPr>
              <p:cNvPr id="109" name="Group 108"/>
              <p:cNvGrpSpPr/>
              <p:nvPr/>
            </p:nvGrpSpPr>
            <p:grpSpPr>
              <a:xfrm>
                <a:off x="2470150" y="3384550"/>
                <a:ext cx="803275" cy="2171700"/>
                <a:chOff x="2476500" y="3390900"/>
                <a:chExt cx="803275" cy="2171700"/>
              </a:xfrm>
            </p:grpSpPr>
            <p:cxnSp>
              <p:nvCxnSpPr>
                <p:cNvPr id="117" name="Straight Arrow Connector 116"/>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2162575" y="3232150"/>
                <a:ext cx="577050" cy="2438400"/>
                <a:chOff x="2168925" y="3238500"/>
                <a:chExt cx="577050" cy="2438400"/>
              </a:xfrm>
            </p:grpSpPr>
            <p:sp>
              <p:nvSpPr>
                <p:cNvPr id="113" name="Rectangle 112"/>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4" name="Rectangle 113"/>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5" name="Rectangle 114"/>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116" name="Straight Connector 115"/>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49" name="Group 48"/>
            <p:cNvGrpSpPr/>
            <p:nvPr/>
          </p:nvGrpSpPr>
          <p:grpSpPr>
            <a:xfrm>
              <a:off x="5887759" y="3172936"/>
              <a:ext cx="722589" cy="2621439"/>
              <a:chOff x="8915396" y="3169761"/>
              <a:chExt cx="952504" cy="2621439"/>
            </a:xfrm>
          </p:grpSpPr>
          <p:grpSp>
            <p:nvGrpSpPr>
              <p:cNvPr id="100" name="Group 99"/>
              <p:cNvGrpSpPr/>
              <p:nvPr/>
            </p:nvGrpSpPr>
            <p:grpSpPr>
              <a:xfrm>
                <a:off x="8915396" y="3169761"/>
                <a:ext cx="769162" cy="2621439"/>
                <a:chOff x="3124195" y="3165228"/>
                <a:chExt cx="769162" cy="2621439"/>
              </a:xfrm>
            </p:grpSpPr>
            <p:sp>
              <p:nvSpPr>
                <p:cNvPr id="104" name="Trapezoid 10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5" name="Trapezoid 10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6" name="Trapezoid 10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107" name="Straight Connector 10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101" name="Straight Arrow Connector 100"/>
              <p:cNvCxnSpPr>
                <a:stCxn id="10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7976000" y="3251200"/>
              <a:ext cx="1110850" cy="2438400"/>
              <a:chOff x="2162575" y="3232150"/>
              <a:chExt cx="1110850" cy="2438400"/>
            </a:xfrm>
          </p:grpSpPr>
          <p:grpSp>
            <p:nvGrpSpPr>
              <p:cNvPr id="86" name="Group 85"/>
              <p:cNvGrpSpPr/>
              <p:nvPr/>
            </p:nvGrpSpPr>
            <p:grpSpPr>
              <a:xfrm>
                <a:off x="2470150" y="3384550"/>
                <a:ext cx="803275" cy="2171700"/>
                <a:chOff x="2476500" y="3390900"/>
                <a:chExt cx="803275" cy="2171700"/>
              </a:xfrm>
            </p:grpSpPr>
            <p:cxnSp>
              <p:nvCxnSpPr>
                <p:cNvPr id="94" name="Straight Arrow Connector 93"/>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2162575" y="3232150"/>
                <a:ext cx="577050" cy="2438400"/>
                <a:chOff x="2168925" y="3238500"/>
                <a:chExt cx="577050" cy="2438400"/>
              </a:xfrm>
            </p:grpSpPr>
            <p:sp>
              <p:nvSpPr>
                <p:cNvPr id="90" name="Rectangle 89"/>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1" name="Rectangle 90"/>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2" name="Rectangle 91"/>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93" name="Straight Connector 92"/>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1" name="Group 50"/>
            <p:cNvGrpSpPr/>
            <p:nvPr/>
          </p:nvGrpSpPr>
          <p:grpSpPr>
            <a:xfrm>
              <a:off x="9008784" y="3182461"/>
              <a:ext cx="722589" cy="2621439"/>
              <a:chOff x="8915396" y="3169761"/>
              <a:chExt cx="952504" cy="2621439"/>
            </a:xfrm>
          </p:grpSpPr>
          <p:grpSp>
            <p:nvGrpSpPr>
              <p:cNvPr id="77" name="Group 76"/>
              <p:cNvGrpSpPr/>
              <p:nvPr/>
            </p:nvGrpSpPr>
            <p:grpSpPr>
              <a:xfrm>
                <a:off x="8915396" y="3169761"/>
                <a:ext cx="769162" cy="2621439"/>
                <a:chOff x="3124195" y="3165228"/>
                <a:chExt cx="769162" cy="2621439"/>
              </a:xfrm>
            </p:grpSpPr>
            <p:sp>
              <p:nvSpPr>
                <p:cNvPr id="81" name="Trapezoid 8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2" name="Trapezoid 8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3" name="Trapezoid 8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84" name="Straight Connector 8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78" name="Straight Arrow Connector 77"/>
              <p:cNvCxnSpPr>
                <a:stCxn id="8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2178450" y="3244850"/>
              <a:ext cx="1110850" cy="2438400"/>
              <a:chOff x="2162575" y="3232150"/>
              <a:chExt cx="1110850" cy="2438400"/>
            </a:xfrm>
          </p:grpSpPr>
          <p:grpSp>
            <p:nvGrpSpPr>
              <p:cNvPr id="63" name="Group 62"/>
              <p:cNvGrpSpPr/>
              <p:nvPr/>
            </p:nvGrpSpPr>
            <p:grpSpPr>
              <a:xfrm>
                <a:off x="2470150" y="3384550"/>
                <a:ext cx="803275" cy="2171700"/>
                <a:chOff x="2476500" y="3390900"/>
                <a:chExt cx="803275" cy="2171700"/>
              </a:xfrm>
            </p:grpSpPr>
            <p:cxnSp>
              <p:nvCxnSpPr>
                <p:cNvPr id="71" name="Straight Arrow Connector 70"/>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2162575" y="3232150"/>
                <a:ext cx="577050" cy="2438400"/>
                <a:chOff x="2168925" y="3238500"/>
                <a:chExt cx="577050" cy="2438400"/>
              </a:xfrm>
            </p:grpSpPr>
            <p:sp>
              <p:nvSpPr>
                <p:cNvPr id="67" name="Rectangle 66"/>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8" name="Rectangle 67"/>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9" name="Rectangle 68"/>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70" name="Straight Connector 69"/>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a:off x="3201709" y="3169761"/>
              <a:ext cx="722589" cy="2621439"/>
              <a:chOff x="8915396" y="3169761"/>
              <a:chExt cx="952504" cy="2621439"/>
            </a:xfrm>
          </p:grpSpPr>
          <p:grpSp>
            <p:nvGrpSpPr>
              <p:cNvPr id="54" name="Group 53"/>
              <p:cNvGrpSpPr/>
              <p:nvPr/>
            </p:nvGrpSpPr>
            <p:grpSpPr>
              <a:xfrm>
                <a:off x="8915396" y="3169761"/>
                <a:ext cx="769162" cy="2621439"/>
                <a:chOff x="3124195" y="3165228"/>
                <a:chExt cx="769162" cy="2621439"/>
              </a:xfrm>
            </p:grpSpPr>
            <p:sp>
              <p:nvSpPr>
                <p:cNvPr id="58" name="Trapezoid 57"/>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59" name="Trapezoid 58"/>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60" name="Trapezoid 59"/>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61" name="Straight Connector 60"/>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55" name="Straight Arrow Connector 54"/>
              <p:cNvCxnSpPr>
                <a:stCxn id="60"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9" name="Freeform 18"/>
          <p:cNvSpPr/>
          <p:nvPr/>
        </p:nvSpPr>
        <p:spPr>
          <a:xfrm flipH="1">
            <a:off x="7429500" y="3200401"/>
            <a:ext cx="972599" cy="609147"/>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Freeform 17"/>
          <p:cNvSpPr/>
          <p:nvPr/>
        </p:nvSpPr>
        <p:spPr>
          <a:xfrm flipH="1">
            <a:off x="4686299" y="3505200"/>
            <a:ext cx="1957221" cy="320628"/>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160" name="Group 159"/>
          <p:cNvGrpSpPr/>
          <p:nvPr/>
        </p:nvGrpSpPr>
        <p:grpSpPr>
          <a:xfrm>
            <a:off x="304800" y="985872"/>
            <a:ext cx="7444940" cy="2410133"/>
            <a:chOff x="5058974" y="1943100"/>
            <a:chExt cx="7239000" cy="2410133"/>
          </a:xfrm>
        </p:grpSpPr>
        <p:grpSp>
          <p:nvGrpSpPr>
            <p:cNvPr id="161" name="Group 160"/>
            <p:cNvGrpSpPr/>
            <p:nvPr/>
          </p:nvGrpSpPr>
          <p:grpSpPr>
            <a:xfrm>
              <a:off x="5058974" y="1943100"/>
              <a:ext cx="7239000" cy="2410133"/>
              <a:chOff x="-1800105" y="1921050"/>
              <a:chExt cx="8352683" cy="3377516"/>
            </a:xfrm>
          </p:grpSpPr>
          <p:sp>
            <p:nvSpPr>
              <p:cNvPr id="164" name="Freeform 163"/>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5" name="Freeform 164"/>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66" name="Freeform 165"/>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7" name="Freeform 166"/>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62"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3"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736185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26" name="Rectangle 25"/>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36" name="Rectangle 3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2" name="Title 1"/>
          <p:cNvSpPr>
            <a:spLocks noGrp="1"/>
          </p:cNvSpPr>
          <p:nvPr>
            <p:ph type="title"/>
          </p:nvPr>
        </p:nvSpPr>
        <p:spPr/>
        <p:txBody>
          <a:bodyPr/>
          <a:lstStyle/>
          <a:p>
            <a:r>
              <a:rPr lang="en-US" dirty="0" smtClean="0">
                <a:latin typeface="+mj-lt"/>
              </a:rPr>
              <a:t>Hardware constraints: example</a:t>
            </a:r>
            <a:endParaRPr lang="en-US" dirty="0">
              <a:latin typeface="+mj-lt"/>
            </a:endParaRPr>
          </a:p>
        </p:txBody>
      </p:sp>
      <p:sp>
        <p:nvSpPr>
          <p:cNvPr id="105" name="TextBox 104"/>
          <p:cNvSpPr txBox="1"/>
          <p:nvPr/>
        </p:nvSpPr>
        <p:spPr>
          <a:xfrm>
            <a:off x="675069" y="3286723"/>
            <a:ext cx="4020652" cy="584775"/>
          </a:xfrm>
          <a:prstGeom prst="rect">
            <a:avLst/>
          </a:prstGeom>
          <a:noFill/>
        </p:spPr>
        <p:txBody>
          <a:bodyPr wrap="none" rtlCol="0">
            <a:spAutoFit/>
          </a:bodyPr>
          <a:lstStyle/>
          <a:p>
            <a:r>
              <a:rPr lang="en-US" sz="3200" dirty="0" smtClean="0">
                <a:latin typeface="+mj-lt"/>
                <a:cs typeface="Seravek"/>
              </a:rPr>
              <a:t>x = x * x doesn’t map</a:t>
            </a:r>
            <a:endParaRPr lang="en-US" sz="3200" dirty="0">
              <a:latin typeface="+mj-lt"/>
              <a:cs typeface="Seravek"/>
            </a:endParaRPr>
          </a:p>
        </p:txBody>
      </p:sp>
      <p:sp>
        <p:nvSpPr>
          <p:cNvPr id="27" name="TextBox 26"/>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8" name="TextBox 7"/>
          <p:cNvSpPr txBox="1"/>
          <p:nvPr/>
        </p:nvSpPr>
        <p:spPr>
          <a:xfrm>
            <a:off x="533399" y="5452140"/>
            <a:ext cx="10978780" cy="584775"/>
          </a:xfrm>
          <a:prstGeom prst="rect">
            <a:avLst/>
          </a:prstGeom>
          <a:noFill/>
        </p:spPr>
        <p:txBody>
          <a:bodyPr wrap="square" rtlCol="0">
            <a:spAutoFit/>
          </a:bodyPr>
          <a:lstStyle/>
          <a:p>
            <a:pPr marL="457200" indent="-457200">
              <a:buFont typeface="Wingdings" charset="2"/>
              <a:buChar char="§"/>
            </a:pPr>
            <a:r>
              <a:rPr lang="en-US" sz="3200" dirty="0" smtClean="0">
                <a:latin typeface="+mj-lt"/>
                <a:cs typeface="Seravek"/>
              </a:rPr>
              <a:t>Determines if algorithm can/cannot run at line rate</a:t>
            </a:r>
            <a:endParaRPr lang="en-US" sz="3200" dirty="0">
              <a:latin typeface="+mj-lt"/>
              <a:cs typeface="Seravek"/>
            </a:endParaRPr>
          </a:p>
        </p:txBody>
      </p:sp>
      <p:sp>
        <p:nvSpPr>
          <p:cNvPr id="16" name="Rectangle 15"/>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7" name="Rectangle 16"/>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8" name="Trapezoid 17"/>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9" name="TextBox 18"/>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20" name="Trapezoid 19"/>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1" name="TextBox 20"/>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22" name="Trapezoid 21"/>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3" name="TextBox 22"/>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24" name="Rectangle 23"/>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28" name="Straight Arrow Connector 27"/>
          <p:cNvCxnSpPr>
            <a:stCxn id="16"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2"/>
            <a:endCxn id="21"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8"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1"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3" idx="2"/>
            <a:endCxn id="24"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35" name="Straight Arrow Connector 34"/>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32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05" grpId="0"/>
      <p:bldP spid="27" grpId="0"/>
      <p:bldP spid="8" grpId="0"/>
      <p:bldP spid="3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099" y="122237"/>
            <a:ext cx="11318735" cy="1325563"/>
          </a:xfrm>
        </p:spPr>
        <p:txBody>
          <a:bodyPr>
            <a:noAutofit/>
          </a:bodyPr>
          <a:lstStyle/>
          <a:p>
            <a:r>
              <a:rPr lang="en-US" sz="4400" dirty="0" smtClean="0"/>
              <a:t>Our work</a:t>
            </a:r>
            <a:endParaRPr lang="en-US" sz="4400" dirty="0"/>
          </a:p>
        </p:txBody>
      </p:sp>
      <p:grpSp>
        <p:nvGrpSpPr>
          <p:cNvPr id="132" name="Group 131"/>
          <p:cNvGrpSpPr/>
          <p:nvPr/>
        </p:nvGrpSpPr>
        <p:grpSpPr>
          <a:xfrm>
            <a:off x="673100" y="1849977"/>
            <a:ext cx="5001423" cy="3776418"/>
            <a:chOff x="673100" y="1849977"/>
            <a:chExt cx="5001423" cy="3776418"/>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77970" y="1849977"/>
              <a:ext cx="4796553" cy="3776418"/>
            </a:xfrm>
            <a:prstGeom prst="rect">
              <a:avLst/>
            </a:prstGeom>
            <a:noFill/>
          </p:spPr>
          <p:txBody>
            <a:bodyPr wrap="square" rtlCol="0">
              <a:spAutoFit/>
            </a:bodyPr>
            <a:lstStyle/>
            <a:p>
              <a:pPr algn="ctr"/>
              <a:r>
                <a:rPr lang="en-US" sz="2400" smtClean="0">
                  <a:latin typeface="Seravek"/>
                  <a:cs typeface="Seravek"/>
                </a:rPr>
                <a:t>Packet transaction </a:t>
              </a:r>
              <a:r>
                <a:rPr lang="en-US" sz="2400" dirty="0" smtClean="0">
                  <a:latin typeface="Seravek"/>
                  <a:cs typeface="Seravek"/>
                </a:rPr>
                <a:t>in Domino</a:t>
              </a:r>
            </a:p>
            <a:p>
              <a:endParaRPr lang="en-US" sz="1100" dirty="0" smtClean="0">
                <a:latin typeface="Seravek"/>
                <a:cs typeface="Seravek"/>
              </a:endParaRPr>
            </a:p>
            <a:p>
              <a:endParaRPr lang="en-US" sz="500" dirty="0" smtClean="0">
                <a:latin typeface="Seravek"/>
                <a:cs typeface="Seravek"/>
              </a:endParaRPr>
            </a:p>
            <a:p>
              <a:pPr>
                <a:lnSpc>
                  <a:spcPct val="110000"/>
                </a:lnSpc>
              </a:pPr>
              <a:r>
                <a:rPr lang="en-US" sz="2200" dirty="0" smtClean="0">
                  <a:latin typeface="Seravek"/>
                  <a:cs typeface="Seravek"/>
                </a:rPr>
                <a:t>For each packet</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average queue size</a:t>
              </a:r>
            </a:p>
            <a:p>
              <a:pPr>
                <a:lnSpc>
                  <a:spcPct val="110000"/>
                </a:lnSpc>
              </a:pPr>
              <a:r>
                <a:rPr lang="en-US" sz="2200" dirty="0">
                  <a:latin typeface="Seravek"/>
                  <a:cs typeface="Seravek"/>
                </a:rPr>
                <a:t>    </a:t>
              </a:r>
              <a:r>
                <a:rPr lang="en-US" sz="2200" dirty="0" smtClean="0">
                  <a:latin typeface="Seravek"/>
                  <a:cs typeface="Seravek"/>
                </a:rPr>
                <a:t> if </a:t>
              </a:r>
              <a:r>
                <a:rPr lang="en-US" sz="2200" dirty="0">
                  <a:latin typeface="Seravek"/>
                  <a:cs typeface="Seravek"/>
                </a:rPr>
                <a:t>min &lt; </a:t>
              </a:r>
              <a:r>
                <a:rPr lang="en-US" sz="2200" dirty="0" err="1">
                  <a:latin typeface="Seravek"/>
                  <a:cs typeface="Seravek"/>
                </a:rPr>
                <a:t>avg</a:t>
              </a:r>
              <a:r>
                <a:rPr lang="en-US" sz="2200" dirty="0">
                  <a:latin typeface="Seravek"/>
                  <a:cs typeface="Seravek"/>
                </a:rPr>
                <a:t> &lt;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probability p</a:t>
              </a: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 with probability </a:t>
              </a:r>
              <a:r>
                <a:rPr lang="en-US" sz="2200" dirty="0" smtClean="0">
                  <a:latin typeface="Seravek"/>
                  <a:cs typeface="Seravek"/>
                </a:rPr>
                <a:t>p</a:t>
              </a:r>
            </a:p>
            <a:p>
              <a:pPr>
                <a:lnSpc>
                  <a:spcPct val="110000"/>
                </a:lnSpc>
              </a:pPr>
              <a:r>
                <a:rPr lang="en-US" sz="2200" dirty="0">
                  <a:latin typeface="Seravek"/>
                  <a:cs typeface="Seravek"/>
                </a:rPr>
                <a:t> </a:t>
              </a:r>
              <a:r>
                <a:rPr lang="en-US" sz="2200" dirty="0" smtClean="0">
                  <a:latin typeface="Seravek"/>
                  <a:cs typeface="Seravek"/>
                </a:rPr>
                <a:t>    else </a:t>
              </a:r>
              <a:r>
                <a:rPr lang="en-US" sz="2200" dirty="0">
                  <a:latin typeface="Seravek"/>
                  <a:cs typeface="Seravek"/>
                </a:rPr>
                <a:t>if </a:t>
              </a:r>
              <a:r>
                <a:rPr lang="en-US" sz="2200" dirty="0" err="1">
                  <a:latin typeface="Seravek"/>
                  <a:cs typeface="Seravek"/>
                </a:rPr>
                <a:t>avg</a:t>
              </a:r>
              <a:r>
                <a:rPr lang="en-US" sz="2200" dirty="0">
                  <a:latin typeface="Seravek"/>
                  <a:cs typeface="Seravek"/>
                </a:rPr>
                <a:t> &gt;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a:t>
              </a:r>
            </a:p>
            <a:p>
              <a:endParaRPr lang="en-US" sz="2400" dirty="0">
                <a:latin typeface="Seravek"/>
                <a:cs typeface="Seravek"/>
              </a:endParaRPr>
            </a:p>
          </p:txBody>
        </p:sp>
      </p:grpSp>
      <p:grpSp>
        <p:nvGrpSpPr>
          <p:cNvPr id="7" name="Group 6"/>
          <p:cNvGrpSpPr/>
          <p:nvPr/>
        </p:nvGrpSpPr>
        <p:grpSpPr>
          <a:xfrm>
            <a:off x="6884467" y="1740503"/>
            <a:ext cx="4875732" cy="3678174"/>
            <a:chOff x="1589458" y="2722626"/>
            <a:chExt cx="4875732" cy="3678174"/>
          </a:xfrm>
        </p:grpSpPr>
        <p:grpSp>
          <p:nvGrpSpPr>
            <p:cNvPr id="8" name="Group 42"/>
            <p:cNvGrpSpPr/>
            <p:nvPr/>
          </p:nvGrpSpPr>
          <p:grpSpPr>
            <a:xfrm>
              <a:off x="1589458" y="4079159"/>
              <a:ext cx="4875732" cy="1192611"/>
              <a:chOff x="1707458" y="1778000"/>
              <a:chExt cx="4254836" cy="1181787"/>
            </a:xfrm>
          </p:grpSpPr>
          <p:cxnSp>
            <p:nvCxnSpPr>
              <p:cNvPr id="117" name="Straight Arrow Connector 116"/>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9" name="Rectangle 8"/>
            <p:cNvSpPr/>
            <p:nvPr/>
          </p:nvSpPr>
          <p:spPr>
            <a:xfrm>
              <a:off x="3247847" y="3280685"/>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 name="Rectangle 9"/>
            <p:cNvSpPr/>
            <p:nvPr/>
          </p:nvSpPr>
          <p:spPr>
            <a:xfrm>
              <a:off x="1819001" y="327362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1" name="Straight Connector 10"/>
            <p:cNvCxnSpPr/>
            <p:nvPr/>
          </p:nvCxnSpPr>
          <p:spPr>
            <a:xfrm>
              <a:off x="6039165" y="37529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6039165" y="56430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039165" y="44251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6039165" y="49520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5033903" y="3267797"/>
              <a:ext cx="1113765" cy="28248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6" name="Group 15"/>
            <p:cNvGrpSpPr/>
            <p:nvPr/>
          </p:nvGrpSpPr>
          <p:grpSpPr>
            <a:xfrm>
              <a:off x="4480684" y="3579449"/>
              <a:ext cx="515971" cy="2169800"/>
              <a:chOff x="8534400" y="1981200"/>
              <a:chExt cx="595991" cy="2163589"/>
            </a:xfrm>
          </p:grpSpPr>
          <p:cxnSp>
            <p:nvCxnSpPr>
              <p:cNvPr id="114" name="Straight Connector 11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 name="Group 16"/>
            <p:cNvGrpSpPr/>
            <p:nvPr/>
          </p:nvGrpSpPr>
          <p:grpSpPr>
            <a:xfrm>
              <a:off x="1742013" y="2722626"/>
              <a:ext cx="4514094" cy="3678174"/>
              <a:chOff x="1742013" y="2722626"/>
              <a:chExt cx="4514094" cy="3678174"/>
            </a:xfrm>
          </p:grpSpPr>
          <p:grpSp>
            <p:nvGrpSpPr>
              <p:cNvPr id="18" name="Group 17"/>
              <p:cNvGrpSpPr/>
              <p:nvPr/>
            </p:nvGrpSpPr>
            <p:grpSpPr>
              <a:xfrm>
                <a:off x="1742061" y="3050073"/>
                <a:ext cx="4484987" cy="191047"/>
                <a:chOff x="1866900" y="2628900"/>
                <a:chExt cx="4419600" cy="190500"/>
              </a:xfrm>
            </p:grpSpPr>
            <p:cxnSp>
              <p:nvCxnSpPr>
                <p:cNvPr id="111" name="Straight Connector 11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9" name="TextBox 18"/>
              <p:cNvSpPr txBox="1"/>
              <p:nvPr/>
            </p:nvSpPr>
            <p:spPr>
              <a:xfrm>
                <a:off x="3190836" y="2722626"/>
                <a:ext cx="1483654" cy="439674"/>
              </a:xfrm>
              <a:prstGeom prst="rect">
                <a:avLst/>
              </a:prstGeom>
              <a:noFill/>
            </p:spPr>
            <p:txBody>
              <a:bodyPr wrap="square" lIns="130622" tIns="65311" rIns="130622" bIns="65311" rtlCol="0">
                <a:spAutoFit/>
              </a:bodyPr>
              <a:lstStyle/>
              <a:p>
                <a:pPr algn="ctr"/>
                <a:r>
                  <a:rPr lang="en-US" sz="2000" dirty="0" smtClean="0">
                    <a:latin typeface="Seravek"/>
                    <a:cs typeface="Seravek"/>
                  </a:rPr>
                  <a:t> pipeline</a:t>
                </a:r>
                <a:endParaRPr lang="en-US" sz="2000" dirty="0">
                  <a:latin typeface="Seravek"/>
                  <a:cs typeface="Seravek"/>
                </a:endParaRPr>
              </a:p>
            </p:txBody>
          </p:sp>
          <p:grpSp>
            <p:nvGrpSpPr>
              <p:cNvPr id="20" name="Group 19"/>
              <p:cNvGrpSpPr/>
              <p:nvPr/>
            </p:nvGrpSpPr>
            <p:grpSpPr>
              <a:xfrm>
                <a:off x="1742013" y="3268723"/>
                <a:ext cx="4514094" cy="3132077"/>
                <a:chOff x="1742013" y="3268723"/>
                <a:chExt cx="4514094" cy="3132077"/>
              </a:xfrm>
            </p:grpSpPr>
            <p:grpSp>
              <p:nvGrpSpPr>
                <p:cNvPr id="21" name="Group 20"/>
                <p:cNvGrpSpPr/>
                <p:nvPr/>
              </p:nvGrpSpPr>
              <p:grpSpPr>
                <a:xfrm>
                  <a:off x="1742013" y="3276600"/>
                  <a:ext cx="1305987" cy="3124200"/>
                  <a:chOff x="1742013" y="2971800"/>
                  <a:chExt cx="1305987" cy="3124200"/>
                </a:xfrm>
              </p:grpSpPr>
              <p:grpSp>
                <p:nvGrpSpPr>
                  <p:cNvPr id="82" name="Group 81"/>
                  <p:cNvGrpSpPr/>
                  <p:nvPr/>
                </p:nvGrpSpPr>
                <p:grpSpPr>
                  <a:xfrm>
                    <a:off x="1742013" y="2971800"/>
                    <a:ext cx="1305987" cy="2819400"/>
                    <a:chOff x="1742013" y="2971800"/>
                    <a:chExt cx="1305987" cy="2819400"/>
                  </a:xfrm>
                </p:grpSpPr>
                <p:sp>
                  <p:nvSpPr>
                    <p:cNvPr id="84" name="Rectangle 83"/>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5" name="Group 84"/>
                    <p:cNvGrpSpPr/>
                    <p:nvPr/>
                  </p:nvGrpSpPr>
                  <p:grpSpPr>
                    <a:xfrm>
                      <a:off x="1889935" y="3530971"/>
                      <a:ext cx="981004" cy="1917329"/>
                      <a:chOff x="1905000" y="3378571"/>
                      <a:chExt cx="981004" cy="1917329"/>
                    </a:xfrm>
                  </p:grpSpPr>
                  <p:grpSp>
                    <p:nvGrpSpPr>
                      <p:cNvPr id="87" name="Group 86"/>
                      <p:cNvGrpSpPr/>
                      <p:nvPr/>
                    </p:nvGrpSpPr>
                    <p:grpSpPr>
                      <a:xfrm>
                        <a:off x="1905000" y="3378571"/>
                        <a:ext cx="981004" cy="234942"/>
                        <a:chOff x="3717645" y="1687844"/>
                        <a:chExt cx="981004" cy="234942"/>
                      </a:xfrm>
                    </p:grpSpPr>
                    <p:sp>
                      <p:nvSpPr>
                        <p:cNvPr id="108" name="Rectangle 1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9" name="Trapezoid 1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10" name="Straight Connector 109"/>
                        <p:cNvCxnSpPr>
                          <a:stCxn id="108" idx="3"/>
                          <a:endCxn id="1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3709142"/>
                        <a:ext cx="981004" cy="234942"/>
                        <a:chOff x="3717645" y="1687844"/>
                        <a:chExt cx="981004" cy="234942"/>
                      </a:xfrm>
                    </p:grpSpPr>
                    <p:sp>
                      <p:nvSpPr>
                        <p:cNvPr id="105" name="Rectangle 1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6" name="Trapezoid 1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7" name="Straight Connector 106"/>
                        <p:cNvCxnSpPr>
                          <a:stCxn id="105" idx="3"/>
                          <a:endCxn id="1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038600"/>
                        <a:ext cx="981004" cy="234942"/>
                        <a:chOff x="3717645" y="1687844"/>
                        <a:chExt cx="981004" cy="234942"/>
                      </a:xfrm>
                    </p:grpSpPr>
                    <p:sp>
                      <p:nvSpPr>
                        <p:cNvPr id="102" name="Rectangle 1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3" name="Trapezoid 1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4" name="Straight Connector 103"/>
                        <p:cNvCxnSpPr>
                          <a:stCxn id="102" idx="3"/>
                          <a:endCxn id="1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4381500"/>
                        <a:ext cx="981004" cy="234942"/>
                        <a:chOff x="3717645" y="1687844"/>
                        <a:chExt cx="981004" cy="234942"/>
                      </a:xfrm>
                    </p:grpSpPr>
                    <p:sp>
                      <p:nvSpPr>
                        <p:cNvPr id="99" name="Rectangle 9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0" name="Trapezoid 9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1" name="Straight Connector 100"/>
                        <p:cNvCxnSpPr>
                          <a:stCxn id="99" idx="3"/>
                          <a:endCxn id="10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1905000" y="4712071"/>
                        <a:ext cx="981004" cy="234942"/>
                        <a:chOff x="3717645" y="1687844"/>
                        <a:chExt cx="981004" cy="234942"/>
                      </a:xfrm>
                    </p:grpSpPr>
                    <p:sp>
                      <p:nvSpPr>
                        <p:cNvPr id="96" name="Rectangle 9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7" name="Trapezoid 9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8" name="Straight Connector 97"/>
                        <p:cNvCxnSpPr>
                          <a:stCxn id="96" idx="3"/>
                          <a:endCxn id="9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1905000" y="5060958"/>
                        <a:ext cx="981004" cy="234942"/>
                        <a:chOff x="3717645" y="1687844"/>
                        <a:chExt cx="981004" cy="234942"/>
                      </a:xfrm>
                    </p:grpSpPr>
                    <p:sp>
                      <p:nvSpPr>
                        <p:cNvPr id="93" name="Rectangle 9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4" name="Trapezoid 9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5" name="Straight Connector 94"/>
                        <p:cNvCxnSpPr>
                          <a:stCxn id="93" idx="3"/>
                          <a:endCxn id="9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6" name="TextBox 85"/>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83" name="TextBox 82"/>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22" name="Group 21"/>
                <p:cNvGrpSpPr/>
                <p:nvPr/>
              </p:nvGrpSpPr>
              <p:grpSpPr>
                <a:xfrm>
                  <a:off x="3162300" y="3276600"/>
                  <a:ext cx="1313752" cy="3124200"/>
                  <a:chOff x="3162300" y="2971800"/>
                  <a:chExt cx="1313752" cy="3124200"/>
                </a:xfrm>
              </p:grpSpPr>
              <p:grpSp>
                <p:nvGrpSpPr>
                  <p:cNvPr id="53" name="Group 52"/>
                  <p:cNvGrpSpPr/>
                  <p:nvPr/>
                </p:nvGrpSpPr>
                <p:grpSpPr>
                  <a:xfrm>
                    <a:off x="3162300" y="2971800"/>
                    <a:ext cx="1313752" cy="2819400"/>
                    <a:chOff x="1742013" y="2971800"/>
                    <a:chExt cx="1305987" cy="2819400"/>
                  </a:xfrm>
                </p:grpSpPr>
                <p:sp>
                  <p:nvSpPr>
                    <p:cNvPr id="55" name="Rectangle 54"/>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 name="Group 55"/>
                    <p:cNvGrpSpPr/>
                    <p:nvPr/>
                  </p:nvGrpSpPr>
                  <p:grpSpPr>
                    <a:xfrm>
                      <a:off x="1889935" y="3530971"/>
                      <a:ext cx="981004" cy="1917329"/>
                      <a:chOff x="1905000" y="3378571"/>
                      <a:chExt cx="981004" cy="1917329"/>
                    </a:xfrm>
                  </p:grpSpPr>
                  <p:grpSp>
                    <p:nvGrpSpPr>
                      <p:cNvPr id="58" name="Group 57"/>
                      <p:cNvGrpSpPr/>
                      <p:nvPr/>
                    </p:nvGrpSpPr>
                    <p:grpSpPr>
                      <a:xfrm>
                        <a:off x="1905000" y="3378571"/>
                        <a:ext cx="981004" cy="234942"/>
                        <a:chOff x="3717645" y="1687844"/>
                        <a:chExt cx="981004" cy="234942"/>
                      </a:xfrm>
                    </p:grpSpPr>
                    <p:sp>
                      <p:nvSpPr>
                        <p:cNvPr id="79" name="Rectangle 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80" name="Trapezoid 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81" name="Straight Connector 80"/>
                        <p:cNvCxnSpPr>
                          <a:stCxn id="79" idx="3"/>
                          <a:endCxn id="8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3709142"/>
                        <a:ext cx="981004" cy="234942"/>
                        <a:chOff x="3717645" y="1687844"/>
                        <a:chExt cx="981004" cy="234942"/>
                      </a:xfrm>
                    </p:grpSpPr>
                    <p:sp>
                      <p:nvSpPr>
                        <p:cNvPr id="76" name="Rectangle 7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7" name="Trapezoid 7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8" name="Straight Connector 77"/>
                        <p:cNvCxnSpPr>
                          <a:stCxn id="76" idx="3"/>
                          <a:endCxn id="7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038600"/>
                        <a:ext cx="981004" cy="234942"/>
                        <a:chOff x="3717645" y="1687844"/>
                        <a:chExt cx="981004" cy="234942"/>
                      </a:xfrm>
                    </p:grpSpPr>
                    <p:sp>
                      <p:nvSpPr>
                        <p:cNvPr id="73" name="Rectangle 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4" name="Trapezoid 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5" name="Straight Connector 74"/>
                        <p:cNvCxnSpPr>
                          <a:stCxn id="73" idx="3"/>
                          <a:endCxn id="7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381500"/>
                        <a:ext cx="981004" cy="234942"/>
                        <a:chOff x="3717645" y="1687844"/>
                        <a:chExt cx="981004" cy="234942"/>
                      </a:xfrm>
                    </p:grpSpPr>
                    <p:sp>
                      <p:nvSpPr>
                        <p:cNvPr id="70" name="Rectangle 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1" name="Trapezoid 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2" name="Straight Connector 71"/>
                        <p:cNvCxnSpPr>
                          <a:stCxn id="70" idx="3"/>
                          <a:endCxn id="7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4712071"/>
                        <a:ext cx="981004" cy="234942"/>
                        <a:chOff x="3717645" y="1687844"/>
                        <a:chExt cx="981004" cy="234942"/>
                      </a:xfrm>
                    </p:grpSpPr>
                    <p:sp>
                      <p:nvSpPr>
                        <p:cNvPr id="67" name="Rectangle 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8" name="Trapezoid 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9" name="Straight Connector 68"/>
                        <p:cNvCxnSpPr>
                          <a:stCxn id="67" idx="3"/>
                          <a:endCxn id="6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 name="Group 62"/>
                      <p:cNvGrpSpPr/>
                      <p:nvPr/>
                    </p:nvGrpSpPr>
                    <p:grpSpPr>
                      <a:xfrm>
                        <a:off x="1905000" y="5060958"/>
                        <a:ext cx="981004" cy="234942"/>
                        <a:chOff x="3717645" y="1687844"/>
                        <a:chExt cx="981004" cy="234942"/>
                      </a:xfrm>
                    </p:grpSpPr>
                    <p:sp>
                      <p:nvSpPr>
                        <p:cNvPr id="64" name="Rectangle 6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5" name="Trapezoid 6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 name="Straight Connector 65"/>
                        <p:cNvCxnSpPr>
                          <a:stCxn id="64" idx="3"/>
                          <a:endCxn id="6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7" name="TextBox 56"/>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4" name="TextBox 53"/>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23" name="Group 22"/>
                <p:cNvGrpSpPr/>
                <p:nvPr/>
              </p:nvGrpSpPr>
              <p:grpSpPr>
                <a:xfrm>
                  <a:off x="4942355" y="3268723"/>
                  <a:ext cx="1313752" cy="3132077"/>
                  <a:chOff x="4942355" y="2963923"/>
                  <a:chExt cx="1313752" cy="3132077"/>
                </a:xfrm>
              </p:grpSpPr>
              <p:grpSp>
                <p:nvGrpSpPr>
                  <p:cNvPr id="24" name="Group 23"/>
                  <p:cNvGrpSpPr/>
                  <p:nvPr/>
                </p:nvGrpSpPr>
                <p:grpSpPr>
                  <a:xfrm>
                    <a:off x="4942355" y="2963923"/>
                    <a:ext cx="1313752" cy="2819400"/>
                    <a:chOff x="1742013" y="2971800"/>
                    <a:chExt cx="1305987" cy="2819400"/>
                  </a:xfrm>
                </p:grpSpPr>
                <p:sp>
                  <p:nvSpPr>
                    <p:cNvPr id="26" name="Rectangle 25"/>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7" name="Group 26"/>
                    <p:cNvGrpSpPr/>
                    <p:nvPr/>
                  </p:nvGrpSpPr>
                  <p:grpSpPr>
                    <a:xfrm>
                      <a:off x="1889935" y="3530971"/>
                      <a:ext cx="981004" cy="1917329"/>
                      <a:chOff x="1905000" y="3378571"/>
                      <a:chExt cx="981004" cy="1917329"/>
                    </a:xfrm>
                  </p:grpSpPr>
                  <p:grpSp>
                    <p:nvGrpSpPr>
                      <p:cNvPr id="29" name="Group 28"/>
                      <p:cNvGrpSpPr/>
                      <p:nvPr/>
                    </p:nvGrpSpPr>
                    <p:grpSpPr>
                      <a:xfrm>
                        <a:off x="1905000" y="3378571"/>
                        <a:ext cx="981004" cy="234942"/>
                        <a:chOff x="3717645" y="1687844"/>
                        <a:chExt cx="981004" cy="234942"/>
                      </a:xfrm>
                    </p:grpSpPr>
                    <p:sp>
                      <p:nvSpPr>
                        <p:cNvPr id="50" name="Rectangle 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1" name="Trapezoid 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2" name="Straight Connector 51"/>
                        <p:cNvCxnSpPr>
                          <a:stCxn id="50" idx="3"/>
                          <a:endCxn id="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0" name="Group 29"/>
                      <p:cNvGrpSpPr/>
                      <p:nvPr/>
                    </p:nvGrpSpPr>
                    <p:grpSpPr>
                      <a:xfrm>
                        <a:off x="1905000" y="3709142"/>
                        <a:ext cx="981004" cy="234942"/>
                        <a:chOff x="3717645" y="1687844"/>
                        <a:chExt cx="981004" cy="234942"/>
                      </a:xfrm>
                    </p:grpSpPr>
                    <p:sp>
                      <p:nvSpPr>
                        <p:cNvPr id="47" name="Rectangle 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8" name="Trapezoid 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9" name="Straight Connector 48"/>
                        <p:cNvCxnSpPr>
                          <a:stCxn id="47" idx="3"/>
                          <a:endCxn id="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1" name="Group 30"/>
                      <p:cNvGrpSpPr/>
                      <p:nvPr/>
                    </p:nvGrpSpPr>
                    <p:grpSpPr>
                      <a:xfrm>
                        <a:off x="1905000" y="4038600"/>
                        <a:ext cx="981004" cy="234942"/>
                        <a:chOff x="3717645" y="1687844"/>
                        <a:chExt cx="981004" cy="234942"/>
                      </a:xfrm>
                    </p:grpSpPr>
                    <p:sp>
                      <p:nvSpPr>
                        <p:cNvPr id="44" name="Rectangle 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5" name="Trapezoid 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 name="Straight Connector 45"/>
                        <p:cNvCxnSpPr>
                          <a:stCxn id="44" idx="3"/>
                          <a:endCxn id="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905000" y="4381500"/>
                        <a:ext cx="981004" cy="234942"/>
                        <a:chOff x="3717645" y="1687844"/>
                        <a:chExt cx="981004" cy="234942"/>
                      </a:xfrm>
                    </p:grpSpPr>
                    <p:sp>
                      <p:nvSpPr>
                        <p:cNvPr id="41" name="Rectangle 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2" name="Trapezoid 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 name="Straight Connector 42"/>
                        <p:cNvCxnSpPr>
                          <a:stCxn id="41" idx="3"/>
                          <a:endCxn id="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1905000" y="4712071"/>
                        <a:ext cx="981004" cy="234942"/>
                        <a:chOff x="3717645" y="1687844"/>
                        <a:chExt cx="981004" cy="234942"/>
                      </a:xfrm>
                    </p:grpSpPr>
                    <p:sp>
                      <p:nvSpPr>
                        <p:cNvPr id="38" name="Rectangle 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9" name="Trapezoid 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 name="Straight Connector 39"/>
                        <p:cNvCxnSpPr>
                          <a:stCxn id="38" idx="3"/>
                          <a:endCxn id="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4" name="Group 33"/>
                      <p:cNvGrpSpPr/>
                      <p:nvPr/>
                    </p:nvGrpSpPr>
                    <p:grpSpPr>
                      <a:xfrm>
                        <a:off x="1905000" y="5060958"/>
                        <a:ext cx="981004" cy="234942"/>
                        <a:chOff x="3717645" y="1687844"/>
                        <a:chExt cx="981004" cy="234942"/>
                      </a:xfrm>
                    </p:grpSpPr>
                    <p:sp>
                      <p:nvSpPr>
                        <p:cNvPr id="35" name="Rectangle 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6" name="Trapezoid 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7" name="Straight Connector 36"/>
                        <p:cNvCxnSpPr>
                          <a:stCxn id="35" idx="3"/>
                          <a:endCxn id="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8" name="TextBox 27"/>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 name="TextBox 24"/>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grpSp>
      </p:grpSp>
      <p:grpSp>
        <p:nvGrpSpPr>
          <p:cNvPr id="130" name="Group 129"/>
          <p:cNvGrpSpPr/>
          <p:nvPr/>
        </p:nvGrpSpPr>
        <p:grpSpPr>
          <a:xfrm>
            <a:off x="5648860" y="3475954"/>
            <a:ext cx="1294527" cy="776470"/>
            <a:chOff x="5780483" y="4443230"/>
            <a:chExt cx="1294527" cy="776470"/>
          </a:xfrm>
        </p:grpSpPr>
        <p:sp>
          <p:nvSpPr>
            <p:cNvPr id="128" name="TextBox 127"/>
            <p:cNvSpPr txBox="1"/>
            <p:nvPr/>
          </p:nvSpPr>
          <p:spPr>
            <a:xfrm>
              <a:off x="5780483" y="4443230"/>
              <a:ext cx="1294527" cy="439674"/>
            </a:xfrm>
            <a:prstGeom prst="rect">
              <a:avLst/>
            </a:prstGeom>
            <a:noFill/>
          </p:spPr>
          <p:txBody>
            <a:bodyPr wrap="none" lIns="130622" tIns="65311" rIns="130622" bIns="65311" rtlCol="0">
              <a:spAutoFit/>
            </a:bodyPr>
            <a:lstStyle/>
            <a:p>
              <a:r>
                <a:rPr lang="en-US" sz="2000" dirty="0" smtClean="0">
                  <a:latin typeface="Gadugi" charset="0"/>
                  <a:ea typeface="Gadugi" charset="0"/>
                  <a:cs typeface="Gadugi" charset="0"/>
                </a:rPr>
                <a:t>Compiler</a:t>
              </a:r>
              <a:endParaRPr lang="en-US" sz="2000" dirty="0">
                <a:latin typeface="Gadugi" charset="0"/>
                <a:ea typeface="Gadugi" charset="0"/>
                <a:cs typeface="Gadugi" charset="0"/>
              </a:endParaRPr>
            </a:p>
          </p:txBody>
        </p:sp>
        <p:sp>
          <p:nvSpPr>
            <p:cNvPr id="129" name="Right Arrow 128"/>
            <p:cNvSpPr/>
            <p:nvPr/>
          </p:nvSpPr>
          <p:spPr>
            <a:xfrm>
              <a:off x="6057900" y="4838700"/>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grpSp>
      <p:sp>
        <p:nvSpPr>
          <p:cNvPr id="131" name="Rounded Rectangle 130"/>
          <p:cNvSpPr/>
          <p:nvPr/>
        </p:nvSpPr>
        <p:spPr>
          <a:xfrm>
            <a:off x="578942" y="5537201"/>
            <a:ext cx="11034117"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latin typeface="Seravek"/>
                <a:cs typeface="Seravek"/>
              </a:rPr>
              <a:t>Program in imperative DSL, compile to run at line-rate</a:t>
            </a:r>
          </a:p>
        </p:txBody>
      </p:sp>
    </p:spTree>
    <p:custDataLst>
      <p:tags r:id="rId1"/>
    </p:custDataLst>
    <p:extLst>
      <p:ext uri="{BB962C8B-B14F-4D97-AF65-F5344CB8AC3E}">
        <p14:creationId xmlns:p14="http://schemas.microsoft.com/office/powerpoint/2010/main" val="59626148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atoms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Stateless operations</a:t>
            </a:r>
          </a:p>
          <a:p>
            <a:pPr lvl="1"/>
            <a:r>
              <a:rPr lang="en-US" dirty="0">
                <a:latin typeface="Gadugi" panose="020B0502040204020203" pitchFamily="34" charset="0"/>
              </a:rPr>
              <a:t>E.g., </a:t>
            </a:r>
            <a:r>
              <a:rPr lang="en-US" dirty="0" smtClean="0">
                <a:latin typeface="Gadugi" panose="020B0502040204020203" pitchFamily="34" charset="0"/>
              </a:rPr>
              <a:t>pkt.f4 </a:t>
            </a:r>
            <a:r>
              <a:rPr lang="en-US" dirty="0">
                <a:latin typeface="Gadugi" panose="020B0502040204020203" pitchFamily="34" charset="0"/>
              </a:rPr>
              <a:t>= </a:t>
            </a:r>
            <a:r>
              <a:rPr lang="en-US" dirty="0" smtClean="0">
                <a:latin typeface="Gadugi" panose="020B0502040204020203" pitchFamily="34" charset="0"/>
              </a:rPr>
              <a:t>pkt.f1 </a:t>
            </a:r>
            <a:r>
              <a:rPr lang="en-US" dirty="0">
                <a:latin typeface="Gadugi" panose="020B0502040204020203" pitchFamily="34" charset="0"/>
              </a:rPr>
              <a:t>+ </a:t>
            </a:r>
            <a:r>
              <a:rPr lang="en-US" dirty="0" smtClean="0">
                <a:latin typeface="Gadugi" panose="020B0502040204020203" pitchFamily="34" charset="0"/>
              </a:rPr>
              <a:t>pkt.f2 </a:t>
            </a:r>
            <a:r>
              <a:rPr lang="en-US" dirty="0">
                <a:latin typeface="Gadugi" panose="020B0502040204020203" pitchFamily="34" charset="0"/>
              </a:rPr>
              <a:t>– </a:t>
            </a:r>
            <a:r>
              <a:rPr lang="en-US" dirty="0" smtClean="0">
                <a:latin typeface="Gadugi" panose="020B0502040204020203" pitchFamily="34" charset="0"/>
              </a:rPr>
              <a:t>pkt.f3</a:t>
            </a:r>
            <a:endParaRPr lang="en-US" dirty="0">
              <a:latin typeface="Gadugi" panose="020B0502040204020203" pitchFamily="34" charset="0"/>
            </a:endParaRPr>
          </a:p>
          <a:p>
            <a:pPr lvl="1"/>
            <a:r>
              <a:rPr lang="en-US" dirty="0" smtClean="0">
                <a:latin typeface="Gadugi" panose="020B0502040204020203" pitchFamily="34" charset="0"/>
              </a:rPr>
              <a:t>Can be easily pipelined into two stages</a:t>
            </a:r>
          </a:p>
          <a:p>
            <a:pPr lvl="1"/>
            <a:r>
              <a:rPr lang="en-US" dirty="0" smtClean="0">
                <a:latin typeface="Gadugi" panose="020B0502040204020203" pitchFamily="34" charset="0"/>
              </a:rPr>
              <a:t>Suffices to provide simple stateless atoms alone</a:t>
            </a:r>
          </a:p>
          <a:p>
            <a:endParaRPr lang="en-US" dirty="0" smtClean="0">
              <a:latin typeface="Gadugi" panose="020B0502040204020203" pitchFamily="34" charset="0"/>
            </a:endParaRPr>
          </a:p>
          <a:p>
            <a:r>
              <a:rPr lang="en-US" dirty="0" err="1" smtClean="0">
                <a:latin typeface="Gadugi" panose="020B0502040204020203" pitchFamily="34" charset="0"/>
              </a:rPr>
              <a:t>Stateful</a:t>
            </a:r>
            <a:r>
              <a:rPr lang="en-US" dirty="0" smtClean="0">
                <a:latin typeface="Gadugi" panose="020B0502040204020203" pitchFamily="34" charset="0"/>
              </a:rPr>
              <a:t> operations</a:t>
            </a:r>
          </a:p>
          <a:p>
            <a:pPr lvl="1"/>
            <a:r>
              <a:rPr lang="en-US" dirty="0">
                <a:latin typeface="Gadugi" panose="020B0502040204020203" pitchFamily="34" charset="0"/>
              </a:rPr>
              <a:t>E.g., x = x + 1</a:t>
            </a:r>
          </a:p>
          <a:p>
            <a:pPr lvl="1"/>
            <a:r>
              <a:rPr lang="en-US" dirty="0" smtClean="0">
                <a:latin typeface="Gadugi" panose="020B0502040204020203" pitchFamily="34" charset="0"/>
              </a:rPr>
              <a:t>Cannot be pipelined; needs an atomic </a:t>
            </a:r>
            <a:r>
              <a:rPr lang="en-US" dirty="0" err="1" smtClean="0">
                <a:latin typeface="Gadugi" panose="020B0502040204020203" pitchFamily="34" charset="0"/>
              </a:rPr>
              <a:t>read+modify+write</a:t>
            </a:r>
            <a:r>
              <a:rPr lang="en-US" dirty="0" smtClean="0">
                <a:latin typeface="Gadugi" panose="020B0502040204020203" pitchFamily="34" charset="0"/>
              </a:rPr>
              <a:t> instruction</a:t>
            </a:r>
          </a:p>
          <a:p>
            <a:pPr lvl="1"/>
            <a:r>
              <a:rPr lang="en-US" dirty="0" smtClean="0">
                <a:latin typeface="Gadugi" panose="020B0502040204020203" pitchFamily="34" charset="0"/>
              </a:rPr>
              <a:t>Explicitly design each </a:t>
            </a:r>
            <a:r>
              <a:rPr lang="en-US" dirty="0" err="1" smtClean="0">
                <a:latin typeface="Gadugi" panose="020B0502040204020203" pitchFamily="34" charset="0"/>
              </a:rPr>
              <a:t>stateful</a:t>
            </a:r>
            <a:r>
              <a:rPr lang="en-US" dirty="0" smtClean="0">
                <a:latin typeface="Gadugi" panose="020B0502040204020203" pitchFamily="34" charset="0"/>
              </a:rPr>
              <a:t> operation in </a:t>
            </a:r>
            <a:r>
              <a:rPr lang="en-US" dirty="0">
                <a:latin typeface="Gadugi" panose="020B0502040204020203" pitchFamily="34" charset="0"/>
              </a:rPr>
              <a:t>hardware </a:t>
            </a:r>
            <a:r>
              <a:rPr lang="en-US" dirty="0" smtClean="0">
                <a:latin typeface="Gadugi" panose="020B0502040204020203" pitchFamily="34" charset="0"/>
              </a:rPr>
              <a:t>for atomicity</a:t>
            </a:r>
          </a:p>
          <a:p>
            <a:pPr lvl="1"/>
            <a:r>
              <a:rPr lang="en-US" dirty="0" smtClean="0"/>
              <a:t>Determines which algorithms run at line rate</a:t>
            </a:r>
            <a:endParaRPr lang="en-US" dirty="0">
              <a:latin typeface="Gadugi" panose="020B0502040204020203" pitchFamily="34" charset="0"/>
            </a:endParaRPr>
          </a:p>
        </p:txBody>
      </p:sp>
    </p:spTree>
    <p:extLst>
      <p:ext uri="{BB962C8B-B14F-4D97-AF65-F5344CB8AC3E}">
        <p14:creationId xmlns:p14="http://schemas.microsoft.com/office/powerpoint/2010/main" val="129936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4300" y="5911477"/>
            <a:ext cx="119253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Software vs. hardware routers</a:t>
            </a:r>
            <a:endParaRPr lang="en-US" dirty="0">
              <a:latin typeface="Gadugi" panose="020B0502040204020203" pitchFamily="34" charset="0"/>
            </a:endParaRPr>
          </a:p>
        </p:txBody>
      </p:sp>
      <p:sp>
        <p:nvSpPr>
          <p:cNvPr id="3" name="TextBox 2"/>
          <p:cNvSpPr txBox="1"/>
          <p:nvPr/>
        </p:nvSpPr>
        <p:spPr>
          <a:xfrm>
            <a:off x="217991" y="6015157"/>
            <a:ext cx="11897809" cy="477054"/>
          </a:xfrm>
          <a:prstGeom prst="rect">
            <a:avLst/>
          </a:prstGeom>
          <a:noFill/>
        </p:spPr>
        <p:txBody>
          <a:bodyPr wrap="none" rtlCol="0">
            <a:spAutoFit/>
          </a:bodyPr>
          <a:lstStyle/>
          <a:p>
            <a:r>
              <a:rPr lang="en-US" sz="2500" dirty="0">
                <a:latin typeface="Gadugi" panose="020B0502040204020203" pitchFamily="34" charset="0"/>
              </a:rPr>
              <a:t>S</a:t>
            </a:r>
            <a:r>
              <a:rPr lang="en-US" sz="2500" dirty="0" smtClean="0">
                <a:latin typeface="Gadugi" panose="020B0502040204020203" pitchFamily="34" charset="0"/>
              </a:rPr>
              <a:t>oftware routers (CPUs, NPUs, GPUs, multi-core, FPGA) lose 10—100x performance</a:t>
            </a:r>
          </a:p>
        </p:txBody>
      </p:sp>
      <p:graphicFrame>
        <p:nvGraphicFramePr>
          <p:cNvPr id="9" name="Chart 8"/>
          <p:cNvGraphicFramePr/>
          <p:nvPr>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48493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0" dur="500"/>
                                        <p:tgtEl>
                                          <p:spTgt spid="9">
                                            <p:graphicEl>
                                              <a:chart seriesIdx="0" categoryIdx="-4" bldStep="series"/>
                                            </p:graphic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3" dur="500"/>
                                        <p:tgtEl>
                                          <p:spTgt spid="9">
                                            <p:graphicEl>
                                              <a:chart seriesIdx="1" categoryIdx="-4" bldStep="series"/>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Graphic spid="9" grpId="0">
        <p:bldSub>
          <a:bldChart bld="series"/>
        </p:bldSub>
      </p:bldGraphic>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ounded Rectangle 84"/>
          <p:cNvSpPr/>
          <p:nvPr/>
        </p:nvSpPr>
        <p:spPr>
          <a:xfrm>
            <a:off x="3579470" y="4764054"/>
            <a:ext cx="5554980" cy="16279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3579470" y="3501833"/>
            <a:ext cx="4259580"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3571850" y="1883344"/>
            <a:ext cx="3257623" cy="902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3571850" y="1905729"/>
            <a:ext cx="3257623" cy="861774"/>
          </a:xfrm>
          <a:prstGeom prst="rect">
            <a:avLst/>
          </a:prstGeom>
          <a:noFill/>
        </p:spPr>
        <p:txBody>
          <a:bodyPr wrap="none" rtlCol="0">
            <a:spAutoFit/>
          </a:bodyPr>
          <a:lstStyle/>
          <a:p>
            <a:r>
              <a:rPr lang="en-US" sz="2500" dirty="0" smtClean="0">
                <a:latin typeface="Gadugi" panose="020B0502040204020203" pitchFamily="34" charset="0"/>
              </a:rPr>
              <a:t>pkt.f1 </a:t>
            </a:r>
            <a:r>
              <a:rPr lang="en-US" sz="2500" dirty="0">
                <a:latin typeface="Gadugi" panose="020B0502040204020203" pitchFamily="34" charset="0"/>
              </a:rPr>
              <a:t>= x;</a:t>
            </a:r>
          </a:p>
          <a:p>
            <a:r>
              <a:rPr lang="en-US" sz="2500" dirty="0" smtClean="0">
                <a:latin typeface="Gadugi" panose="020B0502040204020203" pitchFamily="34" charset="0"/>
              </a:rPr>
              <a:t>x = (pkt.f2 | constant);</a:t>
            </a:r>
          </a:p>
        </p:txBody>
      </p:sp>
      <p:sp>
        <p:nvSpPr>
          <p:cNvPr id="79" name="TextBox 78"/>
          <p:cNvSpPr txBox="1"/>
          <p:nvPr/>
        </p:nvSpPr>
        <p:spPr>
          <a:xfrm>
            <a:off x="3571850" y="3546601"/>
            <a:ext cx="5024515" cy="477054"/>
          </a:xfrm>
          <a:prstGeom prst="rect">
            <a:avLst/>
          </a:prstGeom>
          <a:noFill/>
        </p:spPr>
        <p:txBody>
          <a:bodyPr wrap="square" rtlCol="0">
            <a:spAutoFit/>
          </a:bodyPr>
          <a:lstStyle/>
          <a:p>
            <a:r>
              <a:rPr lang="en-US" sz="2500" dirty="0" smtClean="0">
                <a:latin typeface="Gadugi" panose="020B0502040204020203" pitchFamily="34" charset="0"/>
              </a:rPr>
              <a:t>x </a:t>
            </a:r>
            <a:r>
              <a:rPr lang="en-US" sz="2500" dirty="0">
                <a:latin typeface="Gadugi" panose="020B0502040204020203" pitchFamily="34" charset="0"/>
              </a:rPr>
              <a:t>= </a:t>
            </a:r>
            <a:r>
              <a:rPr lang="en-US" sz="2500" dirty="0" smtClean="0">
                <a:latin typeface="Gadugi" panose="020B0502040204020203" pitchFamily="34" charset="0"/>
              </a:rPr>
              <a:t>(x | 0) </a:t>
            </a:r>
            <a:r>
              <a:rPr lang="en-US" sz="2500" dirty="0">
                <a:latin typeface="Gadugi" panose="020B0502040204020203" pitchFamily="34" charset="0"/>
              </a:rPr>
              <a:t>+ (</a:t>
            </a:r>
            <a:r>
              <a:rPr lang="en-US" sz="2500" dirty="0" err="1">
                <a:latin typeface="Gadugi" panose="020B0502040204020203" pitchFamily="34" charset="0"/>
              </a:rPr>
              <a:t>pkt.f</a:t>
            </a:r>
            <a:r>
              <a:rPr lang="en-US" sz="2500" dirty="0">
                <a:latin typeface="Gadugi" panose="020B0502040204020203" pitchFamily="34" charset="0"/>
              </a:rPr>
              <a:t> |</a:t>
            </a:r>
            <a:r>
              <a:rPr lang="en-US" sz="2500" dirty="0" smtClean="0">
                <a:latin typeface="Gadugi" panose="020B0502040204020203" pitchFamily="34" charset="0"/>
              </a:rPr>
              <a:t> </a:t>
            </a:r>
            <a:r>
              <a:rPr lang="en-US" sz="2500" dirty="0">
                <a:latin typeface="Gadugi" panose="020B0502040204020203" pitchFamily="34" charset="0"/>
              </a:rPr>
              <a:t>constant</a:t>
            </a:r>
            <a:r>
              <a:rPr lang="en-US" sz="2500" dirty="0" smtClean="0">
                <a:latin typeface="Gadugi" panose="020B0502040204020203" pitchFamily="34" charset="0"/>
              </a:rPr>
              <a:t>);</a:t>
            </a:r>
            <a:endParaRPr lang="en-US" sz="2500" dirty="0">
              <a:latin typeface="Gadugi" panose="020B0502040204020203" pitchFamily="34" charset="0"/>
            </a:endParaRPr>
          </a:p>
        </p:txBody>
      </p:sp>
      <p:sp>
        <p:nvSpPr>
          <p:cNvPr id="81" name="TextBox 80"/>
          <p:cNvSpPr txBox="1"/>
          <p:nvPr/>
        </p:nvSpPr>
        <p:spPr>
          <a:xfrm>
            <a:off x="3624994" y="4747817"/>
            <a:ext cx="6972300" cy="1631216"/>
          </a:xfrm>
          <a:prstGeom prst="rect">
            <a:avLst/>
          </a:prstGeom>
          <a:noFill/>
        </p:spPr>
        <p:txBody>
          <a:bodyPr wrap="square" rtlCol="0">
            <a:spAutoFit/>
          </a:bodyPr>
          <a:lstStyle/>
          <a:p>
            <a:r>
              <a:rPr lang="en-US" sz="2500" dirty="0" smtClean="0">
                <a:latin typeface="Gadugi" panose="020B0502040204020203" pitchFamily="34" charset="0"/>
              </a:rPr>
              <a:t>if (predicate(x, pkt.f1, pkt.f2))</a:t>
            </a:r>
          </a:p>
          <a:p>
            <a:r>
              <a:rPr lang="en-US" sz="2500" dirty="0" smtClean="0">
                <a:latin typeface="Gadugi" panose="020B0502040204020203" pitchFamily="34" charset="0"/>
              </a:rPr>
              <a:t>  x </a:t>
            </a:r>
            <a:r>
              <a:rPr lang="en-US" sz="2500" dirty="0">
                <a:latin typeface="Gadugi" panose="020B0502040204020203" pitchFamily="34" charset="0"/>
              </a:rPr>
              <a:t>= </a:t>
            </a:r>
            <a:r>
              <a:rPr lang="en-US" sz="2500" dirty="0" smtClean="0">
                <a:latin typeface="Gadugi" panose="020B0502040204020203" pitchFamily="34" charset="0"/>
              </a:rPr>
              <a:t>(x | 0) + </a:t>
            </a:r>
            <a:r>
              <a:rPr lang="en-US" sz="2500" dirty="0">
                <a:latin typeface="Gadugi" panose="020B0502040204020203" pitchFamily="34" charset="0"/>
              </a:rPr>
              <a:t>(</a:t>
            </a:r>
            <a:r>
              <a:rPr lang="en-US" sz="2500" dirty="0" smtClean="0">
                <a:latin typeface="Gadugi" panose="020B0502040204020203" pitchFamily="34" charset="0"/>
              </a:rPr>
              <a:t>pkt.f1 | pkt.f2 | constant);</a:t>
            </a:r>
          </a:p>
          <a:p>
            <a:r>
              <a:rPr lang="en-US" sz="2500" dirty="0" smtClean="0">
                <a:latin typeface="Gadugi" panose="020B0502040204020203" pitchFamily="34" charset="0"/>
              </a:rPr>
              <a:t>else:</a:t>
            </a:r>
          </a:p>
          <a:p>
            <a:r>
              <a:rPr lang="en-US" sz="2500" dirty="0">
                <a:latin typeface="Gadugi" panose="020B0502040204020203" pitchFamily="34" charset="0"/>
              </a:rPr>
              <a:t> </a:t>
            </a:r>
            <a:r>
              <a:rPr lang="en-US" sz="2500" dirty="0" smtClean="0">
                <a:latin typeface="Gadugi" panose="020B0502040204020203" pitchFamily="34" charset="0"/>
              </a:rPr>
              <a:t> x = x</a:t>
            </a:r>
            <a:endParaRPr lang="en-US" sz="2500" dirty="0">
              <a:latin typeface="Gadugi" panose="020B0502040204020203" pitchFamily="34" charset="0"/>
            </a:endParaRPr>
          </a:p>
        </p:txBody>
      </p:sp>
      <p:sp>
        <p:nvSpPr>
          <p:cNvPr id="86" name="TextBox 85"/>
          <p:cNvSpPr txBox="1"/>
          <p:nvPr/>
        </p:nvSpPr>
        <p:spPr>
          <a:xfrm>
            <a:off x="3131887" y="1295400"/>
            <a:ext cx="5928226" cy="553998"/>
          </a:xfrm>
          <a:prstGeom prst="rect">
            <a:avLst/>
          </a:prstGeom>
          <a:noFill/>
        </p:spPr>
        <p:txBody>
          <a:bodyPr wrap="none" rtlCol="0">
            <a:spAutoFit/>
          </a:bodyPr>
          <a:lstStyle/>
          <a:p>
            <a:r>
              <a:rPr lang="en-US" sz="3000" dirty="0" smtClean="0">
                <a:latin typeface="Gadugi" panose="020B0502040204020203" pitchFamily="34" charset="0"/>
              </a:rPr>
              <a:t>Read/Write (R/W) (Bloom Filters)</a:t>
            </a:r>
            <a:endParaRPr lang="en-US" sz="3000" dirty="0">
              <a:latin typeface="Gadugi" panose="020B0502040204020203" pitchFamily="34" charset="0"/>
            </a:endParaRPr>
          </a:p>
        </p:txBody>
      </p:sp>
      <p:sp>
        <p:nvSpPr>
          <p:cNvPr id="87" name="TextBox 86"/>
          <p:cNvSpPr txBox="1"/>
          <p:nvPr/>
        </p:nvSpPr>
        <p:spPr>
          <a:xfrm>
            <a:off x="3131887" y="2899589"/>
            <a:ext cx="5657318" cy="553998"/>
          </a:xfrm>
          <a:prstGeom prst="rect">
            <a:avLst/>
          </a:prstGeom>
          <a:noFill/>
        </p:spPr>
        <p:txBody>
          <a:bodyPr wrap="none" rtlCol="0">
            <a:spAutoFit/>
          </a:bodyPr>
          <a:lstStyle/>
          <a:p>
            <a:r>
              <a:rPr lang="en-US" sz="3000" dirty="0" err="1" smtClean="0">
                <a:latin typeface="Gadugi" panose="020B0502040204020203" pitchFamily="34" charset="0"/>
              </a:rPr>
              <a:t>ReadAddWrite</a:t>
            </a:r>
            <a:r>
              <a:rPr lang="en-US" sz="3000" dirty="0" smtClean="0">
                <a:latin typeface="Gadugi" panose="020B0502040204020203" pitchFamily="34" charset="0"/>
              </a:rPr>
              <a:t> (RAW) (Sketches)</a:t>
            </a:r>
            <a:endParaRPr lang="en-US" sz="3000" dirty="0">
              <a:latin typeface="Gadugi" panose="020B0502040204020203" pitchFamily="34" charset="0"/>
            </a:endParaRPr>
          </a:p>
        </p:txBody>
      </p:sp>
      <p:sp>
        <p:nvSpPr>
          <p:cNvPr id="88" name="TextBox 87"/>
          <p:cNvSpPr txBox="1"/>
          <p:nvPr/>
        </p:nvSpPr>
        <p:spPr>
          <a:xfrm>
            <a:off x="3131887" y="4193819"/>
            <a:ext cx="6973384" cy="553998"/>
          </a:xfrm>
          <a:prstGeom prst="rect">
            <a:avLst/>
          </a:prstGeom>
          <a:noFill/>
        </p:spPr>
        <p:txBody>
          <a:bodyPr wrap="none" rtlCol="0">
            <a:spAutoFit/>
          </a:bodyPr>
          <a:lstStyle/>
          <a:p>
            <a:r>
              <a:rPr lang="en-US" sz="3000" dirty="0" smtClean="0">
                <a:latin typeface="Gadugi" panose="020B0502040204020203" pitchFamily="34" charset="0"/>
              </a:rPr>
              <a:t>Predicated </a:t>
            </a:r>
            <a:r>
              <a:rPr lang="en-US" sz="3000" dirty="0" err="1" smtClean="0">
                <a:latin typeface="Gadugi" panose="020B0502040204020203" pitchFamily="34" charset="0"/>
              </a:rPr>
              <a:t>ReadAddWrite</a:t>
            </a:r>
            <a:r>
              <a:rPr lang="en-US" sz="3000" dirty="0" smtClean="0">
                <a:latin typeface="Gadugi" panose="020B0502040204020203" pitchFamily="34" charset="0"/>
              </a:rPr>
              <a:t> (PRAW) (RCP)</a:t>
            </a:r>
            <a:endParaRPr lang="en-US" sz="3000" dirty="0">
              <a:latin typeface="Gadugi" panose="020B0502040204020203" pitchFamily="34" charset="0"/>
            </a:endParaRPr>
          </a:p>
        </p:txBody>
      </p:sp>
      <p:sp>
        <p:nvSpPr>
          <p:cNvPr id="33" name="Title 3"/>
          <p:cNvSpPr>
            <a:spLocks noGrp="1"/>
          </p:cNvSpPr>
          <p:nvPr>
            <p:ph type="title"/>
          </p:nvPr>
        </p:nvSpPr>
        <p:spPr>
          <a:xfrm>
            <a:off x="606270" y="-152341"/>
            <a:ext cx="11014229" cy="1325563"/>
          </a:xfrm>
        </p:spPr>
        <p:txBody>
          <a:bodyPr/>
          <a:lstStyle/>
          <a:p>
            <a:r>
              <a:rPr lang="en-US" dirty="0" err="1" smtClean="0"/>
              <a:t>Stateful</a:t>
            </a:r>
            <a:r>
              <a:rPr lang="en-US" dirty="0" smtClean="0"/>
              <a:t> </a:t>
            </a:r>
            <a:r>
              <a:rPr lang="en-US" dirty="0"/>
              <a:t>a</a:t>
            </a:r>
            <a:r>
              <a:rPr lang="en-US" dirty="0" smtClean="0">
                <a:latin typeface="Gadugi" panose="020B0502040204020203" pitchFamily="34" charset="0"/>
              </a:rPr>
              <a:t>toms for programmable routers</a:t>
            </a:r>
            <a:endParaRPr lang="en-US" dirty="0">
              <a:latin typeface="Gadugi" panose="020B0502040204020203" pitchFamily="34" charset="0"/>
            </a:endParaRPr>
          </a:p>
        </p:txBody>
      </p:sp>
    </p:spTree>
    <p:extLst>
      <p:ext uri="{BB962C8B-B14F-4D97-AF65-F5344CB8AC3E}">
        <p14:creationId xmlns:p14="http://schemas.microsoft.com/office/powerpoint/2010/main" val="3265092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4" grpId="0" animBg="1"/>
      <p:bldP spid="82" grpId="0" animBg="1"/>
      <p:bldP spid="78" grpId="0"/>
      <p:bldP spid="79" grpId="0"/>
      <p:bldP spid="81" grpId="0"/>
      <p:bldP spid="86" grpId="0"/>
      <p:bldP spid="87" grpId="0"/>
      <p:bldP spid="8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Language constraints on </a:t>
            </a:r>
            <a:r>
              <a:rPr lang="en-US" dirty="0">
                <a:latin typeface="Gadugi" panose="020B0502040204020203" pitchFamily="34" charset="0"/>
              </a:rPr>
              <a:t>D</a:t>
            </a:r>
            <a:r>
              <a:rPr lang="en-US" dirty="0" smtClean="0">
                <a:latin typeface="Gadugi" panose="020B0502040204020203" pitchFamily="34" charset="0"/>
              </a:rPr>
              <a:t>omino</a:t>
            </a:r>
            <a:endParaRPr lang="en-US" dirty="0">
              <a:latin typeface="Gadugi" panose="020B0502040204020203" pitchFamily="34" charset="0"/>
            </a:endParaRPr>
          </a:p>
        </p:txBody>
      </p:sp>
      <p:sp>
        <p:nvSpPr>
          <p:cNvPr id="7" name="Content Placeholder 6"/>
          <p:cNvSpPr>
            <a:spLocks noGrp="1"/>
          </p:cNvSpPr>
          <p:nvPr>
            <p:ph idx="1"/>
          </p:nvPr>
        </p:nvSpPr>
        <p:spPr/>
        <p:txBody>
          <a:bodyPr/>
          <a:lstStyle/>
          <a:p>
            <a:r>
              <a:rPr lang="en-US" dirty="0" smtClean="0">
                <a:latin typeface="Gadugi" panose="020B0502040204020203" pitchFamily="34" charset="0"/>
              </a:rPr>
              <a:t>No loops (for, while, do-while)</a:t>
            </a:r>
          </a:p>
          <a:p>
            <a:r>
              <a:rPr lang="en-US" dirty="0" smtClean="0">
                <a:latin typeface="Gadugi" panose="020B0502040204020203" pitchFamily="34" charset="0"/>
              </a:rPr>
              <a:t>No unstructured control flow (break, continue, </a:t>
            </a:r>
            <a:r>
              <a:rPr lang="en-US" dirty="0" err="1" smtClean="0">
                <a:latin typeface="Gadugi" panose="020B0502040204020203" pitchFamily="34" charset="0"/>
              </a:rPr>
              <a:t>goto</a:t>
            </a:r>
            <a:r>
              <a:rPr lang="en-US" dirty="0" smtClean="0">
                <a:latin typeface="Gadugi" panose="020B0502040204020203" pitchFamily="34" charset="0"/>
              </a:rPr>
              <a:t>)</a:t>
            </a:r>
          </a:p>
          <a:p>
            <a:r>
              <a:rPr lang="en-US" dirty="0" smtClean="0">
                <a:latin typeface="Gadugi" panose="020B0502040204020203" pitchFamily="34" charset="0"/>
              </a:rPr>
              <a:t>No pointers, heaps</a:t>
            </a:r>
          </a:p>
          <a:p>
            <a:endParaRPr lang="en-US" dirty="0">
              <a:latin typeface="Gadugi" panose="020B0502040204020203" pitchFamily="34" charset="0"/>
            </a:endParaRPr>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bin packing</a:t>
            </a:r>
            <a:endParaRPr lang="en-US" dirty="0">
              <a:latin typeface="Gadugi" panose="020B0502040204020203" pitchFamily="34" charset="0"/>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Gadugi" panose="020B0502040204020203" pitchFamily="34" charset="0"/>
            </a:endParaRPr>
          </a:p>
          <a:p>
            <a:pPr marL="0" indent="0">
              <a:buNone/>
            </a:pPr>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t>Where do </a:t>
            </a:r>
            <a:r>
              <a:rPr lang="en-US" smtClean="0"/>
              <a:t>programmable switches </a:t>
            </a:r>
            <a:r>
              <a:rPr lang="en-US" dirty="0" smtClean="0"/>
              <a:t>fall short?</a:t>
            </a:r>
            <a:endParaRPr lang="en-US" dirty="0"/>
          </a:p>
        </p:txBody>
      </p:sp>
      <p:sp>
        <p:nvSpPr>
          <p:cNvPr id="3" name="Content Placeholder 2"/>
          <p:cNvSpPr>
            <a:spLocks noGrp="1"/>
          </p:cNvSpPr>
          <p:nvPr>
            <p:ph idx="1"/>
          </p:nvPr>
        </p:nvSpPr>
        <p:spPr>
          <a:xfrm>
            <a:off x="838200" y="1825625"/>
            <a:ext cx="10858500" cy="4351338"/>
          </a:xfrm>
        </p:spPr>
        <p:txBody>
          <a:bodyPr>
            <a:normAutofit/>
          </a:bodyPr>
          <a:lstStyle/>
          <a:p>
            <a:r>
              <a:rPr lang="en-US" dirty="0" smtClean="0"/>
              <a:t>Hard to program data-plane algorithms today</a:t>
            </a:r>
          </a:p>
          <a:p>
            <a:pPr lvl="1"/>
            <a:r>
              <a:rPr lang="en-US" dirty="0" smtClean="0"/>
              <a:t>Hardware good for stateless tasks (forwarding), not </a:t>
            </a:r>
            <a:r>
              <a:rPr lang="en-US" dirty="0" err="1" smtClean="0"/>
              <a:t>stateful</a:t>
            </a:r>
            <a:r>
              <a:rPr lang="en-US" dirty="0" smtClean="0"/>
              <a:t> ones (AQM)</a:t>
            </a:r>
          </a:p>
          <a:p>
            <a:pPr lvl="1"/>
            <a:r>
              <a:rPr lang="en-US" dirty="0" smtClean="0"/>
              <a:t>Low-level languages (P4, POF).</a:t>
            </a:r>
          </a:p>
          <a:p>
            <a:pPr lvl="1"/>
            <a:endParaRPr lang="en-US" dirty="0"/>
          </a:p>
          <a:p>
            <a:r>
              <a:rPr lang="en-US" dirty="0" smtClean="0"/>
              <a:t>Challenges</a:t>
            </a:r>
          </a:p>
          <a:p>
            <a:pPr lvl="1"/>
            <a:r>
              <a:rPr lang="en-US" dirty="0" smtClean="0"/>
              <a:t>Can we program data-plane algorithms in a high-level language?</a:t>
            </a:r>
          </a:p>
          <a:p>
            <a:pPr lvl="1"/>
            <a:r>
              <a:rPr lang="en-US" dirty="0" smtClean="0"/>
              <a:t>Can we design a </a:t>
            </a:r>
            <a:r>
              <a:rPr lang="en-US" dirty="0" err="1" smtClean="0"/>
              <a:t>stateful</a:t>
            </a:r>
            <a:r>
              <a:rPr lang="en-US" dirty="0" smtClean="0"/>
              <a:t> instruction set supporting these algorithms?</a:t>
            </a:r>
          </a:p>
        </p:txBody>
      </p:sp>
    </p:spTree>
    <p:extLst>
      <p:ext uri="{BB962C8B-B14F-4D97-AF65-F5344CB8AC3E}">
        <p14:creationId xmlns:p14="http://schemas.microsoft.com/office/powerpoint/2010/main" val="143352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Content Placeholder 2"/>
          <p:cNvSpPr>
            <a:spLocks noGrp="1"/>
          </p:cNvSpPr>
          <p:nvPr>
            <p:ph idx="1"/>
          </p:nvPr>
        </p:nvSpPr>
        <p:spPr>
          <a:xfrm>
            <a:off x="838200" y="1825625"/>
            <a:ext cx="11353800" cy="4351338"/>
          </a:xfrm>
        </p:spPr>
        <p:txBody>
          <a:bodyPr/>
          <a:lstStyle/>
          <a:p>
            <a:r>
              <a:rPr lang="en-US" dirty="0" smtClean="0"/>
              <a:t>Packet transaction: High-level abstraction for data-plane algorithms</a:t>
            </a:r>
          </a:p>
          <a:p>
            <a:pPr lvl="1"/>
            <a:r>
              <a:rPr lang="en-US" dirty="0" smtClean="0"/>
              <a:t>Examples of several algorithms as packet transactions</a:t>
            </a:r>
          </a:p>
          <a:p>
            <a:pPr lvl="1"/>
            <a:endParaRPr lang="en-US" dirty="0"/>
          </a:p>
          <a:p>
            <a:r>
              <a:rPr lang="en-US" dirty="0" smtClean="0"/>
              <a:t>Atoms: A representation for switch instruction sets</a:t>
            </a:r>
          </a:p>
          <a:p>
            <a:pPr lvl="1"/>
            <a:r>
              <a:rPr lang="en-US" dirty="0" smtClean="0"/>
              <a:t>Seven concrete </a:t>
            </a:r>
            <a:r>
              <a:rPr lang="en-US" dirty="0" err="1" smtClean="0"/>
              <a:t>stateful</a:t>
            </a:r>
            <a:r>
              <a:rPr lang="en-US" dirty="0" smtClean="0"/>
              <a:t> instructions</a:t>
            </a:r>
          </a:p>
          <a:p>
            <a:pPr lvl="1"/>
            <a:endParaRPr lang="en-US" dirty="0"/>
          </a:p>
          <a:p>
            <a:r>
              <a:rPr lang="en-US" dirty="0" smtClean="0"/>
              <a:t>Compiler from packet transactions to atoms</a:t>
            </a:r>
          </a:p>
          <a:p>
            <a:pPr lvl="1"/>
            <a:r>
              <a:rPr lang="en-US" dirty="0" smtClean="0"/>
              <a:t>Allows us to iteratively design switch instruction sets</a:t>
            </a:r>
          </a:p>
          <a:p>
            <a:pPr lvl="1"/>
            <a:endParaRPr lang="en-US" dirty="0" smtClean="0"/>
          </a:p>
          <a:p>
            <a:endParaRPr lang="en-US" dirty="0"/>
          </a:p>
          <a:p>
            <a:endParaRPr lang="en-US" dirty="0"/>
          </a:p>
        </p:txBody>
      </p:sp>
    </p:spTree>
    <p:extLst>
      <p:ext uri="{BB962C8B-B14F-4D97-AF65-F5344CB8AC3E}">
        <p14:creationId xmlns:p14="http://schemas.microsoft.com/office/powerpoint/2010/main" val="316730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grpSp>
        <p:nvGrpSpPr>
          <p:cNvPr id="20" name="Group 19"/>
          <p:cNvGrpSpPr/>
          <p:nvPr/>
        </p:nvGrpSpPr>
        <p:grpSpPr>
          <a:xfrm>
            <a:off x="685800" y="5410200"/>
            <a:ext cx="2857500" cy="1449407"/>
            <a:chOff x="609600" y="5410200"/>
            <a:chExt cx="2857500" cy="1449407"/>
          </a:xfrm>
        </p:grpSpPr>
        <p:cxnSp>
          <p:nvCxnSpPr>
            <p:cNvPr id="7" name="Straight Arrow Connector 6"/>
            <p:cNvCxnSpPr/>
            <p:nvPr/>
          </p:nvCxnSpPr>
          <p:spPr>
            <a:xfrm flipH="1">
              <a:off x="2319000" y="5410200"/>
              <a:ext cx="1148100" cy="51246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09600" y="5905500"/>
              <a:ext cx="2095500" cy="954107"/>
            </a:xfrm>
            <a:prstGeom prst="rect">
              <a:avLst/>
            </a:prstGeom>
            <a:noFill/>
          </p:spPr>
          <p:txBody>
            <a:bodyPr wrap="square" rtlCol="0">
              <a:spAutoFit/>
            </a:bodyPr>
            <a:lstStyle/>
            <a:p>
              <a:r>
                <a:rPr lang="en-US" sz="2800" dirty="0">
                  <a:latin typeface="+mj-lt"/>
                  <a:cs typeface="Seravek"/>
                </a:rPr>
                <a:t>p</a:t>
              </a:r>
              <a:r>
                <a:rPr lang="en-US" sz="2800" dirty="0" smtClean="0">
                  <a:latin typeface="+mj-lt"/>
                  <a:cs typeface="Seravek"/>
                </a:rPr>
                <a:t>acket fields</a:t>
              </a:r>
              <a:endParaRPr lang="en-US" sz="2800" dirty="0">
                <a:latin typeface="+mj-lt"/>
                <a:cs typeface="Seravek"/>
              </a:endParaRPr>
            </a:p>
          </p:txBody>
        </p:sp>
      </p:grpSp>
      <p:grpSp>
        <p:nvGrpSpPr>
          <p:cNvPr id="23" name="Group 22"/>
          <p:cNvGrpSpPr/>
          <p:nvPr/>
        </p:nvGrpSpPr>
        <p:grpSpPr>
          <a:xfrm>
            <a:off x="7277100" y="4991100"/>
            <a:ext cx="3581400" cy="1219200"/>
            <a:chOff x="7277100" y="4991100"/>
            <a:chExt cx="3581400" cy="1219200"/>
          </a:xfrm>
        </p:grpSpPr>
        <p:cxnSp>
          <p:nvCxnSpPr>
            <p:cNvPr id="39" name="Straight Arrow Connector 38"/>
            <p:cNvCxnSpPr/>
            <p:nvPr/>
          </p:nvCxnSpPr>
          <p:spPr>
            <a:xfrm>
              <a:off x="7277100" y="4991100"/>
              <a:ext cx="1028700" cy="76200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8153400" y="5687080"/>
              <a:ext cx="2705100" cy="523220"/>
            </a:xfrm>
            <a:prstGeom prst="rect">
              <a:avLst/>
            </a:prstGeom>
            <a:noFill/>
          </p:spPr>
          <p:txBody>
            <a:bodyPr wrap="square" rtlCol="0">
              <a:spAutoFit/>
            </a:bodyPr>
            <a:lstStyle/>
            <a:p>
              <a:r>
                <a:rPr lang="en-US" sz="2800" dirty="0" smtClean="0">
                  <a:latin typeface="+mj-lt"/>
                  <a:cs typeface="Seravek"/>
                </a:rPr>
                <a:t>persistent state</a:t>
              </a:r>
              <a:endParaRPr lang="en-US" sz="2800" dirty="0">
                <a:latin typeface="+mj-lt"/>
                <a:cs typeface="Seravek"/>
              </a:endParaRPr>
            </a:p>
          </p:txBody>
        </p:sp>
      </p:grpSp>
    </p:spTree>
    <p:extLst>
      <p:ext uri="{BB962C8B-B14F-4D97-AF65-F5344CB8AC3E}">
        <p14:creationId xmlns:p14="http://schemas.microsoft.com/office/powerpoint/2010/main" val="140274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10"/>
                                        <p:tgtEl>
                                          <p:spTgt spid="20"/>
                                        </p:tgtEl>
                                      </p:cBhvr>
                                    </p:animEffect>
                                    <p:set>
                                      <p:cBhvr>
                                        <p:cTn id="39" dur="1" fill="hold">
                                          <p:stCondLst>
                                            <p:cond delay="9"/>
                                          </p:stCondLst>
                                        </p:cTn>
                                        <p:tgtEl>
                                          <p:spTgt spid="2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
                                        <p:tgtEl>
                                          <p:spTgt spid="23"/>
                                        </p:tgtEl>
                                      </p:cBhvr>
                                    </p:animEffect>
                                    <p:set>
                                      <p:cBhvr>
                                        <p:cTn id="42" dur="1" fill="hold">
                                          <p:stCondLst>
                                            <p:cond delay="9"/>
                                          </p:stCondLst>
                                        </p:cTn>
                                        <p:tgtEl>
                                          <p:spTgt spid="23"/>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4">
                                            <p:txEl>
                                              <p:pRg st="0" end="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5">
                                            <p:txEl>
                                              <p:pRg st="0" end="0"/>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a:t>
            </a:r>
            <a:r>
              <a:rPr lang="en-US" dirty="0" smtClean="0"/>
              <a:t>nder the hood </a:t>
            </a:r>
            <a:r>
              <a:rPr lang="is-IS" dirty="0" smtClean="0"/>
              <a:t>…</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7</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1282617894"/>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8</a:t>
            </a:fld>
            <a:endParaRPr lang="en-US"/>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518095872"/>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9</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latin typeface="Seravek"/>
                <a:cs typeface="Seravek"/>
              </a:rPr>
              <a:t>Typical requirement: 1 </a:t>
            </a:r>
            <a:r>
              <a:rPr lang="en-US" sz="3600" dirty="0" err="1" smtClean="0">
                <a:latin typeface="Seravek"/>
                <a:cs typeface="Seravek"/>
              </a:rPr>
              <a:t>pkt</a:t>
            </a:r>
            <a:r>
              <a:rPr lang="en-US" sz="3600" dirty="0" smtClean="0">
                <a:latin typeface="Seravek"/>
                <a:cs typeface="Seravek"/>
              </a:rPr>
              <a:t> / nanosecond</a:t>
            </a:r>
          </a:p>
        </p:txBody>
      </p:sp>
    </p:spTree>
    <p:custDataLst>
      <p:tags r:id="rId1"/>
    </p:custDataLst>
    <p:extLst>
      <p:ext uri="{BB962C8B-B14F-4D97-AF65-F5344CB8AC3E}">
        <p14:creationId xmlns:p14="http://schemas.microsoft.com/office/powerpoint/2010/main" val="105194433"/>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par>
                                <p:cTn id="7" presetID="0" presetClass="path" presetSubtype="0" fill="hold" nodeType="withEffect">
                                  <p:stCondLst>
                                    <p:cond delay="0"/>
                                  </p:stCondLst>
                                  <p:childTnLst>
                                    <p:animMotion origin="layout" path="M 3.73757 0.02964 L 10.32596 0.02964 " pathEditMode="relative" rAng="0" ptsTypes="AA">
                                      <p:cBhvr>
                                        <p:cTn id="8" dur="5000" fill="hold"/>
                                        <p:tgtEl>
                                          <p:spTgt spid="15"/>
                                        </p:tgtEl>
                                        <p:attrNameLst>
                                          <p:attrName>ppt_x</p:attrName>
                                          <p:attrName>ppt_y</p:attrName>
                                        </p:attrNameLst>
                                      </p:cBhvr>
                                      <p:rCtr x="329419"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0.8|10.1|14.6|13.3"/>
</p:tagLst>
</file>

<file path=ppt/tags/tag2.xml><?xml version="1.0" encoding="utf-8"?>
<p:tagLst xmlns:a="http://schemas.openxmlformats.org/drawingml/2006/main" xmlns:r="http://schemas.openxmlformats.org/officeDocument/2006/relationships" xmlns:p="http://schemas.openxmlformats.org/presentationml/2006/main">
  <p:tag name="TIMING" val="|14.8|8.8"/>
</p:tagLst>
</file>

<file path=ppt/tags/tag3.xml><?xml version="1.0" encoding="utf-8"?>
<p:tagLst xmlns:a="http://schemas.openxmlformats.org/drawingml/2006/main" xmlns:r="http://schemas.openxmlformats.org/officeDocument/2006/relationships" xmlns:p="http://schemas.openxmlformats.org/presentationml/2006/main">
  <p:tag name="TIMING" val="|19.6|1|15.9"/>
</p:tagLst>
</file>

<file path=ppt/tags/tag4.xml><?xml version="1.0" encoding="utf-8"?>
<p:tagLst xmlns:a="http://schemas.openxmlformats.org/drawingml/2006/main" xmlns:r="http://schemas.openxmlformats.org/officeDocument/2006/relationships" xmlns:p="http://schemas.openxmlformats.org/presentationml/2006/main">
  <p:tag name="TIMING" val="|39.8|31.7|24.2"/>
</p:tagLst>
</file>

<file path=ppt/tags/tag5.xml><?xml version="1.0" encoding="utf-8"?>
<p:tagLst xmlns:a="http://schemas.openxmlformats.org/drawingml/2006/main" xmlns:r="http://schemas.openxmlformats.org/officeDocument/2006/relationships" xmlns:p="http://schemas.openxmlformats.org/presentationml/2006/main">
  <p:tag name="TIMING" val="|12.3|13.4|1.1|12.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9148</TotalTime>
  <Words>6307</Words>
  <Application>Microsoft Macintosh PowerPoint</Application>
  <PresentationFormat>Widescreen</PresentationFormat>
  <Paragraphs>965</Paragraphs>
  <Slides>48</Slides>
  <Notes>45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Calibri</vt:lpstr>
      <vt:lpstr>Gadugi</vt:lpstr>
      <vt:lpstr>Seravek</vt:lpstr>
      <vt:lpstr>Wingdings</vt:lpstr>
      <vt:lpstr>Arial</vt:lpstr>
      <vt:lpstr>Office Theme</vt:lpstr>
      <vt:lpstr>Packet Transactions: High-Level Programming for Line-Rate Switches</vt:lpstr>
      <vt:lpstr>Programmability at line rate</vt:lpstr>
      <vt:lpstr>Programmable switching chips</vt:lpstr>
      <vt:lpstr>Where do programmable switches fall short?</vt:lpstr>
      <vt:lpstr>Contributions</vt:lpstr>
      <vt:lpstr>Packet transactions</vt:lpstr>
      <vt:lpstr>Under the hood …</vt:lpstr>
      <vt:lpstr>A machine model for line-rate switches</vt:lpstr>
      <vt:lpstr>A machine model for line-rate switches</vt:lpstr>
      <vt:lpstr>A machine model for line-rate switches</vt:lpstr>
      <vt:lpstr>A machine model for line-rate switches</vt:lpstr>
      <vt:lpstr>Stateless vs. stateful operations</vt:lpstr>
      <vt:lpstr>Stateless vs. stateful operations</vt:lpstr>
      <vt:lpstr>Stateless vs. stateful operations</vt:lpstr>
      <vt:lpstr>Stateful atoms can be fairly involved</vt:lpstr>
      <vt:lpstr>Compiling packet transactions</vt:lpstr>
      <vt:lpstr>Designing programmable switches</vt:lpstr>
      <vt:lpstr>Demo</vt:lpstr>
      <vt:lpstr>Stateful atoms for programmable switches</vt:lpstr>
      <vt:lpstr>Expressiveness of packet transactions</vt:lpstr>
      <vt:lpstr>Compilation results</vt:lpstr>
      <vt:lpstr>Compilation results</vt:lpstr>
      <vt:lpstr>Modest cost for programmability</vt:lpstr>
      <vt:lpstr>Conclusion</vt:lpstr>
      <vt:lpstr>Backup slides</vt:lpstr>
      <vt:lpstr>Sequential to pipelined code</vt:lpstr>
      <vt:lpstr>Sequential to pipelined code</vt:lpstr>
      <vt:lpstr>Sequential to pipelined code</vt:lpstr>
      <vt:lpstr>Sequential to pipelined code</vt:lpstr>
      <vt:lpstr>Sequential to pipelined code</vt:lpstr>
      <vt:lpstr>Sequential to pipelined code</vt:lpstr>
      <vt:lpstr>Hardware constraints</vt:lpstr>
      <vt:lpstr>Hardware constraints: example</vt:lpstr>
      <vt:lpstr>Our work</vt:lpstr>
      <vt:lpstr>Stateless vs. stateful atoms</vt:lpstr>
      <vt:lpstr>Software vs. hardware routers</vt:lpstr>
      <vt:lpstr>Stateful atoms for programmable routers</vt:lpstr>
      <vt:lpstr>Language constraints on Domino</vt:lpstr>
      <vt:lpstr>Instruction mapping: bin packing</vt:lpstr>
      <vt:lpstr>The SKETCH algorithm</vt:lpstr>
      <vt:lpstr>Instruction mapping: the SKETCH algorithm</vt:lpstr>
      <vt:lpstr>Static Single-Assignment</vt:lpstr>
      <vt:lpstr>Expression Flattening</vt:lpstr>
      <vt:lpstr>Generating P4 code</vt:lpstr>
      <vt:lpstr>Relationship to prior compiler techniques</vt:lpstr>
      <vt:lpstr>Branch Removal</vt:lpstr>
      <vt:lpstr>Handling State Variables</vt:lpstr>
      <vt:lpstr>FAQ</vt:lpstr>
    </vt:vector>
  </TitlesOfParts>
  <Company>MIT</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3826</cp:revision>
  <dcterms:created xsi:type="dcterms:W3CDTF">2015-11-20T07:11:46Z</dcterms:created>
  <dcterms:modified xsi:type="dcterms:W3CDTF">2016-08-23T03:03:35Z</dcterms:modified>
</cp:coreProperties>
</file>