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tags/tag10.xml" ContentType="application/vnd.openxmlformats-officedocument.presentationml.tags+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tags/tag14.xml" ContentType="application/vnd.openxmlformats-officedocument.presentationml.tags+xml"/>
  <Override PartName="/ppt/notesSlides/notesSlide38.xml" ContentType="application/vnd.openxmlformats-officedocument.presentationml.notesSlide+xml"/>
  <Override PartName="/ppt/tags/tag15.xml" ContentType="application/vnd.openxmlformats-officedocument.presentationml.tags+xml"/>
  <Override PartName="/ppt/notesSlides/notesSlide39.xml" ContentType="application/vnd.openxmlformats-officedocument.presentationml.notesSlide+xml"/>
  <Override PartName="/ppt/tags/tag16.xml" ContentType="application/vnd.openxmlformats-officedocument.presentationml.tags+xml"/>
  <Override PartName="/ppt/notesSlides/notesSlide40.xml" ContentType="application/vnd.openxmlformats-officedocument.presentationml.notesSlide+xml"/>
  <Override PartName="/ppt/tags/tag17.xml" ContentType="application/vnd.openxmlformats-officedocument.presentationml.tags+xml"/>
  <Override PartName="/ppt/notesSlides/notesSlide41.xml" ContentType="application/vnd.openxmlformats-officedocument.presentationml.notesSlide+xml"/>
  <Override PartName="/ppt/tags/tag18.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tags/tag20.xml" ContentType="application/vnd.openxmlformats-officedocument.presentationml.tags+xml"/>
  <Override PartName="/ppt/notesSlides/notesSlide45.xml" ContentType="application/vnd.openxmlformats-officedocument.presentationml.notesSlide+xml"/>
  <Override PartName="/ppt/tags/tag21.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30" r:id="rId23"/>
    <p:sldId id="431" r:id="rId24"/>
    <p:sldId id="432" r:id="rId25"/>
    <p:sldId id="457" r:id="rId26"/>
    <p:sldId id="434" r:id="rId27"/>
    <p:sldId id="435" r:id="rId28"/>
    <p:sldId id="436" r:id="rId29"/>
    <p:sldId id="418" r:id="rId30"/>
    <p:sldId id="438" r:id="rId31"/>
    <p:sldId id="439" r:id="rId32"/>
    <p:sldId id="440" r:id="rId33"/>
    <p:sldId id="441" r:id="rId34"/>
    <p:sldId id="442" r:id="rId35"/>
    <p:sldId id="443" r:id="rId36"/>
    <p:sldId id="444" r:id="rId37"/>
    <p:sldId id="445" r:id="rId38"/>
    <p:sldId id="446" r:id="rId39"/>
    <p:sldId id="447" r:id="rId40"/>
    <p:sldId id="448" r:id="rId41"/>
    <p:sldId id="469" r:id="rId42"/>
    <p:sldId id="449" r:id="rId43"/>
    <p:sldId id="450" r:id="rId44"/>
    <p:sldId id="451" r:id="rId45"/>
    <p:sldId id="452" r:id="rId46"/>
    <p:sldId id="453" r:id="rId47"/>
    <p:sldId id="358" r:id="rId48"/>
    <p:sldId id="350" r:id="rId49"/>
    <p:sldId id="464" r:id="rId50"/>
    <p:sldId id="465" r:id="rId51"/>
    <p:sldId id="375" r:id="rId52"/>
    <p:sldId id="299" r:id="rId53"/>
    <p:sldId id="357" r:id="rId54"/>
    <p:sldId id="305" r:id="rId55"/>
    <p:sldId id="306" r:id="rId56"/>
    <p:sldId id="301" r:id="rId57"/>
    <p:sldId id="271" r:id="rId58"/>
    <p:sldId id="326" r:id="rId59"/>
    <p:sldId id="327" r:id="rId60"/>
    <p:sldId id="272" r:id="rId61"/>
    <p:sldId id="374" r:id="rId62"/>
    <p:sldId id="468" r:id="rId63"/>
    <p:sldId id="332" r:id="rId64"/>
    <p:sldId id="370" r:id="rId65"/>
    <p:sldId id="371" r:id="rId66"/>
    <p:sldId id="335" r:id="rId67"/>
    <p:sldId id="372" r:id="rId68"/>
    <p:sldId id="373" r:id="rId69"/>
    <p:sldId id="307" r:id="rId70"/>
    <p:sldId id="467" r:id="rId71"/>
    <p:sldId id="458" r:id="rId72"/>
    <p:sldId id="459" r:id="rId73"/>
    <p:sldId id="460" r:id="rId74"/>
    <p:sldId id="461" r:id="rId75"/>
    <p:sldId id="462" r:id="rId76"/>
    <p:sldId id="466" r:id="rId77"/>
    <p:sldId id="46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41" autoAdjust="0"/>
    <p:restoredTop sz="56233" autoAdjust="0"/>
  </p:normalViewPr>
  <p:slideViewPr>
    <p:cSldViewPr showGuides="1">
      <p:cViewPr varScale="1">
        <p:scale>
          <a:sx n="65" d="100"/>
          <a:sy n="65" d="100"/>
        </p:scale>
        <p:origin x="1416" y="18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Capacity</a:t>
            </a:r>
            <a:endParaRPr lang="en-US" dirty="0"/>
          </a:p>
        </c:rich>
      </c:tx>
      <c:layout>
        <c:manualLayout>
          <c:xMode val="edge"/>
          <c:yMode val="edge"/>
          <c:x val="0.341719670200236"/>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1753750272"/>
        <c:axId val="-1732365424"/>
      </c:lineChart>
      <c:catAx>
        <c:axId val="-175375027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732365424"/>
        <c:crosses val="autoZero"/>
        <c:auto val="1"/>
        <c:lblAlgn val="ctr"/>
        <c:lblOffset val="100"/>
        <c:noMultiLvlLbl val="0"/>
      </c:catAx>
      <c:valAx>
        <c:axId val="-1732365424"/>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75375027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702077696"/>
        <c:axId val="-1702069568"/>
      </c:scatterChart>
      <c:valAx>
        <c:axId val="-170207769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02069568"/>
        <c:crosses val="autoZero"/>
        <c:crossBetween val="midCat"/>
      </c:valAx>
      <c:valAx>
        <c:axId val="-170206956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020776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a:t>
            </a:r>
            <a:r>
              <a:rPr lang="en-US" baseline="0" dirty="0" smtClean="0"/>
              <a:t>stateless </a:t>
            </a:r>
            <a:r>
              <a:rPr lang="en-US" baseline="0" dirty="0" smtClean="0"/>
              <a:t>atoms are easier to design and we use RMT’s stateless instruction set</a:t>
            </a:r>
            <a:r>
              <a:rPr lang="en-US" baseline="0" dirty="0" smtClean="0"/>
              <a: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a:t>
            </a:r>
            <a:r>
              <a:rPr lang="en-US" dirty="0" smtClean="0"/>
              <a:t>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r>
              <a:rPr lang="en-US" baseline="0" dirty="0" smtClean="0"/>
              <a:t>.</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10/3/16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10/3/16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chart" Target="../charts/char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a:t>
            </a:r>
          </a:p>
          <a:p>
            <a:r>
              <a:rPr lang="en-US" smtClean="0">
                <a:solidFill>
                  <a:schemeClr val="accent5">
                    <a:lumMod val="75000"/>
                  </a:schemeClr>
                </a:solidFill>
              </a:rPr>
              <a:t>VMware Research</a:t>
            </a:r>
            <a:r>
              <a:rPr lang="en-US"/>
              <a:t>:</a:t>
            </a:r>
            <a:r>
              <a:rPr lang="en-US" smtClean="0"/>
              <a:t> </a:t>
            </a:r>
            <a:r>
              <a:rPr lang="en-US" dirty="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1" name="Group 530"/>
          <p:cNvGrpSpPr/>
          <p:nvPr/>
        </p:nvGrpSpPr>
        <p:grpSpPr>
          <a:xfrm>
            <a:off x="1818213" y="19050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61" name="Group 560"/>
          <p:cNvGrpSpPr/>
          <p:nvPr/>
        </p:nvGrpSpPr>
        <p:grpSpPr>
          <a:xfrm>
            <a:off x="3238500" y="19050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591" name="Group 590"/>
          <p:cNvGrpSpPr/>
          <p:nvPr/>
        </p:nvGrpSpPr>
        <p:grpSpPr>
          <a:xfrm>
            <a:off x="5018555" y="18971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21" name="Group 620"/>
          <p:cNvGrpSpPr/>
          <p:nvPr/>
        </p:nvGrpSpPr>
        <p:grpSpPr>
          <a:xfrm>
            <a:off x="7962900" y="19050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651" name="Group 650"/>
          <p:cNvGrpSpPr/>
          <p:nvPr/>
        </p:nvGrpSpPr>
        <p:grpSpPr>
          <a:xfrm>
            <a:off x="9749736" y="18922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a:t>
            </a:r>
            <a:r>
              <a:rPr lang="en-US" sz="11200" dirty="0" smtClean="0"/>
              <a:t>,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Switch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switches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switch</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a:r>
            <a:r>
              <a:rPr lang="en-US" smtClean="0"/>
              <a:t>at 1 GHz on  a 16-nm </a:t>
            </a:r>
            <a:r>
              <a:rPr lang="en-US" dirty="0" smtClean="0"/>
              <a:t>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a:t>
            </a:r>
            <a:r>
              <a:rPr lang="en-US" smtClean="0">
                <a:latin typeface="Gadugi" panose="020B0502040204020203" pitchFamily="34" charset="0"/>
              </a:rPr>
              <a:t>needs specialized hardware</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switch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113441405"/>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As are languages </a:t>
            </a:r>
            <a:r>
              <a:rPr lang="en-US" dirty="0" smtClean="0">
                <a:latin typeface="Gadugi" panose="020B0502040204020203" pitchFamily="34" charset="0"/>
              </a:rPr>
              <a:t>such as P4 </a:t>
            </a:r>
            <a:r>
              <a:rPr lang="en-US" dirty="0" smtClean="0">
                <a:latin typeface="Gadugi" panose="020B0502040204020203" pitchFamily="34" charset="0"/>
              </a:rPr>
              <a:t>to program them</a:t>
            </a:r>
            <a:endParaRPr lang="en-US" dirty="0" smtClean="0">
              <a:latin typeface="Gadugi" panose="020B0502040204020203" pitchFamily="34" charset="0"/>
            </a:endParaRP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smtClean="0">
                <a:latin typeface="Gadugi" panose="020B0502040204020203" pitchFamily="34" charset="0"/>
              </a:rPr>
              <a:t>: Formalizes </a:t>
            </a:r>
            <a:r>
              <a:rPr lang="en-US" sz="9600" dirty="0" smtClean="0">
                <a:latin typeface="Gadugi" panose="020B0502040204020203" pitchFamily="34" charset="0"/>
              </a:rPr>
              <a:t>the computational capabilities of </a:t>
            </a:r>
            <a:r>
              <a:rPr lang="en-US" sz="9600" dirty="0">
                <a:latin typeface="Gadugi" panose="020B0502040204020203" pitchFamily="34" charset="0"/>
              </a:rPr>
              <a:t>line-rate </a:t>
            </a:r>
            <a:r>
              <a:rPr lang="en-US" sz="9600" dirty="0" smtClean="0">
                <a:latin typeface="Gadugi" panose="020B0502040204020203" pitchFamily="34" charset="0"/>
              </a:rPr>
              <a:t>switches</a:t>
            </a:r>
            <a:endParaRPr lang="en-US" sz="9600" dirty="0">
              <a:latin typeface="Gadugi" panose="020B0502040204020203" pitchFamily="34" charset="0"/>
            </a:endParaRP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a:t>
            </a:r>
            <a:r>
              <a:rPr lang="en-US" sz="9600" dirty="0" smtClean="0">
                <a:latin typeface="Gadugi" panose="020B0502040204020203" pitchFamily="34" charset="0"/>
              </a:rPr>
              <a:t>switch </a:t>
            </a:r>
            <a:r>
              <a:rPr lang="en-US" sz="9600" dirty="0">
                <a:latin typeface="Gadugi" panose="020B0502040204020203" pitchFamily="34" charset="0"/>
              </a:rPr>
              <a:t>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1905000"/>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1897123"/>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1892299"/>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0.5|37.3|9.2"/>
</p:tagLst>
</file>

<file path=ppt/tags/tag19.xml><?xml version="1.0" encoding="utf-8"?>
<p:tagLst xmlns:a="http://schemas.openxmlformats.org/drawingml/2006/main" xmlns:r="http://schemas.openxmlformats.org/officeDocument/2006/relationships" xmlns:p="http://schemas.openxmlformats.org/presentationml/2006/main">
  <p:tag name="TIMING" val="|12.8|37|10.9"/>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1.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8181</TotalTime>
  <Words>11112</Words>
  <Application>Microsoft Macintosh PowerPoint</Application>
  <PresentationFormat>Widescreen</PresentationFormat>
  <Paragraphs>1721</Paragraphs>
  <Slides>77</Slides>
  <Notes>68</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Calibri</vt:lpstr>
      <vt:lpstr>Gadugi</vt:lpstr>
      <vt:lpstr>Seravek</vt:lpstr>
      <vt:lpstr>Wingdings</vt:lpstr>
      <vt:lpstr>Arial</vt:lpstr>
      <vt:lpstr>Office Theme</vt:lpstr>
      <vt:lpstr>Programming Line-Rate Switches</vt:lpstr>
      <vt:lpstr>Joint work with</vt:lpstr>
      <vt:lpstr>Traditional networking</vt:lpstr>
      <vt:lpstr>This is showing signs of age …</vt:lpstr>
      <vt:lpstr>The quest for programmable switches</vt:lpstr>
      <vt:lpstr>The quest for programmable switches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2938</cp:revision>
  <dcterms:created xsi:type="dcterms:W3CDTF">2015-11-20T07:11:46Z</dcterms:created>
  <dcterms:modified xsi:type="dcterms:W3CDTF">2016-10-04T02:01:08Z</dcterms:modified>
</cp:coreProperties>
</file>