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7" r:id="rId20"/>
    <p:sldId id="416" r:id="rId21"/>
    <p:sldId id="350" r:id="rId22"/>
    <p:sldId id="421" r:id="rId23"/>
    <p:sldId id="422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69" autoAdjust="0"/>
    <p:restoredTop sz="82470" autoAdjust="0"/>
  </p:normalViewPr>
  <p:slideViewPr>
    <p:cSldViewPr snapToGrid="0" showGuides="1">
      <p:cViewPr>
        <p:scale>
          <a:sx n="95" d="100"/>
          <a:sy n="95" d="100"/>
        </p:scale>
        <p:origin x="144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discuss how PIFO and programmable scheduling relate to the</a:t>
            </a:r>
            <a:r>
              <a:rPr lang="en-US" baseline="0" dirty="0" smtClean="0"/>
              <a:t> most relevant</a:t>
            </a:r>
            <a:r>
              <a:rPr lang="en-US" dirty="0" smtClean="0"/>
              <a:t> prior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smtClean="0"/>
              <a:t>Flow </a:t>
            </a:r>
            <a:r>
              <a:rPr lang="en-US" baseline="0" dirty="0" smtClean="0"/>
              <a:t>of the talk:</a:t>
            </a:r>
          </a:p>
          <a:p>
            <a:pPr lvl="1" algn="l"/>
            <a:endParaRPr lang="en-US" baseline="0" dirty="0" smtClean="0"/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is programmable scheduling important?</a:t>
            </a:r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can’t we do programmable scheduling today? After all, switches are becoming more programmable as I spoke about in the last talk, so why isn’t that sufficient?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smtClean="0"/>
              <a:t>Maybe bring in the tiling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" y="1257300"/>
            <a:ext cx="12009172" cy="3918192"/>
            <a:chOff x="76200" y="1257300"/>
            <a:chExt cx="12009172" cy="3918192"/>
          </a:xfrm>
        </p:grpSpPr>
        <p:grpSp>
          <p:nvGrpSpPr>
            <p:cNvPr id="129" name="Group 42"/>
            <p:cNvGrpSpPr/>
            <p:nvPr/>
          </p:nvGrpSpPr>
          <p:grpSpPr>
            <a:xfrm>
              <a:off x="1589457" y="2974353"/>
              <a:ext cx="4875732" cy="1192610"/>
              <a:chOff x="1707458" y="1778000"/>
              <a:chExt cx="4254836" cy="1181787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ight Arrow 139"/>
            <p:cNvSpPr/>
            <p:nvPr/>
          </p:nvSpPr>
          <p:spPr>
            <a:xfrm>
              <a:off x="147389" y="3379652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200" y="3051875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2" name="Right Arrow 141"/>
            <p:cNvSpPr/>
            <p:nvPr/>
          </p:nvSpPr>
          <p:spPr>
            <a:xfrm>
              <a:off x="11556526" y="3463045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38459" y="3116944"/>
              <a:ext cx="646913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Out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247846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819001" y="2168821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91047" y="1958521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47700" y="1563179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Parser</a:t>
              </a:r>
              <a:endParaRPr lang="en-US" dirty="0">
                <a:latin typeface="+mj-lt"/>
                <a:cs typeface="Seravek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6039165" y="26481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039165" y="453820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039165" y="332037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039165" y="384721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033903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4480684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11434124" y="2615465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42"/>
            <p:cNvGrpSpPr/>
            <p:nvPr/>
          </p:nvGrpSpPr>
          <p:grpSpPr>
            <a:xfrm>
              <a:off x="7741431" y="2997559"/>
              <a:ext cx="3367506" cy="1192610"/>
              <a:chOff x="1707458" y="1778000"/>
              <a:chExt cx="4254836" cy="1181787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tangle 168"/>
            <p:cNvSpPr/>
            <p:nvPr/>
          </p:nvSpPr>
          <p:spPr>
            <a:xfrm>
              <a:off x="11142470" y="1963673"/>
              <a:ext cx="326008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826474" y="1555835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+mj-lt"/>
                  <a:cs typeface="Seravek"/>
                </a:rPr>
                <a:t>D</a:t>
              </a:r>
              <a:r>
                <a:rPr lang="en-US" dirty="0" err="1" smtClean="0">
                  <a:latin typeface="+mj-lt"/>
                  <a:cs typeface="Seravek"/>
                </a:rPr>
                <a:t>eparser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970974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757031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9203812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1742061" y="1945270"/>
              <a:ext cx="4484987" cy="191047"/>
              <a:chOff x="1866900" y="2628900"/>
              <a:chExt cx="4419600" cy="1905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3012146" y="1601387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930541" y="1933566"/>
              <a:ext cx="3016451" cy="191047"/>
              <a:chOff x="1920389" y="2693432"/>
              <a:chExt cx="4419600" cy="190500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8565584" y="1589685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Egress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6477000" y="1257395"/>
              <a:ext cx="1333500" cy="3918097"/>
              <a:chOff x="6477000" y="2057400"/>
              <a:chExt cx="1333500" cy="3918097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6477000" y="2057400"/>
                <a:ext cx="13335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Scheduler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504879" y="2765911"/>
                <a:ext cx="1230395" cy="320958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191" name="Group 190"/>
              <p:cNvGrpSpPr/>
              <p:nvPr/>
            </p:nvGrpSpPr>
            <p:grpSpPr>
              <a:xfrm>
                <a:off x="6835234" y="32385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23" name="Freeform 222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Rectangle 227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6835234" y="38481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15" name="Freeform 214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Rectangle 219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1" name="Straight Arrow Connector 220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6819900" y="44577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07" name="Freeform 206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Rectangle 211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6819900" y="5067300"/>
                <a:ext cx="594266" cy="457200"/>
                <a:chOff x="5899150" y="6019800"/>
                <a:chExt cx="594266" cy="457200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Rectangle 203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05" name="Straight Arrow Connector 204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06" name="Straight Arrow Connector 205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cxnSp>
            <p:nvCxnSpPr>
              <p:cNvPr id="195" name="Straight Arrow Connector 194"/>
              <p:cNvCxnSpPr/>
              <p:nvPr/>
            </p:nvCxnSpPr>
            <p:spPr>
              <a:xfrm flipH="1">
                <a:off x="7429500" y="35433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7429500" y="41529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H="1">
                <a:off x="7407275" y="47625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7410450" y="537845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</p:grpSp>
        <p:sp>
          <p:nvSpPr>
            <p:cNvPr id="231" name="TextBox 230"/>
            <p:cNvSpPr txBox="1"/>
            <p:nvPr/>
          </p:nvSpPr>
          <p:spPr>
            <a:xfrm>
              <a:off x="6400800" y="1257300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PIFO 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17083 0.297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149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63388" y="5537947"/>
            <a:ext cx="10511118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Hierarchical scheduling algorithms </a:t>
            </a:r>
            <a:r>
              <a:rPr lang="en-US" sz="3200" smtClean="0">
                <a:latin typeface="Seravek"/>
                <a:cs typeface="Seravek"/>
              </a:rPr>
              <a:t>need hierarchy of PIFOs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91374" y="4496061"/>
            <a:ext cx="1387453" cy="638393"/>
            <a:chOff x="5553491" y="4496061"/>
            <a:chExt cx="1387453" cy="638393"/>
          </a:xfrm>
        </p:grpSpPr>
        <p:sp>
          <p:nvSpPr>
            <p:cNvPr id="100" name="Rectangle 99"/>
            <p:cNvSpPr/>
            <p:nvPr/>
          </p:nvSpPr>
          <p:spPr>
            <a:xfrm>
              <a:off x="6626685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53491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0088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63282" y="4496061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" name="Group 3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15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 Packet Fair Queuing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1288" y="538459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988866" y="2518348"/>
            <a:ext cx="2856211" cy="959369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6913157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706490" y="4482581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051670" y="4482581"/>
            <a:ext cx="1417473" cy="638393"/>
            <a:chOff x="9549209" y="4482581"/>
            <a:chExt cx="1417473" cy="638393"/>
          </a:xfrm>
        </p:grpSpPr>
        <p:sp>
          <p:nvSpPr>
            <p:cNvPr id="85" name="Rectangle 84"/>
            <p:cNvSpPr/>
            <p:nvPr/>
          </p:nvSpPr>
          <p:spPr>
            <a:xfrm>
              <a:off x="10100816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x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52423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49209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8344552" y="3497477"/>
            <a:ext cx="1860886" cy="894641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712730" y="3507698"/>
            <a:ext cx="1618939" cy="809469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70065" y="536960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20458" y="2676307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40919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543229" y="2676307"/>
            <a:ext cx="2232411" cy="638393"/>
            <a:chOff x="7040768" y="2676307"/>
            <a:chExt cx="2232411" cy="638393"/>
          </a:xfrm>
        </p:grpSpPr>
        <p:sp>
          <p:nvSpPr>
            <p:cNvPr id="71" name="Rectangle 70"/>
            <p:cNvSpPr/>
            <p:nvPr/>
          </p:nvSpPr>
          <p:spPr>
            <a:xfrm>
              <a:off x="8958920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9844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79382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20306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40768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063691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42842" y="4334657"/>
            <a:ext cx="2856211" cy="959369"/>
            <a:chOff x="1048252" y="903111"/>
            <a:chExt cx="1378859" cy="31326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8327989" y="4367135"/>
            <a:ext cx="2856211" cy="959369"/>
            <a:chOff x="1048252" y="903111"/>
            <a:chExt cx="1378859" cy="31326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8946 0.38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4362 -0.00023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0091 0.118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5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4036 0.00046 " pathEditMode="relative" rAng="0" ptsTypes="AA">
                                      <p:cBhvr>
                                        <p:cTn id="32" dur="4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919 0.00046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405 0.00046 " pathEditMode="relative" rAng="0" ptsTypes="AA">
                                      <p:cBhvr>
                                        <p:cTn id="36" dur="4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4778 0.00046 " pathEditMode="relative" rAng="0" ptsTypes="AA">
                                      <p:cBhvr>
                                        <p:cTn id="38" dur="4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4674 0.00139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4649 0.00139 " pathEditMode="relative" rAng="0" ptsTypes="AA">
                                      <p:cBhvr>
                                        <p:cTn id="44" dur="4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0.00139 L 0.12474 -0.31389 " pathEditMode="relative" rAng="0" ptsTypes="AA">
                                      <p:cBhvr>
                                        <p:cTn id="48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70" grpId="0" animBg="1"/>
      <p:bldP spid="74" grpId="0" animBg="1"/>
      <p:bldP spid="132" grpId="0" animBg="1"/>
      <p:bldP spid="1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Cannot express some scheduling algorithms, e.g., output shaping.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overhead 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a single heap for each port =&gt; hardware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The scheduler is still fixed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Scheduler has tight timing requirements</a:t>
            </a:r>
          </a:p>
          <a:p>
            <a:pPr lvl="1"/>
            <a:r>
              <a:rPr lang="en-US" dirty="0" smtClean="0"/>
              <a:t>Can’t simply use an FPGA/CPU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Need expressive abstraction that can run at line rate</a:t>
            </a:r>
            <a:endParaRPr lang="en-US" sz="32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=&gt; limited programmability</a:t>
            </a:r>
          </a:p>
          <a:p>
            <a:r>
              <a:rPr lang="en-US" dirty="0" smtClean="0"/>
              <a:t>Can we move programmability to the </a:t>
            </a:r>
            <a:r>
              <a:rPr lang="en-US" dirty="0" err="1" smtClean="0"/>
              <a:t>enqueue</a:t>
            </a:r>
            <a:r>
              <a:rPr lang="en-US" dirty="0" smtClean="0"/>
              <a:t> side instead?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78853" y="2881263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375 4.0740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375 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375 -2.96296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32011" y="5524500"/>
            <a:ext cx="10838329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dugi" charset="0"/>
                <a:ea typeface="Gadugi" charset="0"/>
                <a:cs typeface="Gadugi" charset="0"/>
              </a:rPr>
              <a:t>Rank computation is  a packet transaction (Domino, SIGCOMM’ 16)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Words>1970</Words>
  <Application>Microsoft Macintosh PowerPoint</Application>
  <PresentationFormat>Widescreen</PresentationFormat>
  <Paragraphs>494</Paragraphs>
  <Slides>33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Shortest remaining flow size</vt:lpstr>
      <vt:lpstr>Shortest remaining flow size</vt:lpstr>
      <vt:lpstr>Beyond a single PIFO</vt:lpstr>
      <vt:lpstr>Tree of PIFOs</vt:lpstr>
      <vt:lpstr>Expressiveness of PIFOs</vt:lpstr>
      <vt:lpstr>PIFO in hardware</vt:lpstr>
      <vt:lpstr>A single PIFO block</vt:lpstr>
      <vt:lpstr>Hardware feasibility</vt:lpstr>
      <vt:lpstr>Related work</vt:lpstr>
      <vt:lpstr>Conclusion</vt:lpstr>
      <vt:lpstr>Backup slides</vt:lpstr>
      <vt:lpstr>Limitations of PIFOs</vt:lpstr>
      <vt:lpstr>PIFO mesh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3183</cp:revision>
  <dcterms:created xsi:type="dcterms:W3CDTF">2015-11-20T07:11:46Z</dcterms:created>
  <dcterms:modified xsi:type="dcterms:W3CDTF">2016-08-21T01:23:42Z</dcterms:modified>
</cp:coreProperties>
</file>