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xml" ContentType="application/vnd.openxmlformats-officedocument.presentationml.tags+xml"/>
  <Override PartName="/ppt/notesSlides/notesSlide20.xml" ContentType="application/vnd.openxmlformats-officedocument.presentationml.notesSlide+xml"/>
  <Override PartName="/ppt/tags/tag4.xml" ContentType="application/vnd.openxmlformats-officedocument.presentationml.tags+xml"/>
  <Override PartName="/ppt/notesSlides/notesSlide21.xml" ContentType="application/vnd.openxmlformats-officedocument.presentationml.notesSlide+xml"/>
  <Override PartName="/ppt/tags/tag5.xml" ContentType="application/vnd.openxmlformats-officedocument.presentationml.tags+xml"/>
  <Override PartName="/ppt/notesSlides/notesSlide22.xml" ContentType="application/vnd.openxmlformats-officedocument.presentationml.notesSlide+xml"/>
  <Override PartName="/ppt/tags/tag6.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ppt/tags/tag8.xml" ContentType="application/vnd.openxmlformats-officedocument.presentationml.tags+xml"/>
  <Override PartName="/ppt/notesSlides/notesSlide27.xml" ContentType="application/vnd.openxmlformats-officedocument.presentationml.notesSlide+xml"/>
  <Override PartName="/ppt/tags/tag9.xml" ContentType="application/vnd.openxmlformats-officedocument.presentationml.tags+xml"/>
  <Override PartName="/ppt/notesSlides/notesSlide28.xml" ContentType="application/vnd.openxmlformats-officedocument.presentationml.notesSlide+xml"/>
  <Override PartName="/ppt/tags/tag10.xml" ContentType="application/vnd.openxmlformats-officedocument.presentationml.tags+xml"/>
  <Override PartName="/ppt/notesSlides/notesSlide29.xml" ContentType="application/vnd.openxmlformats-officedocument.presentationml.notesSlide+xml"/>
  <Override PartName="/ppt/tags/tag11.xml" ContentType="application/vnd.openxmlformats-officedocument.presentationml.tags+xml"/>
  <Override PartName="/ppt/notesSlides/notesSlide30.xml" ContentType="application/vnd.openxmlformats-officedocument.presentationml.notesSlide+xml"/>
  <Override PartName="/ppt/tags/tag12.xml" ContentType="application/vnd.openxmlformats-officedocument.presentationml.tags+xml"/>
  <Override PartName="/ppt/notesSlides/notesSlide31.xml" ContentType="application/vnd.openxmlformats-officedocument.presentationml.notesSlide+xml"/>
  <Override PartName="/ppt/tags/tag13.xml" ContentType="application/vnd.openxmlformats-officedocument.presentationml.tags+xml"/>
  <Override PartName="/ppt/notesSlides/notesSlide32.xml" ContentType="application/vnd.openxmlformats-officedocument.presentationml.notesSlide+xml"/>
  <Override PartName="/ppt/tags/tag14.xml" ContentType="application/vnd.openxmlformats-officedocument.presentationml.tags+xml"/>
  <Override PartName="/ppt/notesSlides/notesSlide33.xml" ContentType="application/vnd.openxmlformats-officedocument.presentationml.notesSlide+xml"/>
  <Override PartName="/ppt/tags/tag15.xml" ContentType="application/vnd.openxmlformats-officedocument.presentationml.tags+xml"/>
  <Override PartName="/ppt/notesSlides/notesSlide34.xml" ContentType="application/vnd.openxmlformats-officedocument.presentationml.notesSlide+xml"/>
  <Override PartName="/ppt/tags/tag16.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7.xml" ContentType="application/vnd.openxmlformats-officedocument.presentationml.tags+xml"/>
  <Override PartName="/ppt/notesSlides/notesSlide37.xml" ContentType="application/vnd.openxmlformats-officedocument.presentationml.notesSlide+xml"/>
  <Override PartName="/ppt/tags/tag18.xml" ContentType="application/vnd.openxmlformats-officedocument.presentationml.tags+xml"/>
  <Override PartName="/ppt/notesSlides/notesSlide38.xml" ContentType="application/vnd.openxmlformats-officedocument.presentationml.notesSlide+xml"/>
  <Override PartName="/ppt/tags/tag19.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20.xml" ContentType="application/vnd.openxmlformats-officedocument.presentationml.tags+xml"/>
  <Override PartName="/ppt/notesSlides/notesSlide42.xml" ContentType="application/vnd.openxmlformats-officedocument.presentationml.notesSlide+xml"/>
  <Override PartName="/ppt/tags/tag21.xml" ContentType="application/vnd.openxmlformats-officedocument.presentationml.tags+xml"/>
  <Override PartName="/ppt/notesSlides/notesSlide43.xml" ContentType="application/vnd.openxmlformats-officedocument.presentationml.notesSlide+xml"/>
  <Override PartName="/ppt/tags/tag22.xml" ContentType="application/vnd.openxmlformats-officedocument.presentationml.tags+xml"/>
  <Override PartName="/ppt/notesSlides/notesSlide44.xml" ContentType="application/vnd.openxmlformats-officedocument.presentationml.notesSlide+xml"/>
  <Override PartName="/ppt/tags/tag23.xml" ContentType="application/vnd.openxmlformats-officedocument.presentationml.tags+xml"/>
  <Override PartName="/ppt/notesSlides/notesSlide45.xml" ContentType="application/vnd.openxmlformats-officedocument.presentationml.notesSlide+xml"/>
  <Override PartName="/ppt/tags/tag24.xml" ContentType="application/vnd.openxmlformats-officedocument.presentationml.tags+xml"/>
  <Override PartName="/ppt/notesSlides/notesSlide46.xml" ContentType="application/vnd.openxmlformats-officedocument.presentationml.notesSlide+xml"/>
  <Override PartName="/ppt/tags/tag25.xml" ContentType="application/vnd.openxmlformats-officedocument.presentationml.tags+xml"/>
  <Override PartName="/ppt/notesSlides/notesSlide47.xml" ContentType="application/vnd.openxmlformats-officedocument.presentationml.notesSlide+xml"/>
  <Override PartName="/ppt/tags/tag26.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tags/tag27.xml" ContentType="application/vnd.openxmlformats-officedocument.presentationml.tags+xml"/>
  <Override PartName="/ppt/notesSlides/notesSlide67.xml" ContentType="application/vnd.openxmlformats-officedocument.presentationml.notesSlide+xml"/>
  <Override PartName="/ppt/tags/tag28.xml" ContentType="application/vnd.openxmlformats-officedocument.presentationml.tags+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tags/tag29.xml" ContentType="application/vnd.openxmlformats-officedocument.presentationml.tags+xml"/>
  <Override PartName="/ppt/notesSlides/notesSlide74.xml" ContentType="application/vnd.openxmlformats-officedocument.presentationml.notesSlide+xml"/>
  <Override PartName="/ppt/tags/tag30.xml" ContentType="application/vnd.openxmlformats-officedocument.presentationml.tags+xml"/>
  <Override PartName="/ppt/notesSlides/notesSlide75.xml" ContentType="application/vnd.openxmlformats-officedocument.presentationml.notesSlide+xml"/>
  <Override PartName="/ppt/tags/tag31.xml" ContentType="application/vnd.openxmlformats-officedocument.presentationml.tags+xml"/>
  <Override PartName="/ppt/notesSlides/notesSlide76.xml" ContentType="application/vnd.openxmlformats-officedocument.presentationml.notesSlide+xml"/>
  <Override PartName="/ppt/tags/tag32.xml" ContentType="application/vnd.openxmlformats-officedocument.presentationml.tags+xml"/>
  <Override PartName="/ppt/notesSlides/notesSlide77.xml" ContentType="application/vnd.openxmlformats-officedocument.presentationml.notesSlide+xml"/>
  <Override PartName="/ppt/tags/tag33.xml" ContentType="application/vnd.openxmlformats-officedocument.presentationml.tags+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9"/>
  </p:notesMasterIdLst>
  <p:sldIdLst>
    <p:sldId id="256" r:id="rId2"/>
    <p:sldId id="315" r:id="rId3"/>
    <p:sldId id="316" r:id="rId4"/>
    <p:sldId id="529" r:id="rId5"/>
    <p:sldId id="319" r:id="rId6"/>
    <p:sldId id="527" r:id="rId7"/>
    <p:sldId id="630" r:id="rId8"/>
    <p:sldId id="545" r:id="rId9"/>
    <p:sldId id="524" r:id="rId10"/>
    <p:sldId id="504" r:id="rId11"/>
    <p:sldId id="597" r:id="rId12"/>
    <p:sldId id="598" r:id="rId13"/>
    <p:sldId id="599" r:id="rId14"/>
    <p:sldId id="600" r:id="rId15"/>
    <p:sldId id="601" r:id="rId16"/>
    <p:sldId id="567" r:id="rId17"/>
    <p:sldId id="517" r:id="rId18"/>
    <p:sldId id="516" r:id="rId19"/>
    <p:sldId id="586" r:id="rId20"/>
    <p:sldId id="631" r:id="rId21"/>
    <p:sldId id="547" r:id="rId22"/>
    <p:sldId id="548" r:id="rId23"/>
    <p:sldId id="549" r:id="rId24"/>
    <p:sldId id="550" r:id="rId25"/>
    <p:sldId id="551" r:id="rId26"/>
    <p:sldId id="552" r:id="rId27"/>
    <p:sldId id="553" r:id="rId28"/>
    <p:sldId id="554" r:id="rId29"/>
    <p:sldId id="580" r:id="rId30"/>
    <p:sldId id="581" r:id="rId31"/>
    <p:sldId id="561" r:id="rId32"/>
    <p:sldId id="632" r:id="rId33"/>
    <p:sldId id="625" r:id="rId34"/>
    <p:sldId id="605" r:id="rId35"/>
    <p:sldId id="606" r:id="rId36"/>
    <p:sldId id="607" r:id="rId37"/>
    <p:sldId id="608" r:id="rId38"/>
    <p:sldId id="609" r:id="rId39"/>
    <p:sldId id="610" r:id="rId40"/>
    <p:sldId id="611" r:id="rId41"/>
    <p:sldId id="612" r:id="rId42"/>
    <p:sldId id="613" r:id="rId43"/>
    <p:sldId id="614" r:id="rId44"/>
    <p:sldId id="615" r:id="rId45"/>
    <p:sldId id="616" r:id="rId46"/>
    <p:sldId id="617" r:id="rId47"/>
    <p:sldId id="618" r:id="rId48"/>
    <p:sldId id="619" r:id="rId49"/>
    <p:sldId id="621" r:id="rId50"/>
    <p:sldId id="622" r:id="rId51"/>
    <p:sldId id="634" r:id="rId52"/>
    <p:sldId id="624" r:id="rId53"/>
    <p:sldId id="358" r:id="rId54"/>
    <p:sldId id="582" r:id="rId55"/>
    <p:sldId id="585" r:id="rId56"/>
    <p:sldId id="633" r:id="rId57"/>
    <p:sldId id="627" r:id="rId58"/>
    <p:sldId id="628" r:id="rId59"/>
    <p:sldId id="626" r:id="rId60"/>
    <p:sldId id="602" r:id="rId61"/>
    <p:sldId id="588" r:id="rId62"/>
    <p:sldId id="589" r:id="rId63"/>
    <p:sldId id="590" r:id="rId64"/>
    <p:sldId id="591" r:id="rId65"/>
    <p:sldId id="592" r:id="rId66"/>
    <p:sldId id="593" r:id="rId67"/>
    <p:sldId id="594" r:id="rId68"/>
    <p:sldId id="595" r:id="rId69"/>
    <p:sldId id="596" r:id="rId70"/>
    <p:sldId id="544" r:id="rId71"/>
    <p:sldId id="583" r:id="rId72"/>
    <p:sldId id="584" r:id="rId73"/>
    <p:sldId id="350" r:id="rId74"/>
    <p:sldId id="578" r:id="rId75"/>
    <p:sldId id="572" r:id="rId76"/>
    <p:sldId id="573" r:id="rId77"/>
    <p:sldId id="574" r:id="rId78"/>
    <p:sldId id="569" r:id="rId79"/>
    <p:sldId id="570" r:id="rId80"/>
    <p:sldId id="571" r:id="rId81"/>
    <p:sldId id="540" r:id="rId82"/>
    <p:sldId id="541" r:id="rId83"/>
    <p:sldId id="508" r:id="rId84"/>
    <p:sldId id="526" r:id="rId85"/>
    <p:sldId id="514" r:id="rId86"/>
    <p:sldId id="507" r:id="rId87"/>
    <p:sldId id="509" r:id="rId88"/>
    <p:sldId id="510" r:id="rId89"/>
    <p:sldId id="464" r:id="rId90"/>
    <p:sldId id="465" r:id="rId91"/>
    <p:sldId id="375" r:id="rId92"/>
    <p:sldId id="299" r:id="rId93"/>
    <p:sldId id="357" r:id="rId94"/>
    <p:sldId id="305" r:id="rId95"/>
    <p:sldId id="306" r:id="rId96"/>
    <p:sldId id="301" r:id="rId97"/>
    <p:sldId id="271" r:id="rId98"/>
    <p:sldId id="326" r:id="rId99"/>
    <p:sldId id="327" r:id="rId100"/>
    <p:sldId id="272" r:id="rId101"/>
    <p:sldId id="374" r:id="rId102"/>
    <p:sldId id="468" r:id="rId103"/>
    <p:sldId id="332" r:id="rId104"/>
    <p:sldId id="370" r:id="rId105"/>
    <p:sldId id="371" r:id="rId106"/>
    <p:sldId id="335" r:id="rId107"/>
    <p:sldId id="372" r:id="rId108"/>
    <p:sldId id="373" r:id="rId109"/>
    <p:sldId id="307" r:id="rId110"/>
    <p:sldId id="467" r:id="rId111"/>
    <p:sldId id="458" r:id="rId112"/>
    <p:sldId id="459" r:id="rId113"/>
    <p:sldId id="460" r:id="rId114"/>
    <p:sldId id="461" r:id="rId115"/>
    <p:sldId id="462" r:id="rId116"/>
    <p:sldId id="466" r:id="rId117"/>
    <p:sldId id="463" r:id="rId1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68" autoAdjust="0"/>
    <p:restoredTop sz="72222" autoAdjust="0"/>
  </p:normalViewPr>
  <p:slideViewPr>
    <p:cSldViewPr showGuides="1">
      <p:cViewPr>
        <p:scale>
          <a:sx n="62" d="100"/>
          <a:sy n="62" d="100"/>
        </p:scale>
        <p:origin x="1392" y="552"/>
      </p:cViewPr>
      <p:guideLst>
        <p:guide orient="horz" pos="192"/>
        <p:guide pos="4944"/>
      </p:guideLst>
    </p:cSldViewPr>
  </p:slideViewPr>
  <p:outlineViewPr>
    <p:cViewPr>
      <p:scale>
        <a:sx n="33" d="100"/>
        <a:sy n="33" d="100"/>
      </p:scale>
      <p:origin x="0" y="-25736"/>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a:latin typeface="Gadugi" charset="0"/>
                <a:ea typeface="Gadugi" charset="0"/>
                <a:cs typeface="Gadugi" charset="0"/>
              </a:rPr>
              <a:t> </a:t>
            </a:r>
            <a:r>
              <a:rPr lang="en-US" baseline="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1.9816976002999601E-2"/>
        </c:manualLayout>
      </c:layout>
      <c:overlay val="0"/>
    </c:title>
    <c:autoTitleDeleted val="0"/>
    <c:plotArea>
      <c:layout>
        <c:manualLayout>
          <c:layoutTarget val="inner"/>
          <c:xMode val="edge"/>
          <c:yMode val="edge"/>
          <c:x val="0.118758520909268"/>
          <c:y val="4.3326504918592502E-2"/>
          <c:w val="0.83177151442642105"/>
          <c:h val="0.76181806542474895"/>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1C57-B344-9675-175E7885B153}"/>
                </c:ext>
              </c:extLst>
            </c:dLbl>
            <c:dLbl>
              <c:idx val="1"/>
              <c:delete val="1"/>
              <c:extLst>
                <c:ext xmlns:c15="http://schemas.microsoft.com/office/drawing/2012/chart" uri="{CE6537A1-D6FC-4f65-9D91-7224C49458BB}"/>
                <c:ext xmlns:c16="http://schemas.microsoft.com/office/drawing/2014/chart" uri="{C3380CC4-5D6E-409C-BE32-E72D297353CC}">
                  <c16:uniqueId val="{00000001-1C57-B344-9675-175E7885B153}"/>
                </c:ext>
              </c:extLst>
            </c:dLbl>
            <c:dLbl>
              <c:idx val="2"/>
              <c:delete val="1"/>
              <c:extLst>
                <c:ext xmlns:c15="http://schemas.microsoft.com/office/drawing/2012/chart" uri="{CE6537A1-D6FC-4f65-9D91-7224C49458BB}"/>
                <c:ext xmlns:c16="http://schemas.microsoft.com/office/drawing/2014/chart" uri="{C3380CC4-5D6E-409C-BE32-E72D297353CC}">
                  <c16:uniqueId val="{00000002-1C57-B344-9675-175E7885B153}"/>
                </c:ext>
              </c:extLst>
            </c:dLbl>
            <c:dLbl>
              <c:idx val="3"/>
              <c:delete val="1"/>
              <c:extLst>
                <c:ext xmlns:c15="http://schemas.microsoft.com/office/drawing/2012/chart" uri="{CE6537A1-D6FC-4f65-9D91-7224C49458BB}"/>
                <c:ext xmlns:c16="http://schemas.microsoft.com/office/drawing/2014/chart" uri="{C3380CC4-5D6E-409C-BE32-E72D297353CC}">
                  <c16:uniqueId val="{00000003-1C57-B344-9675-175E7885B153}"/>
                </c:ext>
              </c:extLst>
            </c:dLbl>
            <c:dLbl>
              <c:idx val="4"/>
              <c:tx>
                <c:rich>
                  <a:bodyPr/>
                  <a:lstStyle/>
                  <a:p>
                    <a:r>
                      <a:rPr lang="en-US" sz="1800" baseline="0" dirty="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C57-B344-9675-175E7885B153}"/>
                </c:ext>
              </c:extLst>
            </c:dLbl>
            <c:dLbl>
              <c:idx val="7"/>
              <c:layout>
                <c:manualLayout>
                  <c:x val="-0.123236116866971"/>
                  <c:y val="-6.1520422605671102E-2"/>
                </c:manualLayout>
              </c:layout>
              <c:tx>
                <c:rich>
                  <a:bodyPr/>
                  <a:lstStyle/>
                  <a:p>
                    <a:r>
                      <a:rPr lang="en-US" sz="1800" baseline="0" dirty="0">
                        <a:solidFill>
                          <a:schemeClr val="tx1"/>
                        </a:solidFill>
                      </a:rPr>
                      <a:t>Broadcom</a:t>
                    </a:r>
                  </a:p>
                  <a:p>
                    <a:r>
                      <a:rPr lang="en-US" sz="1800" baseline="0" dirty="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B344-9675-175E7885B153}"/>
                </c:ext>
              </c:extLst>
            </c:dLbl>
            <c:dLbl>
              <c:idx val="8"/>
              <c:tx>
                <c:rich>
                  <a:bodyPr/>
                  <a:lstStyle/>
                  <a:p>
                    <a:r>
                      <a:rPr lang="en-US" sz="1800" baseline="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57-B344-9675-175E7885B153}"/>
                </c:ext>
              </c:extLst>
            </c:dLbl>
            <c:dLbl>
              <c:idx val="10"/>
              <c:tx>
                <c:rich>
                  <a:bodyPr/>
                  <a:lstStyle/>
                  <a:p>
                    <a:r>
                      <a:rPr lang="en-US" sz="1800" baseline="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57-B344-9675-175E7885B153}"/>
                </c:ext>
              </c:extLst>
            </c:dLbl>
            <c:dLbl>
              <c:idx val="11"/>
              <c:tx>
                <c:rich>
                  <a:bodyPr/>
                  <a:lstStyle/>
                  <a:p>
                    <a:r>
                      <a:rPr lang="en-US"/>
                      <a:t>TridentII</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57-B344-9675-175E7885B153}"/>
                </c:ext>
              </c:extLst>
            </c:dLbl>
            <c:dLbl>
              <c:idx val="12"/>
              <c:layout>
                <c:manualLayout>
                  <c:x val="0"/>
                  <c:y val="-5.6910569105690999E-2"/>
                </c:manualLayout>
              </c:layout>
              <c:tx>
                <c:rich>
                  <a:bodyPr/>
                  <a:lstStyle/>
                  <a:p>
                    <a:r>
                      <a:rPr lang="en-US" sz="1800" baseline="0" dirty="0">
                        <a:solidFill>
                          <a:schemeClr val="tx1"/>
                        </a:solidFill>
                      </a:rPr>
                      <a:t>Tomahawk</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Sheet1!$C$2:$C$14</c:f>
              <c:numCache>
                <c:formatCode>General</c:formatCode>
                <c:ptCount val="13"/>
                <c:pt idx="0">
                  <c:v>7.5000000000000002E-4</c:v>
                </c:pt>
                <c:pt idx="1">
                  <c:v>5.0000000000000001E-4</c:v>
                </c:pt>
                <c:pt idx="2">
                  <c:v>4.0000000000000002E-4</c:v>
                </c:pt>
                <c:pt idx="3">
                  <c:v>0.08</c:v>
                </c:pt>
                <c:pt idx="4">
                  <c:v>32</c:v>
                </c:pt>
                <c:pt idx="7">
                  <c:v>80</c:v>
                </c:pt>
                <c:pt idx="8">
                  <c:v>240</c:v>
                </c:pt>
                <c:pt idx="10">
                  <c:v>640</c:v>
                </c:pt>
                <c:pt idx="11">
                  <c:v>1280</c:v>
                </c:pt>
                <c:pt idx="12">
                  <c:v>3200</c:v>
                </c:pt>
              </c:numCache>
            </c:numRef>
          </c:val>
          <c:smooth val="0"/>
          <c:extLst>
            <c:ext xmlns:c16="http://schemas.microsoft.com/office/drawing/2014/chart" uri="{C3380CC4-5D6E-409C-BE32-E72D297353CC}">
              <c16:uniqueId val="{0000000A-1C57-B344-9675-175E7885B153}"/>
            </c:ext>
          </c:extLst>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3.3701436613709501E-2"/>
                  <c:y val="-6.9071762371166995E-2"/>
                </c:manualLayout>
              </c:layout>
              <c:tx>
                <c:rich>
                  <a:bodyPr/>
                  <a:lstStyle/>
                  <a:p>
                    <a:r>
                      <a:rPr lang="en-US" dirty="0"/>
                      <a:t>IMP</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C57-B344-9675-175E7885B153}"/>
                </c:ext>
              </c:extLst>
            </c:dLbl>
            <c:dLbl>
              <c:idx val="1"/>
              <c:layout>
                <c:manualLayout>
                  <c:x val="-4.9187279151943403E-2"/>
                  <c:y val="-7.1781789471437998E-2"/>
                </c:manualLayout>
              </c:layout>
              <c:tx>
                <c:rich>
                  <a:bodyPr/>
                  <a:lstStyle/>
                  <a:p>
                    <a:r>
                      <a:rPr lang="en-US" dirty="0"/>
                      <a:t>MIT</a:t>
                    </a:r>
                    <a:r>
                      <a:rPr lang="en-US" baseline="0" dirty="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C57-B344-9675-175E7885B153}"/>
                </c:ext>
              </c:extLst>
            </c:dLbl>
            <c:dLbl>
              <c:idx val="2"/>
              <c:layout>
                <c:manualLayout>
                  <c:x val="3.3686690223792299E-3"/>
                  <c:y val="-3.9261464268186101E-2"/>
                </c:manualLayout>
              </c:layout>
              <c:tx>
                <c:rich>
                  <a:bodyPr/>
                  <a:lstStyle/>
                  <a:p>
                    <a:r>
                      <a:rPr lang="en-US"/>
                      <a:t>Fuzzball</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C57-B344-9675-175E7885B153}"/>
                </c:ext>
              </c:extLst>
            </c:dLbl>
            <c:dLbl>
              <c:idx val="3"/>
              <c:layout>
                <c:manualLayout>
                  <c:x val="-9.8071283492390304E-2"/>
                  <c:y val="-1.4871220365747E-2"/>
                </c:manualLayout>
              </c:layout>
              <c:tx>
                <c:rich>
                  <a:bodyPr/>
                  <a:lstStyle/>
                  <a:p>
                    <a:r>
                      <a:rPr lang="en-US"/>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C57-B344-9675-175E7885B153}"/>
                </c:ext>
              </c:extLst>
            </c:dLbl>
            <c:dLbl>
              <c:idx val="4"/>
              <c:layout>
                <c:manualLayout>
                  <c:x val="-7.4123146267494E-2"/>
                  <c:y val="8.1532979109318601E-2"/>
                </c:manualLayout>
              </c:layout>
              <c:tx>
                <c:rich>
                  <a:bodyPr/>
                  <a:lstStyle/>
                  <a:p>
                    <a:r>
                      <a:rPr lang="en-US" sz="1800" baseline="0" dirty="0">
                        <a:solidFill>
                          <a:schemeClr val="tx1"/>
                        </a:solidFill>
                      </a:rPr>
                      <a:t>SNAP</a:t>
                    </a:r>
                  </a:p>
                  <a:p>
                    <a:r>
                      <a:rPr lang="en-US" sz="1800" baseline="0" dirty="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C57-B344-9675-175E7885B153}"/>
                </c:ext>
              </c:extLst>
            </c:dLbl>
            <c:dLbl>
              <c:idx val="5"/>
              <c:layout>
                <c:manualLayout>
                  <c:x val="-1.43427654582046E-2"/>
                  <c:y val="4.3883447495892298E-2"/>
                </c:manualLayout>
              </c:layout>
              <c:tx>
                <c:rich>
                  <a:bodyPr/>
                  <a:lstStyle/>
                  <a:p>
                    <a:r>
                      <a:rPr lang="en-US" sz="1800" baseline="0">
                        <a:solidFill>
                          <a:schemeClr val="tx1"/>
                        </a:solidFill>
                      </a:rPr>
                      <a:t>Click</a:t>
                    </a:r>
                  </a:p>
                  <a:p>
                    <a:r>
                      <a:rPr lang="en-US" sz="1800" baseline="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C57-B344-9675-175E7885B153}"/>
                </c:ext>
              </c:extLst>
            </c:dLbl>
            <c:dLbl>
              <c:idx val="6"/>
              <c:layout>
                <c:manualLayout>
                  <c:x val="-2.33544711071592E-2"/>
                  <c:y val="7.3984546878179402E-2"/>
                </c:manualLayout>
              </c:layout>
              <c:tx>
                <c:rich>
                  <a:bodyPr/>
                  <a:lstStyle/>
                  <a:p>
                    <a:r>
                      <a:rPr lang="en-US" sz="1800" baseline="0">
                        <a:solidFill>
                          <a:schemeClr val="tx1"/>
                        </a:solidFill>
                      </a:rPr>
                      <a:t>IXP 2400</a:t>
                    </a:r>
                  </a:p>
                  <a:p>
                    <a:r>
                      <a:rPr lang="en-US" sz="1800" baseline="0">
                        <a:solidFill>
                          <a:schemeClr val="tx1"/>
                        </a:solidFill>
                      </a:rPr>
                      <a:t>(NPU)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C57-B344-9675-175E7885B153}"/>
                </c:ext>
              </c:extLst>
            </c:dLbl>
            <c:dLbl>
              <c:idx val="9"/>
              <c:layout>
                <c:manualLayout>
                  <c:x val="-9.4975376311176599E-2"/>
                  <c:y val="9.4205236540554405E-2"/>
                </c:manualLayout>
              </c:layout>
              <c:tx>
                <c:rich>
                  <a:bodyPr/>
                  <a:lstStyle/>
                  <a:p>
                    <a:r>
                      <a:rPr lang="en-US" sz="1800" baseline="0">
                        <a:solidFill>
                          <a:schemeClr val="tx1"/>
                        </a:solidFill>
                      </a:rPr>
                      <a:t>RouteBricks</a:t>
                    </a:r>
                  </a:p>
                  <a:p>
                    <a:r>
                      <a:rPr lang="en-US" sz="1800" baseline="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C57-B344-9675-175E7885B153}"/>
                </c:ext>
              </c:extLst>
            </c:dLbl>
            <c:dLbl>
              <c:idx val="10"/>
              <c:layout>
                <c:manualLayout>
                  <c:x val="-5.3422924607922299E-2"/>
                  <c:y val="7.72289439429827E-2"/>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01"/>
                    </c:manualLayout>
                  </c15:layout>
                </c:ext>
                <c:ext xmlns:c16="http://schemas.microsoft.com/office/drawing/2014/chart" uri="{C3380CC4-5D6E-409C-BE32-E72D297353CC}">
                  <c16:uniqueId val="{00000013-1C57-B344-9675-175E7885B153}"/>
                </c:ext>
              </c:extLst>
            </c:dLbl>
            <c:dLbl>
              <c:idx val="12"/>
              <c:layout>
                <c:manualLayout>
                  <c:x val="0"/>
                  <c:y val="7.0350809807310705E-2"/>
                </c:manualLayout>
              </c:layout>
              <c:tx>
                <c:rich>
                  <a:bodyPr/>
                  <a:lstStyle/>
                  <a:p>
                    <a:r>
                      <a:rPr lang="en-US" sz="1800" baseline="0" dirty="0" err="1">
                        <a:solidFill>
                          <a:schemeClr val="tx1"/>
                        </a:solidFill>
                      </a:rPr>
                      <a:t>NetFPGA</a:t>
                    </a:r>
                    <a:r>
                      <a:rPr lang="en-US" sz="1800" baseline="0" dirty="0">
                        <a:solidFill>
                          <a:schemeClr val="tx1"/>
                        </a:solidFill>
                      </a:rPr>
                      <a:t>-SUME</a:t>
                    </a:r>
                  </a:p>
                  <a:p>
                    <a:r>
                      <a:rPr lang="en-US" sz="1800" baseline="0" dirty="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Sheet1!$B$2:$B$14</c:f>
              <c:numCache>
                <c:formatCode>General</c:formatCode>
                <c:ptCount val="13"/>
                <c:pt idx="0">
                  <c:v>7.5000000000000002E-4</c:v>
                </c:pt>
                <c:pt idx="1">
                  <c:v>5.0000000000000001E-4</c:v>
                </c:pt>
                <c:pt idx="2">
                  <c:v>4.0000000000000002E-4</c:v>
                </c:pt>
                <c:pt idx="3">
                  <c:v>0.08</c:v>
                </c:pt>
                <c:pt idx="4">
                  <c:v>0.1</c:v>
                </c:pt>
                <c:pt idx="5">
                  <c:v>0.17</c:v>
                </c:pt>
                <c:pt idx="6">
                  <c:v>4</c:v>
                </c:pt>
                <c:pt idx="9">
                  <c:v>35</c:v>
                </c:pt>
                <c:pt idx="10">
                  <c:v>40</c:v>
                </c:pt>
                <c:pt idx="12">
                  <c:v>100</c:v>
                </c:pt>
              </c:numCache>
            </c:numRef>
          </c:val>
          <c:smooth val="0"/>
          <c:extLst>
            <c:ext xmlns:c16="http://schemas.microsoft.com/office/drawing/2014/chart" uri="{C3380CC4-5D6E-409C-BE32-E72D297353CC}">
              <c16:uniqueId val="{00000015-1C57-B344-9675-175E7885B153}"/>
            </c:ext>
          </c:extLst>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
          <c:orientation val="minMax"/>
          <c:min val="4.0000000000000002E-4"/>
        </c:scaling>
        <c:delete val="0"/>
        <c:axPos val="l"/>
        <c:title>
          <c:tx>
            <c:rich>
              <a:bodyPr rot="0" vert="horz" anchor="t" anchorCtr="0"/>
              <a:lstStyle/>
              <a:p>
                <a:pPr>
                  <a:defRPr sz="2000">
                    <a:solidFill>
                      <a:prstClr val="black"/>
                    </a:solidFill>
                    <a:latin typeface="Seravek"/>
                    <a:cs typeface="Seravek"/>
                  </a:defRPr>
                </a:pPr>
                <a:r>
                  <a:rPr lang="en-US" sz="2000" dirty="0" err="1">
                    <a:solidFill>
                      <a:prstClr val="black"/>
                    </a:solidFill>
                    <a:latin typeface="Gadugi" charset="0"/>
                    <a:ea typeface="Gadugi" charset="0"/>
                    <a:cs typeface="Gadugi" charset="0"/>
                  </a:rPr>
                  <a:t>Gbit</a:t>
                </a:r>
                <a:r>
                  <a:rPr lang="en-US" sz="2000" dirty="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scale)</a:t>
                </a:r>
              </a:p>
            </c:rich>
          </c:tx>
          <c:layout>
            <c:manualLayout>
              <c:xMode val="edge"/>
              <c:yMode val="edge"/>
              <c:x val="0"/>
              <c:y val="0.34282632353882603"/>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599"/>
          <c:w val="0.22676683082459201"/>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switches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DA7-8642-A8B7-0954301058CE}"/>
                </c:ext>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A7-8642-A8B7-0954301058CE}"/>
                </c:ext>
              </c:extLst>
            </c:dLbl>
            <c:dLbl>
              <c:idx val="2"/>
              <c:layout>
                <c:manualLayout>
                  <c:x val="-0.10961964818135"/>
                  <c:y val="-3.9373596241103898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DA7-8642-A8B7-0954301058CE}"/>
                </c:ext>
              </c:extLst>
            </c:dLbl>
            <c:dLbl>
              <c:idx val="3"/>
              <c:layout>
                <c:manualLayout>
                  <c:x val="-3.1319899480385598E-2"/>
                  <c:y val="-3.5794178401003698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DA7-8642-A8B7-0954301058CE}"/>
                </c:ext>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extLst>
            <c:ext xmlns:c16="http://schemas.microsoft.com/office/drawing/2014/chart" uri="{C3380CC4-5D6E-409C-BE32-E72D297353CC}">
              <c16:uniqueId val="{00000005-EDA7-8642-A8B7-0954301058CE}"/>
            </c:ext>
          </c:extLst>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399E-2"/>
                  <c:y val="-5.0111849761405099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DA7-8642-A8B7-0954301058CE}"/>
                </c:ext>
              </c:extLst>
            </c:dLbl>
            <c:dLbl>
              <c:idx val="1"/>
              <c:layout>
                <c:manualLayout>
                  <c:x val="-0.13199100495305399"/>
                  <c:y val="-5.3691267601505402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DA7-8642-A8B7-0954301058CE}"/>
                </c:ext>
              </c:extLst>
            </c:dLbl>
            <c:dLbl>
              <c:idx val="2"/>
              <c:layout>
                <c:manualLayout>
                  <c:x val="-4.0268442189067201E-2"/>
                  <c:y val="-5.3691267601505402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DA7-8642-A8B7-0954301058CE}"/>
                </c:ext>
              </c:extLst>
            </c:dLbl>
            <c:dLbl>
              <c:idx val="3"/>
              <c:layout>
                <c:manualLayout>
                  <c:x val="-3.8031306511896797E-2"/>
                  <c:y val="-5.011184976140500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DA7-8642-A8B7-0954301058CE}"/>
                </c:ext>
              </c:extLst>
            </c:dLbl>
            <c:dLbl>
              <c:idx val="4"/>
              <c:layout>
                <c:manualLayout>
                  <c:x val="-2.6845628126045001E-2"/>
                  <c:y val="-3.2214760560903298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extLst>
            <c:ext xmlns:c16="http://schemas.microsoft.com/office/drawing/2014/chart" uri="{C3380CC4-5D6E-409C-BE32-E72D297353CC}">
              <c16:uniqueId val="{0000000B-EDA7-8642-A8B7-0954301058CE}"/>
            </c:ext>
          </c:extLst>
        </c:ser>
        <c:dLbls>
          <c:showLegendKey val="0"/>
          <c:showVal val="0"/>
          <c:showCatName val="0"/>
          <c:showSerName val="0"/>
          <c:showPercent val="0"/>
          <c:showBubbleSize val="0"/>
        </c:dLbls>
        <c:axId val="1639046560"/>
        <c:axId val="1639054816"/>
      </c:scatterChart>
      <c:valAx>
        <c:axId val="163904656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54816"/>
        <c:crosses val="autoZero"/>
        <c:crossBetween val="midCat"/>
      </c:valAx>
      <c:valAx>
        <c:axId val="163905481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46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crystallize</a:t>
            </a:r>
            <a:r>
              <a:rPr lang="en-US" baseline="0" dirty="0"/>
              <a:t> description of packet transactions.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It’s important to mention NO</a:t>
            </a:r>
            <a:r>
              <a:rPr lang="en-US" baseline="0" dirty="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Describe </a:t>
            </a:r>
            <a:r>
              <a:rPr lang="en-US" dirty="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a:t>
            </a:r>
            <a:r>
              <a:rPr lang="en-US" baseline="0" dirty="0"/>
              <a:t> PROMPT</a:t>
            </a:r>
            <a:r>
              <a:rPr lang="en-US" dirty="0"/>
              <a:t>: At the end of this</a:t>
            </a:r>
            <a:r>
              <a:rPr lang="en-US" baseline="0" dirty="0"/>
              <a:t> slide make the point that we reject algorithms that can’t run on atoms unlike a software router.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segue way here: Let’s talk about why a</a:t>
            </a:r>
            <a:r>
              <a:rPr lang="en-US" baseline="0" dirty="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111</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112</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113</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114</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result is a reduction</a:t>
            </a:r>
            <a:r>
              <a:rPr lang="en-US" baseline="0" dirty="0"/>
              <a:t> in die area.</a:t>
            </a:r>
            <a:endParaRPr lang="en-US" dirty="0"/>
          </a:p>
          <a:p>
            <a:endParaRPr lang="en-US" dirty="0"/>
          </a:p>
          <a:p>
            <a:r>
              <a:rPr lang="en-US" dirty="0"/>
              <a:t>TODO: Make sure to</a:t>
            </a:r>
            <a:r>
              <a:rPr lang="en-US" baseline="0" dirty="0"/>
              <a:t> mention that these are very, very restricted units and not general purpose processors.</a:t>
            </a:r>
          </a:p>
          <a:p>
            <a:r>
              <a:rPr lang="en-US" baseline="0" dirty="0"/>
              <a:t>The game is designing these atoms or primitives</a:t>
            </a:r>
          </a:p>
          <a:p>
            <a:endParaRPr lang="en-US" baseline="0" dirty="0"/>
          </a:p>
          <a:p>
            <a:r>
              <a:rPr lang="en-US" baseline="0" dirty="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115</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that I have</a:t>
            </a:r>
            <a:r>
              <a:rPr lang="en-US" baseline="0" dirty="0"/>
              <a:t> shown you how to design these atoms, let’s look at what you can do with them. For this, we need some algorithms, and we picked a set spanning congestion control, measurement, load balancing, and AQM, and wrote them in Domino.</a:t>
            </a:r>
          </a:p>
          <a:p>
            <a:endParaRPr lang="en-US" baseline="0" dirty="0"/>
          </a:p>
          <a:p>
            <a:r>
              <a:rPr lang="en-US" baseline="0" dirty="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117</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a:t>Let’s see how we can now use our compiler to interactively design atoms for </a:t>
            </a:r>
            <a:r>
              <a:rPr lang="en-US" baseline="0" dirty="0" err="1"/>
              <a:t>prog</a:t>
            </a:r>
            <a:r>
              <a:rPr lang="en-US" baseline="0" dirty="0"/>
              <a:t> switches and also to compile to an atom pipeline once it has been developed.</a:t>
            </a:r>
          </a:p>
          <a:p>
            <a:pPr lvl="1"/>
            <a:endParaRPr lang="en-US" baseline="0" dirty="0"/>
          </a:p>
          <a:p>
            <a:pPr marL="457200" lvl="1" indent="0">
              <a:buNone/>
            </a:pPr>
            <a:r>
              <a:rPr lang="en-US" baseline="0" dirty="0"/>
              <a:t>The compiler takes three inputs, the algorithm, a specification of the atom’s capabilities, and a pipeline geometry (the depth and width of the pipeline).</a:t>
            </a:r>
          </a:p>
          <a:p>
            <a:pPr marL="457200" lvl="1" indent="0">
              <a:buNone/>
            </a:pPr>
            <a:endParaRPr lang="en-US" baseline="0" dirty="0"/>
          </a:p>
          <a:p>
            <a:pPr marL="457200" lvl="1" indent="0">
              <a:buNone/>
            </a:pPr>
            <a:r>
              <a:rPr lang="en-US" baseline="0" dirty="0"/>
              <a:t>Now, invariably, the algorithm won’t compile because its </a:t>
            </a:r>
            <a:r>
              <a:rPr lang="en-US" baseline="0" dirty="0" err="1"/>
              <a:t>codelet</a:t>
            </a:r>
            <a:r>
              <a:rPr lang="en-US" baseline="0" dirty="0"/>
              <a:t> doesn’t map to the atom we have or we don’t have enough atoms in the pipeline. Either way, we modify either the pipeline geometry or the atom type and try again.</a:t>
            </a:r>
          </a:p>
          <a:p>
            <a:pPr marL="457200" lvl="1" indent="0">
              <a:buNone/>
            </a:pPr>
            <a:endParaRPr lang="en-US" baseline="0" dirty="0"/>
          </a:p>
          <a:p>
            <a:pPr marL="457200" lvl="1" indent="0">
              <a:buNone/>
            </a:pPr>
            <a:r>
              <a:rPr lang="en-US" baseline="0" dirty="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a:p>
          <a:p>
            <a:pPr marL="457200" lvl="1" indent="0">
              <a:buNone/>
            </a:pPr>
            <a:r>
              <a:rPr lang="en-US" baseline="0" dirty="0"/>
              <a:t>Again, we focus on </a:t>
            </a:r>
            <a:r>
              <a:rPr lang="en-US" baseline="0" dirty="0" err="1"/>
              <a:t>stateful</a:t>
            </a:r>
            <a:r>
              <a:rPr lang="en-US" baseline="0" dirty="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224466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first adds f1 and f2 and writes it to </a:t>
            </a:r>
            <a:r>
              <a:rPr lang="en-US" baseline="0" dirty="0" err="1"/>
              <a:t>tmp</a:t>
            </a:r>
            <a:r>
              <a:rPr lang="en-US" baseline="0" dirty="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second subtracts f3 from </a:t>
            </a:r>
            <a:r>
              <a:rPr lang="en-US" baseline="0" dirty="0" err="1"/>
              <a:t>tmp</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290746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Let’s see if we can apply the same trick to a </a:t>
            </a:r>
            <a:r>
              <a:rPr lang="en-US" baseline="0" dirty="0" err="1"/>
              <a:t>stateful</a:t>
            </a:r>
            <a:r>
              <a:rPr lang="en-US" baseline="0" dirty="0"/>
              <a:t> operation. Let’s pick a counter. Now, one implementation is a 3-stage pipeline. The first stage reads the counter into packet field </a:t>
            </a:r>
            <a:r>
              <a:rPr lang="en-US" baseline="0" dirty="0" err="1"/>
              <a:t>tmp</a:t>
            </a:r>
            <a:r>
              <a:rPr lang="en-US" baseline="0" dirty="0"/>
              <a:t>, the second one increments </a:t>
            </a:r>
            <a:r>
              <a:rPr lang="en-US" baseline="0" dirty="0" err="1"/>
              <a:t>tmp</a:t>
            </a:r>
            <a:r>
              <a:rPr lang="en-US" baseline="0" dirty="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this doesn’t work, and I’ll show you why. Let’s say two packets red and green enter the pipeline in adjacent clock cycles 0 and 1. In cycle 1, Red picks up </a:t>
            </a:r>
            <a:r>
              <a:rPr lang="en-US" baseline="0" dirty="0" err="1"/>
              <a:t>tmp</a:t>
            </a:r>
            <a:r>
              <a:rPr lang="en-US" baseline="0" dirty="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in clock cycle 2, pink’s </a:t>
            </a:r>
            <a:r>
              <a:rPr lang="en-US" baseline="0" dirty="0" err="1"/>
              <a:t>tmp</a:t>
            </a:r>
            <a:r>
              <a:rPr lang="en-US" baseline="0" dirty="0"/>
              <a:t> becomes 1, while green’s </a:t>
            </a:r>
            <a:r>
              <a:rPr lang="en-US" baseline="0" dirty="0" err="1"/>
              <a:t>tmp</a:t>
            </a:r>
            <a:r>
              <a:rPr lang="en-US" baseline="0" dirty="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problem is that the counter isn’t atomic anymore. To guarantee atomicity, you need the hardware to support an increment, where conceptually the </a:t>
            </a:r>
            <a:r>
              <a:rPr lang="en-US" baseline="0" dirty="0" err="1"/>
              <a:t>rmw</a:t>
            </a:r>
            <a:r>
              <a:rPr lang="en-US" baseline="0" dirty="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3447507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this is true of arbitrary read-modify-write operations, where the entire </a:t>
            </a:r>
            <a:r>
              <a:rPr lang="en-US" baseline="0" dirty="0" err="1"/>
              <a:t>rmw</a:t>
            </a:r>
            <a:r>
              <a:rPr lang="en-US" baseline="0" dirty="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this is true in general, and as your </a:t>
            </a:r>
            <a:r>
              <a:rPr lang="en-US" baseline="0" dirty="0" err="1"/>
              <a:t>stateful</a:t>
            </a:r>
            <a:r>
              <a:rPr lang="en-US" baseline="0" dirty="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79283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particularly extreme instance of this problem,</a:t>
            </a:r>
            <a:r>
              <a:rPr lang="en-US" baseline="0" dirty="0"/>
              <a:t> where this atom needs us to update a state variable in one of four ways based on four predicates that themselves depend on state.</a:t>
            </a:r>
          </a:p>
          <a:p>
            <a:endParaRPr lang="en-US" baseline="0" dirty="0"/>
          </a:p>
          <a:p>
            <a:r>
              <a:rPr lang="en-US" baseline="0" dirty="0"/>
              <a:t>As a result, these </a:t>
            </a:r>
            <a:r>
              <a:rPr lang="en-US" baseline="0" dirty="0" err="1"/>
              <a:t>stateful</a:t>
            </a:r>
            <a:r>
              <a:rPr lang="en-US" baseline="0" dirty="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2009851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Stress that this is *a* set of atoms, not *the* set.</a:t>
            </a:r>
          </a:p>
          <a:p>
            <a:r>
              <a:rPr lang="en-US" baseline="0" dirty="0"/>
              <a:t>Do we need a slide before this one?</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685106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2183086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36925689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22355421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35903707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17959152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25310624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32802885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42135721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1236628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38572236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10520310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45</a:t>
            </a:fld>
            <a:endParaRPr lang="en-US"/>
          </a:p>
        </p:txBody>
      </p:sp>
    </p:spTree>
    <p:extLst>
      <p:ext uri="{BB962C8B-B14F-4D97-AF65-F5344CB8AC3E}">
        <p14:creationId xmlns:p14="http://schemas.microsoft.com/office/powerpoint/2010/main" val="42568864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46</a:t>
            </a:fld>
            <a:endParaRPr lang="en-US"/>
          </a:p>
        </p:txBody>
      </p:sp>
    </p:spTree>
    <p:extLst>
      <p:ext uri="{BB962C8B-B14F-4D97-AF65-F5344CB8AC3E}">
        <p14:creationId xmlns:p14="http://schemas.microsoft.com/office/powerpoint/2010/main" val="31364198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47</a:t>
            </a:fld>
            <a:endParaRPr lang="en-US"/>
          </a:p>
        </p:txBody>
      </p:sp>
    </p:spTree>
    <p:extLst>
      <p:ext uri="{BB962C8B-B14F-4D97-AF65-F5344CB8AC3E}">
        <p14:creationId xmlns:p14="http://schemas.microsoft.com/office/powerpoint/2010/main" val="15220424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48</a:t>
            </a:fld>
            <a:endParaRPr lang="en-US"/>
          </a:p>
        </p:txBody>
      </p:sp>
    </p:spTree>
    <p:extLst>
      <p:ext uri="{BB962C8B-B14F-4D97-AF65-F5344CB8AC3E}">
        <p14:creationId xmlns:p14="http://schemas.microsoft.com/office/powerpoint/2010/main" val="28219080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49</a:t>
            </a:fld>
            <a:endParaRPr lang="en-US"/>
          </a:p>
        </p:txBody>
      </p:sp>
    </p:spTree>
    <p:extLst>
      <p:ext uri="{BB962C8B-B14F-4D97-AF65-F5344CB8AC3E}">
        <p14:creationId xmlns:p14="http://schemas.microsoft.com/office/powerpoint/2010/main" val="37242833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50</a:t>
            </a:fld>
            <a:endParaRPr lang="en-US"/>
          </a:p>
        </p:txBody>
      </p:sp>
    </p:spTree>
    <p:extLst>
      <p:ext uri="{BB962C8B-B14F-4D97-AF65-F5344CB8AC3E}">
        <p14:creationId xmlns:p14="http://schemas.microsoft.com/office/powerpoint/2010/main" val="39874896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the more formal result is in the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51</a:t>
            </a:fld>
            <a:endParaRPr lang="en-US"/>
          </a:p>
        </p:txBody>
      </p:sp>
    </p:spTree>
    <p:extLst>
      <p:ext uri="{BB962C8B-B14F-4D97-AF65-F5344CB8AC3E}">
        <p14:creationId xmlns:p14="http://schemas.microsoft.com/office/powerpoint/2010/main" val="13782526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the term query and fold from the slide deck.</a:t>
            </a:r>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263008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18090143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56</a:t>
            </a:fld>
            <a:endParaRPr lang="en-US"/>
          </a:p>
        </p:txBody>
      </p:sp>
    </p:spTree>
    <p:extLst>
      <p:ext uri="{BB962C8B-B14F-4D97-AF65-F5344CB8AC3E}">
        <p14:creationId xmlns:p14="http://schemas.microsoft.com/office/powerpoint/2010/main" val="38330730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37432035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35618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11951086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a figure on the iterative process for designing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1432795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34013764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0868108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177779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65780828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77958795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TODO: Maybe come up with an animation re: SCC</a:t>
            </a:r>
          </a:p>
          <a:p>
            <a:endParaRPr lang="en-US" baseline="0" dirty="0"/>
          </a:p>
          <a:p>
            <a:pPr algn="ctr"/>
            <a:r>
              <a:rPr lang="en-US" sz="1200" kern="1200" dirty="0">
                <a:solidFill>
                  <a:schemeClr val="tx1"/>
                </a:solidFill>
                <a:latin typeface="+mn-lt"/>
                <a:ea typeface="+mn-ea"/>
                <a:cs typeface="Seravek"/>
              </a:rPr>
              <a:t>(Lam (1988):</a:t>
            </a:r>
          </a:p>
          <a:p>
            <a:pPr algn="ctr"/>
            <a:r>
              <a:rPr lang="en-US" sz="1200" kern="1200" dirty="0">
                <a:solidFill>
                  <a:schemeClr val="tx1"/>
                </a:solidFill>
                <a:latin typeface="+mn-lt"/>
                <a:ea typeface="+mn-ea"/>
                <a:cs typeface="Seravek"/>
              </a:rPr>
              <a:t>Software pipelining)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1458147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22416551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6252816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Maybe call this accumulator?</a:t>
            </a:r>
          </a:p>
          <a:p>
            <a:r>
              <a:rPr lang="en-US" baseline="0" dirty="0"/>
              <a:t>TALK PROMPT: Say at the end that we use an off the shelf program synthesis tool called SKETCH for </a:t>
            </a:r>
            <a:r>
              <a:rPr lang="en-US" baseline="0"/>
              <a:t>this purpose.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69</a:t>
            </a:fld>
            <a:endParaRPr lang="en-US"/>
          </a:p>
        </p:txBody>
      </p:sp>
    </p:spTree>
    <p:extLst>
      <p:ext uri="{BB962C8B-B14F-4D97-AF65-F5344CB8AC3E}">
        <p14:creationId xmlns:p14="http://schemas.microsoft.com/office/powerpoint/2010/main" val="41268992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 networking researcher, you can’t think of architecture as a </a:t>
            </a:r>
            <a:r>
              <a:rPr lang="en-US" baseline="0" dirty="0" err="1"/>
              <a:t>blackbox</a:t>
            </a:r>
            <a:r>
              <a:rPr lang="en-US" baseline="0" dirty="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43552396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23957342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2811171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a:t>th</a:t>
            </a:r>
            <a:r>
              <a:rPr lang="en-US" sz="1200" baseline="0" dirty="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a:t>to.</a:t>
            </a:r>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about Domino first. This is</a:t>
            </a:r>
            <a:r>
              <a:rPr lang="en-US" baseline="0" dirty="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a:t>for managing </a:t>
            </a:r>
            <a:r>
              <a:rPr lang="en-US" baseline="0" dirty="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the PIFO work. This project</a:t>
            </a:r>
            <a:r>
              <a:rPr lang="en-US" baseline="0" dirty="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Ok, so we have looked at two</a:t>
            </a:r>
            <a:r>
              <a:rPr lang="en-US" baseline="0" dirty="0"/>
              <a:t> algorithms where the rank computation runs on the switch. The rank computation can, in fact, run anywhere in the network. For instance, let’s compress this pipeline down to </a:t>
            </a:r>
            <a:r>
              <a:rPr lang="en-US" baseline="0"/>
              <a:t>a switch. Let’s also introduce </a:t>
            </a:r>
            <a:r>
              <a:rPr lang="en-US" baseline="0" dirty="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 so we have seen examples of what</a:t>
            </a:r>
            <a:r>
              <a:rPr lang="en-US" baseline="0" dirty="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it turns out we can do this with a hierarchy of PIFOs.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to cut something: slide 25 and 26.</a:t>
            </a:r>
          </a:p>
          <a:p>
            <a:r>
              <a:rPr lang="en-US" dirty="0"/>
              <a:t>Happy to talk about the </a:t>
            </a:r>
            <a:r>
              <a:rPr lang="en-US" dirty="0" err="1"/>
              <a:t>impl</a:t>
            </a:r>
            <a:r>
              <a:rPr lang="en-US" dirty="0"/>
              <a:t>. Details offline.</a:t>
            </a:r>
          </a:p>
          <a:p>
            <a:endParaRPr lang="en-US" dirty="0"/>
          </a:p>
          <a:p>
            <a:r>
              <a:rPr lang="en-US" dirty="0"/>
              <a:t>Try and fix orientation of the scheduler.</a:t>
            </a:r>
          </a:p>
          <a:p>
            <a:endParaRPr lang="en-US" dirty="0"/>
          </a:p>
          <a:p>
            <a:r>
              <a:rPr lang="en-US" dirty="0"/>
              <a:t>Feedback: If the point is to just</a:t>
            </a:r>
            <a:r>
              <a:rPr lang="en-US" baseline="0" dirty="0"/>
              <a:t> quickly show that you have a hardware implementation and it’s feasible, just use the detailed hardware diagram from the CSAIL talk.</a:t>
            </a:r>
          </a:p>
          <a:p>
            <a:r>
              <a:rPr lang="en-US" baseline="0" dirty="0"/>
              <a:t>TODO: Give a very brief description + hardware diagram from the CSAIL talk.</a:t>
            </a:r>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would like to thank an outstanding set of collaborators from</a:t>
            </a:r>
          </a:p>
          <a:p>
            <a:r>
              <a:rPr lang="en-US" baseline="0" dirty="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TALK PROMPT: Remember to talk about packets marching in lock step.</a:t>
            </a:r>
          </a:p>
          <a:p>
            <a:r>
              <a:rPr lang="en-US" baseline="0" dirty="0"/>
              <a:t>Other examples of egress functionality (outside all of our programmable examples)</a:t>
            </a:r>
          </a:p>
          <a:p>
            <a:endParaRPr lang="en-US" baseline="0" dirty="0"/>
          </a:p>
          <a:p>
            <a:r>
              <a:rPr lang="en-US" baseline="0" dirty="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685800" lvl="2">
              <a:spcBef>
                <a:spcPts val="1000"/>
              </a:spcBef>
            </a:pPr>
            <a:r>
              <a:rPr lang="en-US" sz="2600" dirty="0"/>
              <a:t>What’s in the accelerators?</a:t>
            </a:r>
          </a:p>
          <a:p>
            <a:pPr marL="685800" lvl="2">
              <a:spcBef>
                <a:spcPts val="1000"/>
              </a:spcBef>
            </a:pPr>
            <a:r>
              <a:rPr lang="en-US" sz="2600" dirty="0"/>
              <a:t>What’s the storage medium?</a:t>
            </a:r>
          </a:p>
          <a:p>
            <a:pPr marL="685800" lvl="2">
              <a:spcBef>
                <a:spcPts val="1000"/>
              </a:spcBef>
            </a:pPr>
            <a:r>
              <a:rPr lang="en-US" sz="2600" dirty="0"/>
              <a:t>What’s the right programming model?</a:t>
            </a:r>
          </a:p>
          <a:p>
            <a:pPr marL="685800" lvl="2">
              <a:spcBef>
                <a:spcPts val="1000"/>
              </a:spcBef>
            </a:pPr>
            <a:r>
              <a:rPr lang="en-US" sz="2600" dirty="0"/>
              <a:t>What’s the right congestion-control protocol?</a:t>
            </a:r>
            <a:endParaRPr lang="en-US" dirty="0"/>
          </a:p>
          <a:p>
            <a:pPr lvl="1"/>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it turns out that we can use a tree of PIFOs for many more algorithms. I am not discussing these here, but the paper has further details.</a:t>
            </a:r>
          </a:p>
          <a:p>
            <a:endParaRPr lang="en-US" baseline="0" dirty="0"/>
          </a:p>
          <a:p>
            <a:r>
              <a:rPr lang="en-US" baseline="0" dirty="0"/>
              <a:t>More importantly, we have algorithms that our abstraction doesn’t support. One important class is output shaping, where we rate limit </a:t>
            </a:r>
            <a:r>
              <a:rPr lang="en-US" baseline="0" dirty="0" err="1"/>
              <a:t>dequeues</a:t>
            </a:r>
            <a:r>
              <a:rPr lang="en-US" baseline="0" dirty="0"/>
              <a:t> from the scheduler. We can’t implement this because PIFOs provide </a:t>
            </a:r>
            <a:r>
              <a:rPr lang="en-US" baseline="0" dirty="0" err="1"/>
              <a:t>prog</a:t>
            </a:r>
            <a:r>
              <a:rPr lang="en-US" baseline="0" dirty="0"/>
              <a:t>. on the </a:t>
            </a:r>
            <a:r>
              <a:rPr lang="en-US" baseline="0" dirty="0" err="1"/>
              <a:t>enq</a:t>
            </a:r>
            <a:r>
              <a:rPr lang="en-US" baseline="0" dirty="0"/>
              <a:t> side, not on the </a:t>
            </a:r>
            <a:r>
              <a:rPr lang="en-US" baseline="0" dirty="0" err="1"/>
              <a:t>deq</a:t>
            </a:r>
            <a:r>
              <a:rPr lang="en-US" baseline="0" dirty="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92</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convert</a:t>
            </a:r>
            <a:r>
              <a:rPr lang="en-US" baseline="0" dirty="0"/>
              <a:t> to static single assignment form, which simplifies dependency analysis.</a:t>
            </a:r>
          </a:p>
          <a:p>
            <a:r>
              <a:rPr lang="en-US" baseline="0" dirty="0"/>
              <a:t>Static single assignment gets its name from the fact that all variables are assigned</a:t>
            </a:r>
          </a:p>
          <a:p>
            <a:r>
              <a:rPr lang="en-US" baseline="0" dirty="0"/>
              <a:t>Exactly once and no more.</a:t>
            </a:r>
          </a:p>
          <a:p>
            <a:endParaRPr lang="en-US" baseline="0" dirty="0"/>
          </a:p>
          <a:p>
            <a:r>
              <a:rPr lang="en-US" baseline="0" dirty="0"/>
              <a:t>It’s useful because it gets rid of write-after-read and write-after-write dependencies. In our case,</a:t>
            </a:r>
          </a:p>
          <a:p>
            <a:r>
              <a:rPr lang="en-US" baseline="0" dirty="0"/>
              <a:t>converting to SSA is trivial because we operate on straight-line code with no branches. Typical</a:t>
            </a:r>
          </a:p>
          <a:p>
            <a:r>
              <a:rPr lang="en-US" baseline="0" dirty="0"/>
              <a:t>SSA implementations are far more involved because they have to deal with branching.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94</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step in canonicalization is to flatten arbitrarily complicated expressions</a:t>
            </a:r>
          </a:p>
          <a:p>
            <a:r>
              <a:rPr lang="en-US" dirty="0"/>
              <a:t>to</a:t>
            </a:r>
            <a:r>
              <a:rPr lang="en-US" baseline="0" dirty="0"/>
              <a:t> bring them into a form closer to the underlying hardware.</a:t>
            </a:r>
          </a:p>
          <a:p>
            <a:endParaRPr lang="en-US" baseline="0" dirty="0"/>
          </a:p>
          <a:p>
            <a:r>
              <a:rPr lang="en-US" baseline="0" dirty="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95</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this project led to sequential execution semantics.</a:t>
            </a:r>
          </a:p>
        </p:txBody>
      </p:sp>
      <p:sp>
        <p:nvSpPr>
          <p:cNvPr id="4" name="Slide Number Placeholder 3"/>
          <p:cNvSpPr>
            <a:spLocks noGrp="1"/>
          </p:cNvSpPr>
          <p:nvPr>
            <p:ph type="sldNum" sz="quarter" idx="10"/>
          </p:nvPr>
        </p:nvSpPr>
        <p:spPr/>
        <p:txBody>
          <a:bodyPr/>
          <a:lstStyle/>
          <a:p>
            <a:fld id="{6C7315F8-E931-49D1-A989-C1759F952B9E}" type="slidenum">
              <a:rPr lang="en-US" smtClean="0"/>
              <a:t>97</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‘ll go through these steps quickly. The first step</a:t>
            </a:r>
            <a:r>
              <a:rPr lang="en-US" baseline="0" dirty="0"/>
              <a:t> in canonicalization is to remove branching statements.</a:t>
            </a:r>
          </a:p>
          <a:p>
            <a:r>
              <a:rPr lang="en-US" baseline="0" dirty="0"/>
              <a:t>Branches complicate control flow and make it harder to infer dependencies.</a:t>
            </a:r>
          </a:p>
          <a:p>
            <a:endParaRPr lang="en-US" baseline="0" dirty="0"/>
          </a:p>
          <a:p>
            <a:r>
              <a:rPr lang="en-US" baseline="0" dirty="0"/>
              <a:t>We eliminate branches using a procedure called if conversion that transforms them into C’s conditional operator.</a:t>
            </a:r>
          </a:p>
          <a:p>
            <a:r>
              <a:rPr lang="en-US" baseline="0" dirty="0"/>
              <a:t>because the only kind of branch we have is an if statement, if conversion is very straightforward in our case, because</a:t>
            </a:r>
          </a:p>
          <a:p>
            <a:r>
              <a:rPr lang="en-US" baseline="0" dirty="0"/>
              <a:t>we don’t have any kind of unstructured control flow such as a </a:t>
            </a:r>
            <a:r>
              <a:rPr lang="en-US" baseline="0" dirty="0" err="1"/>
              <a:t>goto</a:t>
            </a:r>
            <a:r>
              <a:rPr lang="en-US" baseline="0" dirty="0"/>
              <a:t>, break, or continue, that significantly complicate</a:t>
            </a:r>
          </a:p>
          <a:p>
            <a:r>
              <a:rPr lang="en-US" baseline="0" dirty="0"/>
              <a:t>if conversion.</a:t>
            </a:r>
          </a:p>
          <a:p>
            <a:endParaRPr lang="en-US" baseline="0" dirty="0"/>
          </a:p>
          <a:p>
            <a:r>
              <a:rPr lang="en-US" baseline="0" dirty="0"/>
              <a:t>This makes the code flow straight from one statement to the next without exception and makes it very easy to infer</a:t>
            </a:r>
          </a:p>
          <a:p>
            <a:r>
              <a:rPr lang="en-US" baseline="0" dirty="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98</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TALK PROMPT: Maybe call it local state?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identify state variables, because they complicate the pipelining procedure.</a:t>
            </a:r>
          </a:p>
          <a:p>
            <a:r>
              <a:rPr lang="en-US" dirty="0"/>
              <a:t>In the absence of state variables, once you have straight-line code, you only</a:t>
            </a:r>
            <a:r>
              <a:rPr lang="en-US" baseline="0" dirty="0"/>
              <a:t> need to</a:t>
            </a:r>
          </a:p>
          <a:p>
            <a:r>
              <a:rPr lang="en-US" baseline="0" dirty="0"/>
              <a:t>consider how you would pipeline the code for a single packet’s processing and you are</a:t>
            </a:r>
          </a:p>
          <a:p>
            <a:r>
              <a:rPr lang="en-US" baseline="0" dirty="0"/>
              <a:t>done because all other packets follow the same pipeline and there is no interaction </a:t>
            </a:r>
          </a:p>
          <a:p>
            <a:r>
              <a:rPr lang="en-US" baseline="0" dirty="0"/>
              <a:t>between packets. With state variables, you need to consider interactions between packets.</a:t>
            </a:r>
          </a:p>
          <a:p>
            <a:endParaRPr lang="en-US" baseline="0" dirty="0"/>
          </a:p>
          <a:p>
            <a:r>
              <a:rPr lang="en-US" baseline="0" dirty="0"/>
              <a:t>To simplify our analysis of state variables and dependencies between packets, we explicitly</a:t>
            </a:r>
          </a:p>
          <a:p>
            <a:r>
              <a:rPr lang="en-US" baseline="0" dirty="0"/>
              <a:t>limit the ways in which state variables can be accessed. We allow only reads and writes to</a:t>
            </a:r>
          </a:p>
          <a:p>
            <a:r>
              <a:rPr lang="en-US" baseline="0" dirty="0"/>
              <a:t>state and all other arithmetic happens on packet variables. This also lets us reuse an old</a:t>
            </a:r>
          </a:p>
          <a:p>
            <a:r>
              <a:rPr lang="en-US" baseline="0" dirty="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99</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wary of writing SAT formulas</a:t>
            </a:r>
            <a:r>
              <a:rPr lang="en-US" baseline="0" dirty="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SKETCH is a tool that does this automatically for us, where </a:t>
            </a:r>
            <a:r>
              <a:rPr lang="en-US" dirty="0" err="1"/>
              <a:t>codelets</a:t>
            </a:r>
            <a:r>
              <a:rPr lang="en-US" dirty="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100</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 level, the compiler</a:t>
            </a:r>
            <a:r>
              <a:rPr lang="en-US" baseline="0" dirty="0"/>
              <a:t> has three parts that roughly correspond to the front, middle and back ends.</a:t>
            </a:r>
          </a:p>
          <a:p>
            <a:endParaRPr lang="en-US" baseline="0" dirty="0"/>
          </a:p>
          <a:p>
            <a:r>
              <a:rPr lang="en-US" baseline="0" dirty="0"/>
              <a:t>The frontend maintains the same sequential code illusion that is presented to the programmer and converts it into a progressively more canonical form.</a:t>
            </a:r>
          </a:p>
          <a:p>
            <a:endParaRPr lang="en-US" baseline="0" dirty="0"/>
          </a:p>
          <a:p>
            <a:r>
              <a:rPr lang="en-US" baseline="0" dirty="0"/>
              <a:t>The mid end carries out the important conceptual step of going from sequential to parallel code. It turns sequential code into a pipelined implementation while handling state.</a:t>
            </a:r>
          </a:p>
          <a:p>
            <a:endParaRPr lang="en-US" baseline="0" dirty="0"/>
          </a:p>
          <a:p>
            <a:r>
              <a:rPr lang="en-US" baseline="0" dirty="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102</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Next, we pair up reads and writes to state variables to capture the notion</a:t>
            </a:r>
          </a:p>
          <a:p>
            <a:r>
              <a:rPr lang="en-US" baseline="0" dirty="0"/>
              <a:t>that state variables remain local to a specific stage in the pipeline. If not,</a:t>
            </a:r>
          </a:p>
          <a:p>
            <a:r>
              <a:rPr lang="en-US" baseline="0" dirty="0"/>
              <a:t>we would have to read from one stage and write from another requiring</a:t>
            </a:r>
          </a:p>
          <a:p>
            <a:r>
              <a:rPr lang="en-US" baseline="0" dirty="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103</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look for </a:t>
            </a:r>
            <a:r>
              <a:rPr lang="en-US" dirty="0" err="1"/>
              <a:t>stongly</a:t>
            </a:r>
            <a:r>
              <a:rPr lang="en-US" dirty="0"/>
              <a:t> connected components in this graph,</a:t>
            </a:r>
          </a:p>
          <a:p>
            <a:r>
              <a:rPr lang="en-US" baseline="0" dirty="0"/>
              <a:t>and condense them into what we call </a:t>
            </a:r>
            <a:r>
              <a:rPr lang="en-US" baseline="0" dirty="0" err="1"/>
              <a:t>codelets</a:t>
            </a:r>
            <a:r>
              <a:rPr lang="en-US" baseline="0" dirty="0"/>
              <a:t>. These capture the essence of</a:t>
            </a:r>
          </a:p>
          <a:p>
            <a:r>
              <a:rPr lang="en-US" baseline="0" dirty="0"/>
              <a:t>what operations need to be run atomically for the entire transaction to execute atomically.</a:t>
            </a:r>
          </a:p>
          <a:p>
            <a:endParaRPr lang="en-US" baseline="0" dirty="0"/>
          </a:p>
          <a:p>
            <a:r>
              <a:rPr lang="en-US" baseline="0" dirty="0"/>
              <a:t>  Now that we have eliminated circles in the graph, we can schedule the resulting</a:t>
            </a:r>
          </a:p>
          <a:p>
            <a:r>
              <a:rPr lang="en-US" baseline="0" dirty="0"/>
              <a:t>acyclic graph. This is a straightforward process known as critical</a:t>
            </a:r>
          </a:p>
          <a:p>
            <a:r>
              <a:rPr lang="en-US" baseline="0" dirty="0"/>
              <a:t>path scheduling where we put each node in the earliest pipeline</a:t>
            </a:r>
          </a:p>
          <a:p>
            <a:r>
              <a:rPr lang="en-US" baseline="0" dirty="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104</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a:t>
            </a:r>
            <a:r>
              <a:rPr lang="en-US" baseline="0" dirty="0"/>
              <a:t> we add read after write dependencies, where we draw an arrow from the</a:t>
            </a:r>
          </a:p>
          <a:p>
            <a:r>
              <a:rPr lang="en-US" baseline="0" dirty="0"/>
              <a:t>node that writes a value to the node which reads that value.</a:t>
            </a:r>
          </a:p>
          <a:p>
            <a:endParaRPr lang="en-US" baseline="0" dirty="0"/>
          </a:p>
          <a:p>
            <a:r>
              <a:rPr lang="en-US" baseline="0" dirty="0"/>
              <a:t>This is ALL we need to do to handle dependencies in our case because there are</a:t>
            </a:r>
          </a:p>
          <a:p>
            <a:r>
              <a:rPr lang="en-US" baseline="0" dirty="0"/>
              <a:t>no other </a:t>
            </a:r>
            <a:r>
              <a:rPr lang="en-US" baseline="0" dirty="0" err="1"/>
              <a:t>waw</a:t>
            </a:r>
            <a:r>
              <a:rPr lang="en-US" baseline="0" dirty="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105</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Per Ravi, </a:t>
            </a:r>
            <a:r>
              <a:rPr lang="en-US" dirty="0" err="1"/>
              <a:t>Hongzi</a:t>
            </a:r>
            <a:r>
              <a:rPr lang="en-US" dirty="0"/>
              <a:t>, consider switching to a simpler example like sampled</a:t>
            </a:r>
            <a:r>
              <a:rPr lang="en-US" baseline="0" dirty="0"/>
              <a:t> </a:t>
            </a:r>
            <a:r>
              <a:rPr lang="en-US" baseline="0" dirty="0" err="1"/>
              <a:t>netflow</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give you a flavor</a:t>
            </a:r>
            <a:r>
              <a:rPr lang="en-US" baseline="0" dirty="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flowlet</a:t>
            </a:r>
            <a:r>
              <a:rPr lang="en-US" baseline="0" dirty="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 me first describe </a:t>
            </a:r>
            <a:r>
              <a:rPr lang="en-US" baseline="0" dirty="0" err="1"/>
              <a:t>flowlet</a:t>
            </a:r>
            <a:r>
              <a:rPr lang="en-US" baseline="0" dirty="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idea in </a:t>
            </a:r>
            <a:r>
              <a:rPr lang="en-US" baseline="0" dirty="0" err="1"/>
              <a:t>flowlet</a:t>
            </a:r>
            <a:r>
              <a:rPr lang="en-US" baseline="0" dirty="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check if the </a:t>
            </a:r>
            <a:r>
              <a:rPr lang="en-US" baseline="0" dirty="0" err="1"/>
              <a:t>intepacket</a:t>
            </a:r>
            <a:r>
              <a:rPr lang="en-US" baseline="0" dirty="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large and update a state variable called </a:t>
            </a:r>
            <a:r>
              <a:rPr lang="en-US" baseline="0" dirty="0" err="1"/>
              <a:t>saved_hop</a:t>
            </a:r>
            <a:r>
              <a:rPr lang="en-US" baseline="0" dirty="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if you were to explain </a:t>
            </a:r>
            <a:r>
              <a:rPr lang="en-US" baseline="0" dirty="0" err="1"/>
              <a:t>flowlet</a:t>
            </a:r>
            <a:r>
              <a:rPr lang="en-US" baseline="0" dirty="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itself becomes the body of a function. This function </a:t>
            </a:r>
            <a:r>
              <a:rPr lang="en-US" baseline="0" dirty="0" err="1"/>
              <a:t>flowlet</a:t>
            </a:r>
            <a:r>
              <a:rPr lang="en-US" baseline="0" dirty="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that’s how you express </a:t>
            </a:r>
            <a:r>
              <a:rPr lang="en-US" baseline="0" dirty="0" err="1"/>
              <a:t>flowlet</a:t>
            </a:r>
            <a:r>
              <a:rPr lang="en-US" baseline="0" dirty="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106</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Catalyst:</a:t>
            </a:r>
            <a:r>
              <a:rPr lang="en-US" baseline="0" dirty="0"/>
              <a:t> http://www.cisco.com/c/dam/en/us/products/collateral/switches/catalyst-6807-xl-switch/white_paper_c11-728264.doc/_jcr_content/renditions/white_paper_c11-728264_1.jpg</a:t>
            </a:r>
          </a:p>
          <a:p>
            <a:endParaRPr lang="en-US" dirty="0"/>
          </a:p>
          <a:p>
            <a:r>
              <a:rPr lang="en-US" dirty="0"/>
              <a:t>Intel IXP 2400: http://www.intel.com/design/network/papers/ixp2400.pdf: 4 </a:t>
            </a:r>
            <a:r>
              <a:rPr lang="en-US" dirty="0" err="1"/>
              <a:t>Gbit</a:t>
            </a:r>
            <a:r>
              <a:rPr lang="en-US" dirty="0"/>
              <a:t>/s (copyright 2002)</a:t>
            </a:r>
          </a:p>
          <a:p>
            <a:endParaRPr lang="en-US" dirty="0"/>
          </a:p>
          <a:p>
            <a:r>
              <a:rPr lang="en-US" dirty="0"/>
              <a:t>Broadcom 5670</a:t>
            </a:r>
            <a:r>
              <a:rPr lang="en-US" baseline="0" dirty="0"/>
              <a:t> (2004):</a:t>
            </a:r>
            <a:r>
              <a:rPr lang="en-US" dirty="0"/>
              <a:t> 80 </a:t>
            </a:r>
            <a:r>
              <a:rPr lang="en-US" dirty="0" err="1"/>
              <a:t>Gbit</a:t>
            </a:r>
            <a:r>
              <a:rPr lang="en-US" dirty="0"/>
              <a:t>/s (8 ports of 10 G) (https://www.broadcom.com/collateral/pb/5670-PB05-R.pdf,</a:t>
            </a:r>
            <a:r>
              <a:rPr lang="en-US" baseline="0" dirty="0"/>
              <a:t> 2004)</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Broadcom Scorpion (2007) (24 * 10 G from DCTCP paper,</a:t>
            </a:r>
            <a:r>
              <a:rPr lang="en-US" baseline="0" dirty="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aseline="0" dirty="0"/>
              <a:t>Trident (2010): 64 * 10 G = 640 G</a:t>
            </a:r>
          </a:p>
          <a:p>
            <a:endParaRPr lang="en-US" baseline="0" dirty="0"/>
          </a:p>
          <a:p>
            <a:r>
              <a:rPr lang="en-US" baseline="0" dirty="0"/>
              <a:t>Trident II (2012): 100 * 10 G = 1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BCM</a:t>
            </a:r>
            <a:r>
              <a:rPr lang="en-US" baseline="0" dirty="0"/>
              <a:t> Tomahawk (2014): 3.2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Trident and </a:t>
            </a:r>
            <a:r>
              <a:rPr lang="en-US" baseline="0" dirty="0" err="1"/>
              <a:t>Tomhawk</a:t>
            </a:r>
            <a:r>
              <a:rPr lang="en-US" baseline="0" dirty="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107</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People have recognized this need at least since the late 90s and quite a few software switch platforms have been developed where you take an existing programming substrate and repurpose it for networking.</a:t>
            </a:r>
          </a:p>
          <a:p>
            <a:endParaRPr lang="en-US" baseline="0" dirty="0"/>
          </a:p>
          <a:p>
            <a:r>
              <a:rPr lang="en-US" baseline="0" dirty="0"/>
              <a:t>Now, here’s a line graph showing how the performance of these software switches has scaled with time, and we can see that it’s improved about 1000 fold since 2000, which is quite impressive.</a:t>
            </a:r>
          </a:p>
          <a:p>
            <a:endParaRPr lang="en-US" baseline="0" dirty="0"/>
          </a:p>
          <a:p>
            <a:r>
              <a:rPr lang="en-US" baseline="0" dirty="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a:p>
          <a:p>
            <a:r>
              <a:rPr lang="en-US" baseline="0" dirty="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108</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109</a:t>
            </a:fld>
            <a:endParaRPr lang="en-US"/>
          </a:p>
        </p:txBody>
      </p:sp>
    </p:spTree>
    <p:extLst>
      <p:ext uri="{BB962C8B-B14F-4D97-AF65-F5344CB8AC3E}">
        <p14:creationId xmlns:p14="http://schemas.microsoft.com/office/powerpoint/2010/main" val="3952918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2/13/18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2/13/18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8.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19.xml"/><Relationship Id="rId5" Type="http://schemas.openxmlformats.org/officeDocument/2006/relationships/image" Target="../media/image8.png"/><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tags" Target="../tags/tag20.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latin typeface="Gadugi" panose="020B0502040204020203" pitchFamily="34" charset="0"/>
              </a:rPr>
              <a:t>Designing fast </a:t>
            </a:r>
            <a:r>
              <a:rPr lang="en-US">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Domino compiler</a:t>
            </a:r>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Pipeline stages</a:t>
            </a:r>
          </a:p>
          <a:p>
            <a:endParaRPr lang="en-US" sz="1000" dirty="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a:latin typeface="+mj-lt"/>
                <a:cs typeface="Seravek"/>
              </a:rPr>
              <a:t>Input: </a:t>
            </a:r>
            <a:r>
              <a:rPr lang="en-US" sz="2200" b="1" u="sng">
                <a:latin typeface="+mj-lt"/>
                <a:cs typeface="Seravek"/>
              </a:rPr>
              <a:t>Algorithms as</a:t>
            </a:r>
          </a:p>
          <a:p>
            <a:pPr algn="ctr"/>
            <a:r>
              <a:rPr lang="en-US" sz="2200" b="1" u="sng" dirty="0">
                <a:latin typeface="+mj-lt"/>
                <a:cs typeface="Seravek"/>
              </a:rPr>
              <a:t>packet transactions</a:t>
            </a:r>
            <a:endParaRPr lang="en-US" sz="1000" dirty="0">
              <a:latin typeface="+mj-lt"/>
              <a:cs typeface="Seravek"/>
            </a:endParaRPr>
          </a:p>
          <a:p>
            <a:endParaRPr lang="en-US" sz="1000" dirty="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a:solidFill>
                    <a:srgbClr val="000000"/>
                  </a:solidFill>
                  <a:latin typeface="+mj-lt"/>
                  <a:cs typeface="Seravek"/>
                </a:rPr>
                <a:t>Code</a:t>
              </a:r>
            </a:p>
            <a:p>
              <a:pPr algn="ctr"/>
              <a:r>
                <a:rPr lang="en-US" sz="2200" dirty="0">
                  <a:solidFill>
                    <a:srgbClr val="000000"/>
                  </a:solidFill>
                  <a:latin typeface="+mj-lt"/>
                  <a:cs typeface="Seravek"/>
                </a:rPr>
                <a:t>pipelining</a:t>
              </a: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a:solidFill>
                  <a:srgbClr val="000000"/>
                </a:solidFill>
                <a:latin typeface="+mj-lt"/>
                <a:cs typeface="Seravek"/>
              </a:rPr>
              <a:t>Extracting</a:t>
            </a:r>
          </a:p>
          <a:p>
            <a:pPr algn="ctr"/>
            <a:r>
              <a:rPr lang="en-US" sz="2200" dirty="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a:latin typeface="+mj-lt"/>
                <a:cs typeface="Seravek"/>
              </a:rPr>
              <a:t>Output: Atoms</a:t>
            </a:r>
          </a:p>
          <a:p>
            <a:endParaRPr lang="en-US" sz="1000" dirty="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a:solidFill>
                  <a:srgbClr val="000000"/>
                </a:solidFill>
                <a:latin typeface="+mj-lt"/>
                <a:cs typeface="Seravek"/>
              </a:rPr>
              <a:t>Checking</a:t>
            </a:r>
          </a:p>
          <a:p>
            <a:pPr algn="ctr"/>
            <a:r>
              <a:rPr lang="en-US" sz="2200" dirty="0">
                <a:solidFill>
                  <a:srgbClr val="000000"/>
                </a:solidFill>
                <a:latin typeface="+mj-lt"/>
                <a:cs typeface="Seravek"/>
              </a:rPr>
              <a:t>against</a:t>
            </a:r>
          </a:p>
          <a:p>
            <a:pPr algn="ctr"/>
            <a:r>
              <a:rPr lang="en-US" sz="2200" dirty="0">
                <a:solidFill>
                  <a:srgbClr val="000000"/>
                </a:solidFill>
                <a:latin typeface="+mj-lt"/>
                <a:cs typeface="Seravek"/>
              </a:rPr>
              <a:t>existing</a:t>
            </a:r>
          </a:p>
          <a:p>
            <a:pPr algn="ctr"/>
            <a:r>
              <a:rPr lang="en-US" sz="2200" dirty="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a:latin typeface="+mj-lt"/>
                <a:cs typeface="Seravek"/>
              </a:rPr>
              <a:t>Output: Pipeline</a:t>
            </a:r>
          </a:p>
          <a:p>
            <a:pPr algn="ctr"/>
            <a:r>
              <a:rPr lang="en-US" sz="2200" b="1" u="sng" dirty="0">
                <a:latin typeface="+mj-lt"/>
                <a:cs typeface="Seravek"/>
              </a:rPr>
              <a:t>Configuration</a:t>
            </a:r>
          </a:p>
          <a:p>
            <a:endParaRPr lang="en-US" sz="1000" dirty="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latin typeface="Gadugi" panose="020B0502040204020203" pitchFamily="34" charset="0"/>
              </a:rPr>
              <a:t>Instruction mapping: the SKETCH algorithm</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Map each </a:t>
            </a:r>
            <a:r>
              <a:rPr lang="en-US" dirty="0" err="1">
                <a:latin typeface="Gadugi" panose="020B0502040204020203" pitchFamily="34" charset="0"/>
              </a:rPr>
              <a:t>codelet</a:t>
            </a:r>
            <a:r>
              <a:rPr lang="en-US" dirty="0">
                <a:latin typeface="Gadugi" panose="020B0502040204020203" pitchFamily="34" charset="0"/>
              </a:rPr>
              <a:t> to an atom template</a:t>
            </a:r>
          </a:p>
          <a:p>
            <a:r>
              <a:rPr lang="en-US" dirty="0">
                <a:latin typeface="Gadugi" panose="020B0502040204020203" pitchFamily="34" charset="0"/>
              </a:rPr>
              <a:t>Convert </a:t>
            </a:r>
            <a:r>
              <a:rPr lang="en-US" dirty="0" err="1">
                <a:latin typeface="Gadugi" panose="020B0502040204020203" pitchFamily="34" charset="0"/>
              </a:rPr>
              <a:t>codelet</a:t>
            </a:r>
            <a:r>
              <a:rPr lang="en-US" dirty="0">
                <a:latin typeface="Gadugi" panose="020B0502040204020203" pitchFamily="34" charset="0"/>
              </a:rPr>
              <a:t> and template both to functions of bit vectors</a:t>
            </a:r>
          </a:p>
          <a:p>
            <a:r>
              <a:rPr lang="en-US" dirty="0">
                <a:latin typeface="Gadugi" panose="020B0502040204020203" pitchFamily="34" charset="0"/>
              </a:rPr>
              <a:t>Q: Does there exist a template </a:t>
            </a:r>
            <a:r>
              <a:rPr lang="en-US" dirty="0" err="1">
                <a:latin typeface="Gadugi" panose="020B0502040204020203" pitchFamily="34" charset="0"/>
              </a:rPr>
              <a:t>config</a:t>
            </a:r>
            <a:r>
              <a:rPr lang="en-US" dirty="0">
                <a:latin typeface="Gadugi" panose="020B0502040204020203" pitchFamily="34" charset="0"/>
              </a:rPr>
              <a:t> </a:t>
            </a:r>
            <a:r>
              <a:rPr lang="en-US" dirty="0" err="1">
                <a:latin typeface="Gadugi" panose="020B0502040204020203" pitchFamily="34" charset="0"/>
              </a:rPr>
              <a:t>s.t.</a:t>
            </a:r>
            <a:endParaRPr lang="en-US" dirty="0">
              <a:latin typeface="Gadugi" panose="020B0502040204020203" pitchFamily="34" charset="0"/>
            </a:endParaRPr>
          </a:p>
          <a:p>
            <a:pPr marL="0" indent="0">
              <a:buNone/>
            </a:pPr>
            <a:r>
              <a:rPr lang="en-US" dirty="0">
                <a:latin typeface="Gadugi" panose="020B0502040204020203" pitchFamily="34" charset="0"/>
              </a:rPr>
              <a:t>                 for all inputs,</a:t>
            </a:r>
          </a:p>
          <a:p>
            <a:pPr marL="0" indent="0">
              <a:buNone/>
            </a:pPr>
            <a:r>
              <a:rPr lang="en-US" dirty="0">
                <a:latin typeface="Gadugi" panose="020B0502040204020203" pitchFamily="34" charset="0"/>
              </a:rPr>
              <a:t>                 </a:t>
            </a:r>
            <a:r>
              <a:rPr lang="en-US" dirty="0" err="1">
                <a:latin typeface="Gadugi" panose="020B0502040204020203" pitchFamily="34" charset="0"/>
              </a:rPr>
              <a:t>codelet</a:t>
            </a:r>
            <a:r>
              <a:rPr lang="en-US" dirty="0">
                <a:latin typeface="Gadugi" panose="020B0502040204020203" pitchFamily="34" charset="0"/>
              </a:rPr>
              <a:t> and template functions agree?</a:t>
            </a:r>
          </a:p>
          <a:p>
            <a:r>
              <a:rPr lang="en-US" dirty="0">
                <a:latin typeface="Gadugi" panose="020B0502040204020203" pitchFamily="34" charset="0"/>
              </a:rPr>
              <a:t>Quantified </a:t>
            </a:r>
            <a:r>
              <a:rPr lang="en-US" dirty="0" err="1">
                <a:latin typeface="Gadugi" panose="020B0502040204020203" pitchFamily="34" charset="0"/>
              </a:rPr>
              <a:t>boolean</a:t>
            </a:r>
            <a:r>
              <a:rPr lang="en-US" dirty="0">
                <a:latin typeface="Gadugi" panose="020B0502040204020203" pitchFamily="34" charset="0"/>
              </a:rPr>
              <a:t> satisfiability (QBF) problem</a:t>
            </a:r>
          </a:p>
          <a:p>
            <a:r>
              <a:rPr lang="en-US" dirty="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FAQ</a:t>
            </a:r>
          </a:p>
        </p:txBody>
      </p:sp>
      <p:sp>
        <p:nvSpPr>
          <p:cNvPr id="3" name="Content Placeholder 2"/>
          <p:cNvSpPr>
            <a:spLocks noGrp="1"/>
          </p:cNvSpPr>
          <p:nvPr>
            <p:ph idx="1"/>
          </p:nvPr>
        </p:nvSpPr>
        <p:spPr/>
        <p:txBody>
          <a:bodyPr>
            <a:normAutofit fontScale="77500" lnSpcReduction="20000"/>
          </a:bodyPr>
          <a:lstStyle/>
          <a:p>
            <a:r>
              <a:rPr lang="en-US" dirty="0">
                <a:latin typeface="Gadugi" panose="020B0502040204020203" pitchFamily="34" charset="0"/>
              </a:rPr>
              <a:t>Does predication require you to do twice the amount of work (for both the if and the else branch)?</a:t>
            </a:r>
          </a:p>
          <a:p>
            <a:pPr lvl="1"/>
            <a:r>
              <a:rPr lang="en-US" dirty="0">
                <a:latin typeface="Gadugi" panose="020B0502040204020203" pitchFamily="34" charset="0"/>
              </a:rPr>
              <a:t>Yes, but it’s done in parallel, so it doesn’t affect timing.</a:t>
            </a:r>
          </a:p>
          <a:p>
            <a:pPr lvl="1"/>
            <a:r>
              <a:rPr lang="en-US" dirty="0">
                <a:latin typeface="Gadugi" panose="020B0502040204020203" pitchFamily="34" charset="0"/>
              </a:rPr>
              <a:t>The additional area overhead is negligible.</a:t>
            </a:r>
          </a:p>
          <a:p>
            <a:r>
              <a:rPr lang="en-US" dirty="0">
                <a:latin typeface="Gadugi" panose="020B0502040204020203" pitchFamily="34" charset="0"/>
              </a:rPr>
              <a:t>What do you do when code doesn’t map?</a:t>
            </a:r>
          </a:p>
          <a:p>
            <a:pPr lvl="1"/>
            <a:r>
              <a:rPr lang="en-US" dirty="0">
                <a:latin typeface="Gadugi" panose="020B0502040204020203" pitchFamily="34" charset="0"/>
              </a:rPr>
              <a:t>We reject it and the programmer retries</a:t>
            </a:r>
          </a:p>
          <a:p>
            <a:r>
              <a:rPr lang="en-US" dirty="0">
                <a:latin typeface="Gadugi" panose="020B0502040204020203" pitchFamily="34" charset="0"/>
              </a:rPr>
              <a:t>Why can’t you give better diagnostics?</a:t>
            </a:r>
          </a:p>
          <a:p>
            <a:pPr lvl="1"/>
            <a:r>
              <a:rPr lang="en-US" dirty="0">
                <a:latin typeface="Gadugi" panose="020B0502040204020203" pitchFamily="34" charset="0"/>
              </a:rPr>
              <a:t>It’s hard to say why a SAT solver says </a:t>
            </a:r>
            <a:r>
              <a:rPr lang="en-US" dirty="0" err="1">
                <a:latin typeface="Gadugi" panose="020B0502040204020203" pitchFamily="34" charset="0"/>
              </a:rPr>
              <a:t>unsatisfiable</a:t>
            </a:r>
            <a:r>
              <a:rPr lang="en-US" dirty="0">
                <a:latin typeface="Gadugi" panose="020B0502040204020203" pitchFamily="34" charset="0"/>
              </a:rPr>
              <a:t>, which is at the heart of these issues.</a:t>
            </a:r>
          </a:p>
          <a:p>
            <a:r>
              <a:rPr lang="en-US" dirty="0">
                <a:latin typeface="Gadugi" panose="020B0502040204020203" pitchFamily="34" charset="0"/>
              </a:rPr>
              <a:t>Approximating square root.</a:t>
            </a:r>
          </a:p>
          <a:p>
            <a:pPr lvl="1"/>
            <a:r>
              <a:rPr lang="en-US" dirty="0">
                <a:latin typeface="Gadugi" panose="020B0502040204020203" pitchFamily="34" charset="0"/>
              </a:rPr>
              <a:t>Approximation is a good next step, especially for algorithms that are ok with sampling.</a:t>
            </a:r>
          </a:p>
          <a:p>
            <a:r>
              <a:rPr lang="en-US" dirty="0">
                <a:latin typeface="Gadugi" panose="020B0502040204020203" pitchFamily="34" charset="0"/>
              </a:rPr>
              <a:t>How do you handle wrap arounds in the PIFO?</a:t>
            </a:r>
          </a:p>
          <a:p>
            <a:pPr lvl="1"/>
            <a:r>
              <a:rPr lang="en-US" dirty="0">
                <a:latin typeface="Gadugi" panose="020B0502040204020203" pitchFamily="34" charset="0"/>
              </a:rPr>
              <a:t>We don’t right now.</a:t>
            </a:r>
          </a:p>
          <a:p>
            <a:r>
              <a:rPr lang="en-US" dirty="0">
                <a:latin typeface="Gadugi" panose="020B0502040204020203" pitchFamily="34" charset="0"/>
              </a:rPr>
              <a:t>Is the compiler optimal?</a:t>
            </a:r>
          </a:p>
          <a:p>
            <a:pPr lvl="1"/>
            <a:r>
              <a:rPr lang="en-US" dirty="0">
                <a:latin typeface="Gadugi" panose="020B0502040204020203" pitchFamily="34" charset="0"/>
              </a:rPr>
              <a:t>No, it’s only correct.</a:t>
            </a:r>
          </a:p>
        </p:txBody>
      </p:sp>
    </p:spTree>
    <p:extLst>
      <p:ext uri="{BB962C8B-B14F-4D97-AF65-F5344CB8AC3E}">
        <p14:creationId xmlns:p14="http://schemas.microsoft.com/office/powerpoint/2010/main" val="318866529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Domino compiler</a:t>
            </a: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Branch Removal</a:t>
            </a: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a:latin typeface="Gadugi" panose="020B0502040204020203" pitchFamily="34" charset="0"/>
              </a:rPr>
              <a:t>Domino</a:t>
            </a: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Handle state variables</a:t>
            </a: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Code Pipelining</a:t>
            </a: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Instruction Mapping</a:t>
            </a: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a:latin typeface="Gadugi" panose="020B0502040204020203" pitchFamily="34" charset="0"/>
              </a:rPr>
              <a:t>Processing Pipeline</a:t>
            </a: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a:latin typeface="Gadugi" panose="020B0502040204020203" pitchFamily="34" charset="0"/>
              </a:rPr>
              <a:t>Canonicalization</a:t>
            </a:r>
          </a:p>
          <a:p>
            <a:r>
              <a:rPr lang="en-US" dirty="0">
                <a:latin typeface="Gadugi" panose="020B0502040204020203" pitchFamily="34" charset="0"/>
              </a:rPr>
              <a:t>(Sequential Code)</a:t>
            </a: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a:latin typeface="Gadugi" panose="020B0502040204020203" pitchFamily="34" charset="0"/>
              </a:rPr>
              <a:t>Sequential to</a:t>
            </a:r>
          </a:p>
          <a:p>
            <a:r>
              <a:rPr lang="en-US" dirty="0">
                <a:latin typeface="Gadugi" panose="020B0502040204020203" pitchFamily="34" charset="0"/>
              </a:rPr>
              <a:t>parallel code</a:t>
            </a: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a:latin typeface="Gadugi" panose="020B0502040204020203" pitchFamily="34" charset="0"/>
              </a:rPr>
              <a:t>Respecting hardware</a:t>
            </a:r>
          </a:p>
          <a:p>
            <a:r>
              <a:rPr lang="en-US" dirty="0">
                <a:latin typeface="Gadugi" panose="020B0502040204020203" pitchFamily="34" charset="0"/>
              </a:rPr>
              <a:t>constraints</a:t>
            </a: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a:t>Pair up read/write</a:t>
            </a:r>
          </a:p>
          <a:p>
            <a:r>
              <a:rPr lang="en-US" dirty="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a:t>Condense strongly</a:t>
            </a:r>
          </a:p>
          <a:p>
            <a:r>
              <a:rPr lang="en-US" dirty="0"/>
              <a:t>connected components</a:t>
            </a:r>
          </a:p>
          <a:p>
            <a:r>
              <a:rPr lang="en-US" dirty="0"/>
              <a:t>into </a:t>
            </a:r>
            <a:r>
              <a:rPr lang="en-US" dirty="0" err="1"/>
              <a:t>codelets</a:t>
            </a:r>
            <a:endParaRPr lang="en-US" dirty="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a:t>Add packet-field</a:t>
            </a:r>
          </a:p>
          <a:p>
            <a:r>
              <a:rPr lang="en-US" dirty="0"/>
              <a:t>dependencies</a:t>
            </a:r>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a:latin typeface="Gadugi" panose="020B0502040204020203" pitchFamily="34" charset="0"/>
              </a:rPr>
              <a:t>Pipeline</a:t>
            </a: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a:latin typeface="Gadugi" panose="020B0502040204020203" pitchFamily="34" charset="0"/>
              </a:rPr>
              <a:t>Domino</a:t>
            </a: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p>
            <a:p>
              <a:pPr defTabSz="539347">
                <a:lnSpc>
                  <a:spcPct val="90000"/>
                </a:lnSpc>
                <a:spcBef>
                  <a:spcPct val="0"/>
                </a:spcBef>
                <a:spcAft>
                  <a:spcPct val="35000"/>
                </a:spcAft>
                <a:defRPr/>
              </a:pPr>
              <a:r>
                <a:rPr lang="en-US" sz="1213" kern="0" dirty="0">
                  <a:solidFill>
                    <a:prstClr val="white"/>
                  </a:solidFill>
                  <a:latin typeface="Gadugi"/>
                </a:rPr>
                <a:t>hash3(</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pkt.arrival</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%NUM_HOPS;</a:t>
              </a: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p>
            <a:p>
              <a:pPr defTabSz="539347">
                <a:lnSpc>
                  <a:spcPct val="90000"/>
                </a:lnSpc>
                <a:spcBef>
                  <a:spcPct val="0"/>
                </a:spcBef>
                <a:spcAft>
                  <a:spcPct val="35000"/>
                </a:spcAft>
                <a:defRPr/>
              </a:pPr>
              <a:r>
                <a:rPr lang="en-US" sz="1213" kern="0" dirty="0">
                  <a:solidFill>
                    <a:prstClr val="white"/>
                  </a:solidFill>
                  <a:latin typeface="Gadugi"/>
                </a:rPr>
                <a:t>hash2(</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r>
                        <a:rPr lang="en-US" dirty="0"/>
                        <a:t>Switch</a:t>
                      </a:r>
                    </a:p>
                  </a:txBody>
                  <a:tcPr/>
                </a:tc>
                <a:tc>
                  <a:txBody>
                    <a:bodyPr/>
                    <a:lstStyle/>
                    <a:p>
                      <a:r>
                        <a:rPr lang="en-US" dirty="0"/>
                        <a:t>Year</a:t>
                      </a:r>
                    </a:p>
                  </a:txBody>
                  <a:tcPr/>
                </a:tc>
                <a:tc>
                  <a:txBody>
                    <a:bodyPr/>
                    <a:lstStyle/>
                    <a:p>
                      <a:r>
                        <a:rPr lang="en-US" dirty="0"/>
                        <a:t>Line-rate</a:t>
                      </a:r>
                    </a:p>
                  </a:txBody>
                  <a:tcPr/>
                </a:tc>
                <a:extLst>
                  <a:ext uri="{0D108BD9-81ED-4DB2-BD59-A6C34878D82A}">
                    <a16:rowId xmlns:a16="http://schemas.microsoft.com/office/drawing/2014/main" val="10000"/>
                  </a:ext>
                </a:extLst>
              </a:tr>
              <a:tr h="370840">
                <a:tc>
                  <a:txBody>
                    <a:bodyPr/>
                    <a:lstStyle/>
                    <a:p>
                      <a:r>
                        <a:rPr lang="en-US" dirty="0"/>
                        <a:t>Cisco Catalyst</a:t>
                      </a:r>
                    </a:p>
                  </a:txBody>
                  <a:tcPr/>
                </a:tc>
                <a:tc>
                  <a:txBody>
                    <a:bodyPr/>
                    <a:lstStyle/>
                    <a:p>
                      <a:r>
                        <a:rPr lang="en-US" dirty="0"/>
                        <a:t>1999</a:t>
                      </a:r>
                    </a:p>
                  </a:txBody>
                  <a:tcPr/>
                </a:tc>
                <a:tc>
                  <a:txBody>
                    <a:bodyPr/>
                    <a:lstStyle/>
                    <a:p>
                      <a:r>
                        <a:rPr lang="en-US" dirty="0"/>
                        <a:t>32 </a:t>
                      </a:r>
                      <a:r>
                        <a:rPr lang="en-US" dirty="0" err="1"/>
                        <a:t>Gbit</a:t>
                      </a:r>
                      <a:r>
                        <a:rPr lang="en-US" dirty="0"/>
                        <a:t>/s</a:t>
                      </a:r>
                    </a:p>
                  </a:txBody>
                  <a:tcPr/>
                </a:tc>
                <a:extLst>
                  <a:ext uri="{0D108BD9-81ED-4DB2-BD59-A6C34878D82A}">
                    <a16:rowId xmlns:a16="http://schemas.microsoft.com/office/drawing/2014/main" val="10001"/>
                  </a:ext>
                </a:extLst>
              </a:tr>
              <a:tr h="370840">
                <a:tc>
                  <a:txBody>
                    <a:bodyPr/>
                    <a:lstStyle/>
                    <a:p>
                      <a:r>
                        <a:rPr lang="en-US" dirty="0"/>
                        <a:t>Broadcom 5670</a:t>
                      </a:r>
                    </a:p>
                  </a:txBody>
                  <a:tcPr/>
                </a:tc>
                <a:tc>
                  <a:txBody>
                    <a:bodyPr/>
                    <a:lstStyle/>
                    <a:p>
                      <a:r>
                        <a:rPr lang="en-US" dirty="0"/>
                        <a:t>2004</a:t>
                      </a:r>
                    </a:p>
                  </a:txBody>
                  <a:tcPr/>
                </a:tc>
                <a:tc>
                  <a:txBody>
                    <a:bodyPr/>
                    <a:lstStyle/>
                    <a:p>
                      <a:r>
                        <a:rPr lang="en-US" dirty="0"/>
                        <a:t>80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a:t>Broadcom Scorpion</a:t>
                      </a:r>
                    </a:p>
                  </a:txBody>
                  <a:tcPr/>
                </a:tc>
                <a:tc>
                  <a:txBody>
                    <a:bodyPr/>
                    <a:lstStyle/>
                    <a:p>
                      <a:r>
                        <a:rPr lang="en-US" dirty="0"/>
                        <a:t>2007</a:t>
                      </a:r>
                    </a:p>
                  </a:txBody>
                  <a:tcPr/>
                </a:tc>
                <a:tc>
                  <a:txBody>
                    <a:bodyPr/>
                    <a:lstStyle/>
                    <a:p>
                      <a:r>
                        <a:rPr lang="en-US" dirty="0"/>
                        <a:t>240 </a:t>
                      </a:r>
                      <a:r>
                        <a:rPr lang="en-US" baseline="0" dirty="0" err="1"/>
                        <a:t>Gbit</a:t>
                      </a:r>
                      <a:r>
                        <a:rPr lang="en-US" baseline="0" dirty="0"/>
                        <a:t>/s</a:t>
                      </a:r>
                      <a:endParaRPr lang="en-US" dirty="0"/>
                    </a:p>
                  </a:txBody>
                  <a:tcPr/>
                </a:tc>
                <a:extLst>
                  <a:ext uri="{0D108BD9-81ED-4DB2-BD59-A6C34878D82A}">
                    <a16:rowId xmlns:a16="http://schemas.microsoft.com/office/drawing/2014/main" val="10003"/>
                  </a:ext>
                </a:extLst>
              </a:tr>
              <a:tr h="370840">
                <a:tc>
                  <a:txBody>
                    <a:bodyPr/>
                    <a:lstStyle/>
                    <a:p>
                      <a:r>
                        <a:rPr lang="en-US" dirty="0"/>
                        <a:t>Broadcom Trident</a:t>
                      </a:r>
                    </a:p>
                  </a:txBody>
                  <a:tcPr/>
                </a:tc>
                <a:tc>
                  <a:txBody>
                    <a:bodyPr/>
                    <a:lstStyle/>
                    <a:p>
                      <a:r>
                        <a:rPr lang="en-US" dirty="0"/>
                        <a:t>2010</a:t>
                      </a:r>
                    </a:p>
                  </a:txBody>
                  <a:tcPr/>
                </a:tc>
                <a:tc>
                  <a:txBody>
                    <a:bodyPr/>
                    <a:lstStyle/>
                    <a:p>
                      <a:r>
                        <a:rPr lang="en-US" dirty="0"/>
                        <a:t>640</a:t>
                      </a:r>
                      <a:r>
                        <a:rPr lang="en-US" baseline="0" dirty="0"/>
                        <a:t> </a:t>
                      </a:r>
                      <a:r>
                        <a:rPr lang="en-US" baseline="0" dirty="0" err="1"/>
                        <a:t>Gbit</a:t>
                      </a:r>
                      <a:r>
                        <a:rPr lang="en-US" baseline="0" dirty="0"/>
                        <a:t>/s</a:t>
                      </a:r>
                      <a:endParaRPr lang="en-US" dirty="0"/>
                    </a:p>
                  </a:txBody>
                  <a:tcPr/>
                </a:tc>
                <a:extLst>
                  <a:ext uri="{0D108BD9-81ED-4DB2-BD59-A6C34878D82A}">
                    <a16:rowId xmlns:a16="http://schemas.microsoft.com/office/drawing/2014/main" val="10004"/>
                  </a:ext>
                </a:extLst>
              </a:tr>
              <a:tr h="370840">
                <a:tc>
                  <a:txBody>
                    <a:bodyPr/>
                    <a:lstStyle/>
                    <a:p>
                      <a:r>
                        <a:rPr lang="en-US" dirty="0"/>
                        <a:t>Broadcom Tomahawk</a:t>
                      </a:r>
                    </a:p>
                  </a:txBody>
                  <a:tcPr/>
                </a:tc>
                <a:tc>
                  <a:txBody>
                    <a:bodyPr/>
                    <a:lstStyle/>
                    <a:p>
                      <a:r>
                        <a:rPr lang="en-US" dirty="0"/>
                        <a:t>2014</a:t>
                      </a:r>
                    </a:p>
                  </a:txBody>
                  <a:tcPr/>
                </a:tc>
                <a:tc>
                  <a:txBody>
                    <a:bodyPr/>
                    <a:lstStyle/>
                    <a:p>
                      <a:r>
                        <a:rPr lang="en-US" dirty="0"/>
                        <a:t>3.2</a:t>
                      </a:r>
                      <a:r>
                        <a:rPr lang="en-US" baseline="0" dirty="0"/>
                        <a:t> </a:t>
                      </a:r>
                      <a:r>
                        <a:rPr lang="en-US" baseline="0" dirty="0" err="1"/>
                        <a:t>Tbit</a:t>
                      </a:r>
                      <a:r>
                        <a:rPr lang="en-US" baseline="0" dirty="0"/>
                        <a:t>/s</a:t>
                      </a:r>
                      <a:endParaRPr lang="en-US" dirty="0"/>
                    </a:p>
                  </a:txBody>
                  <a:tcPr/>
                </a:tc>
                <a:extLst>
                  <a:ext uri="{0D108BD9-81ED-4DB2-BD59-A6C34878D82A}">
                    <a16:rowId xmlns:a16="http://schemas.microsoft.com/office/drawing/2014/main" val="10005"/>
                  </a:ext>
                </a:extLst>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70840">
                <a:tc>
                  <a:txBody>
                    <a:bodyPr/>
                    <a:lstStyle/>
                    <a:p>
                      <a:r>
                        <a:rPr lang="en-US" dirty="0"/>
                        <a:t>System</a:t>
                      </a:r>
                    </a:p>
                  </a:txBody>
                  <a:tcPr/>
                </a:tc>
                <a:tc>
                  <a:txBody>
                    <a:bodyPr/>
                    <a:lstStyle/>
                    <a:p>
                      <a:r>
                        <a:rPr lang="en-US" dirty="0"/>
                        <a:t>Year</a:t>
                      </a:r>
                    </a:p>
                  </a:txBody>
                  <a:tcPr/>
                </a:tc>
                <a:tc>
                  <a:txBody>
                    <a:bodyPr/>
                    <a:lstStyle/>
                    <a:p>
                      <a:r>
                        <a:rPr lang="en-US" dirty="0"/>
                        <a:t>Substrate</a:t>
                      </a:r>
                    </a:p>
                  </a:txBody>
                  <a:tcPr/>
                </a:tc>
                <a:tc>
                  <a:txBody>
                    <a:bodyPr/>
                    <a:lstStyle/>
                    <a:p>
                      <a:r>
                        <a:rPr lang="en-US" dirty="0"/>
                        <a:t>Performance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2000</a:t>
                      </a:r>
                    </a:p>
                  </a:txBody>
                  <a:tcPr/>
                </a:tc>
                <a:tc>
                  <a:txBody>
                    <a:bodyPr/>
                    <a:lstStyle/>
                    <a:p>
                      <a:r>
                        <a:rPr lang="en-US" dirty="0"/>
                        <a:t>CPUs</a:t>
                      </a:r>
                    </a:p>
                  </a:txBody>
                  <a:tcPr/>
                </a:tc>
                <a:tc>
                  <a:txBody>
                    <a:bodyPr/>
                    <a:lstStyle/>
                    <a:p>
                      <a:r>
                        <a:rPr lang="en-US" dirty="0"/>
                        <a:t>170 Mbit/s</a:t>
                      </a:r>
                    </a:p>
                  </a:txBody>
                  <a:tcPr/>
                </a:tc>
                <a:extLst>
                  <a:ext uri="{0D108BD9-81ED-4DB2-BD59-A6C34878D82A}">
                    <a16:rowId xmlns:a16="http://schemas.microsoft.com/office/drawing/2014/main" val="10001"/>
                  </a:ext>
                </a:extLst>
              </a:tr>
              <a:tr h="370840">
                <a:tc>
                  <a:txBody>
                    <a:bodyPr/>
                    <a:lstStyle/>
                    <a:p>
                      <a:r>
                        <a:rPr lang="en-US" dirty="0"/>
                        <a:t>Intel IXP 2400</a:t>
                      </a:r>
                    </a:p>
                  </a:txBody>
                  <a:tcPr/>
                </a:tc>
                <a:tc>
                  <a:txBody>
                    <a:bodyPr/>
                    <a:lstStyle/>
                    <a:p>
                      <a:r>
                        <a:rPr lang="en-US" dirty="0"/>
                        <a:t>2002</a:t>
                      </a:r>
                    </a:p>
                  </a:txBody>
                  <a:tcPr/>
                </a:tc>
                <a:tc>
                  <a:txBody>
                    <a:bodyPr/>
                    <a:lstStyle/>
                    <a:p>
                      <a:r>
                        <a:rPr lang="en-US" dirty="0"/>
                        <a:t>NPUs</a:t>
                      </a:r>
                    </a:p>
                  </a:txBody>
                  <a:tcPr/>
                </a:tc>
                <a:tc>
                  <a:txBody>
                    <a:bodyPr/>
                    <a:lstStyle/>
                    <a:p>
                      <a:r>
                        <a:rPr lang="en-US" dirty="0"/>
                        <a:t>4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err="1"/>
                        <a:t>RouteBricks</a:t>
                      </a:r>
                      <a:endParaRPr lang="en-US" dirty="0"/>
                    </a:p>
                  </a:txBody>
                  <a:tcPr/>
                </a:tc>
                <a:tc>
                  <a:txBody>
                    <a:bodyPr/>
                    <a:lstStyle/>
                    <a:p>
                      <a:r>
                        <a:rPr lang="en-US" dirty="0"/>
                        <a:t>2009</a:t>
                      </a:r>
                    </a:p>
                  </a:txBody>
                  <a:tcPr/>
                </a:tc>
                <a:tc>
                  <a:txBody>
                    <a:bodyPr/>
                    <a:lstStyle/>
                    <a:p>
                      <a:r>
                        <a:rPr lang="en-US" dirty="0"/>
                        <a:t>Multi-core</a:t>
                      </a:r>
                    </a:p>
                  </a:txBody>
                  <a:tcPr/>
                </a:tc>
                <a:tc>
                  <a:txBody>
                    <a:bodyPr/>
                    <a:lstStyle/>
                    <a:p>
                      <a:r>
                        <a:rPr lang="en-US" dirty="0"/>
                        <a:t>35 </a:t>
                      </a:r>
                      <a:r>
                        <a:rPr lang="en-US" dirty="0" err="1"/>
                        <a:t>Gbit</a:t>
                      </a:r>
                      <a:r>
                        <a:rPr lang="en-US" dirty="0"/>
                        <a:t>/s</a:t>
                      </a:r>
                    </a:p>
                  </a:txBody>
                  <a:tcPr/>
                </a:tc>
                <a:extLst>
                  <a:ext uri="{0D108BD9-81ED-4DB2-BD59-A6C34878D82A}">
                    <a16:rowId xmlns:a16="http://schemas.microsoft.com/office/drawing/2014/main" val="10003"/>
                  </a:ext>
                </a:extLst>
              </a:tr>
              <a:tr h="370840">
                <a:tc>
                  <a:txBody>
                    <a:bodyPr/>
                    <a:lstStyle/>
                    <a:p>
                      <a:r>
                        <a:rPr lang="en-US" dirty="0" err="1"/>
                        <a:t>PacketShader</a:t>
                      </a:r>
                      <a:endParaRPr lang="en-US" dirty="0"/>
                    </a:p>
                  </a:txBody>
                  <a:tcPr/>
                </a:tc>
                <a:tc>
                  <a:txBody>
                    <a:bodyPr/>
                    <a:lstStyle/>
                    <a:p>
                      <a:r>
                        <a:rPr lang="en-US" dirty="0"/>
                        <a:t>2010</a:t>
                      </a:r>
                    </a:p>
                  </a:txBody>
                  <a:tcPr/>
                </a:tc>
                <a:tc>
                  <a:txBody>
                    <a:bodyPr/>
                    <a:lstStyle/>
                    <a:p>
                      <a:r>
                        <a:rPr lang="en-US" dirty="0"/>
                        <a:t>GPUs</a:t>
                      </a:r>
                    </a:p>
                  </a:txBody>
                  <a:tcPr/>
                </a:tc>
                <a:tc>
                  <a:txBody>
                    <a:bodyPr/>
                    <a:lstStyle/>
                    <a:p>
                      <a:r>
                        <a:rPr lang="en-US" dirty="0"/>
                        <a:t>40 </a:t>
                      </a:r>
                      <a:r>
                        <a:rPr lang="en-US" dirty="0" err="1"/>
                        <a:t>Gbit</a:t>
                      </a:r>
                      <a:r>
                        <a:rPr lang="en-US" dirty="0"/>
                        <a:t>/s</a:t>
                      </a:r>
                    </a:p>
                  </a:txBody>
                  <a:tcPr/>
                </a:tc>
                <a:extLst>
                  <a:ext uri="{0D108BD9-81ED-4DB2-BD59-A6C34878D82A}">
                    <a16:rowId xmlns:a16="http://schemas.microsoft.com/office/drawing/2014/main" val="10004"/>
                  </a:ext>
                </a:extLst>
              </a:tr>
              <a:tr h="370840">
                <a:tc>
                  <a:txBody>
                    <a:bodyPr/>
                    <a:lstStyle/>
                    <a:p>
                      <a:r>
                        <a:rPr lang="en-US" dirty="0" err="1"/>
                        <a:t>NetFPGA</a:t>
                      </a:r>
                      <a:r>
                        <a:rPr lang="en-US" dirty="0"/>
                        <a:t> SUME</a:t>
                      </a:r>
                    </a:p>
                  </a:txBody>
                  <a:tcPr/>
                </a:tc>
                <a:tc>
                  <a:txBody>
                    <a:bodyPr/>
                    <a:lstStyle/>
                    <a:p>
                      <a:r>
                        <a:rPr lang="en-US" dirty="0"/>
                        <a:t>2014</a:t>
                      </a:r>
                    </a:p>
                  </a:txBody>
                  <a:tcPr/>
                </a:tc>
                <a:tc>
                  <a:txBody>
                    <a:bodyPr/>
                    <a:lstStyle/>
                    <a:p>
                      <a:r>
                        <a:rPr lang="en-US" dirty="0"/>
                        <a:t>FPGA</a:t>
                      </a:r>
                    </a:p>
                  </a:txBody>
                  <a:tcPr/>
                </a:tc>
                <a:tc>
                  <a:txBody>
                    <a:bodyPr/>
                    <a:lstStyle/>
                    <a:p>
                      <a:r>
                        <a:rPr lang="en-US" dirty="0"/>
                        <a:t>100 </a:t>
                      </a:r>
                      <a:r>
                        <a:rPr lang="en-US" dirty="0" err="1"/>
                        <a:t>Gbit</a:t>
                      </a:r>
                      <a:r>
                        <a:rPr lang="en-US" dirty="0"/>
                        <a:t>/s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489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Compiler targets: diagram</a:t>
            </a: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a:t>Operation:</a:t>
            </a:r>
          </a:p>
          <a:p>
            <a:r>
              <a:rPr lang="en-US" dirty="0"/>
              <a:t>  +, -, &gt;, &lt;,</a:t>
            </a:r>
          </a:p>
          <a:p>
            <a:r>
              <a:rPr lang="en-US" dirty="0"/>
              <a:t>AND, OR</a:t>
            </a:r>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a:t>pkt.f1/</a:t>
            </a:r>
          </a:p>
          <a:p>
            <a:r>
              <a:rPr lang="en-US" dirty="0"/>
              <a:t>constant</a:t>
            </a:r>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a:t>pkt.f2/</a:t>
            </a:r>
          </a:p>
          <a:p>
            <a:r>
              <a:rPr lang="en-US" dirty="0"/>
              <a:t>constant</a:t>
            </a:r>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a:t>pkt.f3</a:t>
            </a:r>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a:t>pkt.f</a:t>
            </a:r>
            <a:endParaRPr lang="en-US" dirty="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a:t>constant</a:t>
            </a:r>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a:t>2-to-1</a:t>
            </a:r>
          </a:p>
          <a:p>
            <a:r>
              <a:rPr lang="en-US" dirty="0"/>
              <a:t>Mux</a:t>
            </a:r>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a:t>pkt.f</a:t>
            </a:r>
            <a:endParaRPr lang="en-US" dirty="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a:t>constant</a:t>
            </a:r>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a:t>2-to-1</a:t>
            </a:r>
          </a:p>
          <a:p>
            <a:r>
              <a:rPr lang="en-US" dirty="0"/>
              <a:t>Mux</a:t>
            </a:r>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a:t>0</a:t>
            </a:r>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a:t>2-to-1</a:t>
            </a:r>
          </a:p>
          <a:p>
            <a:r>
              <a:rPr lang="en-US" dirty="0"/>
              <a:t>Mux</a:t>
            </a:r>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a:t>Adder</a:t>
            </a:r>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Atom</a:t>
            </a: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Algorithm</a:t>
            </a: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a:t>Pipeline</a:t>
            </a:r>
          </a:p>
          <a:p>
            <a:pPr algn="ctr"/>
            <a:r>
              <a:rPr lang="en-US" dirty="0"/>
              <a:t>geometry</a:t>
            </a:r>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Algorithm doesn’t compile?</a:t>
            </a:r>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a:t>Modify pipeline geometry or atom. </a:t>
            </a:r>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a:t>Designing instruction sets for routers</a:t>
            </a:r>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a:t>Move on to another algorithm</a:t>
            </a:r>
            <a:endParaRPr lang="en-US" dirty="0"/>
          </a:p>
        </p:txBody>
      </p:sp>
    </p:spTree>
    <p:extLst>
      <p:ext uri="{BB962C8B-B14F-4D97-AF65-F5344CB8AC3E}">
        <p14:creationId xmlns:p14="http://schemas.microsoft.com/office/powerpoint/2010/main" val="163282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switches pipelined?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Performance requirements at line rate</a:t>
            </a:r>
          </a:p>
        </p:txBody>
      </p:sp>
      <p:sp>
        <p:nvSpPr>
          <p:cNvPr id="3" name="Content Placeholder 2"/>
          <p:cNvSpPr>
            <a:spLocks noGrp="1"/>
          </p:cNvSpPr>
          <p:nvPr>
            <p:ph idx="1"/>
          </p:nvPr>
        </p:nvSpPr>
        <p:spPr>
          <a:xfrm>
            <a:off x="838200" y="1825625"/>
            <a:ext cx="10972800" cy="4351338"/>
          </a:xfrm>
        </p:spPr>
        <p:txBody>
          <a:bodyPr/>
          <a:lstStyle/>
          <a:p>
            <a:r>
              <a:rPr lang="en-US" dirty="0">
                <a:latin typeface="Gadugi" panose="020B0502040204020203" pitchFamily="34" charset="0"/>
              </a:rPr>
              <a:t>Aggregate capacity ~ 1 </a:t>
            </a:r>
            <a:r>
              <a:rPr lang="en-US" dirty="0" err="1">
                <a:latin typeface="Gadugi" panose="020B0502040204020203" pitchFamily="34" charset="0"/>
              </a:rPr>
              <a:t>Tbit</a:t>
            </a:r>
            <a:r>
              <a:rPr lang="en-US" dirty="0">
                <a:latin typeface="Gadugi" panose="020B0502040204020203" pitchFamily="34" charset="0"/>
              </a:rPr>
              <a:t>/s</a:t>
            </a:r>
          </a:p>
          <a:p>
            <a:endParaRPr lang="en-US" dirty="0">
              <a:latin typeface="Gadugi" panose="020B0502040204020203" pitchFamily="34" charset="0"/>
            </a:endParaRPr>
          </a:p>
          <a:p>
            <a:r>
              <a:rPr lang="en-US" dirty="0">
                <a:latin typeface="Gadugi" panose="020B0502040204020203" pitchFamily="34" charset="0"/>
              </a:rPr>
              <a:t>Packet size ~ 1000 bits</a:t>
            </a:r>
          </a:p>
          <a:p>
            <a:endParaRPr lang="en-US" dirty="0">
              <a:latin typeface="Gadugi" panose="020B0502040204020203" pitchFamily="34" charset="0"/>
            </a:endParaRPr>
          </a:p>
          <a:p>
            <a:r>
              <a:rPr lang="en-US" dirty="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Need to process 1 billion </a:t>
            </a:r>
            <a:r>
              <a:rPr lang="en-US" sz="3200" dirty="0" err="1"/>
              <a:t>pkts</a:t>
            </a:r>
            <a:r>
              <a:rPr lang="en-US" sz="3200" dirty="0"/>
              <a:t>/s, 10 ops per packet</a:t>
            </a:r>
          </a:p>
        </p:txBody>
      </p:sp>
    </p:spTree>
    <p:extLst>
      <p:ext uri="{BB962C8B-B14F-4D97-AF65-F5344CB8AC3E}">
        <p14:creationId xmlns:p14="http://schemas.microsoft.com/office/powerpoint/2010/main" val="82288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latin typeface="Gadugi" panose="020B0502040204020203" pitchFamily="34" charset="0"/>
              </a:rPr>
              <a:t>Single processor architecture</a:t>
            </a: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a:t>10 GHz processor</a:t>
            </a:r>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a:latin typeface="Gadugi" panose="020B0502040204020203" pitchFamily="34" charset="0"/>
              </a:rPr>
              <a:t>Packets</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Tree>
    <p:extLst>
      <p:ext uri="{BB962C8B-B14F-4D97-AF65-F5344CB8AC3E}">
        <p14:creationId xmlns:p14="http://schemas.microsoft.com/office/powerpoint/2010/main" val="36475403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Memory </a:t>
            </a:r>
            <a:r>
              <a:rPr lang="en-US" sz="320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Function-parallel or pipelined architecture</a:t>
            </a: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a:t>Route lookup table</a:t>
            </a:r>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a:t>ACL lookup table</a:t>
            </a:r>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a:t>Tunnel lookup table</a:t>
            </a:r>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a:t>Packets</a:t>
            </a:r>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a:solidFill>
                  <a:schemeClr val="bg1"/>
                </a:solidFill>
              </a:rPr>
              <a:t>Route lookup</a:t>
            </a: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a:solidFill>
                  <a:schemeClr val="bg1"/>
                </a:solidFill>
              </a:rPr>
              <a:t>ACL lookup</a:t>
            </a: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a:solidFill>
                  <a:schemeClr val="bg1"/>
                </a:solidFill>
              </a:rPr>
              <a:t>Tunnel lookup</a:t>
            </a: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Factors out global state into per-stage local state</a:t>
            </a:r>
          </a:p>
          <a:p>
            <a:pPr marL="285750" indent="-285750">
              <a:buFont typeface="Arial" panose="020B0604020202020204" pitchFamily="34" charset="0"/>
              <a:buChar char="•"/>
            </a:pPr>
            <a:r>
              <a:rPr lang="en-US" sz="2800" dirty="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Tree>
    <p:extLst>
      <p:ext uri="{BB962C8B-B14F-4D97-AF65-F5344CB8AC3E}">
        <p14:creationId xmlns:p14="http://schemas.microsoft.com/office/powerpoint/2010/main" val="4072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P4 comparison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Programming with packet transactions</a:t>
            </a:r>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extLst>
                    <a:ext uri="{9D8B030D-6E8A-4147-A177-3AD203B41FA5}">
                      <a16:colId xmlns:a16="http://schemas.microsoft.com/office/drawing/2014/main" val="20000"/>
                    </a:ext>
                  </a:extLst>
                </a:gridCol>
                <a:gridCol w="1066932">
                  <a:extLst>
                    <a:ext uri="{9D8B030D-6E8A-4147-A177-3AD203B41FA5}">
                      <a16:colId xmlns:a16="http://schemas.microsoft.com/office/drawing/2014/main" val="20001"/>
                    </a:ext>
                  </a:extLst>
                </a:gridCol>
                <a:gridCol w="1261613">
                  <a:extLst>
                    <a:ext uri="{9D8B030D-6E8A-4147-A177-3AD203B41FA5}">
                      <a16:colId xmlns:a16="http://schemas.microsoft.com/office/drawing/2014/main" val="20002"/>
                    </a:ext>
                  </a:extLst>
                </a:gridCol>
              </a:tblGrid>
              <a:tr h="587070">
                <a:tc>
                  <a:txBody>
                    <a:bodyPr/>
                    <a:lstStyle/>
                    <a:p>
                      <a:r>
                        <a:rPr lang="en-US" dirty="0"/>
                        <a:t>Algorithm</a:t>
                      </a:r>
                    </a:p>
                  </a:txBody>
                  <a:tcPr/>
                </a:tc>
                <a:tc>
                  <a:txBody>
                    <a:bodyPr/>
                    <a:lstStyle/>
                    <a:p>
                      <a:r>
                        <a:rPr lang="en-US"/>
                        <a:t>LOC</a:t>
                      </a:r>
                    </a:p>
                    <a:p>
                      <a:endParaRPr lang="en-US" dirty="0"/>
                    </a:p>
                  </a:txBody>
                  <a:tcPr/>
                </a:tc>
                <a:tc>
                  <a:txBody>
                    <a:bodyPr/>
                    <a:lstStyle/>
                    <a:p>
                      <a:r>
                        <a:rPr lang="en-US" dirty="0"/>
                        <a:t>P4 LOC</a:t>
                      </a:r>
                    </a:p>
                  </a:txBody>
                  <a:tcPr/>
                </a:tc>
                <a:extLst>
                  <a:ext uri="{0D108BD9-81ED-4DB2-BD59-A6C34878D82A}">
                    <a16:rowId xmlns:a16="http://schemas.microsoft.com/office/drawing/2014/main" val="10000"/>
                  </a:ext>
                </a:extLst>
              </a:tr>
              <a:tr h="413582">
                <a:tc>
                  <a:txBody>
                    <a:bodyPr/>
                    <a:lstStyle/>
                    <a:p>
                      <a:r>
                        <a:rPr lang="en-US" dirty="0"/>
                        <a:t>Bloom filter</a:t>
                      </a:r>
                    </a:p>
                  </a:txBody>
                  <a:tcPr/>
                </a:tc>
                <a:tc>
                  <a:txBody>
                    <a:bodyPr/>
                    <a:lstStyle/>
                    <a:p>
                      <a:r>
                        <a:rPr lang="en-US" dirty="0"/>
                        <a:t>29</a:t>
                      </a:r>
                    </a:p>
                  </a:txBody>
                  <a:tcPr/>
                </a:tc>
                <a:tc>
                  <a:txBody>
                    <a:bodyPr/>
                    <a:lstStyle/>
                    <a:p>
                      <a:r>
                        <a:rPr lang="en-US" dirty="0"/>
                        <a:t>104</a:t>
                      </a:r>
                    </a:p>
                  </a:txBody>
                  <a:tcPr/>
                </a:tc>
                <a:extLst>
                  <a:ext uri="{0D108BD9-81ED-4DB2-BD59-A6C34878D82A}">
                    <a16:rowId xmlns:a16="http://schemas.microsoft.com/office/drawing/2014/main" val="10001"/>
                  </a:ext>
                </a:extLst>
              </a:tr>
              <a:tr h="413582">
                <a:tc>
                  <a:txBody>
                    <a:bodyPr/>
                    <a:lstStyle/>
                    <a:p>
                      <a:r>
                        <a:rPr lang="en-US" dirty="0"/>
                        <a:t>Heavy hitter detection</a:t>
                      </a:r>
                    </a:p>
                  </a:txBody>
                  <a:tcPr/>
                </a:tc>
                <a:tc>
                  <a:txBody>
                    <a:bodyPr/>
                    <a:lstStyle/>
                    <a:p>
                      <a:r>
                        <a:rPr lang="en-US" dirty="0"/>
                        <a:t>35</a:t>
                      </a:r>
                    </a:p>
                  </a:txBody>
                  <a:tcPr/>
                </a:tc>
                <a:tc>
                  <a:txBody>
                    <a:bodyPr/>
                    <a:lstStyle/>
                    <a:p>
                      <a:r>
                        <a:rPr lang="en-US" dirty="0"/>
                        <a:t>192</a:t>
                      </a:r>
                    </a:p>
                  </a:txBody>
                  <a:tcPr/>
                </a:tc>
                <a:extLst>
                  <a:ext uri="{0D108BD9-81ED-4DB2-BD59-A6C34878D82A}">
                    <a16:rowId xmlns:a16="http://schemas.microsoft.com/office/drawing/2014/main" val="10002"/>
                  </a:ext>
                </a:extLst>
              </a:tr>
              <a:tr h="413582">
                <a:tc>
                  <a:txBody>
                    <a:bodyPr/>
                    <a:lstStyle/>
                    <a:p>
                      <a:r>
                        <a:rPr lang="en-US" dirty="0"/>
                        <a:t>Rate-Control</a:t>
                      </a:r>
                    </a:p>
                    <a:p>
                      <a:r>
                        <a:rPr lang="en-US" dirty="0"/>
                        <a:t>Protocol</a:t>
                      </a:r>
                    </a:p>
                  </a:txBody>
                  <a:tcPr/>
                </a:tc>
                <a:tc>
                  <a:txBody>
                    <a:bodyPr/>
                    <a:lstStyle/>
                    <a:p>
                      <a:r>
                        <a:rPr lang="en-US" dirty="0"/>
                        <a:t>23</a:t>
                      </a:r>
                    </a:p>
                  </a:txBody>
                  <a:tcPr/>
                </a:tc>
                <a:tc>
                  <a:txBody>
                    <a:bodyPr/>
                    <a:lstStyle/>
                    <a:p>
                      <a:r>
                        <a:rPr lang="en-US" dirty="0"/>
                        <a:t>75</a:t>
                      </a:r>
                    </a:p>
                  </a:txBody>
                  <a:tcPr/>
                </a:tc>
                <a:extLst>
                  <a:ext uri="{0D108BD9-81ED-4DB2-BD59-A6C34878D82A}">
                    <a16:rowId xmlns:a16="http://schemas.microsoft.com/office/drawing/2014/main" val="10003"/>
                  </a:ext>
                </a:extLst>
              </a:tr>
              <a:tr h="413582">
                <a:tc>
                  <a:txBody>
                    <a:bodyPr/>
                    <a:lstStyle/>
                    <a:p>
                      <a:r>
                        <a:rPr lang="en-US" dirty="0" err="1"/>
                        <a:t>Flowlet</a:t>
                      </a:r>
                      <a:r>
                        <a:rPr lang="en-US" dirty="0"/>
                        <a:t> switching</a:t>
                      </a:r>
                    </a:p>
                  </a:txBody>
                  <a:tcPr/>
                </a:tc>
                <a:tc>
                  <a:txBody>
                    <a:bodyPr/>
                    <a:lstStyle/>
                    <a:p>
                      <a:r>
                        <a:rPr lang="en-US" dirty="0"/>
                        <a:t>37</a:t>
                      </a:r>
                    </a:p>
                  </a:txBody>
                  <a:tcPr/>
                </a:tc>
                <a:tc>
                  <a:txBody>
                    <a:bodyPr/>
                    <a:lstStyle/>
                    <a:p>
                      <a:r>
                        <a:rPr lang="en-US" dirty="0"/>
                        <a:t>107</a:t>
                      </a:r>
                    </a:p>
                  </a:txBody>
                  <a:tcPr/>
                </a:tc>
                <a:extLst>
                  <a:ext uri="{0D108BD9-81ED-4DB2-BD59-A6C34878D82A}">
                    <a16:rowId xmlns:a16="http://schemas.microsoft.com/office/drawing/2014/main" val="10004"/>
                  </a:ext>
                </a:extLst>
              </a:tr>
              <a:tr h="413582">
                <a:tc>
                  <a:txBody>
                    <a:bodyPr/>
                    <a:lstStyle/>
                    <a:p>
                      <a:r>
                        <a:rPr lang="en-US" dirty="0"/>
                        <a:t>Sampled </a:t>
                      </a:r>
                      <a:r>
                        <a:rPr lang="en-US" dirty="0" err="1"/>
                        <a:t>NetFlow</a:t>
                      </a:r>
                      <a:endParaRPr lang="en-US" dirty="0"/>
                    </a:p>
                  </a:txBody>
                  <a:tcPr/>
                </a:tc>
                <a:tc>
                  <a:txBody>
                    <a:bodyPr/>
                    <a:lstStyle/>
                    <a:p>
                      <a:r>
                        <a:rPr lang="en-US" dirty="0"/>
                        <a:t>18</a:t>
                      </a:r>
                    </a:p>
                  </a:txBody>
                  <a:tcPr/>
                </a:tc>
                <a:tc>
                  <a:txBody>
                    <a:bodyPr/>
                    <a:lstStyle/>
                    <a:p>
                      <a:r>
                        <a:rPr lang="en-US" dirty="0"/>
                        <a:t>70</a:t>
                      </a:r>
                    </a:p>
                  </a:txBody>
                  <a:tcPr/>
                </a:tc>
                <a:extLst>
                  <a:ext uri="{0D108BD9-81ED-4DB2-BD59-A6C34878D82A}">
                    <a16:rowId xmlns:a16="http://schemas.microsoft.com/office/drawing/2014/main" val="10005"/>
                  </a:ext>
                </a:extLst>
              </a:tr>
              <a:tr h="413582">
                <a:tc>
                  <a:txBody>
                    <a:bodyPr/>
                    <a:lstStyle/>
                    <a:p>
                      <a:r>
                        <a:rPr lang="en-US" dirty="0"/>
                        <a:t>HULL</a:t>
                      </a:r>
                    </a:p>
                  </a:txBody>
                  <a:tcPr/>
                </a:tc>
                <a:tc>
                  <a:txBody>
                    <a:bodyPr/>
                    <a:lstStyle/>
                    <a:p>
                      <a:r>
                        <a:rPr lang="en-US" dirty="0"/>
                        <a:t>26</a:t>
                      </a:r>
                    </a:p>
                  </a:txBody>
                  <a:tcPr/>
                </a:tc>
                <a:tc>
                  <a:txBody>
                    <a:bodyPr/>
                    <a:lstStyle/>
                    <a:p>
                      <a:r>
                        <a:rPr lang="en-US" dirty="0"/>
                        <a:t>95</a:t>
                      </a:r>
                    </a:p>
                  </a:txBody>
                  <a:tcPr/>
                </a:tc>
                <a:extLst>
                  <a:ext uri="{0D108BD9-81ED-4DB2-BD59-A6C34878D82A}">
                    <a16:rowId xmlns:a16="http://schemas.microsoft.com/office/drawing/2014/main" val="10006"/>
                  </a:ext>
                </a:extLst>
              </a:tr>
              <a:tr h="413582">
                <a:tc>
                  <a:txBody>
                    <a:bodyPr/>
                    <a:lstStyle/>
                    <a:p>
                      <a:r>
                        <a:rPr lang="en-US" dirty="0"/>
                        <a:t>Adaptive Virtual Queue</a:t>
                      </a:r>
                    </a:p>
                  </a:txBody>
                  <a:tcPr/>
                </a:tc>
                <a:tc>
                  <a:txBody>
                    <a:bodyPr/>
                    <a:lstStyle/>
                    <a:p>
                      <a:r>
                        <a:rPr lang="en-US" dirty="0"/>
                        <a:t>36</a:t>
                      </a:r>
                    </a:p>
                  </a:txBody>
                  <a:tcPr/>
                </a:tc>
                <a:tc>
                  <a:txBody>
                    <a:bodyPr/>
                    <a:lstStyle/>
                    <a:p>
                      <a:r>
                        <a:rPr lang="en-US" dirty="0"/>
                        <a:t>147</a:t>
                      </a:r>
                    </a:p>
                  </a:txBody>
                  <a:tcPr/>
                </a:tc>
                <a:extLst>
                  <a:ext uri="{0D108BD9-81ED-4DB2-BD59-A6C34878D82A}">
                    <a16:rowId xmlns:a16="http://schemas.microsoft.com/office/drawing/2014/main" val="10007"/>
                  </a:ext>
                </a:extLst>
              </a:tr>
              <a:tr h="413582">
                <a:tc>
                  <a:txBody>
                    <a:bodyPr/>
                    <a:lstStyle/>
                    <a:p>
                      <a:r>
                        <a:rPr lang="en-US" dirty="0"/>
                        <a:t>CONGA</a:t>
                      </a:r>
                    </a:p>
                  </a:txBody>
                  <a:tcPr/>
                </a:tc>
                <a:tc>
                  <a:txBody>
                    <a:bodyPr/>
                    <a:lstStyle/>
                    <a:p>
                      <a:r>
                        <a:rPr lang="en-US" dirty="0"/>
                        <a:t>32</a:t>
                      </a:r>
                    </a:p>
                  </a:txBody>
                  <a:tcPr/>
                </a:tc>
                <a:tc>
                  <a:txBody>
                    <a:bodyPr/>
                    <a:lstStyle/>
                    <a:p>
                      <a:r>
                        <a:rPr lang="en-US" dirty="0"/>
                        <a:t>89</a:t>
                      </a:r>
                    </a:p>
                  </a:txBody>
                  <a:tcPr/>
                </a:tc>
                <a:extLst>
                  <a:ext uri="{0D108BD9-81ED-4DB2-BD59-A6C34878D82A}">
                    <a16:rowId xmlns:a16="http://schemas.microsoft.com/office/drawing/2014/main" val="10008"/>
                  </a:ext>
                </a:extLst>
              </a:tr>
              <a:tr h="413582">
                <a:tc>
                  <a:txBody>
                    <a:bodyPr/>
                    <a:lstStyle/>
                    <a:p>
                      <a:r>
                        <a:rPr lang="en-US" dirty="0" err="1"/>
                        <a:t>CoDel</a:t>
                      </a:r>
                      <a:endParaRPr lang="en-US" dirty="0"/>
                    </a:p>
                  </a:txBody>
                  <a:tcPr/>
                </a:tc>
                <a:tc>
                  <a:txBody>
                    <a:bodyPr/>
                    <a:lstStyle/>
                    <a:p>
                      <a:r>
                        <a:rPr lang="en-US" dirty="0"/>
                        <a:t>57</a:t>
                      </a:r>
                    </a:p>
                  </a:txBody>
                  <a:tcPr/>
                </a:tc>
                <a:tc>
                  <a:txBody>
                    <a:bodyPr/>
                    <a:lstStyle/>
                    <a:p>
                      <a:r>
                        <a:rPr lang="en-US" dirty="0"/>
                        <a:t>271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03305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latin typeface="Gadugi" panose="020B0502040204020203" pitchFamily="34" charset="0"/>
              </a:rPr>
              <a:t>Designing instruction sets: The stateless case</a:t>
            </a: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a:latin typeface="Gadugi" panose="020B0502040204020203" pitchFamily="34" charset="0"/>
              </a:rPr>
              <a:t>     Stateless operation: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a:latin typeface="Gadugi" panose="020B0502040204020203" pitchFamily="34" charset="0"/>
                </a:rPr>
                <a:t>f4 </a:t>
              </a:r>
              <a:r>
                <a:rPr lang="en-US" sz="2800">
                  <a:latin typeface="Gadugi" panose="020B0502040204020203" pitchFamily="34" charset="0"/>
                </a:rPr>
                <a:t>= </a:t>
              </a:r>
            </a:p>
            <a:p>
              <a:pPr algn="ctr"/>
              <a:r>
                <a:rPr lang="en-US" sz="2800" dirty="0" err="1">
                  <a:latin typeface="Gadugi" panose="020B0502040204020203" pitchFamily="34" charset="0"/>
                </a:rPr>
                <a:t>tmp</a:t>
              </a:r>
              <a:r>
                <a:rPr lang="en-US" sz="2800" dirty="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 pipeline stateless operations</a:t>
            </a:r>
          </a:p>
        </p:txBody>
      </p:sp>
    </p:spTree>
    <p:extLst>
      <p:ext uri="{BB962C8B-B14F-4D97-AF65-F5344CB8AC3E}">
        <p14:creationId xmlns:p14="http://schemas.microsoft.com/office/powerpoint/2010/main" val="363338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Designing instruction sets: The </a:t>
            </a:r>
            <a:r>
              <a:rPr lang="en-US" dirty="0" err="1">
                <a:latin typeface="Gadugi" panose="020B0502040204020203" pitchFamily="34" charset="0"/>
              </a:rPr>
              <a:t>stateful</a:t>
            </a:r>
            <a:r>
              <a:rPr lang="en-US" dirty="0">
                <a:latin typeface="Gadugi" panose="020B0502040204020203" pitchFamily="34" charset="0"/>
              </a:rPr>
              <a:t> case</a:t>
            </a: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1</a:t>
            </a: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a:t>X should be 2,</a:t>
            </a:r>
          </a:p>
          <a:p>
            <a:pPr algn="ctr"/>
            <a:r>
              <a:rPr lang="en-US" sz="4000" dirty="0"/>
              <a:t>not 1!</a:t>
            </a:r>
          </a:p>
        </p:txBody>
      </p:sp>
    </p:spTree>
    <p:extLst>
      <p:ext uri="{BB962C8B-B14F-4D97-AF65-F5344CB8AC3E}">
        <p14:creationId xmlns:p14="http://schemas.microsoft.com/office/powerpoint/2010/main" val="423910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instruction sets: The </a:t>
            </a:r>
            <a:r>
              <a:rPr lang="en-US" dirty="0" err="1"/>
              <a:t>stateful</a:t>
            </a:r>
            <a:r>
              <a:rPr lang="en-US" dirty="0"/>
              <a:t> case</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a:solidFill>
                  <a:schemeClr val="bg1"/>
                </a:solidFill>
              </a:rPr>
              <a:t>X</a:t>
            </a: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Cannot pipeline, need atomic operation in h/w</a:t>
            </a:r>
          </a:p>
        </p:txBody>
      </p:sp>
    </p:spTree>
    <p:extLst>
      <p:ext uri="{BB962C8B-B14F-4D97-AF65-F5344CB8AC3E}">
        <p14:creationId xmlns:p14="http://schemas.microsoft.com/office/powerpoint/2010/main" val="12057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atoms can be fairly involved</a:t>
            </a:r>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dirty="0">
                <a:latin typeface="Gadugi" charset="0"/>
                <a:ea typeface="Gadugi" charset="0"/>
                <a:cs typeface="Gadugi" charset="0"/>
              </a:rPr>
              <a:t>The </a:t>
            </a:r>
            <a:r>
              <a:rPr lang="en-US" sz="2200" b="1" dirty="0" err="1">
                <a:latin typeface="Gadugi" charset="0"/>
                <a:ea typeface="Gadugi" charset="0"/>
                <a:cs typeface="Gadugi" charset="0"/>
              </a:rPr>
              <a:t>NestedIfs</a:t>
            </a:r>
            <a:r>
              <a:rPr lang="en-US" sz="2200" b="1" dirty="0">
                <a:latin typeface="Gadugi" charset="0"/>
                <a:ea typeface="Gadugi" charset="0"/>
                <a:cs typeface="Gadugi" charset="0"/>
              </a:rPr>
              <a:t> atom: Update state in one of four ways based on four predicates.</a:t>
            </a:r>
          </a:p>
          <a:p>
            <a:pPr algn="ctr"/>
            <a:endParaRPr lang="en-US" sz="2200" b="1" dirty="0">
              <a:latin typeface="Gadugi" charset="0"/>
              <a:ea typeface="Gadugi" charset="0"/>
              <a:cs typeface="Gadugi" charset="0"/>
            </a:endParaRPr>
          </a:p>
          <a:p>
            <a:pPr algn="ctr"/>
            <a:r>
              <a:rPr lang="en-US" sz="2200" b="1" dirty="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a:latin typeface="Seravek"/>
              <a:cs typeface="Seravek"/>
            </a:endParaRPr>
          </a:p>
        </p:txBody>
      </p:sp>
    </p:spTree>
    <p:extLst>
      <p:ext uri="{BB962C8B-B14F-4D97-AF65-F5344CB8AC3E}">
        <p14:creationId xmlns:p14="http://schemas.microsoft.com/office/powerpoint/2010/main" val="106362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tblGrid>
              <a:tr h="340201">
                <a:tc>
                  <a:txBody>
                    <a:bodyPr/>
                    <a:lstStyle/>
                    <a:p>
                      <a:r>
                        <a:rPr lang="en-US" sz="1600" dirty="0"/>
                        <a:t>Atoms</a:t>
                      </a:r>
                    </a:p>
                    <a:p>
                      <a:endParaRPr lang="en-US" sz="1600" dirty="0"/>
                    </a:p>
                  </a:txBody>
                  <a:tcPr/>
                </a:tc>
                <a:tc>
                  <a:txBody>
                    <a:bodyPr/>
                    <a:lstStyle/>
                    <a:p>
                      <a:r>
                        <a:rPr lang="en-US" sz="1600" dirty="0"/>
                        <a:t>Description</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588395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2031433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gridCol w="1785201">
                  <a:extLst>
                    <a:ext uri="{9D8B030D-6E8A-4147-A177-3AD203B41FA5}">
                      <a16:colId xmlns:a16="http://schemas.microsoft.com/office/drawing/2014/main" val="20003"/>
                    </a:ext>
                  </a:extLst>
                </a:gridCol>
                <a:gridCol w="1943885">
                  <a:extLst>
                    <a:ext uri="{9D8B030D-6E8A-4147-A177-3AD203B41FA5}">
                      <a16:colId xmlns:a16="http://schemas.microsoft.com/office/drawing/2014/main" val="20004"/>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txBody>
                  <a:tcPr/>
                </a:tc>
                <a:tc>
                  <a:txBody>
                    <a:bodyPr/>
                    <a:lstStyle/>
                    <a:p>
                      <a:r>
                        <a:rPr lang="en-US" sz="1600" dirty="0"/>
                        <a:t>32-nm atom area (</a:t>
                      </a:r>
                      <a:r>
                        <a:rPr lang="en-US" sz="1600" dirty="0">
                          <a:latin typeface="Symbol" charset="2"/>
                          <a:ea typeface="Symbol" charset="2"/>
                          <a:cs typeface="Symbol" charset="2"/>
                        </a:rPr>
                        <a:t>m</a:t>
                      </a:r>
                      <a:r>
                        <a:rPr lang="en-US" sz="1600" dirty="0">
                          <a:latin typeface="Gadugi" charset="0"/>
                          <a:ea typeface="Gadugi" charset="0"/>
                          <a:cs typeface="Gadugi" charset="0"/>
                        </a:rPr>
                        <a:t>m</a:t>
                      </a:r>
                      <a:r>
                        <a:rPr lang="en-US" sz="1600" baseline="30000" dirty="0">
                          <a:latin typeface="Gadugi" charset="0"/>
                          <a:ea typeface="Gadugi" charset="0"/>
                          <a:cs typeface="Gadugi" charset="0"/>
                        </a:rPr>
                        <a:t>2</a:t>
                      </a:r>
                      <a:r>
                        <a:rPr lang="en-US" sz="1600" dirty="0"/>
                        <a:t>) @ 1 GHz</a:t>
                      </a:r>
                    </a:p>
                  </a:txBody>
                  <a:tcPr/>
                </a:tc>
                <a:tc>
                  <a:txBody>
                    <a:bodyPr/>
                    <a:lstStyle/>
                    <a:p>
                      <a:r>
                        <a:rPr lang="en-US" sz="1600" dirty="0"/>
                        <a:t>Additional area for 100 atoms</a:t>
                      </a:r>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tc>
                  <a:txBody>
                    <a:bodyPr/>
                    <a:lstStyle/>
                    <a:p>
                      <a:r>
                        <a:rPr lang="en-US" sz="2000" dirty="0">
                          <a:latin typeface="Gadugi" panose="020B0502040204020203" pitchFamily="34" charset="0"/>
                        </a:rPr>
                        <a:t>1384</a:t>
                      </a:r>
                    </a:p>
                  </a:txBody>
                  <a:tcPr/>
                </a:tc>
                <a:tc>
                  <a:txBody>
                    <a:bodyPr/>
                    <a:lstStyle/>
                    <a:p>
                      <a:r>
                        <a:rPr lang="en-US" sz="2000" dirty="0">
                          <a:latin typeface="Gadugi" panose="020B0502040204020203" pitchFamily="34" charset="0"/>
                        </a:rPr>
                        <a:t>0.07%</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tc>
                  <a:txBody>
                    <a:bodyPr/>
                    <a:lstStyle/>
                    <a:p>
                      <a:r>
                        <a:rPr lang="en-US" sz="2000" dirty="0">
                          <a:latin typeface="Gadugi" panose="020B0502040204020203" pitchFamily="34" charset="0"/>
                        </a:rPr>
                        <a:t>431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0.022%</a:t>
                      </a:r>
                    </a:p>
                    <a:p>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0.0125%</a:t>
                      </a: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985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0.049%</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tc>
                  <a:txBody>
                    <a:bodyPr/>
                    <a:lstStyle/>
                    <a:p>
                      <a:r>
                        <a:rPr lang="en-US" sz="2000" dirty="0">
                          <a:latin typeface="Gadugi" panose="020B0502040204020203" pitchFamily="34" charset="0"/>
                        </a:rPr>
                        <a:t>3597</a:t>
                      </a:r>
                    </a:p>
                  </a:txBody>
                  <a:tcPr/>
                </a:tc>
                <a:tc>
                  <a:txBody>
                    <a:bodyPr/>
                    <a:lstStyle/>
                    <a:p>
                      <a:r>
                        <a:rPr lang="en-US" sz="2000" dirty="0">
                          <a:latin typeface="Gadugi" panose="020B0502040204020203" pitchFamily="34" charset="0"/>
                        </a:rPr>
                        <a:t>0.18%</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tc>
                  <a:txBody>
                    <a:bodyPr/>
                    <a:lstStyle/>
                    <a:p>
                      <a:r>
                        <a:rPr lang="en-US" sz="2000" dirty="0">
                          <a:latin typeface="Gadugi" panose="020B0502040204020203" pitchFamily="34" charset="0"/>
                        </a:rPr>
                        <a:t>5997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0.30%</a:t>
                      </a:r>
                    </a:p>
                    <a:p>
                      <a:endParaRPr lang="en-US" sz="2000" dirty="0">
                        <a:latin typeface="Gadugi" panose="020B0502040204020203" pitchFamily="34" charset="0"/>
                      </a:endParaRP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&lt;1 % additional chip area for 100 atom instances</a:t>
            </a:r>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C292-E175-A945-8F42-8A16314E8406}"/>
              </a:ext>
            </a:extLst>
          </p:cNvPr>
          <p:cNvSpPr>
            <a:spLocks noGrp="1"/>
          </p:cNvSpPr>
          <p:nvPr>
            <p:ph type="title"/>
          </p:nvPr>
        </p:nvSpPr>
        <p:spPr/>
        <p:txBody>
          <a:bodyPr/>
          <a:lstStyle/>
          <a:p>
            <a:r>
              <a:rPr lang="en-US" dirty="0"/>
              <a:t>Atoms generalize to unanticipated use cases</a:t>
            </a:r>
          </a:p>
        </p:txBody>
      </p:sp>
      <p:graphicFrame>
        <p:nvGraphicFramePr>
          <p:cNvPr id="4" name="Content Placeholder 3">
            <a:extLst>
              <a:ext uri="{FF2B5EF4-FFF2-40B4-BE49-F238E27FC236}">
                <a16:creationId xmlns:a16="http://schemas.microsoft.com/office/drawing/2014/main" id="{B1B7FFFB-55D1-014B-9569-749AC4AC876A}"/>
              </a:ext>
            </a:extLst>
          </p:cNvPr>
          <p:cNvGraphicFramePr>
            <a:graphicFrameLocks noGrp="1"/>
          </p:cNvGraphicFramePr>
          <p:nvPr>
            <p:ph idx="1"/>
            <p:extLst>
              <p:ext uri="{D42A27DB-BD31-4B8C-83A1-F6EECF244321}">
                <p14:modId xmlns:p14="http://schemas.microsoft.com/office/powerpoint/2010/main" val="759865885"/>
              </p:ext>
            </p:extLst>
          </p:nvPr>
        </p:nvGraphicFramePr>
        <p:xfrm>
          <a:off x="1181100" y="1707017"/>
          <a:ext cx="10325100" cy="4668361"/>
        </p:xfrm>
        <a:graphic>
          <a:graphicData uri="http://schemas.openxmlformats.org/drawingml/2006/table">
            <a:tbl>
              <a:tblPr firstRow="1" bandRow="1">
                <a:tableStyleId>{5C22544A-7EE6-4342-B048-85BDC9FD1C3A}</a:tableStyleId>
              </a:tblPr>
              <a:tblGrid>
                <a:gridCol w="1900855">
                  <a:extLst>
                    <a:ext uri="{9D8B030D-6E8A-4147-A177-3AD203B41FA5}">
                      <a16:colId xmlns:a16="http://schemas.microsoft.com/office/drawing/2014/main" val="3720186591"/>
                    </a:ext>
                  </a:extLst>
                </a:gridCol>
                <a:gridCol w="8424245">
                  <a:extLst>
                    <a:ext uri="{9D8B030D-6E8A-4147-A177-3AD203B41FA5}">
                      <a16:colId xmlns:a16="http://schemas.microsoft.com/office/drawing/2014/main" val="3081193928"/>
                    </a:ext>
                  </a:extLst>
                </a:gridCol>
              </a:tblGrid>
              <a:tr h="340201">
                <a:tc>
                  <a:txBody>
                    <a:bodyPr/>
                    <a:lstStyle/>
                    <a:p>
                      <a:r>
                        <a:rPr lang="en-US" sz="1600" dirty="0"/>
                        <a:t>Atoms</a:t>
                      </a:r>
                    </a:p>
                  </a:txBody>
                  <a:tcPr/>
                </a:tc>
                <a:tc>
                  <a:txBody>
                    <a:bodyPr/>
                    <a:lstStyle/>
                    <a:p>
                      <a:r>
                        <a:rPr lang="en-US" sz="1600" dirty="0"/>
                        <a:t>New use cases</a:t>
                      </a:r>
                    </a:p>
                  </a:txBody>
                  <a:tcPr/>
                </a:tc>
                <a:extLst>
                  <a:ext uri="{0D108BD9-81ED-4DB2-BD59-A6C34878D82A}">
                    <a16:rowId xmlns:a16="http://schemas.microsoft.com/office/drawing/2014/main" val="2446780112"/>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Stateless stream processing</a:t>
                      </a:r>
                    </a:p>
                    <a:p>
                      <a:endParaRPr lang="en-US" sz="2000" dirty="0">
                        <a:latin typeface="Gadugi" panose="020B0502040204020203" pitchFamily="34" charset="0"/>
                      </a:endParaRPr>
                    </a:p>
                  </a:txBody>
                  <a:tcPr/>
                </a:tc>
                <a:extLst>
                  <a:ext uri="{0D108BD9-81ED-4DB2-BD59-A6C34878D82A}">
                    <a16:rowId xmlns:a16="http://schemas.microsoft.com/office/drawing/2014/main" val="3224348469"/>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t>Counting TCP packet reordering</a:t>
                      </a:r>
                    </a:p>
                    <a:p>
                      <a:r>
                        <a:rPr lang="en-US" sz="2000" dirty="0" err="1"/>
                        <a:t>Stateful</a:t>
                      </a:r>
                      <a:r>
                        <a:rPr lang="en-US" sz="2000" dirty="0"/>
                        <a:t> firewalls</a:t>
                      </a:r>
                    </a:p>
                    <a:p>
                      <a:r>
                        <a:rPr lang="en-US" sz="2000" dirty="0"/>
                        <a:t>Checking for frequent domain name changes</a:t>
                      </a:r>
                    </a:p>
                    <a:p>
                      <a:r>
                        <a:rPr lang="en-US" sz="2000" dirty="0">
                          <a:latin typeface="Gadugi" panose="020B0502040204020203" pitchFamily="34" charset="0"/>
                        </a:rPr>
                        <a:t>FTP connection monitoring</a:t>
                      </a:r>
                    </a:p>
                    <a:p>
                      <a:r>
                        <a:rPr lang="en-US" sz="2000" dirty="0">
                          <a:latin typeface="Gadugi" panose="020B0502040204020203" pitchFamily="34" charset="0"/>
                        </a:rPr>
                        <a:t>Detect </a:t>
                      </a:r>
                      <a:r>
                        <a:rPr lang="en-US" sz="2000">
                          <a:latin typeface="Gadugi" panose="020B0502040204020203" pitchFamily="34" charset="0"/>
                        </a:rPr>
                        <a:t>first packet of a flow</a:t>
                      </a:r>
                      <a:endParaRPr lang="en-US" sz="2000" dirty="0">
                        <a:latin typeface="Gadugi" panose="020B0502040204020203" pitchFamily="34" charset="0"/>
                      </a:endParaRPr>
                    </a:p>
                  </a:txBody>
                  <a:tcPr/>
                </a:tc>
                <a:extLst>
                  <a:ext uri="{0D108BD9-81ED-4DB2-BD59-A6C34878D82A}">
                    <a16:rowId xmlns:a16="http://schemas.microsoft.com/office/drawing/2014/main" val="1283019487"/>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err="1">
                          <a:latin typeface="Gadugi" panose="020B0502040204020203" pitchFamily="34" charset="0"/>
                        </a:rPr>
                        <a:t>Superspreader</a:t>
                      </a:r>
                      <a:r>
                        <a:rPr lang="en-US" sz="2000" dirty="0">
                          <a:latin typeface="Gadugi" panose="020B0502040204020203" pitchFamily="34" charset="0"/>
                        </a:rPr>
                        <a:t> detection</a:t>
                      </a:r>
                    </a:p>
                    <a:p>
                      <a:r>
                        <a:rPr lang="en-US" sz="2000" dirty="0">
                          <a:latin typeface="Gadugi" panose="020B0502040204020203" pitchFamily="34" charset="0"/>
                        </a:rPr>
                        <a:t>BLUE</a:t>
                      </a:r>
                    </a:p>
                  </a:txBody>
                  <a:tcPr/>
                </a:tc>
                <a:extLst>
                  <a:ext uri="{0D108BD9-81ED-4DB2-BD59-A6C34878D82A}">
                    <a16:rowId xmlns:a16="http://schemas.microsoft.com/office/drawing/2014/main" val="3624195048"/>
                  </a:ext>
                </a:extLst>
              </a:tr>
              <a:tr h="340201">
                <a:tc>
                  <a:txBody>
                    <a:bodyPr/>
                    <a:lstStyle/>
                    <a:p>
                      <a:r>
                        <a:rPr lang="en-US" sz="2000" dirty="0">
                          <a:latin typeface="Gadugi" panose="020B0502040204020203" pitchFamily="34" charset="0"/>
                        </a:rPr>
                        <a:t>Pairs</a:t>
                      </a:r>
                    </a:p>
                  </a:txBody>
                  <a:tcPr/>
                </a:tc>
                <a:tc>
                  <a:txBody>
                    <a:bodyPr/>
                    <a:lstStyle/>
                    <a:p>
                      <a:r>
                        <a:rPr lang="en-US" sz="2000" dirty="0" err="1">
                          <a:latin typeface="Gadugi" panose="020B0502040204020203" pitchFamily="34" charset="0"/>
                        </a:rPr>
                        <a:t>HashPipe</a:t>
                      </a:r>
                      <a:r>
                        <a:rPr lang="en-US" sz="2000" dirty="0">
                          <a:latin typeface="Gadugi" panose="020B0502040204020203" pitchFamily="34" charset="0"/>
                        </a:rPr>
                        <a:t> (SOSR 2017)</a:t>
                      </a:r>
                    </a:p>
                    <a:p>
                      <a:r>
                        <a:rPr lang="en-US" sz="2000" dirty="0">
                          <a:latin typeface="Gadugi" panose="020B0502040204020203" pitchFamily="34" charset="0"/>
                        </a:rPr>
                        <a:t>HULA (SOSR 2016)</a:t>
                      </a:r>
                    </a:p>
                    <a:p>
                      <a:r>
                        <a:rPr lang="en-US" sz="2000" dirty="0">
                          <a:latin typeface="Gadugi" panose="020B0502040204020203" pitchFamily="34" charset="0"/>
                        </a:rPr>
                        <a:t>Spam detection</a:t>
                      </a:r>
                    </a:p>
                  </a:txBody>
                  <a:tcPr/>
                </a:tc>
                <a:extLst>
                  <a:ext uri="{0D108BD9-81ED-4DB2-BD59-A6C34878D82A}">
                    <a16:rowId xmlns:a16="http://schemas.microsoft.com/office/drawing/2014/main" val="4241257088"/>
                  </a:ext>
                </a:extLst>
              </a:tr>
            </a:tbl>
          </a:graphicData>
        </a:graphic>
      </p:graphicFrame>
    </p:spTree>
    <p:extLst>
      <p:ext uri="{BB962C8B-B14F-4D97-AF65-F5344CB8AC3E}">
        <p14:creationId xmlns:p14="http://schemas.microsoft.com/office/powerpoint/2010/main" val="1158579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2115166" y="6108226"/>
            <a:ext cx="8405443" cy="553998"/>
          </a:xfrm>
          <a:prstGeom prst="rect">
            <a:avLst/>
          </a:prstGeom>
          <a:noFill/>
        </p:spPr>
        <p:txBody>
          <a:bodyPr wrap="none" rtlCol="0">
            <a:spAutoFit/>
          </a:bodyPr>
          <a:lstStyle/>
          <a:p>
            <a:r>
              <a:rPr lang="en-US" sz="3000" dirty="0">
                <a:latin typeface="Gadugi" panose="020B0502040204020203" pitchFamily="34" charset="0"/>
              </a:rPr>
              <a:t>Simple routers; keep most functionality on end hosts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0" y="3076326"/>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1118127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programmable scheduling?</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Different performance objectives demand different schedulers</a:t>
            </a:r>
          </a:p>
          <a:p>
            <a:pPr lvl="1"/>
            <a:r>
              <a:rPr lang="en-US" dirty="0"/>
              <a:t>Isolating different tenants in a datacenter: fair queueing</a:t>
            </a:r>
          </a:p>
          <a:p>
            <a:pPr lvl="1"/>
            <a:r>
              <a:rPr lang="en-US" dirty="0"/>
              <a:t>Single tenant with many short flows: shortest remaining processing time</a:t>
            </a:r>
          </a:p>
          <a:p>
            <a:pPr lvl="1"/>
            <a:endParaRPr lang="en-US" dirty="0"/>
          </a:p>
          <a:p>
            <a:r>
              <a:rPr lang="en-US" dirty="0"/>
              <a:t>Status quo: Menu of schedulers baked into hardware</a:t>
            </a:r>
          </a:p>
          <a:p>
            <a:pPr lvl="1"/>
            <a:r>
              <a:rPr lang="en-US" dirty="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programmable scheduling hard?</a:t>
            </a:r>
          </a:p>
        </p:txBody>
      </p:sp>
      <p:sp>
        <p:nvSpPr>
          <p:cNvPr id="3" name="Content Placeholder 2"/>
          <p:cNvSpPr>
            <a:spLocks noGrp="1"/>
          </p:cNvSpPr>
          <p:nvPr>
            <p:ph idx="1"/>
          </p:nvPr>
        </p:nvSpPr>
        <p:spPr/>
        <p:txBody>
          <a:bodyPr>
            <a:normAutofit/>
          </a:bodyPr>
          <a:lstStyle/>
          <a:p>
            <a:r>
              <a:rPr lang="en-US" dirty="0"/>
              <a:t>Many algorithms, yet no consensus on primitives</a:t>
            </a:r>
          </a:p>
          <a:p>
            <a:endParaRPr lang="en-US" sz="1200" dirty="0"/>
          </a:p>
          <a:p>
            <a:r>
              <a:rPr lang="en-US" dirty="0"/>
              <a:t>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Need expressive primitive that can run at high speed</a:t>
            </a: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scheduler 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a:latin typeface="+mj-lt"/>
              </a:rPr>
              <a:t>It decides</a:t>
            </a:r>
          </a:p>
          <a:p>
            <a:r>
              <a:rPr lang="en-US" dirty="0">
                <a:latin typeface="+mj-lt"/>
              </a:rPr>
              <a:t>In what </a:t>
            </a:r>
            <a:r>
              <a:rPr lang="en-US" b="1" dirty="0">
                <a:solidFill>
                  <a:srgbClr val="901028"/>
                </a:solidFill>
                <a:latin typeface="+mj-lt"/>
              </a:rPr>
              <a:t>order</a:t>
            </a:r>
            <a:r>
              <a:rPr lang="en-US" dirty="0">
                <a:latin typeface="+mj-lt"/>
              </a:rPr>
              <a:t> are packets sent</a:t>
            </a:r>
          </a:p>
          <a:p>
            <a:pPr lvl="1"/>
            <a:r>
              <a:rPr lang="en-US" dirty="0">
                <a:latin typeface="+mj-lt"/>
              </a:rPr>
              <a:t>e.g., first-in first-out, priorities, weighted fair queueing</a:t>
            </a:r>
          </a:p>
          <a:p>
            <a:r>
              <a:rPr lang="en-US" dirty="0">
                <a:latin typeface="+mj-lt"/>
              </a:rPr>
              <a:t>At what </a:t>
            </a:r>
            <a:r>
              <a:rPr lang="en-US" b="1" dirty="0">
                <a:solidFill>
                  <a:srgbClr val="901028"/>
                </a:solidFill>
                <a:latin typeface="+mj-lt"/>
              </a:rPr>
              <a:t>time</a:t>
            </a:r>
            <a:r>
              <a:rPr lang="en-US" b="1" dirty="0">
                <a:latin typeface="+mj-lt"/>
              </a:rPr>
              <a:t> </a:t>
            </a:r>
            <a:r>
              <a:rPr lang="en-US" dirty="0">
                <a:latin typeface="+mj-lt"/>
              </a:rPr>
              <a:t>are packets sent</a:t>
            </a:r>
          </a:p>
          <a:p>
            <a:pPr lvl="1"/>
            <a:r>
              <a:rPr lang="en-US" dirty="0">
                <a:latin typeface="+mj-lt"/>
              </a:rPr>
              <a:t>e.g., rate limits</a:t>
            </a:r>
          </a:p>
          <a:p>
            <a:pPr marL="0" indent="0">
              <a:buNone/>
            </a:pPr>
            <a:endParaRPr lang="en-US" sz="1200" dirty="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Schedulers in routers today</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a:t>Packets</a:t>
            </a:r>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a:solidFill>
                  <a:srgbClr val="000000"/>
                </a:solidFill>
              </a:rPr>
              <a:t>Fixed schedulers</a:t>
            </a:r>
          </a:p>
          <a:p>
            <a:pPr algn="ctr"/>
            <a:r>
              <a:rPr lang="en-US" dirty="0">
                <a:solidFill>
                  <a:srgbClr val="000000"/>
                </a:solidFill>
              </a:rPr>
              <a:t>(priority,</a:t>
            </a:r>
          </a:p>
          <a:p>
            <a:pPr algn="ctr"/>
            <a:r>
              <a:rPr lang="en-US" dirty="0">
                <a:solidFill>
                  <a:srgbClr val="000000"/>
                </a:solidFill>
              </a:rPr>
              <a:t>round robin,</a:t>
            </a:r>
          </a:p>
          <a:p>
            <a:pPr algn="ctr"/>
            <a:r>
              <a:rPr lang="en-US" dirty="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A strawman programmable scheduler</a:t>
            </a:r>
          </a:p>
        </p:txBody>
      </p:sp>
      <p:sp>
        <p:nvSpPr>
          <p:cNvPr id="3" name="Content Placeholder 2"/>
          <p:cNvSpPr>
            <a:spLocks noGrp="1"/>
          </p:cNvSpPr>
          <p:nvPr>
            <p:ph idx="1"/>
          </p:nvPr>
        </p:nvSpPr>
        <p:spPr>
          <a:xfrm>
            <a:off x="723900" y="4838700"/>
            <a:ext cx="10706100" cy="1638300"/>
          </a:xfrm>
        </p:spPr>
        <p:txBody>
          <a:bodyPr>
            <a:noAutofit/>
          </a:bodyPr>
          <a:lstStyle/>
          <a:p>
            <a:r>
              <a:rPr lang="en-US" sz="2200" dirty="0"/>
              <a:t>Very tight time budget between consecutive </a:t>
            </a:r>
            <a:r>
              <a:rPr lang="en-US" sz="2200" dirty="0" err="1"/>
              <a:t>dequeues</a:t>
            </a:r>
            <a:r>
              <a:rPr lang="en-US" sz="2200" dirty="0"/>
              <a:t> (5 cycles @ 100G)</a:t>
            </a:r>
          </a:p>
          <a:p>
            <a:r>
              <a:rPr lang="en-US" sz="2200" dirty="0"/>
              <a:t>Can we refactor by precomputing programmable operations off the critical path?</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a:solidFill>
                  <a:srgbClr val="000000"/>
                </a:solidFill>
              </a:rPr>
              <a:t>Programmable </a:t>
            </a:r>
            <a:r>
              <a:rPr lang="en-US" sz="2000" dirty="0" err="1">
                <a:solidFill>
                  <a:srgbClr val="000000"/>
                </a:solidFill>
              </a:rPr>
              <a:t>dequeue</a:t>
            </a:r>
            <a:r>
              <a:rPr lang="en-US" sz="2000" dirty="0">
                <a:solidFill>
                  <a:srgbClr val="000000"/>
                </a:solidFill>
              </a:rPr>
              <a:t>()</a:t>
            </a:r>
          </a:p>
          <a:p>
            <a:pPr algn="ctr"/>
            <a:r>
              <a:rPr lang="en-US" sz="2000" dirty="0">
                <a:solidFill>
                  <a:srgbClr val="000000"/>
                </a:solidFill>
              </a:rPr>
              <a:t>function</a:t>
            </a:r>
          </a:p>
        </p:txBody>
      </p:sp>
      <p:sp>
        <p:nvSpPr>
          <p:cNvPr id="4" name="Rectangle 3"/>
          <p:cNvSpPr/>
          <p:nvPr/>
        </p:nvSpPr>
        <p:spPr>
          <a:xfrm>
            <a:off x="1578853" y="2881263"/>
            <a:ext cx="950901" cy="369332"/>
          </a:xfrm>
          <a:prstGeom prst="rect">
            <a:avLst/>
          </a:prstGeom>
        </p:spPr>
        <p:txBody>
          <a:bodyPr wrap="none">
            <a:spAutoFit/>
          </a:bodyPr>
          <a:lstStyle/>
          <a:p>
            <a:r>
              <a:rPr lang="en-US"/>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The Push-In First-Out Queue</a:t>
            </a: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a:solidFill>
                  <a:srgbClr val="3366FF"/>
                </a:solidFill>
              </a:rPr>
              <a:t>Key observation</a:t>
            </a:r>
          </a:p>
          <a:p>
            <a:r>
              <a:rPr lang="en-US" sz="11200" dirty="0"/>
              <a:t>In many schedulers, relative order of buffered packets does not change with future packet arrivals</a:t>
            </a:r>
          </a:p>
          <a:p>
            <a:r>
              <a:rPr lang="en-US" sz="11200" dirty="0"/>
              <a:t>A packet’s place in the scheduling order is known at </a:t>
            </a:r>
            <a:r>
              <a:rPr lang="en-US" sz="11200" dirty="0" err="1"/>
              <a:t>enqueue</a:t>
            </a:r>
            <a:endParaRPr lang="en-US" sz="11200" dirty="0"/>
          </a:p>
          <a:p>
            <a:endParaRPr lang="en-US" sz="11200" dirty="0">
              <a:latin typeface="+mj-lt"/>
            </a:endParaRPr>
          </a:p>
          <a:p>
            <a:pPr marL="0" indent="0">
              <a:buNone/>
            </a:pPr>
            <a:r>
              <a:rPr lang="en-US" sz="11200" b="1" dirty="0">
                <a:solidFill>
                  <a:srgbClr val="3366FF"/>
                </a:solidFill>
              </a:rPr>
              <a:t>The Push-In First-Out Queue (PIFO)</a:t>
            </a:r>
            <a:r>
              <a:rPr lang="en-US" sz="11200" dirty="0">
                <a:latin typeface="+mj-lt"/>
              </a:rPr>
              <a:t>: Packets are pushed into an arbitrary location based on a </a:t>
            </a:r>
            <a:r>
              <a:rPr lang="en-US" sz="11200" b="1" dirty="0">
                <a:solidFill>
                  <a:srgbClr val="901028"/>
                </a:solidFill>
                <a:latin typeface="+mj-lt"/>
              </a:rPr>
              <a:t>rank</a:t>
            </a:r>
            <a:r>
              <a:rPr lang="en-US" sz="11200" dirty="0">
                <a:latin typeface="+mj-lt"/>
              </a:rPr>
              <a:t>, and </a:t>
            </a:r>
            <a:r>
              <a:rPr lang="en-US" sz="11200" dirty="0" err="1">
                <a:latin typeface="+mj-lt"/>
              </a:rPr>
              <a:t>dequeued</a:t>
            </a:r>
            <a:r>
              <a:rPr lang="en-US" sz="11200" dirty="0">
                <a:latin typeface="+mj-lt"/>
              </a:rPr>
              <a:t> from the head</a:t>
            </a:r>
          </a:p>
          <a:p>
            <a:endParaRPr lang="en-US" sz="11200" dirty="0">
              <a:latin typeface="+mj-lt"/>
            </a:endParaRPr>
          </a:p>
          <a:p>
            <a:pPr marL="0" indent="0">
              <a:buNone/>
            </a:pPr>
            <a:endParaRPr lang="en-US" dirty="0">
              <a:latin typeface="+mj-lt"/>
            </a:endParaRPr>
          </a:p>
          <a:p>
            <a:endParaRPr lang="en-US" dirty="0">
              <a:latin typeface="+mj-lt"/>
            </a:endParaRPr>
          </a:p>
          <a:p>
            <a:endParaRPr lang="en-US" dirty="0">
              <a:latin typeface="+mj-lt"/>
            </a:endParaRPr>
          </a:p>
          <a:p>
            <a:endParaRPr lang="en-US" dirty="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10</a:t>
            </a: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13</a:t>
            </a: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 </a:t>
            </a:r>
            <a:r>
              <a:rPr lang="en-US">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a:latin typeface="+mj-lt"/>
              </a:rPr>
              <a:t>To program the scheduler, program the rank computation </a:t>
            </a: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a:solidFill>
                            <a:schemeClr val="tx1"/>
                          </a:solidFill>
                          <a:latin typeface="+mj-lt"/>
                          <a:cs typeface="Seravek"/>
                        </a:rPr>
                        <a:t>8</a:t>
                      </a: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a:latin typeface="+mj-lt"/>
                <a:cs typeface="Seravek"/>
              </a:rPr>
              <a:t>f = flow(</a:t>
            </a:r>
            <a:r>
              <a:rPr lang="en-US" sz="2000" dirty="0" err="1">
                <a:latin typeface="+mj-lt"/>
                <a:cs typeface="Seravek"/>
              </a:rPr>
              <a:t>pkt</a:t>
            </a:r>
            <a:r>
              <a:rPr lang="en-US" sz="2000" dirty="0">
                <a:latin typeface="+mj-lt"/>
                <a:cs typeface="Seravek"/>
              </a:rPr>
              <a:t>) </a:t>
            </a:r>
          </a:p>
          <a:p>
            <a:r>
              <a:rPr lang="is-IS" sz="2000" dirty="0">
                <a:latin typeface="+mj-lt"/>
                <a:cs typeface="Seravek"/>
              </a:rPr>
              <a:t>…</a:t>
            </a:r>
          </a:p>
          <a:p>
            <a:r>
              <a:rPr lang="is-IS" sz="2000" dirty="0">
                <a:latin typeface="+mj-lt"/>
                <a:cs typeface="Seravek"/>
              </a:rPr>
              <a:t>...</a:t>
            </a:r>
          </a:p>
          <a:p>
            <a:r>
              <a:rPr lang="en-US" sz="2000" b="1" dirty="0" err="1">
                <a:cs typeface="Seravek"/>
              </a:rPr>
              <a:t>p.rank</a:t>
            </a:r>
            <a:r>
              <a:rPr lang="en-US" sz="2000" b="1" dirty="0">
                <a:cs typeface="Seravek"/>
              </a:rPr>
              <a:t>= T[f] + </a:t>
            </a:r>
            <a:r>
              <a:rPr lang="en-US" sz="2000" b="1" dirty="0" err="1">
                <a:cs typeface="Seravek"/>
              </a:rPr>
              <a:t>p.len</a:t>
            </a:r>
            <a:endParaRPr lang="is-IS" sz="2000" b="1" dirty="0">
              <a:latin typeface="+mj-lt"/>
              <a:cs typeface="Seravek"/>
            </a:endParaRPr>
          </a:p>
          <a:p>
            <a:endParaRPr lang="is-IS" sz="2000" b="1" dirty="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A programmable scheduler</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r>
              <a:rPr lang="en-US" sz="2800" dirty="0">
                <a:latin typeface="Seravek"/>
                <a:cs typeface="Seravek"/>
              </a:rPr>
              <a:t> </a:t>
            </a: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Fair queuing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a:t>
            </a:r>
            <a:r>
              <a:rPr lang="en-US" dirty="0" err="1"/>
              <a:t>etc</a:t>
            </a:r>
            <a:endParaRPr lang="en-US" dirty="0"/>
          </a:p>
          <a:p>
            <a:r>
              <a:rPr lang="en-US" dirty="0"/>
              <a:t>Yet, routers are still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Token bucket shaping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tokens = min(</a:t>
            </a:r>
          </a:p>
          <a:p>
            <a:pPr defTabSz="457200">
              <a:defRPr/>
            </a:pPr>
            <a:r>
              <a:rPr lang="en-US" sz="1700" kern="0" dirty="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a:solidFill>
                  <a:prstClr val="black"/>
                </a:solidFill>
                <a:latin typeface="+mj-lt"/>
                <a:cs typeface="Seravek"/>
              </a:rPr>
              <a:t>p.send</a:t>
            </a:r>
            <a:r>
              <a:rPr lang="en-US" sz="1700" kern="0" dirty="0">
                <a:solidFill>
                  <a:prstClr val="black"/>
                </a:solidFill>
                <a:latin typeface="+mj-lt"/>
                <a:cs typeface="Seravek"/>
              </a:rPr>
              <a:t> = now +                                 </a:t>
            </a:r>
          </a:p>
          <a:p>
            <a:pPr defTabSz="457200">
              <a:defRPr/>
            </a:pPr>
            <a:r>
              <a:rPr lang="en-US" sz="1700" kern="0" dirty="0">
                <a:solidFill>
                  <a:prstClr val="black"/>
                </a:solidFill>
                <a:latin typeface="+mj-lt"/>
                <a:cs typeface="Seravek"/>
              </a:rPr>
              <a:t>        max( (</a:t>
            </a:r>
            <a:r>
              <a:rPr lang="en-US" sz="1700" kern="0" dirty="0" err="1">
                <a:solidFill>
                  <a:prstClr val="black"/>
                </a:solidFill>
                <a:latin typeface="+mj-lt"/>
                <a:cs typeface="Seravek"/>
              </a:rPr>
              <a:t>p.len</a:t>
            </a:r>
            <a:r>
              <a:rPr lang="en-US" sz="1700" kern="0" dirty="0">
                <a:solidFill>
                  <a:prstClr val="black"/>
                </a:solidFill>
                <a:latin typeface="+mj-lt"/>
                <a:cs typeface="Seravek"/>
              </a:rPr>
              <a:t> – tokens) / rate, 0)</a:t>
            </a:r>
          </a:p>
          <a:p>
            <a:pPr marL="342900" indent="-342900" defTabSz="457200">
              <a:buAutoNum type="arabicPeriod" startAt="3"/>
              <a:defRPr/>
            </a:pPr>
            <a:r>
              <a:rPr lang="en-US" sz="1700" kern="0" dirty="0">
                <a:solidFill>
                  <a:prstClr val="black"/>
                </a:solidFill>
                <a:latin typeface="+mj-lt"/>
                <a:cs typeface="Seravek"/>
              </a:rPr>
              <a:t>tokens = tokens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a:solidFill>
                  <a:prstClr val="black"/>
                </a:solidFill>
                <a:latin typeface="+mj-lt"/>
                <a:cs typeface="Seravek"/>
              </a:rPr>
              <a:t>last = now</a:t>
            </a:r>
          </a:p>
          <a:p>
            <a:pPr marL="342900" indent="-342900" defTabSz="457200">
              <a:buFontTx/>
              <a:buAutoNum type="arabicPeriod" startAt="3"/>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PIFO in hardware</a:t>
            </a:r>
          </a:p>
        </p:txBody>
      </p:sp>
      <p:sp>
        <p:nvSpPr>
          <p:cNvPr id="3" name="Content Placeholder 2"/>
          <p:cNvSpPr>
            <a:spLocks noGrp="1"/>
          </p:cNvSpPr>
          <p:nvPr>
            <p:ph idx="1"/>
          </p:nvPr>
        </p:nvSpPr>
        <p:spPr>
          <a:xfrm>
            <a:off x="838200" y="1676400"/>
            <a:ext cx="10515600" cy="4351338"/>
          </a:xfrm>
        </p:spPr>
        <p:txBody>
          <a:bodyPr>
            <a:normAutofit/>
          </a:bodyPr>
          <a:lstStyle/>
          <a:p>
            <a:r>
              <a:rPr lang="en-US" dirty="0"/>
              <a:t>Performance targets for a shared-memory router</a:t>
            </a:r>
          </a:p>
          <a:p>
            <a:pPr lvl="1"/>
            <a:r>
              <a:rPr lang="en-US" dirty="0"/>
              <a:t>1 GHz pipeline (64 ports * 10 </a:t>
            </a:r>
            <a:r>
              <a:rPr lang="en-US" dirty="0" err="1"/>
              <a:t>Gbit</a:t>
            </a:r>
            <a:r>
              <a:rPr lang="en-US" dirty="0"/>
              <a:t>/s)</a:t>
            </a:r>
          </a:p>
          <a:p>
            <a:pPr lvl="1"/>
            <a:r>
              <a:rPr lang="en-US" dirty="0"/>
              <a:t>1K flows/physical queues</a:t>
            </a:r>
          </a:p>
          <a:p>
            <a:pPr lvl="1"/>
            <a:r>
              <a:rPr lang="en-US" dirty="0"/>
              <a:t>60K packets  (12 MB packet buffer, 200 byte cell)</a:t>
            </a:r>
          </a:p>
          <a:p>
            <a:pPr lvl="1"/>
            <a:r>
              <a:rPr lang="en-US" dirty="0"/>
              <a:t>Scheduler is shared across ports</a:t>
            </a:r>
          </a:p>
          <a:p>
            <a:r>
              <a:rPr lang="en-US" dirty="0"/>
              <a:t>Naive solution: flat, sorted array of 60K elements is infeasible</a:t>
            </a:r>
          </a:p>
          <a:p>
            <a:r>
              <a:rPr lang="en-US" dirty="0"/>
              <a:t>Exploit observation that ranks increase within a flow: sort 1K head packets, one from each flow</a:t>
            </a:r>
          </a:p>
        </p:txBody>
      </p:sp>
      <p:sp>
        <p:nvSpPr>
          <p:cNvPr id="4" name="Rounded Rectangle 3"/>
          <p:cNvSpPr/>
          <p:nvPr/>
        </p:nvSpPr>
        <p:spPr>
          <a:xfrm>
            <a:off x="1335741" y="5600700"/>
            <a:ext cx="9520518"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7 mm</a:t>
            </a:r>
            <a:r>
              <a:rPr lang="en-US" sz="3200" baseline="30000" dirty="0">
                <a:latin typeface="Gadugi" charset="0"/>
                <a:ea typeface="Gadugi" charset="0"/>
                <a:cs typeface="Gadugi" charset="0"/>
              </a:rPr>
              <a:t>2 </a:t>
            </a:r>
            <a:r>
              <a:rPr lang="en-US" sz="3200" dirty="0">
                <a:latin typeface="Gadugi" charset="0"/>
                <a:ea typeface="Gadugi" charset="0"/>
                <a:cs typeface="Gadugi" charset="0"/>
              </a:rPr>
              <a:t> area in a 16-nm </a:t>
            </a:r>
            <a:r>
              <a:rPr lang="en-US" sz="3200">
                <a:latin typeface="Gadugi" charset="0"/>
                <a:ea typeface="Gadugi" charset="0"/>
                <a:cs typeface="Gadugi" charset="0"/>
              </a:rPr>
              <a:t>library (</a:t>
            </a:r>
            <a:r>
              <a:rPr lang="en-US" sz="3200" dirty="0">
                <a:latin typeface="Gadugi" charset="0"/>
                <a:ea typeface="Gadugi" charset="0"/>
                <a:cs typeface="Gadugi" charset="0"/>
              </a:rPr>
              <a:t>4% overhead) </a:t>
            </a: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53653" y="436841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4448493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0447-F686-D645-8754-9171A5E8EA01}"/>
              </a:ext>
            </a:extLst>
          </p:cNvPr>
          <p:cNvSpPr>
            <a:spLocks noGrp="1"/>
          </p:cNvSpPr>
          <p:nvPr>
            <p:ph type="title"/>
          </p:nvPr>
        </p:nvSpPr>
        <p:spPr/>
        <p:txBody>
          <a:bodyPr/>
          <a:lstStyle/>
          <a:p>
            <a:r>
              <a:rPr lang="en-US" dirty="0"/>
              <a:t>Programmable and scalable measurement</a:t>
            </a:r>
          </a:p>
        </p:txBody>
      </p:sp>
      <p:sp>
        <p:nvSpPr>
          <p:cNvPr id="3" name="Content Placeholder 2">
            <a:extLst>
              <a:ext uri="{FF2B5EF4-FFF2-40B4-BE49-F238E27FC236}">
                <a16:creationId xmlns:a16="http://schemas.microsoft.com/office/drawing/2014/main" id="{33F39AD3-368F-704F-A0C3-3F4CE573F4DD}"/>
              </a:ext>
            </a:extLst>
          </p:cNvPr>
          <p:cNvSpPr>
            <a:spLocks noGrp="1"/>
          </p:cNvSpPr>
          <p:nvPr>
            <p:ph idx="1"/>
          </p:nvPr>
        </p:nvSpPr>
        <p:spPr/>
        <p:txBody>
          <a:bodyPr>
            <a:normAutofit/>
          </a:bodyPr>
          <a:lstStyle/>
          <a:p>
            <a:r>
              <a:rPr lang="en-US" dirty="0"/>
              <a:t>Programmatically track stats for each flow (e.g., exponentially weighted moving averages (EWMA))</a:t>
            </a:r>
          </a:p>
          <a:p>
            <a:endParaRPr lang="en-US" dirty="0"/>
          </a:p>
          <a:p>
            <a:r>
              <a:rPr lang="en-US" dirty="0"/>
              <a:t>Two requirements:</a:t>
            </a:r>
          </a:p>
          <a:p>
            <a:pPr lvl="1"/>
            <a:r>
              <a:rPr lang="en-US" sz="2800" dirty="0"/>
              <a:t>Fast: Must process packets at switch’s line rate (1 </a:t>
            </a:r>
            <a:r>
              <a:rPr lang="en-US" sz="2800" dirty="0" err="1"/>
              <a:t>pkt</a:t>
            </a:r>
            <a:r>
              <a:rPr lang="en-US" sz="2800" dirty="0"/>
              <a:t> every ns)</a:t>
            </a:r>
          </a:p>
          <a:p>
            <a:pPr lvl="1"/>
            <a:r>
              <a:rPr lang="en-US" sz="2800" dirty="0"/>
              <a:t>Scalable: Millions of flows (e.g., at the level of 5 tuples)</a:t>
            </a:r>
          </a:p>
          <a:p>
            <a:endParaRPr lang="en-US" dirty="0"/>
          </a:p>
          <a:p>
            <a:r>
              <a:rPr lang="en-US" dirty="0"/>
              <a:t>Challenge: Neither SRAM nor DRAM is both </a:t>
            </a:r>
            <a:r>
              <a:rPr lang="en-US" dirty="0">
                <a:solidFill>
                  <a:srgbClr val="A31E34"/>
                </a:solidFill>
              </a:rPr>
              <a:t>fast </a:t>
            </a:r>
            <a:r>
              <a:rPr lang="en-US" dirty="0"/>
              <a:t>and </a:t>
            </a:r>
            <a:r>
              <a:rPr lang="en-US" dirty="0">
                <a:solidFill>
                  <a:srgbClr val="A31E34"/>
                </a:solidFill>
              </a:rPr>
              <a:t>dense</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75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p:txBody>
          <a:bodyPr>
            <a:normAutofit/>
          </a:bodyPr>
          <a:lstStyle/>
          <a:p>
            <a:r>
              <a:rPr lang="en-US" dirty="0"/>
              <a:t>Structure stats measurement as key-value store</a:t>
            </a:r>
          </a:p>
          <a:p>
            <a:endParaRPr lang="en-US" dirty="0"/>
          </a:p>
          <a:p>
            <a:r>
              <a:rPr lang="en-US" dirty="0"/>
              <a:t>Key=flow, value=statistic being measured.</a:t>
            </a:r>
          </a:p>
          <a:p>
            <a:endParaRPr lang="en-US" dirty="0"/>
          </a:p>
          <a:p>
            <a:r>
              <a:rPr lang="en-US" dirty="0"/>
              <a:t>But this isn’t sufficient: cache misses lead to non-determinism</a:t>
            </a:r>
          </a:p>
          <a:p>
            <a:endParaRPr lang="en-US" dirty="0"/>
          </a:p>
          <a:p>
            <a:endParaRPr lang="en-US" dirty="0"/>
          </a:p>
          <a:p>
            <a:endParaRPr lang="en-US" dirty="0"/>
          </a:p>
        </p:txBody>
      </p:sp>
    </p:spTree>
    <p:extLst>
      <p:ext uri="{BB962C8B-B14F-4D97-AF65-F5344CB8AC3E}">
        <p14:creationId xmlns:p14="http://schemas.microsoft.com/office/powerpoint/2010/main" val="2977092823"/>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031052438"/>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535823933"/>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603193555"/>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012820049"/>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6" name="Rectangle 45"/>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460513" y="2019032"/>
            <a:ext cx="11270974"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latencies stall packet pipeline.</a:t>
            </a:r>
          </a:p>
        </p:txBody>
      </p:sp>
    </p:spTree>
    <p:custDataLst>
      <p:tags r:id="rId1"/>
    </p:custDataLst>
    <p:extLst>
      <p:ext uri="{BB962C8B-B14F-4D97-AF65-F5344CB8AC3E}">
        <p14:creationId xmlns:p14="http://schemas.microsoft.com/office/powerpoint/2010/main" val="595202295"/>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a:t>
            </a:r>
            <a:r>
              <a:rPr lang="en-US" dirty="0" err="1"/>
              <a:t>etc</a:t>
            </a:r>
            <a:endParaRPr lang="en-US" dirty="0"/>
          </a:p>
          <a:p>
            <a:r>
              <a:rPr lang="en-US" dirty="0"/>
              <a:t>Yet, routers are still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79479804"/>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074338112"/>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a:solidFill>
                  <a:srgbClr val="FF0000"/>
                </a:solidFill>
              </a:rPr>
              <a:t>K’</a:t>
            </a:r>
            <a:r>
              <a:rPr lang="en-US" sz="2800" dirty="0"/>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1010213"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872127847"/>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a:solidFill>
                  <a:srgbClr val="FF0000"/>
                </a:solidFill>
              </a:rPr>
              <a:t>K’,</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1010213"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643444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a:solidFill>
                  <a:srgbClr val="FF0000"/>
                </a:solidFill>
              </a:rPr>
              <a:t>K’,</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1010213"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019590989"/>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sram</a:t>
            </a:r>
            <a:endParaRPr lang="en-US" sz="2800" baseline="-25000" dirty="0"/>
          </a:p>
        </p:txBody>
      </p:sp>
      <p:sp>
        <p:nvSpPr>
          <p:cNvPr id="38" name="TextBox 37"/>
          <p:cNvSpPr txBox="1"/>
          <p:nvPr/>
        </p:nvSpPr>
        <p:spPr>
          <a:xfrm>
            <a:off x="8811244" y="2856863"/>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04978" y="4102951"/>
            <a:ext cx="2867706" cy="523220"/>
          </a:xfrm>
          <a:prstGeom prst="rect">
            <a:avLst/>
          </a:prstGeom>
          <a:noFill/>
        </p:spPr>
        <p:txBody>
          <a:bodyPr wrap="square" rtlCol="0">
            <a:spAutoFit/>
          </a:bodyPr>
          <a:lstStyle/>
          <a:p>
            <a:r>
              <a:rPr lang="en-US" sz="2800"/>
              <a:t>(nothing returns)</a:t>
            </a:r>
            <a:endParaRPr lang="en-US" sz="2800" dirty="0"/>
          </a:p>
        </p:txBody>
      </p:sp>
      <p:pic>
        <p:nvPicPr>
          <p:cNvPr id="48"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81421" y="2847025"/>
            <a:ext cx="1048685"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dram</a:t>
            </a:r>
            <a:endParaRPr lang="en-US" sz="2800" baseline="-25000" dirty="0">
              <a:ea typeface="Gadugi" charset="0"/>
              <a:cs typeface="Gadugi" charset="0"/>
            </a:endParaRPr>
          </a:p>
        </p:txBody>
      </p:sp>
      <p:sp>
        <p:nvSpPr>
          <p:cNvPr id="51" name="Rectangle 50"/>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0" y="1709531"/>
            <a:ext cx="12192000" cy="312088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0" y="2215064"/>
            <a:ext cx="12192000" cy="1938992"/>
          </a:xfrm>
          <a:prstGeom prst="rect">
            <a:avLst/>
          </a:prstGeom>
          <a:noFill/>
        </p:spPr>
        <p:txBody>
          <a:bodyPr wrap="square" rtlCol="0">
            <a:spAutoFit/>
          </a:bodyPr>
          <a:lstStyle/>
          <a:p>
            <a:pPr algn="ctr"/>
            <a:r>
              <a:rPr lang="en-US" sz="4000" dirty="0">
                <a:solidFill>
                  <a:schemeClr val="bg1"/>
                </a:solidFill>
              </a:rPr>
              <a:t>Packet processing doesn’t wait for DRAM.</a:t>
            </a:r>
          </a:p>
          <a:p>
            <a:pPr algn="ctr"/>
            <a:endParaRPr lang="en-US" sz="4000" dirty="0">
              <a:solidFill>
                <a:schemeClr val="bg1"/>
              </a:solidFill>
            </a:endParaRPr>
          </a:p>
          <a:p>
            <a:pPr algn="ctr"/>
            <a:r>
              <a:rPr lang="en-US" sz="4000" dirty="0">
                <a:solidFill>
                  <a:schemeClr val="bg1"/>
                </a:solidFill>
              </a:rPr>
              <a:t>Retain 1 </a:t>
            </a:r>
            <a:r>
              <a:rPr lang="en-US" sz="4000" dirty="0" err="1">
                <a:solidFill>
                  <a:schemeClr val="bg1"/>
                </a:solidFill>
              </a:rPr>
              <a:t>pkt</a:t>
            </a:r>
            <a:r>
              <a:rPr lang="en-US" sz="4000" dirty="0">
                <a:solidFill>
                  <a:schemeClr val="bg1"/>
                </a:solidFill>
              </a:rPr>
              <a:t>/ns processing rate!👍</a:t>
            </a:r>
          </a:p>
        </p:txBody>
      </p:sp>
    </p:spTree>
    <p:custDataLst>
      <p:tags r:id="rId1"/>
    </p:custDataLst>
    <p:extLst>
      <p:ext uri="{BB962C8B-B14F-4D97-AF65-F5344CB8AC3E}">
        <p14:creationId xmlns:p14="http://schemas.microsoft.com/office/powerpoint/2010/main" val="2958998304"/>
      </p:ext>
    </p:extLst>
  </p:cSld>
  <p:clrMapOvr>
    <a:masterClrMapping/>
  </p:clrMapOvr>
  <mc:AlternateContent xmlns:mc="http://schemas.openxmlformats.org/markup-compatibility/2006" xmlns:p14="http://schemas.microsoft.com/office/powerpoint/2010/main">
    <mc:Choice Requires="p14">
      <p:transition spd="slow" p14:dur="2000" advTm="12679"/>
    </mc:Choice>
    <mc:Fallback xmlns="">
      <p:transition spd="slow" advTm="126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about </a:t>
            </a:r>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statistics value with previous value accurately?</a:t>
            </a:r>
          </a:p>
          <a:p>
            <a:endParaRPr lang="en-US" dirty="0"/>
          </a:p>
          <a:p>
            <a:r>
              <a:rPr lang="en-US" dirty="0"/>
              <a:t>Let’s represent the statistics operation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45041354"/>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Merge operation</a:t>
            </a:r>
          </a:p>
        </p:txBody>
      </p:sp>
      <p:sp>
        <p:nvSpPr>
          <p:cNvPr id="3" name="Content Placeholder 2"/>
          <p:cNvSpPr>
            <a:spLocks noGrp="1"/>
          </p:cNvSpPr>
          <p:nvPr>
            <p:ph idx="4294967295"/>
          </p:nvPr>
        </p:nvSpPr>
        <p:spPr>
          <a:xfrm>
            <a:off x="838200" y="1898268"/>
            <a:ext cx="10515600" cy="4351338"/>
          </a:xfrm>
        </p:spPr>
        <p:txBody>
          <a:bodyPr>
            <a:normAutofit fontScale="77500" lnSpcReduction="20000"/>
          </a:bodyPr>
          <a:lstStyle/>
          <a:p>
            <a:endParaRPr lang="en-US" dirty="0"/>
          </a:p>
          <a:p>
            <a:pPr marL="0" indent="0" algn="ctr">
              <a:buNone/>
            </a:pPr>
            <a:r>
              <a:rPr lang="en-US" sz="5200" dirty="0">
                <a:latin typeface="Ayuthaya" charset="-34"/>
                <a:ea typeface="Ayuthaya" charset="-34"/>
                <a:cs typeface="Ayuthaya" charset="-34"/>
              </a:rPr>
              <a:t>merge(g([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g([p1,</a:t>
            </a:r>
            <a:r>
              <a:rPr lang="is-IS" sz="5200" dirty="0">
                <a:latin typeface="Ayuthaya" charset="-34"/>
                <a:ea typeface="Ayuthaya" charset="-34"/>
                <a:cs typeface="Ayuthaya" charset="-34"/>
              </a:rPr>
              <a:t>…,pn,q1,…,qm]</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Can generalize to all associative statistics (min, max, product, set union, intersection, etc.)</a:t>
            </a:r>
          </a:p>
          <a:p>
            <a:endParaRPr lang="en-US" dirty="0"/>
          </a:p>
        </p:txBody>
      </p:sp>
      <p:sp>
        <p:nvSpPr>
          <p:cNvPr id="15" name="TextBox 14"/>
          <p:cNvSpPr txBox="1"/>
          <p:nvPr/>
        </p:nvSpPr>
        <p:spPr>
          <a:xfrm>
            <a:off x="4751715" y="1027906"/>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279321" y="91186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7125518" y="967787"/>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7903385" y="83966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243194" y="919456"/>
            <a:ext cx="591596" cy="6270449"/>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09984" y="4365748"/>
            <a:ext cx="8258016" cy="523220"/>
          </a:xfrm>
          <a:prstGeom prst="rect">
            <a:avLst/>
          </a:prstGeom>
          <a:noFill/>
        </p:spPr>
        <p:txBody>
          <a:bodyPr wrap="square" rtlCol="0">
            <a:spAutoFit/>
          </a:bodyPr>
          <a:lstStyle/>
          <a:p>
            <a:pPr algn="ctr"/>
            <a:r>
              <a:rPr lang="en-US" sz="2800" dirty="0">
                <a:solidFill>
                  <a:srgbClr val="A31E34"/>
                </a:solidFill>
              </a:rPr>
              <a:t>Statistics over the entire packet sequence</a:t>
            </a: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68410339"/>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Mergeability</a:t>
            </a:r>
            <a:r>
              <a:rPr lang="en-US" dirty="0"/>
              <a:t> beyond associative statistics</a:t>
            </a:r>
          </a:p>
        </p:txBody>
      </p:sp>
      <p:sp>
        <p:nvSpPr>
          <p:cNvPr id="3" name="Content Placeholder 2"/>
          <p:cNvSpPr>
            <a:spLocks noGrp="1"/>
          </p:cNvSpPr>
          <p:nvPr>
            <p:ph idx="1"/>
          </p:nvPr>
        </p:nvSpPr>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statistics value being tracked</a:t>
            </a:r>
          </a:p>
        </p:txBody>
      </p:sp>
    </p:spTree>
    <p:custDataLst>
      <p:tags r:id="rId1"/>
    </p:custDataLst>
    <p:extLst>
      <p:ext uri="{BB962C8B-B14F-4D97-AF65-F5344CB8AC3E}">
        <p14:creationId xmlns:p14="http://schemas.microsoft.com/office/powerpoint/2010/main" val="3541657496"/>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Merge w.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2917439" cy="954107"/>
          </a:xfrm>
          <a:prstGeom prst="rect">
            <a:avLst/>
          </a:prstGeom>
          <a:noFill/>
        </p:spPr>
        <p:txBody>
          <a:bodyPr wrap="square" rtlCol="0">
            <a:spAutoFit/>
          </a:bodyPr>
          <a:lstStyle/>
          <a:p>
            <a:pPr algn="ctr"/>
            <a:r>
              <a:rPr lang="en-US" sz="2800" dirty="0"/>
              <a:t>State maintained by the statistic</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85867790"/>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a </a:t>
            </a:r>
            <a:r>
              <a:rPr lang="en-US" dirty="0"/>
              <a:t>s</a:t>
            </a:r>
            <a:r>
              <a:rPr lang="en-US" dirty="0">
                <a:latin typeface="Gadugi" panose="020B0502040204020203" pitchFamily="34" charset="0"/>
              </a:rPr>
              <a:t>oftware router</a:t>
            </a: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10—100x worse than the fastest routers</a:t>
            </a:r>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suffer from non-deterministic performance</a:t>
            </a: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dirty="0">
                    <a:latin typeface="+mj-lt"/>
                  </a:rPr>
                  <a:t>Let’s say we are tracking an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𝑙𝑒𝑛</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endParaRPr lang="en-US" dirty="0"/>
              </a:p>
              <a:p>
                <a:r>
                  <a:rPr lang="en-US" dirty="0"/>
                  <a:t>Can show this by expanding the equation for an EWMA.</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9677400" y="3657600"/>
            <a:ext cx="1524000" cy="1414165"/>
            <a:chOff x="9677400" y="3657600"/>
            <a:chExt cx="1524000" cy="1414165"/>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95700"/>
              <a:ext cx="1524000" cy="1376065"/>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923166594"/>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dirty="0">
                    <a:ea typeface="Ayuthaya" charset="-34"/>
                    <a:cs typeface="Consolas" charset="0"/>
                  </a:rPr>
                  <a:t>So we can take a final value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from initial value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starting state</a:t>
                </a:r>
                <a14:m>
                  <m:oMath xmlns:m="http://schemas.openxmlformats.org/officeDocument/2006/math">
                    <m:r>
                      <a:rPr lang="en-US" i="1" dirty="0" smtClean="0">
                        <a:latin typeface="Cambria Math" panose="02040503050406030204" pitchFamily="18" charset="0"/>
                        <a:ea typeface="Ayuthaya" charset="-34"/>
                        <a:cs typeface="Consolas" charset="0"/>
                      </a:rPr>
                      <m:t> </m:t>
                    </m:r>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m:t>
                      </m:r>
                      <m:r>
                        <a:rPr lang="en-US" b="0" i="1" baseline="-25000" dirty="0" smtClean="0">
                          <a:latin typeface="Cambria Math" panose="02040503050406030204" pitchFamily="18" charset="0"/>
                        </a:rPr>
                        <m:t> </m:t>
                      </m:r>
                      <m:r>
                        <a:rPr lang="en-US" b="0" i="1" dirty="0" smtClean="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b="0" i="1" dirty="0" smtClean="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b="0" i="1" dirty="0" smtClean="0">
                          <a:latin typeface="Cambria Math" panose="02040503050406030204" pitchFamily="18" charset="0"/>
                        </a:rPr>
                        <m:t>)</m:t>
                      </m:r>
                    </m:oMath>
                  </m:oMathPara>
                </a14:m>
                <a:endParaRPr lang="en-US" dirty="0">
                  <a:ea typeface="Ayuthaya" charset="-34"/>
                  <a:cs typeface="Consolas" charset="0"/>
                </a:endParaRPr>
              </a:p>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number of packets (N)</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292"/>
                </a:stretch>
              </a:blipFill>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93247279-8E90-964B-9017-78201DF12FC5}"/>
              </a:ext>
            </a:extLst>
          </p:cNvPr>
          <p:cNvGrpSpPr/>
          <p:nvPr/>
        </p:nvGrpSpPr>
        <p:grpSpPr>
          <a:xfrm>
            <a:off x="9410700" y="2286000"/>
            <a:ext cx="1524000" cy="1414165"/>
            <a:chOff x="9677400" y="3657600"/>
            <a:chExt cx="1524000" cy="1414165"/>
          </a:xfrm>
        </p:grpSpPr>
        <p:grpSp>
          <p:nvGrpSpPr>
            <p:cNvPr id="19" name="Group 18">
              <a:extLst>
                <a:ext uri="{FF2B5EF4-FFF2-40B4-BE49-F238E27FC236}">
                  <a16:creationId xmlns:a16="http://schemas.microsoft.com/office/drawing/2014/main" id="{076E6652-0C8F-3641-B11F-A8167ABD54DA}"/>
                </a:ext>
              </a:extLst>
            </p:cNvPr>
            <p:cNvGrpSpPr/>
            <p:nvPr/>
          </p:nvGrpSpPr>
          <p:grpSpPr>
            <a:xfrm>
              <a:off x="9829800" y="3657600"/>
              <a:ext cx="1284065" cy="1414165"/>
              <a:chOff x="9433860" y="-914400"/>
              <a:chExt cx="1284065" cy="1414165"/>
            </a:xfrm>
          </p:grpSpPr>
          <p:cxnSp>
            <p:nvCxnSpPr>
              <p:cNvPr id="21" name="Straight Arrow Connector 20">
                <a:extLst>
                  <a:ext uri="{FF2B5EF4-FFF2-40B4-BE49-F238E27FC236}">
                    <a16:creationId xmlns:a16="http://schemas.microsoft.com/office/drawing/2014/main" id="{9B5C08E8-634A-924D-91EF-7DCDE370C3BA}"/>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21E338B-4003-894A-A861-602358D414DA}"/>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9406D49-FDCA-C343-85E0-6823C91B48D2}"/>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4" name="TextBox 23">
                <a:extLst>
                  <a:ext uri="{FF2B5EF4-FFF2-40B4-BE49-F238E27FC236}">
                    <a16:creationId xmlns:a16="http://schemas.microsoft.com/office/drawing/2014/main" id="{A2BF8B90-5041-034F-A1B8-A8340E7A72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5" name="TextBox 24">
                <a:extLst>
                  <a:ext uri="{FF2B5EF4-FFF2-40B4-BE49-F238E27FC236}">
                    <a16:creationId xmlns:a16="http://schemas.microsoft.com/office/drawing/2014/main" id="{057145CD-19E6-384E-9C4A-626F404297E0}"/>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26" name="TextBox 25">
                <a:extLst>
                  <a:ext uri="{FF2B5EF4-FFF2-40B4-BE49-F238E27FC236}">
                    <a16:creationId xmlns:a16="http://schemas.microsoft.com/office/drawing/2014/main" id="{DCEC2295-B131-EF4E-B04E-1E9BBCE1099D}"/>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20" name="Rounded Rectangle 19">
              <a:extLst>
                <a:ext uri="{FF2B5EF4-FFF2-40B4-BE49-F238E27FC236}">
                  <a16:creationId xmlns:a16="http://schemas.microsoft.com/office/drawing/2014/main" id="{8E91F0E4-A146-AE4B-BCBE-9D5EFC98409A}"/>
                </a:ext>
              </a:extLst>
            </p:cNvPr>
            <p:cNvSpPr/>
            <p:nvPr/>
          </p:nvSpPr>
          <p:spPr>
            <a:xfrm>
              <a:off x="9677400" y="3695700"/>
              <a:ext cx="1524000" cy="1376065"/>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552918566"/>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order</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52</a:t>
            </a:fld>
            <a:endParaRPr lang="en-US"/>
          </a:p>
        </p:txBody>
      </p:sp>
    </p:spTree>
    <p:extLst>
      <p:ext uri="{BB962C8B-B14F-4D97-AF65-F5344CB8AC3E}">
        <p14:creationId xmlns:p14="http://schemas.microsoft.com/office/powerpoint/2010/main" val="306126651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 and future work</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Packet transactions </a:t>
            </a:r>
            <a:r>
              <a:rPr lang="en-US" dirty="0"/>
              <a:t>now </a:t>
            </a:r>
            <a:r>
              <a:rPr lang="en-US" dirty="0">
                <a:latin typeface="Gadugi" panose="020B0502040204020203" pitchFamily="34" charset="0"/>
              </a:rPr>
              <a:t>in P4</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r>
              <a:rPr lang="en-US" dirty="0">
                <a:latin typeface="Gadugi" panose="020B0502040204020203" pitchFamily="34" charset="0"/>
              </a:rPr>
              <a:t>Future work:</a:t>
            </a:r>
          </a:p>
          <a:p>
            <a:pPr lvl="1"/>
            <a:r>
              <a:rPr lang="en-US" dirty="0"/>
              <a:t>Let’s assume</a:t>
            </a:r>
            <a:r>
              <a:rPr lang="en-US" dirty="0">
                <a:latin typeface="Gadugi" panose="020B0502040204020203" pitchFamily="34" charset="0"/>
              </a:rPr>
              <a:t> fast and programmable routers can be built</a:t>
            </a:r>
            <a:r>
              <a:rPr lang="en-US" dirty="0"/>
              <a:t>.</a:t>
            </a:r>
          </a:p>
          <a:p>
            <a:pPr lvl="1"/>
            <a:r>
              <a:rPr lang="en-US" dirty="0"/>
              <a:t>H</a:t>
            </a:r>
            <a:r>
              <a:rPr lang="en-US" dirty="0">
                <a:latin typeface="Gadugi" panose="020B0502040204020203" pitchFamily="34" charset="0"/>
              </a:rPr>
              <a:t>ow should we use them?</a:t>
            </a:r>
          </a:p>
          <a:p>
            <a:pPr lvl="1"/>
            <a:r>
              <a:rPr lang="en-US" dirty="0"/>
              <a:t>What stays on the end hosts and what should be moved into the network?</a:t>
            </a:r>
          </a:p>
          <a:p>
            <a:pPr lvl="1"/>
            <a:r>
              <a:rPr lang="en-US" dirty="0"/>
              <a:t>C</a:t>
            </a:r>
            <a:r>
              <a:rPr lang="en-US" dirty="0">
                <a:latin typeface="Gadugi" panose="020B0502040204020203" pitchFamily="34" charset="0"/>
              </a:rPr>
              <a:t>osts, benefits of </a:t>
            </a:r>
            <a:r>
              <a:rPr lang="en-US">
                <a:latin typeface="Gadugi" panose="020B0502040204020203" pitchFamily="34" charset="0"/>
              </a:rPr>
              <a:t>a network </a:t>
            </a:r>
            <a:r>
              <a:rPr lang="en-US" dirty="0">
                <a:latin typeface="Gadugi" panose="020B0502040204020203" pitchFamily="34" charset="0"/>
              </a:rPr>
              <a:t>with enhanced </a:t>
            </a:r>
            <a:r>
              <a:rPr lang="en-US">
                <a:latin typeface="Gadugi" panose="020B0502040204020203" pitchFamily="34" charset="0"/>
              </a:rPr>
              <a:t>network functionality?</a:t>
            </a:r>
            <a:endParaRPr lang="en-US" dirty="0">
              <a:latin typeface="Gadugi" panose="020B0502040204020203" pitchFamily="34" charset="0"/>
            </a:endParaRPr>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Co-authors</a:t>
            </a:r>
          </a:p>
        </p:txBody>
      </p:sp>
      <p:sp>
        <p:nvSpPr>
          <p:cNvPr id="3" name="Content Placeholder 2"/>
          <p:cNvSpPr>
            <a:spLocks noGrp="1"/>
          </p:cNvSpPr>
          <p:nvPr>
            <p:ph idx="1"/>
          </p:nvPr>
        </p:nvSpPr>
        <p:spPr/>
        <p:txBody>
          <a:bodyPr/>
          <a:lstStyle/>
          <a:p>
            <a:r>
              <a:rPr lang="en-US" dirty="0"/>
              <a:t>MIT: Mohammad </a:t>
            </a:r>
            <a:r>
              <a:rPr lang="en-US" dirty="0" err="1"/>
              <a:t>Alizadeh</a:t>
            </a:r>
            <a:r>
              <a:rPr lang="en-US" dirty="0"/>
              <a:t>, Hari </a:t>
            </a:r>
            <a:r>
              <a:rPr lang="en-US" dirty="0" err="1"/>
              <a:t>Balakrishnan</a:t>
            </a:r>
            <a:r>
              <a:rPr lang="en-US" dirty="0"/>
              <a:t>, </a:t>
            </a:r>
            <a:r>
              <a:rPr lang="en-US" dirty="0" err="1"/>
              <a:t>Suvinay</a:t>
            </a:r>
            <a:r>
              <a:rPr lang="en-US" dirty="0"/>
              <a:t> Subramanian, Srinivas Narayana, </a:t>
            </a:r>
            <a:r>
              <a:rPr lang="en-US" dirty="0" err="1"/>
              <a:t>Vikram</a:t>
            </a:r>
            <a:r>
              <a:rPr lang="en-US" dirty="0"/>
              <a:t> Nathan, </a:t>
            </a:r>
            <a:r>
              <a:rPr lang="en-US" dirty="0" err="1"/>
              <a:t>Venkat</a:t>
            </a:r>
            <a:r>
              <a:rPr lang="en-US" dirty="0"/>
              <a:t> </a:t>
            </a:r>
            <a:r>
              <a:rPr lang="en-US" dirty="0" err="1"/>
              <a:t>Arun</a:t>
            </a:r>
            <a:r>
              <a:rPr lang="en-US" dirty="0"/>
              <a:t>, </a:t>
            </a:r>
            <a:r>
              <a:rPr lang="en-US" dirty="0" err="1"/>
              <a:t>Prateesh</a:t>
            </a:r>
            <a:r>
              <a:rPr lang="en-US" dirty="0"/>
              <a:t> Goyal</a:t>
            </a:r>
          </a:p>
          <a:p>
            <a:r>
              <a:rPr lang="en-US" dirty="0"/>
              <a:t>University of Washington: Alvin Cheung</a:t>
            </a:r>
          </a:p>
          <a:p>
            <a:r>
              <a:rPr lang="en-US" dirty="0"/>
              <a:t>Stanford: </a:t>
            </a:r>
            <a:r>
              <a:rPr lang="en-US" dirty="0" err="1"/>
              <a:t>Sachin</a:t>
            </a:r>
            <a:r>
              <a:rPr lang="en-US" dirty="0"/>
              <a:t> </a:t>
            </a:r>
            <a:r>
              <a:rPr lang="en-US" dirty="0" err="1"/>
              <a:t>Katti</a:t>
            </a:r>
            <a:r>
              <a:rPr lang="en-US" dirty="0"/>
              <a:t>, Nick McKeown</a:t>
            </a:r>
          </a:p>
          <a:p>
            <a:r>
              <a:rPr lang="en-US" dirty="0"/>
              <a:t>Cisco: Sharad </a:t>
            </a:r>
            <a:r>
              <a:rPr lang="en-US" dirty="0" err="1"/>
              <a:t>Chole</a:t>
            </a:r>
            <a:r>
              <a:rPr lang="en-US" dirty="0"/>
              <a:t>, Shang-</a:t>
            </a:r>
            <a:r>
              <a:rPr lang="en-US" dirty="0" err="1"/>
              <a:t>Tse</a:t>
            </a:r>
            <a:r>
              <a:rPr lang="en-US" dirty="0"/>
              <a:t> Chuang, Tom </a:t>
            </a:r>
            <a:r>
              <a:rPr lang="en-US" dirty="0" err="1"/>
              <a:t>Edsall</a:t>
            </a:r>
            <a:r>
              <a:rPr lang="en-US" dirty="0"/>
              <a:t>, </a:t>
            </a:r>
            <a:r>
              <a:rPr lang="en-US" dirty="0" err="1"/>
              <a:t>Vimalkumar</a:t>
            </a:r>
            <a:r>
              <a:rPr lang="en-US" dirty="0"/>
              <a:t> </a:t>
            </a:r>
            <a:r>
              <a:rPr lang="en-US" dirty="0" err="1"/>
              <a:t>Jeyakumar</a:t>
            </a:r>
            <a:endParaRPr lang="en-US" dirty="0"/>
          </a:p>
          <a:p>
            <a:r>
              <a:rPr lang="en-US" dirty="0"/>
              <a:t>Barefoot Networks: </a:t>
            </a:r>
            <a:r>
              <a:rPr lang="en-US" dirty="0" err="1"/>
              <a:t>Changhoon</a:t>
            </a:r>
            <a:r>
              <a:rPr lang="en-US" dirty="0"/>
              <a:t> Kim, Anurag Agrawal, Mihai </a:t>
            </a:r>
            <a:r>
              <a:rPr lang="en-US" dirty="0" err="1"/>
              <a:t>Budiu</a:t>
            </a:r>
            <a:r>
              <a:rPr lang="en-US" dirty="0"/>
              <a:t>, Steve Licking</a:t>
            </a:r>
          </a:p>
          <a:p>
            <a:r>
              <a:rPr lang="en-US" dirty="0"/>
              <a:t>Microsoft Research: George Varghese (now UCLA)</a:t>
            </a:r>
          </a:p>
        </p:txBody>
      </p:sp>
    </p:spTree>
    <p:extLst>
      <p:ext uri="{BB962C8B-B14F-4D97-AF65-F5344CB8AC3E}">
        <p14:creationId xmlns:p14="http://schemas.microsoft.com/office/powerpoint/2010/main" val="1338753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Tree>
    <p:extLst>
      <p:ext uri="{BB962C8B-B14F-4D97-AF65-F5344CB8AC3E}">
        <p14:creationId xmlns:p14="http://schemas.microsoft.com/office/powerpoint/2010/main" val="20502281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340518"/>
            <a:ext cx="10913807" cy="2308324"/>
          </a:xfrm>
          <a:prstGeom prst="rect">
            <a:avLst/>
          </a:prstGeom>
          <a:noFill/>
        </p:spPr>
        <p:txBody>
          <a:bodyPr wrap="square" rtlCol="0">
            <a:spAutoFit/>
          </a:bodyPr>
          <a:lstStyle/>
          <a:p>
            <a:pPr algn="ctr"/>
            <a:r>
              <a:rPr lang="en-US" sz="4000" dirty="0"/>
              <a:t>There are useful fold functions that require a large amount of extra state to merge.</a:t>
            </a:r>
          </a:p>
          <a:p>
            <a:pPr algn="ctr"/>
            <a:endParaRPr lang="en-US" sz="3200" dirty="0"/>
          </a:p>
          <a:p>
            <a:pPr algn="ctr"/>
            <a:r>
              <a:rPr lang="en-US" sz="3200" dirty="0"/>
              <a:t>(Formal result in SIGCOMM 2017 paper)</a:t>
            </a:r>
          </a:p>
        </p:txBody>
      </p:sp>
      <p:sp>
        <p:nvSpPr>
          <p:cNvPr id="3" name="Slide Number Placeholder 2"/>
          <p:cNvSpPr>
            <a:spLocks noGrp="1"/>
          </p:cNvSpPr>
          <p:nvPr>
            <p:ph type="sldNum" sz="quarter" idx="12"/>
          </p:nvPr>
        </p:nvSpPr>
        <p:spPr/>
        <p:txBody>
          <a:bodyPr/>
          <a:lstStyle/>
          <a:p>
            <a:fld id="{7ADDFCCE-7BFB-9F43-8A65-C6CBBDF8F088}" type="slidenum">
              <a:rPr lang="en-US" smtClean="0"/>
              <a:t>56</a:t>
            </a:fld>
            <a:endParaRPr lang="en-US"/>
          </a:p>
        </p:txBody>
      </p:sp>
    </p:spTree>
    <p:extLst>
      <p:ext uri="{BB962C8B-B14F-4D97-AF65-F5344CB8AC3E}">
        <p14:creationId xmlns:p14="http://schemas.microsoft.com/office/powerpoint/2010/main" val="442855837"/>
      </p:ext>
    </p:extLst>
  </p:cSld>
  <p:clrMapOvr>
    <a:masterClrMapping/>
  </p:clrMapOvr>
  <mc:AlternateContent xmlns:mc="http://schemas.openxmlformats.org/markup-compatibility/2006" xmlns:p14="http://schemas.microsoft.com/office/powerpoint/2010/main">
    <mc:Choice Requires="p14">
      <p:transition spd="slow" p14:dur="2000" advTm="14534"/>
    </mc:Choice>
    <mc:Fallback xmlns="">
      <p:transition spd="slow" advTm="14534"/>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37057768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4176088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PIFOs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3806642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5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5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65"/>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19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iterate type="lt">
                                    <p:tmAbs val="0"/>
                                  </p:iterate>
                                  <p:childTnLst>
                                    <p:set>
                                      <p:cBhvr>
                                        <p:cTn id="32"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65"/>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658"/>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659"/>
                                        </p:tgtEl>
                                        <p:attrNameLst>
                                          <p:attrName>style.visibility</p:attrName>
                                        </p:attrNameLst>
                                      </p:cBhvr>
                                      <p:to>
                                        <p:strVal val="visible"/>
                                      </p:to>
                                    </p:set>
                                  </p:childTnLst>
                                </p:cTn>
                              </p:par>
                              <p:par>
                                <p:cTn id="41" presetID="1" presetClass="entr" presetSubtype="0" fill="hold" nodeType="withEffect">
                                  <p:stCondLst>
                                    <p:cond delay="0"/>
                                  </p:stCondLst>
                                  <p:iterate type="lt">
                                    <p:tmAbs val="0"/>
                                  </p:iterate>
                                  <p:childTnLst>
                                    <p:set>
                                      <p:cBhvr>
                                        <p:cTn id="42" dur="1" fill="hold">
                                          <p:stCondLst>
                                            <p:cond delay="0"/>
                                          </p:stCondLst>
                                        </p:cTn>
                                        <p:tgtEl>
                                          <p:spTgt spid="19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iterate type="lt">
                                    <p:tmAbs val="0"/>
                                  </p:iterate>
                                  <p:childTnLst>
                                    <p:set>
                                      <p:cBhvr>
                                        <p:cTn id="44" dur="1" fill="hold">
                                          <p:stCondLst>
                                            <p:cond delay="0"/>
                                          </p:stCondLst>
                                        </p:cTn>
                                        <p:tgtEl>
                                          <p:spTgt spid="19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9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8" grpId="1" animBg="1"/>
      <p:bldP spid="658" grpId="2" animBg="1"/>
      <p:bldP spid="659" grpId="0" animBg="1"/>
      <p:bldP spid="659" grpId="1" animBg="1"/>
      <p:bldP spid="659" grpId="2" animBg="1"/>
      <p:bldP spid="665" grpId="0" animBg="1"/>
      <p:bldP spid="66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atoms</a:t>
            </a:r>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a:t>Accumulator</a:t>
            </a:r>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a:t>Stateless</a:t>
            </a:r>
          </a:p>
        </p:txBody>
      </p:sp>
    </p:spTree>
    <p:extLst>
      <p:ext uri="{BB962C8B-B14F-4D97-AF65-F5344CB8AC3E}">
        <p14:creationId xmlns:p14="http://schemas.microsoft.com/office/powerpoint/2010/main" val="254939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a:latin typeface="Gadugi" panose="020B0502040204020203" pitchFamily="34" charset="0"/>
              </a:rPr>
              <a:t>     Stateless algorithm: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Easy to pipeline stateless algorithms</a:t>
            </a:r>
          </a:p>
        </p:txBody>
      </p:sp>
    </p:spTree>
    <p:extLst>
      <p:ext uri="{BB962C8B-B14F-4D97-AF65-F5344CB8AC3E}">
        <p14:creationId xmlns:p14="http://schemas.microsoft.com/office/powerpoint/2010/main" val="373241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for </a:t>
            </a:r>
            <a:r>
              <a:rPr lang="en-US" dirty="0" err="1"/>
              <a:t>stateful</a:t>
            </a:r>
            <a:r>
              <a:rPr lang="en-US" dirty="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algorithm: x = g(x)</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p.tmp</a:t>
              </a:r>
              <a:r>
                <a:rPr lang="en-US" sz="2400" dirty="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p.t1=</a:t>
              </a:r>
            </a:p>
            <a:p>
              <a:pPr algn="ctr"/>
              <a:r>
                <a:rPr lang="en-US" sz="2400" dirty="0">
                  <a:latin typeface="Gadugi" panose="020B0502040204020203" pitchFamily="34" charset="0"/>
                </a:rPr>
                <a:t>s1(</a:t>
              </a:r>
              <a:r>
                <a:rPr lang="en-US" sz="2400" dirty="0" err="1">
                  <a:latin typeface="Gadugi" panose="020B0502040204020203" pitchFamily="34" charset="0"/>
                </a:rPr>
                <a:t>p.tmp</a:t>
              </a:r>
              <a:r>
                <a:rPr lang="en-US" sz="2400" dirty="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a:solidFill>
                  <a:schemeClr val="bg1"/>
                </a:solidFill>
              </a:rPr>
              <a:t>X</a:t>
            </a: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Can’t pipeline: must do x = g(x</a:t>
            </a:r>
            <a:r>
              <a:rPr lang="en-US" sz="4000"/>
              <a:t>) atomically in 1 </a:t>
            </a:r>
            <a:r>
              <a:rPr lang="en-US" sz="4000" dirty="0"/>
              <a:t>stage</a:t>
            </a:r>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p.tn</a:t>
            </a:r>
            <a:r>
              <a:rPr lang="en-US" sz="2400" dirty="0">
                <a:latin typeface="Gadugi" panose="020B0502040204020203" pitchFamily="34" charset="0"/>
              </a:rPr>
              <a:t> =</a:t>
            </a:r>
          </a:p>
          <a:p>
            <a:pPr algn="ctr"/>
            <a:r>
              <a:rPr lang="en-US" sz="2400" dirty="0" err="1">
                <a:latin typeface="Gadugi" panose="020B0502040204020203" pitchFamily="34" charset="0"/>
              </a:rPr>
              <a:t>sn</a:t>
            </a:r>
            <a:r>
              <a:rPr lang="en-US" sz="2400" dirty="0">
                <a:latin typeface="Gadugi" panose="020B0502040204020203" pitchFamily="34" charset="0"/>
              </a:rPr>
              <a:t>(</a:t>
            </a:r>
            <a:r>
              <a:rPr lang="en-US" sz="2400" dirty="0" err="1">
                <a:latin typeface="Gadugi" panose="020B0502040204020203" pitchFamily="34" charset="0"/>
              </a:rPr>
              <a:t>p.t</a:t>
            </a:r>
            <a:r>
              <a:rPr lang="en-US" sz="2400" dirty="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1. Throughput is 1/N</a:t>
            </a:r>
          </a:p>
          <a:p>
            <a:pPr algn="ctr"/>
            <a:r>
              <a:rPr lang="en-US" sz="4000" dirty="0"/>
              <a:t>2. X is shared</a:t>
            </a:r>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a:t>N stages</a:t>
            </a:r>
          </a:p>
        </p:txBody>
      </p:sp>
    </p:spTree>
    <p:extLst>
      <p:ext uri="{BB962C8B-B14F-4D97-AF65-F5344CB8AC3E}">
        <p14:creationId xmlns:p14="http://schemas.microsoft.com/office/powerpoint/2010/main" val="113799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Create one node for each instruction</a:t>
            </a:r>
          </a:p>
        </p:txBody>
      </p:sp>
      <p:sp>
        <p:nvSpPr>
          <p:cNvPr id="2" name="Title 1"/>
          <p:cNvSpPr>
            <a:spLocks noGrp="1"/>
          </p:cNvSpPr>
          <p:nvPr>
            <p:ph type="title"/>
          </p:nvPr>
        </p:nvSpPr>
        <p:spPr/>
        <p:txBody>
          <a:bodyPr/>
          <a:lstStyle/>
          <a:p>
            <a:r>
              <a:rPr lang="en-US" dirty="0">
                <a:latin typeface="+mj-lt"/>
              </a:rPr>
              <a:t>Code pipelining: an example</a:t>
            </a: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25156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Stateless</a:t>
            </a:r>
          </a:p>
          <a:p>
            <a:pPr algn="ctr"/>
            <a:r>
              <a:rPr lang="en-US" sz="2400" dirty="0">
                <a:latin typeface="+mj-lt"/>
                <a:cs typeface="Seravek"/>
              </a:rPr>
              <a:t>(intra-packet)</a:t>
            </a:r>
          </a:p>
          <a:p>
            <a:pPr algn="ctr"/>
            <a:r>
              <a:rPr lang="en-US" sz="2400" dirty="0">
                <a:latin typeface="+mj-lt"/>
                <a:cs typeface="Seravek"/>
              </a:rPr>
              <a:t>dependencies</a:t>
            </a: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Code pipelining: an example</a:t>
            </a:r>
          </a:p>
        </p:txBody>
      </p:sp>
    </p:spTree>
    <p:extLst>
      <p:ext uri="{BB962C8B-B14F-4D97-AF65-F5344CB8AC3E}">
        <p14:creationId xmlns:p14="http://schemas.microsoft.com/office/powerpoint/2010/main" val="101560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a:solidFill>
                  <a:srgbClr val="FF0000"/>
                </a:solidFill>
                <a:latin typeface="+mj-lt"/>
                <a:cs typeface="Seravek"/>
              </a:rPr>
              <a:t>(inter-packet) dependencies</a:t>
            </a: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83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Strongly connected components (SCCs)</a:t>
            </a: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8940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a:t>
            </a:r>
            <a:r>
              <a:rPr lang="en-US" sz="3000" kern="0" dirty="0">
                <a:solidFill>
                  <a:prstClr val="white"/>
                </a:solidFill>
                <a:latin typeface="+mj-lt"/>
                <a:cs typeface="Seravek"/>
              </a:rPr>
              <a:t> </a:t>
            </a:r>
            <a:r>
              <a:rPr lang="en-US" sz="3000" kern="0" dirty="0">
                <a:solidFill>
                  <a:srgbClr val="FF0000"/>
                </a:solidFill>
                <a:latin typeface="+mj-lt"/>
                <a:cs typeface="Seravek"/>
              </a:rPr>
              <a:t>count</a:t>
            </a: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solidFill>
                  <a:srgbClr val="000000"/>
                </a:solidFill>
                <a:latin typeface="+mj-lt"/>
                <a:cs typeface="Seravek"/>
              </a:rPr>
              <a:t>pkt.tmp</a:t>
            </a:r>
            <a:r>
              <a:rPr lang="en-US" sz="3000" kern="0" dirty="0">
                <a:solidFill>
                  <a:srgbClr val="000000"/>
                </a:solidFill>
                <a:latin typeface="+mj-lt"/>
                <a:cs typeface="Seravek"/>
              </a:rPr>
              <a:t> = </a:t>
            </a:r>
            <a:r>
              <a:rPr lang="en-US" sz="3000" kern="0" dirty="0" err="1">
                <a:solidFill>
                  <a:srgbClr val="000000"/>
                </a:solidFill>
                <a:latin typeface="+mj-lt"/>
                <a:cs typeface="Seravek"/>
              </a:rPr>
              <a:t>pkt.old</a:t>
            </a:r>
            <a:r>
              <a:rPr lang="en-US" sz="3000" kern="0" dirty="0">
                <a:solidFill>
                  <a:srgbClr val="000000"/>
                </a:solidFill>
                <a:latin typeface="+mj-lt"/>
                <a:cs typeface="Seravek"/>
              </a:rPr>
              <a:t> == 9</a:t>
            </a: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solidFill>
                <a:schemeClr val="bg1"/>
              </a:solidFill>
              <a:latin typeface="+mj-lt"/>
              <a:cs typeface="Seravek"/>
            </a:endParaRPr>
          </a:p>
          <a:p>
            <a:pPr defTabSz="539347">
              <a:lnSpc>
                <a:spcPct val="90000"/>
              </a:lnSpc>
              <a:spcBef>
                <a:spcPct val="0"/>
              </a:spcBef>
              <a:spcAft>
                <a:spcPct val="35000"/>
              </a:spcAft>
              <a:defRPr/>
            </a:pPr>
            <a:r>
              <a:rPr lang="en-US" sz="3000" dirty="0" err="1">
                <a:solidFill>
                  <a:srgbClr val="000000"/>
                </a:solidFill>
                <a:latin typeface="+mj-lt"/>
                <a:cs typeface="Seravek"/>
              </a:rPr>
              <a:t>pkt.new</a:t>
            </a:r>
            <a:r>
              <a:rPr lang="en-US" sz="3000" dirty="0">
                <a:solidFill>
                  <a:srgbClr val="000000"/>
                </a:solidFill>
                <a:latin typeface="+mj-lt"/>
                <a:cs typeface="Seravek"/>
              </a:rPr>
              <a:t> = </a:t>
            </a:r>
            <a:r>
              <a:rPr lang="en-US" sz="3000" dirty="0" err="1">
                <a:solidFill>
                  <a:srgbClr val="000000"/>
                </a:solidFill>
                <a:latin typeface="+mj-lt"/>
                <a:cs typeface="Seravek"/>
              </a:rPr>
              <a:t>pkt.tmp</a:t>
            </a:r>
            <a:r>
              <a:rPr lang="en-US" sz="3000" dirty="0">
                <a:solidFill>
                  <a:srgbClr val="000000"/>
                </a:solidFill>
                <a:latin typeface="+mj-lt"/>
                <a:cs typeface="Seravek"/>
              </a:rPr>
              <a:t> ? 0 :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solidFill>
                  <a:prstClr val="white"/>
                </a:solidFill>
                <a:latin typeface="+mj-lt"/>
                <a:cs typeface="Seravek"/>
              </a:rPr>
              <a:t> </a:t>
            </a:r>
            <a:r>
              <a:rPr lang="en-US" sz="3000" kern="0" dirty="0">
                <a:solidFill>
                  <a:srgbClr val="000000"/>
                </a:solidFill>
                <a:latin typeface="+mj-lt"/>
                <a:cs typeface="Seravek"/>
              </a:rPr>
              <a:t>= </a:t>
            </a:r>
            <a:r>
              <a:rPr lang="en-US" sz="3000" kern="0" dirty="0" err="1">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Contract SCCs to form DAG</a:t>
            </a: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7064007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Tree>
    <p:extLst>
      <p:ext uri="{BB962C8B-B14F-4D97-AF65-F5344CB8AC3E}">
        <p14:creationId xmlns:p14="http://schemas.microsoft.com/office/powerpoint/2010/main" val="11297538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an atom implement a pipeline stage?</a:t>
            </a:r>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a:latin typeface="+mj-lt"/>
                <a:cs typeface="Seravek"/>
              </a:rPr>
              <a:t>X = X * </a:t>
            </a:r>
            <a:r>
              <a:rPr lang="en-US" sz="3200" dirty="0" err="1">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 = X + 7</a:t>
            </a: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Checks if algorithm can run at 1 packet/cycle</a:t>
            </a:r>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a:t>2-to-1 Mux</a:t>
                  </a:r>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a:latin typeface="+mj-lt"/>
                <a:cs typeface="Seravek"/>
              </a:rPr>
              <a:t>No mapping</a:t>
            </a: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Program synthesis </a:t>
            </a:r>
          </a:p>
          <a:p>
            <a:pPr marL="742950" lvl="1" indent="-285750">
              <a:buFont typeface="Arial" charset="0"/>
              <a:buChar char="•"/>
            </a:pPr>
            <a:r>
              <a:rPr lang="en-US" sz="2800" dirty="0"/>
              <a:t>Atom: Program template with parameters</a:t>
            </a:r>
          </a:p>
          <a:p>
            <a:pPr marL="742950" lvl="1" indent="-285750">
              <a:buFont typeface="Arial" charset="0"/>
              <a:buChar char="•"/>
            </a:pPr>
            <a:r>
              <a:rPr lang="en-US" sz="2800" dirty="0"/>
              <a:t>Pipeline stage: Specification</a:t>
            </a:r>
          </a:p>
          <a:p>
            <a:pPr marL="742950" lvl="1" indent="-285750">
              <a:buFont typeface="Arial" charset="0"/>
              <a:buChar char="•"/>
            </a:pPr>
            <a:r>
              <a:rPr lang="en-US" sz="2800" dirty="0"/>
              <a:t>Goal: Synthesize program (instantiate parameters) so that atom implements pipeline stage</a:t>
            </a:r>
          </a:p>
        </p:txBody>
      </p:sp>
    </p:spTree>
    <p:extLst>
      <p:ext uri="{BB962C8B-B14F-4D97-AF65-F5344CB8AC3E}">
        <p14:creationId xmlns:p14="http://schemas.microsoft.com/office/powerpoint/2010/main" val="141439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28448" y="1690688"/>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42551044"/>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Primitives to program other network devices:</a:t>
            </a:r>
          </a:p>
          <a:p>
            <a:pPr lvl="1"/>
            <a:r>
              <a:rPr lang="en-US" dirty="0"/>
              <a:t>Network Interface Cards</a:t>
            </a:r>
          </a:p>
          <a:p>
            <a:pPr lvl="1"/>
            <a:r>
              <a:rPr lang="en-US" dirty="0" err="1"/>
              <a:t>Middleboxes</a:t>
            </a:r>
            <a:r>
              <a:rPr lang="en-US" dirty="0"/>
              <a:t> (proxies, firewalls, WAN optimizers, etc.)</a:t>
            </a:r>
          </a:p>
          <a:p>
            <a:pPr lvl="1"/>
            <a:endParaRPr lang="en-US" dirty="0"/>
          </a:p>
          <a:p>
            <a:r>
              <a:rPr lang="en-US" dirty="0"/>
              <a:t>Hardware and software for specialized distributed systems</a:t>
            </a:r>
          </a:p>
          <a:p>
            <a:pPr lvl="1"/>
            <a:r>
              <a:rPr lang="en-US" dirty="0"/>
              <a:t>The end of Moore’s law =&gt; hardware specialization</a:t>
            </a:r>
          </a:p>
          <a:p>
            <a:pPr lvl="1"/>
            <a:r>
              <a:rPr lang="en-US" dirty="0"/>
              <a:t>We’ll soon have specialized clusters of accelerators and cores</a:t>
            </a:r>
          </a:p>
          <a:p>
            <a:pPr lvl="1"/>
            <a:r>
              <a:rPr lang="en-US" dirty="0"/>
              <a:t>Requires straddling disciplines: hardware, systems,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569314879"/>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1</a:t>
              </a: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a</a:t>
            </a:r>
            <a:r>
              <a:rPr lang="en-US" kern="0" baseline="-25000" dirty="0">
                <a:latin typeface="+mj-lt"/>
                <a:cs typeface="Seravek"/>
              </a:rPr>
              <a:t>1</a:t>
            </a:r>
          </a:p>
        </p:txBody>
      </p:sp>
      <p:sp>
        <p:nvSpPr>
          <p:cNvPr id="2" name="Title 1"/>
          <p:cNvSpPr>
            <a:spLocks noGrp="1"/>
          </p:cNvSpPr>
          <p:nvPr>
            <p:ph type="title"/>
          </p:nvPr>
        </p:nvSpPr>
        <p:spPr/>
        <p:txBody>
          <a:bodyPr/>
          <a:lstStyle/>
          <a:p>
            <a:r>
              <a:rPr lang="en-US" dirty="0">
                <a:latin typeface="+mj-lt"/>
              </a:rPr>
              <a:t>Tree of PIFOs</a:t>
            </a: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a:solidFill>
                  <a:srgbClr val="FF6666"/>
                </a:solidFill>
                <a:latin typeface="+mj-lt"/>
                <a:cs typeface="Seravek"/>
              </a:rPr>
              <a:t>PIFO-Red</a:t>
            </a:r>
          </a:p>
          <a:p>
            <a:pPr algn="ctr"/>
            <a:r>
              <a:rPr lang="en-US" sz="2200" b="1" dirty="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a:latin typeface="+mj-lt"/>
                <a:cs typeface="Seravek"/>
              </a:rPr>
              <a:t>PIFO-root </a:t>
            </a:r>
          </a:p>
          <a:p>
            <a:pPr algn="ctr"/>
            <a:r>
              <a:rPr lang="en-US" sz="2200" dirty="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1</a:t>
            </a: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2</a:t>
              </a: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1</a:t>
              </a: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2</a:t>
              </a: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a:solidFill>
                  <a:srgbClr val="3366FF"/>
                </a:solidFill>
                <a:latin typeface="+mj-lt"/>
                <a:cs typeface="Seravek"/>
              </a:rPr>
              <a:t>PIFO-Blue</a:t>
            </a:r>
          </a:p>
          <a:p>
            <a:pPr algn="ctr"/>
            <a:r>
              <a:rPr lang="en-US" sz="2200" b="1" dirty="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2020039778"/>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FF0000"/>
                </a:solidFill>
                <a:latin typeface="+mj-lt"/>
                <a:cs typeface="Seravek"/>
              </a:rPr>
              <a:t>state</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a:solidFill>
                  <a:srgbClr val="000000"/>
                </a:solidFill>
                <a:latin typeface="+mj-lt"/>
                <a:cs typeface="Seravek"/>
              </a:rPr>
              <a:t>mux(</a:t>
            </a:r>
            <a:r>
              <a:rPr lang="en-US" sz="2000" kern="0">
                <a:solidFill>
                  <a:srgbClr val="FF0000"/>
                </a:solidFill>
                <a:latin typeface="+mj-lt"/>
                <a:cs typeface="Seravek"/>
              </a:rPr>
              <a:t>state</a:t>
            </a:r>
            <a:r>
              <a:rPr lang="en-US" sz="2000" kern="0">
                <a:solidFill>
                  <a:srgbClr val="000000"/>
                </a:solidFill>
                <a:latin typeface="+mj-lt"/>
                <a:cs typeface="Seravek"/>
              </a:rPr>
              <a:t> RELOP </a:t>
            </a:r>
            <a:r>
              <a:rPr lang="en-US" sz="2000" kern="0" dirty="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mux(</a:t>
            </a:r>
            <a:r>
              <a:rPr lang="en-US" sz="2000" kern="0" dirty="0">
                <a:solidFill>
                  <a:srgbClr val="FF0000"/>
                </a:solidFill>
                <a:latin typeface="+mj-lt"/>
                <a:cs typeface="Seravek"/>
              </a:rPr>
              <a:t>state </a:t>
            </a:r>
            <a:r>
              <a:rPr lang="en-US" sz="2000" kern="0" dirty="0">
                <a:solidFill>
                  <a:srgbClr val="000000"/>
                </a:solidFill>
                <a:latin typeface="+mj-lt"/>
                <a:cs typeface="Seravek"/>
              </a:rPr>
              <a:t>+ </a:t>
            </a:r>
            <a:r>
              <a:rPr lang="en-US" sz="2000" kern="0" dirty="0" err="1">
                <a:solidFill>
                  <a:srgbClr val="000000"/>
                </a:solidFill>
                <a:latin typeface="+mj-lt"/>
                <a:cs typeface="Seravek"/>
              </a:rPr>
              <a:t>p.a</a:t>
            </a:r>
            <a:r>
              <a:rPr lang="en-US" sz="2000" kern="0" dirty="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 mux(</a:t>
            </a:r>
            <a:r>
              <a:rPr lang="en-US" sz="2000" kern="0" dirty="0">
                <a:solidFill>
                  <a:srgbClr val="FF0000"/>
                </a:solidFill>
                <a:latin typeface="+mj-lt"/>
                <a:cs typeface="Seravek"/>
              </a:rPr>
              <a:t>state</a:t>
            </a:r>
            <a:r>
              <a:rPr lang="en-US" sz="2000" kern="0" dirty="0">
                <a:solidFill>
                  <a:srgbClr val="000000"/>
                </a:solidFill>
                <a:latin typeface="+mj-lt"/>
                <a:cs typeface="Seravek"/>
              </a:rPr>
              <a:t> + </a:t>
            </a:r>
            <a:r>
              <a:rPr lang="en-US" sz="2000" kern="0" dirty="0" err="1">
                <a:solidFill>
                  <a:srgbClr val="000000"/>
                </a:solidFill>
                <a:latin typeface="+mj-lt"/>
                <a:cs typeface="Seravek"/>
              </a:rPr>
              <a:t>p.c</a:t>
            </a:r>
            <a:r>
              <a:rPr lang="en-US" sz="2000" kern="0" dirty="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a:t>Programming streaming algorithms</a:t>
            </a:r>
          </a:p>
        </p:txBody>
      </p:sp>
      <p:sp>
        <p:nvSpPr>
          <p:cNvPr id="3" name="Content Placeholder 2"/>
          <p:cNvSpPr>
            <a:spLocks noGrp="1"/>
          </p:cNvSpPr>
          <p:nvPr>
            <p:ph idx="1"/>
          </p:nvPr>
        </p:nvSpPr>
        <p:spPr/>
        <p:txBody>
          <a:bodyPr>
            <a:normAutofit/>
          </a:bodyPr>
          <a:lstStyle/>
          <a:p>
            <a:r>
              <a:rPr lang="en-US" dirty="0"/>
              <a:t>E.g., packet sampler:</a:t>
            </a:r>
          </a:p>
          <a:p>
            <a:r>
              <a:rPr lang="en-US" dirty="0"/>
              <a:t>Many clock cycles (ns) to process each packet</a:t>
            </a:r>
          </a:p>
          <a:p>
            <a:r>
              <a:rPr lang="en-US" dirty="0"/>
              <a:t>But, routers handle 1 packet/cycle (1 GHz)</a:t>
            </a:r>
          </a:p>
          <a:p>
            <a:r>
              <a:rPr lang="en-US" dirty="0"/>
              <a:t>Pipelining bridges this gap</a:t>
            </a:r>
          </a:p>
          <a:p>
            <a:pPr lvl="1"/>
            <a:r>
              <a:rPr lang="en-US" sz="2800" dirty="0"/>
              <a:t>Atoms: primitives to atomically modify headers, state</a:t>
            </a:r>
          </a:p>
          <a:p>
            <a:pPr lvl="1"/>
            <a:r>
              <a:rPr lang="en-US" sz="2800" dirty="0"/>
              <a:t>A compiler to</a:t>
            </a:r>
          </a:p>
          <a:p>
            <a:pPr lvl="2"/>
            <a:r>
              <a:rPr lang="en-US" sz="2600" dirty="0"/>
              <a:t>Extract atoms from a corpus of algorithms</a:t>
            </a:r>
          </a:p>
          <a:p>
            <a:pPr lvl="2"/>
            <a:r>
              <a:rPr lang="en-US" sz="2600" dirty="0"/>
              <a:t>Check if an atom pipeline can support a new algorithm</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end points</a:t>
            </a:r>
          </a:p>
        </p:txBody>
      </p:sp>
      <p:sp>
        <p:nvSpPr>
          <p:cNvPr id="7" name="Content Placeholder 2"/>
          <p:cNvSpPr>
            <a:spLocks noGrp="1"/>
          </p:cNvSpPr>
          <p:nvPr>
            <p:ph idx="1"/>
          </p:nvPr>
        </p:nvSpPr>
        <p:spPr>
          <a:xfrm>
            <a:off x="838200" y="1825624"/>
            <a:ext cx="10934700" cy="4879976"/>
          </a:xfrm>
        </p:spPr>
        <p:txBody>
          <a:bodyPr>
            <a:normAutofit/>
          </a:bodyPr>
          <a:lstStyle/>
          <a:p>
            <a:r>
              <a:rPr lang="en-US" dirty="0"/>
              <a:t>Give up on changing routers, use end points instead</a:t>
            </a:r>
          </a:p>
          <a:p>
            <a:endParaRPr lang="en-US" dirty="0"/>
          </a:p>
          <a:p>
            <a:r>
              <a:rPr lang="en-US" dirty="0"/>
              <a:t>But, end point approaches are inaccurate or inefficient</a:t>
            </a:r>
          </a:p>
          <a:p>
            <a:pPr lvl="1"/>
            <a:r>
              <a:rPr lang="en-US" dirty="0"/>
              <a:t>Estimating a router’s loss rates from end point measurements is inaccurate</a:t>
            </a:r>
          </a:p>
          <a:p>
            <a:pPr lvl="1"/>
            <a:r>
              <a:rPr lang="en-US" dirty="0"/>
              <a:t>Congestion control from end points is inefficient</a:t>
            </a:r>
          </a:p>
          <a:p>
            <a:endParaRPr lang="en-US" dirty="0"/>
          </a:p>
          <a:p>
            <a:endParaRPr lang="en-US" dirty="0"/>
          </a:p>
        </p:txBody>
      </p:sp>
    </p:spTree>
    <p:extLst>
      <p:ext uri="{BB962C8B-B14F-4D97-AF65-F5344CB8AC3E}">
        <p14:creationId xmlns:p14="http://schemas.microsoft.com/office/powerpoint/2010/main" val="91092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a:t>Packet Transactions:</a:t>
            </a:r>
            <a:br>
              <a:rPr lang="en-US" sz="3200" dirty="0"/>
            </a:br>
            <a:r>
              <a:rPr lang="en-US" sz="3200" dirty="0"/>
              <a:t>High-Level Programming for Line-Rate Switches</a:t>
            </a:r>
            <a:br>
              <a:rPr lang="en-US" sz="3200" dirty="0"/>
            </a:br>
            <a:r>
              <a:rPr lang="en-US" sz="3200" dirty="0"/>
              <a:t>(SIGCOMM 2016)</a:t>
            </a:r>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Licking</a:t>
            </a:r>
          </a:p>
          <a:p>
            <a:endParaRPr lang="en-US" dirty="0"/>
          </a:p>
          <a:p>
            <a:r>
              <a:rPr lang="en-US" sz="5000" dirty="0"/>
              <a:t>Joint work with collaborators at MIT, University of Washington,</a:t>
            </a:r>
          </a:p>
          <a:p>
            <a:r>
              <a:rPr lang="en-US" sz="5000" dirty="0"/>
              <a:t>Barefoot Networks, Microsoft Research, and Stanford University</a:t>
            </a:r>
          </a:p>
          <a:p>
            <a:endParaRPr lang="en-US" dirty="0">
              <a:latin typeface="Gadugi" panose="020B0502040204020203" pitchFamily="34" charset="0"/>
            </a:endParaRPr>
          </a:p>
          <a:p>
            <a:endParaRPr lang="en-US" sz="2000" dirty="0"/>
          </a:p>
          <a:p>
            <a:endParaRPr lang="en-US" dirty="0"/>
          </a:p>
        </p:txBody>
      </p:sp>
    </p:spTree>
    <p:extLst>
      <p:ext uri="{BB962C8B-B14F-4D97-AF65-F5344CB8AC3E}">
        <p14:creationId xmlns:p14="http://schemas.microsoft.com/office/powerpoint/2010/main" val="5430327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a:t>Programmable Packet Scheduling at Line Rate</a:t>
            </a:r>
            <a:br>
              <a:rPr lang="en-US" sz="3200" dirty="0"/>
            </a:br>
            <a:r>
              <a:rPr lang="en-US" sz="3200" dirty="0"/>
              <a:t>(SIGCOMM 2016)</a:t>
            </a:r>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a:t>Alizadeh</a:t>
            </a:r>
            <a:r>
              <a:rPr lang="en-US" sz="2600" dirty="0"/>
              <a:t>,</a:t>
            </a:r>
          </a:p>
          <a:p>
            <a:r>
              <a:rPr lang="en-US" sz="2600" dirty="0"/>
              <a:t>Sharad </a:t>
            </a:r>
            <a:r>
              <a:rPr lang="en-US" sz="2600" dirty="0" err="1"/>
              <a:t>Chole</a:t>
            </a:r>
            <a:r>
              <a:rPr lang="en-US" sz="2600" dirty="0"/>
              <a:t>, Shang-</a:t>
            </a:r>
            <a:r>
              <a:rPr lang="en-US" sz="2600" dirty="0" err="1"/>
              <a:t>Tse</a:t>
            </a:r>
            <a:r>
              <a:rPr lang="en-US" sz="2600" dirty="0"/>
              <a:t> Chuang, Anurag Agrawal, Hari </a:t>
            </a:r>
            <a:r>
              <a:rPr lang="en-US" sz="2600" dirty="0" err="1"/>
              <a:t>Balakrishnan</a:t>
            </a:r>
            <a:r>
              <a:rPr lang="en-US" sz="2600" dirty="0"/>
              <a:t>,</a:t>
            </a:r>
          </a:p>
          <a:p>
            <a:r>
              <a:rPr lang="en-US" sz="2600" dirty="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McKeown</a:t>
            </a:r>
          </a:p>
          <a:p>
            <a:endParaRPr lang="en-US" sz="2600" dirty="0"/>
          </a:p>
          <a:p>
            <a:r>
              <a:rPr lang="en-US" sz="2600" dirty="0"/>
              <a:t>Joint work with collaborators at MIT, Cisco Systems,</a:t>
            </a:r>
          </a:p>
          <a:p>
            <a:r>
              <a:rPr lang="en-US" sz="2600" dirty="0"/>
              <a:t>Stanford University, and Barefoot Networks</a:t>
            </a:r>
          </a:p>
          <a:p>
            <a:endParaRPr lang="en-US" dirty="0"/>
          </a:p>
        </p:txBody>
      </p:sp>
    </p:spTree>
    <p:extLst>
      <p:ext uri="{BB962C8B-B14F-4D97-AF65-F5344CB8AC3E}">
        <p14:creationId xmlns:p14="http://schemas.microsoft.com/office/powerpoint/2010/main" val="13720204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a:t>Shortest remaining flow size</a:t>
            </a:r>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remaining flow size</a:t>
            </a: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79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a:latin typeface="Gadugi" charset="0"/>
                  <a:ea typeface="Gadugi" charset="0"/>
                  <a:cs typeface="Gadugi" charset="0"/>
                </a:rPr>
                <a:t>Rank Computation </a:t>
              </a: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a:solidFill>
                  <a:prstClr val="black"/>
                </a:solidFill>
                <a:latin typeface="Gadugi" charset="0"/>
                <a:ea typeface="Gadugi" charset="0"/>
                <a:cs typeface="Gadugi" charset="0"/>
              </a:rPr>
              <a:t>p.rank</a:t>
            </a:r>
            <a:r>
              <a:rPr lang="en-US" sz="1700" kern="0" dirty="0">
                <a:solidFill>
                  <a:prstClr val="black"/>
                </a:solidFill>
                <a:latin typeface="Gadugi" charset="0"/>
                <a:ea typeface="Gadugi" charset="0"/>
                <a:cs typeface="Gadugi" charset="0"/>
              </a:rPr>
              <a:t> = </a:t>
            </a:r>
            <a:r>
              <a:rPr lang="en-US" sz="1700" kern="0" dirty="0" err="1">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A fixed-function router pipeline</a:t>
            </a:r>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a:latin typeface="Seravek"/>
                <a:cs typeface="Seravek"/>
              </a:rPr>
              <a:t>Input</a:t>
            </a:r>
          </a:p>
          <a:p>
            <a:r>
              <a:rPr lang="en-US" dirty="0">
                <a:latin typeface="Seravek"/>
                <a:cs typeface="Seravek"/>
              </a:rPr>
              <a:t>Ports</a:t>
            </a: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a:latin typeface="Seravek"/>
                <a:cs typeface="Seravek"/>
              </a:rPr>
              <a:t>Queues/</a:t>
            </a:r>
          </a:p>
          <a:p>
            <a:pPr algn="ctr"/>
            <a:r>
              <a:rPr lang="en-US" dirty="0">
                <a:latin typeface="Seravek"/>
                <a:cs typeface="Seravek"/>
              </a:rPr>
              <a:t>Scheduler</a:t>
            </a: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a:latin typeface="Seravek"/>
                <a:cs typeface="Seravek"/>
              </a:rPr>
              <a:t>Parser</a:t>
            </a: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a:latin typeface="Seravek"/>
                  <a:cs typeface="Seravek"/>
                </a:rPr>
                <a:t>Egress pipeline</a:t>
              </a: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a:latin typeface="Seravek"/>
                  <a:cs typeface="Seravek"/>
                </a:rPr>
                <a:t>Multicast</a:t>
              </a: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Deterministic pipelines supporting </a:t>
            </a:r>
            <a:r>
              <a:rPr lang="en-US" sz="280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State is local to action units</a:t>
            </a: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a:latin typeface="Seravek"/>
                  <a:cs typeface="Seravek"/>
                </a:rPr>
                <a:t>Tunnels</a:t>
              </a: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a:latin typeface="Seravek"/>
                  <a:cs typeface="Seravek"/>
                </a:rPr>
                <a:t>Ingress pipeline</a:t>
              </a: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Constrained action units </a:t>
            </a: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a:latin typeface="Seravek"/>
                      <a:cs typeface="Seravek"/>
                    </a:rPr>
                    <a:t>Measurement</a:t>
                  </a: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a:latin typeface="Seravek"/>
                <a:cs typeface="Seravek"/>
              </a:rPr>
              <a:t>Output</a:t>
            </a:r>
          </a:p>
          <a:p>
            <a:r>
              <a:rPr lang="en-US" dirty="0">
                <a:latin typeface="Seravek"/>
                <a:cs typeface="Seravek"/>
              </a:rPr>
              <a:t>Ports</a:t>
            </a: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a:latin typeface="Seravek"/>
                <a:cs typeface="Seravek"/>
              </a:rPr>
              <a:t>Header</a:t>
            </a:r>
          </a:p>
          <a:p>
            <a:r>
              <a:rPr lang="en-US" dirty="0">
                <a:latin typeface="Seravek"/>
                <a:cs typeface="Seravek"/>
              </a:rPr>
              <a:t>Vector</a:t>
            </a: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1</a:t>
            </a: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1</a:t>
            </a: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2</a:t>
            </a: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1</a:t>
              </a: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3</a:t>
              </a: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2</a:t>
            </a: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a:latin typeface="Seravek"/>
                <a:cs typeface="Seravek"/>
              </a:rPr>
              <a:t>D</a:t>
            </a: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Seravek"/>
                <a:cs typeface="Seravek"/>
              </a:rPr>
              <a:t>7 mm</a:t>
            </a:r>
            <a:r>
              <a:rPr lang="en-US" sz="3200" baseline="30000" dirty="0">
                <a:latin typeface="Seravek"/>
                <a:cs typeface="Seravek"/>
              </a:rPr>
              <a:t>2 </a:t>
            </a:r>
            <a:r>
              <a:rPr lang="en-US" sz="3200" dirty="0">
                <a:latin typeface="Seravek"/>
                <a:cs typeface="Seravek"/>
              </a:rPr>
              <a:t> area in a 16-nm library for a</a:t>
            </a:r>
          </a:p>
          <a:p>
            <a:pPr algn="ctr"/>
            <a:r>
              <a:rPr lang="en-US" sz="3200" dirty="0">
                <a:latin typeface="Seravek"/>
                <a:cs typeface="Seravek"/>
              </a:rPr>
              <a:t>5-level programmable scheduler (4% overhead) </a:t>
            </a: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a:latin typeface="Gadugi" panose="020B0502040204020203" pitchFamily="34" charset="0"/>
              </a:rPr>
              <a:t>Acknowledgements</a:t>
            </a:r>
          </a:p>
        </p:txBody>
      </p:sp>
      <p:sp>
        <p:nvSpPr>
          <p:cNvPr id="3" name="Content Placeholder 2"/>
          <p:cNvSpPr>
            <a:spLocks noGrp="1"/>
          </p:cNvSpPr>
          <p:nvPr>
            <p:ph idx="1"/>
          </p:nvPr>
        </p:nvSpPr>
        <p:spPr/>
        <p:txBody>
          <a:bodyPr/>
          <a:lstStyle/>
          <a:p>
            <a:r>
              <a:rPr lang="en-US" dirty="0">
                <a:solidFill>
                  <a:schemeClr val="accent5">
                    <a:lumMod val="75000"/>
                  </a:schemeClr>
                </a:solidFill>
                <a:latin typeface="Gadugi" panose="020B0502040204020203" pitchFamily="34" charset="0"/>
              </a:rPr>
              <a:t>MIT: </a:t>
            </a:r>
            <a:r>
              <a:rPr lang="en-US" dirty="0" err="1">
                <a:latin typeface="Gadugi" panose="020B0502040204020203" pitchFamily="34" charset="0"/>
              </a:rPr>
              <a:t>Suvinay</a:t>
            </a:r>
            <a:r>
              <a:rPr lang="en-US" dirty="0">
                <a:latin typeface="Gadugi" panose="020B0502040204020203" pitchFamily="34" charset="0"/>
              </a:rPr>
              <a:t> Subramanian,</a:t>
            </a:r>
            <a:r>
              <a:rPr lang="en-US" dirty="0">
                <a:solidFill>
                  <a:schemeClr val="accent5">
                    <a:lumMod val="75000"/>
                  </a:schemeClr>
                </a:solidFill>
                <a:latin typeface="Gadugi" panose="020B0502040204020203" pitchFamily="34" charset="0"/>
              </a:rPr>
              <a:t> </a:t>
            </a:r>
            <a:r>
              <a:rPr lang="en-US" dirty="0">
                <a:latin typeface="Gadugi" panose="020B0502040204020203" pitchFamily="34" charset="0"/>
              </a:rPr>
              <a:t>Hari </a:t>
            </a:r>
            <a:r>
              <a:rPr lang="en-US" dirty="0" err="1">
                <a:latin typeface="Gadugi" panose="020B0502040204020203" pitchFamily="34" charset="0"/>
              </a:rPr>
              <a:t>Balakrishnan</a:t>
            </a:r>
            <a:r>
              <a:rPr lang="en-US" dirty="0">
                <a:latin typeface="Gadugi" panose="020B0502040204020203" pitchFamily="34" charset="0"/>
              </a:rPr>
              <a:t>, Mohammad </a:t>
            </a:r>
            <a:r>
              <a:rPr lang="en-US" dirty="0" err="1">
                <a:latin typeface="Gadugi" panose="020B0502040204020203" pitchFamily="34" charset="0"/>
              </a:rPr>
              <a:t>Alizadeh</a:t>
            </a:r>
            <a:endParaRPr lang="en-US" dirty="0">
              <a:solidFill>
                <a:schemeClr val="accent5">
                  <a:lumMod val="75000"/>
                </a:schemeClr>
              </a:solidFill>
              <a:latin typeface="Gadugi" panose="020B0502040204020203" pitchFamily="34" charset="0"/>
            </a:endParaRPr>
          </a:p>
          <a:p>
            <a:r>
              <a:rPr lang="en-US" dirty="0">
                <a:solidFill>
                  <a:schemeClr val="accent5">
                    <a:lumMod val="75000"/>
                  </a:schemeClr>
                </a:solidFill>
                <a:latin typeface="Gadugi" panose="020B0502040204020203" pitchFamily="34" charset="0"/>
              </a:rPr>
              <a:t>Barefoot Networks: </a:t>
            </a:r>
            <a:r>
              <a:rPr lang="en-US" dirty="0" err="1">
                <a:latin typeface="Gadugi" panose="020B0502040204020203" pitchFamily="34" charset="0"/>
              </a:rPr>
              <a:t>Changhoon</a:t>
            </a:r>
            <a:r>
              <a:rPr lang="en-US" dirty="0">
                <a:latin typeface="Gadugi" panose="020B0502040204020203" pitchFamily="34" charset="0"/>
              </a:rPr>
              <a:t> Kim, Anurag Agrawal, Steve Licking, </a:t>
            </a:r>
            <a:r>
              <a:rPr lang="en-US" dirty="0"/>
              <a:t>Mihai </a:t>
            </a:r>
            <a:r>
              <a:rPr lang="en-US" dirty="0" err="1"/>
              <a:t>Budiu</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Cisco Systems: </a:t>
            </a:r>
            <a:r>
              <a:rPr lang="en-US" dirty="0">
                <a:latin typeface="Gadugi" panose="020B0502040204020203" pitchFamily="34" charset="0"/>
              </a:rPr>
              <a:t>Shang-</a:t>
            </a:r>
            <a:r>
              <a:rPr lang="en-US" dirty="0" err="1">
                <a:latin typeface="Gadugi" panose="020B0502040204020203" pitchFamily="34" charset="0"/>
              </a:rPr>
              <a:t>Tse</a:t>
            </a:r>
            <a:r>
              <a:rPr lang="en-US" dirty="0">
                <a:latin typeface="Gadugi" panose="020B0502040204020203" pitchFamily="34" charset="0"/>
              </a:rPr>
              <a:t> Chuang, Sharad </a:t>
            </a:r>
            <a:r>
              <a:rPr lang="en-US" dirty="0" err="1">
                <a:latin typeface="Gadugi" panose="020B0502040204020203" pitchFamily="34" charset="0"/>
              </a:rPr>
              <a:t>Chole</a:t>
            </a:r>
            <a:r>
              <a:rPr lang="en-US" dirty="0">
                <a:latin typeface="Gadugi" panose="020B0502040204020203" pitchFamily="34" charset="0"/>
              </a:rPr>
              <a:t>, Tom </a:t>
            </a:r>
            <a:r>
              <a:rPr lang="en-US" dirty="0" err="1">
                <a:latin typeface="Gadugi" panose="020B0502040204020203" pitchFamily="34" charset="0"/>
              </a:rPr>
              <a:t>Edsall</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Microsoft Research: </a:t>
            </a:r>
            <a:r>
              <a:rPr lang="en-US" dirty="0">
                <a:latin typeface="Gadugi" panose="020B0502040204020203" pitchFamily="34" charset="0"/>
              </a:rPr>
              <a:t>George Varghese</a:t>
            </a:r>
          </a:p>
          <a:p>
            <a:r>
              <a:rPr lang="en-US" dirty="0">
                <a:solidFill>
                  <a:schemeClr val="accent5">
                    <a:lumMod val="75000"/>
                  </a:schemeClr>
                </a:solidFill>
                <a:latin typeface="Gadugi" panose="020B0502040204020203" pitchFamily="34" charset="0"/>
              </a:rPr>
              <a:t>Stanford University: </a:t>
            </a:r>
            <a:r>
              <a:rPr lang="en-US" dirty="0" err="1">
                <a:latin typeface="Gadugi" panose="020B0502040204020203" pitchFamily="34" charset="0"/>
              </a:rPr>
              <a:t>Sachin</a:t>
            </a:r>
            <a:r>
              <a:rPr lang="en-US" dirty="0">
                <a:latin typeface="Gadugi" panose="020B0502040204020203" pitchFamily="34" charset="0"/>
              </a:rPr>
              <a:t> </a:t>
            </a:r>
            <a:r>
              <a:rPr lang="en-US" dirty="0" err="1">
                <a:latin typeface="Gadugi" panose="020B0502040204020203" pitchFamily="34" charset="0"/>
              </a:rPr>
              <a:t>Katti</a:t>
            </a:r>
            <a:r>
              <a:rPr lang="en-US" dirty="0">
                <a:latin typeface="Gadugi" panose="020B0502040204020203" pitchFamily="34" charset="0"/>
              </a:rPr>
              <a:t>, Nick McKeown</a:t>
            </a:r>
          </a:p>
          <a:p>
            <a:r>
              <a:rPr lang="en-US" dirty="0">
                <a:solidFill>
                  <a:schemeClr val="accent5">
                    <a:lumMod val="75000"/>
                  </a:schemeClr>
                </a:solidFill>
                <a:latin typeface="Gadugi" panose="020B0502040204020203" pitchFamily="34" charset="0"/>
              </a:rPr>
              <a:t>University of Washington: </a:t>
            </a:r>
            <a:r>
              <a:rPr lang="en-US" dirty="0">
                <a:latin typeface="Gadugi" panose="020B0502040204020203" pitchFamily="34" charset="0"/>
              </a:rPr>
              <a:t>Alvin Cheung</a:t>
            </a:r>
          </a:p>
        </p:txBody>
      </p:sp>
    </p:spTree>
    <p:extLst>
      <p:ext uri="{BB962C8B-B14F-4D97-AF65-F5344CB8AC3E}">
        <p14:creationId xmlns:p14="http://schemas.microsoft.com/office/powerpoint/2010/main" val="17720984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Recent activity in the area</a:t>
            </a:r>
          </a:p>
        </p:txBody>
      </p:sp>
      <p:sp>
        <p:nvSpPr>
          <p:cNvPr id="3" name="Content Placeholder 2"/>
          <p:cNvSpPr>
            <a:spLocks noGrp="1"/>
          </p:cNvSpPr>
          <p:nvPr>
            <p:ph idx="1"/>
          </p:nvPr>
        </p:nvSpPr>
        <p:spPr/>
        <p:txBody>
          <a:bodyPr>
            <a:normAutofit/>
          </a:bodyPr>
          <a:lstStyle/>
          <a:p>
            <a:r>
              <a:rPr lang="en-US" dirty="0"/>
              <a:t>2008--2013: </a:t>
            </a:r>
            <a:r>
              <a:rPr lang="en-US" dirty="0" err="1"/>
              <a:t>OpenFlow</a:t>
            </a:r>
            <a:r>
              <a:rPr lang="en-US" dirty="0"/>
              <a:t>: Specify router-to-router connectivity</a:t>
            </a:r>
          </a:p>
          <a:p>
            <a:endParaRPr lang="en-US" dirty="0"/>
          </a:p>
          <a:p>
            <a:r>
              <a:rPr lang="en-US" dirty="0"/>
              <a:t>2013--now: Programmable router chips (</a:t>
            </a:r>
            <a:r>
              <a:rPr lang="en-US" dirty="0" err="1"/>
              <a:t>Barefoot’s</a:t>
            </a:r>
            <a:r>
              <a:rPr lang="en-US" dirty="0"/>
              <a:t> Tofino, Intel’s </a:t>
            </a:r>
            <a:r>
              <a:rPr lang="en-US" dirty="0" err="1"/>
              <a:t>FlexPipe</a:t>
            </a:r>
            <a:r>
              <a:rPr lang="en-US" dirty="0"/>
              <a:t>, Cavium’s </a:t>
            </a:r>
            <a:r>
              <a:rPr lang="en-US" dirty="0" err="1"/>
              <a:t>Xpliant</a:t>
            </a:r>
            <a:r>
              <a:rPr lang="en-US" dirty="0"/>
              <a:t>), programming l</a:t>
            </a:r>
            <a:r>
              <a:rPr lang="en-US" dirty="0">
                <a:latin typeface="Gadugi" panose="020B0502040204020203" pitchFamily="34" charset="0"/>
              </a:rPr>
              <a:t>anguages (P4)</a:t>
            </a:r>
          </a:p>
          <a:p>
            <a:endParaRPr lang="en-US" dirty="0"/>
          </a:p>
          <a:p>
            <a:r>
              <a:rPr lang="en-US" dirty="0"/>
              <a:t>Router chip programmability is still nascent</a:t>
            </a:r>
          </a:p>
          <a:p>
            <a:pPr lvl="1"/>
            <a:r>
              <a:rPr lang="en-US" dirty="0"/>
              <a:t>Goal: feature parity with legacy routers without baking in features</a:t>
            </a:r>
          </a:p>
          <a:p>
            <a:pPr lvl="1"/>
            <a:r>
              <a:rPr lang="en-US" dirty="0"/>
              <a:t>Basic header manipulation; recognize new protocol formats</a:t>
            </a:r>
          </a:p>
        </p:txBody>
      </p:sp>
    </p:spTree>
    <p:extLst>
      <p:ext uri="{BB962C8B-B14F-4D97-AF65-F5344CB8AC3E}">
        <p14:creationId xmlns:p14="http://schemas.microsoft.com/office/powerpoint/2010/main" val="17985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in one slide</a:t>
            </a:r>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a:t>Goal: if each stage runs atomically, transaction must run atomically</a:t>
            </a:r>
          </a:p>
          <a:p>
            <a:pPr lvl="1"/>
            <a:endParaRPr lang="en-US" dirty="0"/>
          </a:p>
          <a:p>
            <a:r>
              <a:rPr lang="en-US" dirty="0"/>
              <a:t>Easy without state: only </a:t>
            </a:r>
            <a:r>
              <a:rPr lang="en-US" b="1" i="1" dirty="0"/>
              <a:t>intra-packet </a:t>
            </a:r>
            <a:r>
              <a:rPr lang="en-US" dirty="0"/>
              <a:t>dependencies</a:t>
            </a:r>
          </a:p>
          <a:p>
            <a:pPr lvl="1"/>
            <a:r>
              <a:rPr lang="en-US" dirty="0"/>
              <a:t>Perform depth-first search on DAG of intra-packet dependencies</a:t>
            </a:r>
          </a:p>
          <a:p>
            <a:pPr lvl="1"/>
            <a:r>
              <a:rPr lang="en-US" dirty="0"/>
              <a:t>All nodes at the same depth belong to the same pipeline stage</a:t>
            </a:r>
          </a:p>
          <a:p>
            <a:endParaRPr lang="en-US" dirty="0"/>
          </a:p>
          <a:p>
            <a:r>
              <a:rPr lang="en-US" dirty="0"/>
              <a:t>State causes </a:t>
            </a:r>
            <a:r>
              <a:rPr lang="en-US" b="1" i="1" dirty="0"/>
              <a:t>inter-packet</a:t>
            </a:r>
            <a:r>
              <a:rPr lang="en-US" dirty="0"/>
              <a:t> dependencies</a:t>
            </a:r>
          </a:p>
          <a:p>
            <a:pPr lvl="1"/>
            <a:r>
              <a:rPr lang="en-US" dirty="0"/>
              <a:t>Cycles in dep. graph: state read must follow write from previous packet.</a:t>
            </a:r>
          </a:p>
          <a:p>
            <a:pPr lvl="1"/>
            <a:r>
              <a:rPr lang="en-US" dirty="0"/>
              <a:t>Find strongly connected components; contract SCCs to single nodes</a:t>
            </a:r>
          </a:p>
          <a:p>
            <a:pPr lvl="1"/>
            <a:r>
              <a:rPr lang="en-US" dirty="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Future work: An era of specialized systems</a:t>
            </a:r>
          </a:p>
        </p:txBody>
      </p:sp>
      <p:sp>
        <p:nvSpPr>
          <p:cNvPr id="3" name="Content Placeholder 2"/>
          <p:cNvSpPr>
            <a:spLocks noGrp="1"/>
          </p:cNvSpPr>
          <p:nvPr>
            <p:ph idx="1"/>
          </p:nvPr>
        </p:nvSpPr>
        <p:spPr/>
        <p:txBody>
          <a:bodyPr>
            <a:normAutofit lnSpcReduction="10000"/>
          </a:bodyPr>
          <a:lstStyle/>
          <a:p>
            <a:r>
              <a:rPr lang="en-US" dirty="0"/>
              <a:t>With Moore’s law ending, hardware specialization is a necessity</a:t>
            </a:r>
          </a:p>
          <a:p>
            <a:pPr lvl="1"/>
            <a:r>
              <a:rPr lang="en-US" sz="2600" dirty="0"/>
              <a:t>Video encoding, graphics, machine learning, bitcoin mining, </a:t>
            </a:r>
            <a:r>
              <a:rPr lang="is-IS" sz="2600" dirty="0"/>
              <a:t>…</a:t>
            </a:r>
            <a:endParaRPr lang="en-US" sz="2600" dirty="0"/>
          </a:p>
          <a:p>
            <a:pPr lvl="1"/>
            <a:endParaRPr lang="en-US" dirty="0"/>
          </a:p>
          <a:p>
            <a:r>
              <a:rPr lang="en-US" dirty="0"/>
              <a:t>Recurring tension between programmability and specialization</a:t>
            </a:r>
          </a:p>
          <a:p>
            <a:endParaRPr lang="en-US" dirty="0"/>
          </a:p>
          <a:p>
            <a:pPr marL="228600" lvl="1">
              <a:spcBef>
                <a:spcPts val="1000"/>
              </a:spcBef>
            </a:pPr>
            <a:r>
              <a:rPr lang="en-US" sz="2800" dirty="0"/>
              <a:t>Simple question: How do we design a cluster of processors and accelerators for (machine learning / video encoding / </a:t>
            </a:r>
            <a:r>
              <a:rPr lang="is-IS" sz="2800" dirty="0"/>
              <a:t>…)</a:t>
            </a:r>
            <a:r>
              <a:rPr lang="en-US" sz="2800" dirty="0"/>
              <a:t>?</a:t>
            </a:r>
          </a:p>
          <a:p>
            <a:pPr marL="228600" lvl="1">
              <a:spcBef>
                <a:spcPts val="1000"/>
              </a:spcBef>
            </a:pPr>
            <a:endParaRPr lang="en-US" sz="2800" dirty="0"/>
          </a:p>
          <a:p>
            <a:pPr marL="228600" lvl="1">
              <a:spcBef>
                <a:spcPts val="1000"/>
              </a:spcBef>
            </a:pPr>
            <a:r>
              <a:rPr lang="en-US" sz="2800" dirty="0"/>
              <a:t>Requires synthesizing ideas from languages, compilers, hardware, and networking</a:t>
            </a:r>
          </a:p>
          <a:p>
            <a:pPr lvl="1"/>
            <a:endParaRPr lang="en-US" dirty="0"/>
          </a:p>
          <a:p>
            <a:pPr lvl="2"/>
            <a:endParaRPr lang="en-US" dirty="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a:latin typeface="Gadugi" panose="020B0502040204020203" pitchFamily="34" charset="0"/>
              </a:rPr>
              <a:t>Early routers </a:t>
            </a:r>
            <a:r>
              <a:rPr lang="en-US" dirty="0"/>
              <a:t>were eminently programmable</a:t>
            </a:r>
            <a:r>
              <a:rPr lang="en-US" dirty="0">
                <a:latin typeface="Gadugi" panose="020B0502040204020203" pitchFamily="34" charset="0"/>
              </a:rPr>
              <a:t> minicomputers</a:t>
            </a:r>
          </a:p>
          <a:p>
            <a:pPr lvl="1"/>
            <a:r>
              <a:rPr lang="en-US" dirty="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endParaRPr lang="en-US" dirty="0">
              <a:latin typeface="Gadugi" panose="020B0502040204020203" pitchFamily="34" charset="0"/>
            </a:endParaRPr>
          </a:p>
          <a:p>
            <a:pPr lvl="1"/>
            <a:r>
              <a:rPr lang="en-US" dirty="0" err="1">
                <a:latin typeface="Gadugi" panose="020B0502040204020203" pitchFamily="34" charset="0"/>
              </a:rPr>
              <a:t>Fuzzballs</a:t>
            </a:r>
            <a:r>
              <a:rPr lang="en-US" dirty="0">
                <a:latin typeface="Gadugi" panose="020B0502040204020203" pitchFamily="34" charset="0"/>
              </a:rPr>
              <a:t> (1971-1991): Most known for use on the NSFNET Phase-1 Backbone Network (1986-88): DEC PDP-11/73: 400 Kbit/s (Mill’s paper from SIGCOMM 88)</a:t>
            </a:r>
          </a:p>
          <a:p>
            <a:pPr lvl="1"/>
            <a:r>
              <a:rPr lang="en-US" dirty="0">
                <a:latin typeface="Gadugi" panose="020B0502040204020203" pitchFamily="34" charset="0"/>
              </a:rPr>
              <a:t>Stanford multiprotocol router (1981): DEC PDP 11 / Motorola 68000</a:t>
            </a:r>
          </a:p>
          <a:p>
            <a:pPr lvl="1"/>
            <a:r>
              <a:rPr lang="en-US" dirty="0" err="1"/>
              <a:t>Proteon</a:t>
            </a:r>
            <a:r>
              <a:rPr lang="en-US" dirty="0"/>
              <a:t> (1985): 80 Mbit/s (http://</a:t>
            </a:r>
            <a:r>
              <a:rPr lang="en-US" dirty="0" err="1"/>
              <a:t>www.historyofcomputercommunications.info</a:t>
            </a:r>
            <a:r>
              <a:rPr lang="en-US" dirty="0"/>
              <a:t>/Book/12/12.22_Proteon.html#_ftn3)</a:t>
            </a:r>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Expressiveness of PIFOs</a:t>
            </a:r>
          </a:p>
        </p:txBody>
      </p:sp>
      <p:sp>
        <p:nvSpPr>
          <p:cNvPr id="3" name="Content Placeholder 2"/>
          <p:cNvSpPr>
            <a:spLocks noGrp="1"/>
          </p:cNvSpPr>
          <p:nvPr>
            <p:ph idx="1"/>
          </p:nvPr>
        </p:nvSpPr>
        <p:spPr>
          <a:xfrm>
            <a:off x="838200" y="1825625"/>
            <a:ext cx="10968318" cy="4351338"/>
          </a:xfrm>
        </p:spPr>
        <p:txBody>
          <a:bodyPr>
            <a:normAutofit/>
          </a:bodyPr>
          <a:lstStyle/>
          <a:p>
            <a:r>
              <a:rPr lang="en-US" dirty="0"/>
              <a:t>Fine-grained priorities: shortest-flow first, earliest deadline first, service-curve EDF</a:t>
            </a:r>
          </a:p>
          <a:p>
            <a:r>
              <a:rPr lang="en-US" dirty="0"/>
              <a:t>Hierarchical scheduling: HPFQ, Class-Based Queuing</a:t>
            </a:r>
          </a:p>
          <a:p>
            <a:r>
              <a:rPr lang="en-US" dirty="0"/>
              <a:t>Non-work-conserving algorithms: Token buckets, Stop-And-Go, Rate Controlled Service Disciplines</a:t>
            </a:r>
          </a:p>
          <a:p>
            <a:r>
              <a:rPr lang="en-US" dirty="0"/>
              <a:t>Least Slack Time First</a:t>
            </a:r>
          </a:p>
          <a:p>
            <a:r>
              <a:rPr lang="en-US" dirty="0"/>
              <a:t>Service Curve Earliest Deadline First</a:t>
            </a:r>
          </a:p>
          <a:p>
            <a:r>
              <a:rPr lang="en-US" dirty="0"/>
              <a:t>Minimum and maximum rate limits on a flow</a:t>
            </a:r>
          </a:p>
          <a:p>
            <a:r>
              <a:rPr lang="en-US" b="1" dirty="0">
                <a:solidFill>
                  <a:srgbClr val="FF0000"/>
                </a:solidFill>
              </a:rPr>
              <a:t>Cannot express some scheduling algorithms, e.g., output shaping.</a:t>
            </a: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lstStyle/>
          <a:p>
            <a:r>
              <a:rPr lang="en-US" dirty="0"/>
              <a:t>How is this different from P4?</a:t>
            </a:r>
          </a:p>
          <a:p>
            <a:pPr lvl="1"/>
            <a:r>
              <a:rPr lang="en-US" dirty="0"/>
              <a:t>When we started this work a year ago, P4 was much closer to the hardware. Over time, it’s gotten more high-level, thanks in some part to this work (sequential semantics, ternary operators).</a:t>
            </a:r>
          </a:p>
          <a:p>
            <a:pPr lvl="1"/>
            <a:r>
              <a:rPr lang="en-US" dirty="0"/>
              <a:t>We do have a P4 backend.</a:t>
            </a:r>
          </a:p>
          <a:p>
            <a:r>
              <a:rPr lang="en-US" dirty="0"/>
              <a:t>Why a pipeline?</a:t>
            </a:r>
          </a:p>
          <a:p>
            <a:pPr lvl="1"/>
            <a:r>
              <a:rPr lang="en-US" dirty="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programmable </a:t>
            </a:r>
            <a:r>
              <a:rPr lang="en-US" dirty="0"/>
              <a:t>atom pipeline</a:t>
            </a:r>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Atom: local state + action unit,</a:t>
            </a:r>
          </a:p>
          <a:p>
            <a:pPr algn="ctr"/>
            <a:r>
              <a:rPr lang="en-US" sz="3600" dirty="0">
                <a:ea typeface="Gadugi" charset="0"/>
                <a:cs typeface="Gadugi" charset="0"/>
              </a:rPr>
              <a:t>constrained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a:t>Packet</a:t>
            </a:r>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a:t>1 cycle</a:t>
            </a:r>
          </a:p>
          <a:p>
            <a:r>
              <a:rPr lang="en-US" dirty="0"/>
              <a:t>(1 ns)</a:t>
            </a:r>
          </a:p>
          <a:p>
            <a:r>
              <a:rPr lang="en-US" dirty="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a:t>2-to-1 Mux</a:t>
                  </a:r>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normAutofit/>
          </a:bodyPr>
          <a:lstStyle/>
          <a:p>
            <a:r>
              <a:rPr lang="en-US" dirty="0"/>
              <a:t>What’s in the compiler?</a:t>
            </a:r>
          </a:p>
          <a:p>
            <a:pPr lvl="1"/>
            <a:r>
              <a:rPr lang="en-US" dirty="0"/>
              <a:t>Strongly Connected Components to extract atomic portions.</a:t>
            </a:r>
          </a:p>
          <a:p>
            <a:pPr lvl="1"/>
            <a:r>
              <a:rPr lang="en-US" dirty="0"/>
              <a:t>Code generation using program synthesis.</a:t>
            </a:r>
          </a:p>
          <a:p>
            <a:pPr lvl="1"/>
            <a:endParaRPr lang="en-US" dirty="0"/>
          </a:p>
          <a:p>
            <a:r>
              <a:rPr lang="en-US" dirty="0"/>
              <a:t>Do the atoms generalize in an ML sense?</a:t>
            </a:r>
          </a:p>
          <a:p>
            <a:pPr lvl="1"/>
            <a:r>
              <a:rPr lang="en-US" dirty="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SKETCH algorithm</a:t>
            </a: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agree 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4381500">
                  <a:extLst>
                    <a:ext uri="{9D8B030D-6E8A-4147-A177-3AD203B41FA5}">
                      <a16:colId xmlns:a16="http://schemas.microsoft.com/office/drawing/2014/main" val="20002"/>
                    </a:ext>
                  </a:extLst>
                </a:gridCol>
              </a:tblGrid>
              <a:tr h="370840">
                <a:tc>
                  <a:txBody>
                    <a:bodyPr/>
                    <a:lstStyle/>
                    <a:p>
                      <a:r>
                        <a:rPr lang="en-US" dirty="0"/>
                        <a:t>Technique</a:t>
                      </a:r>
                    </a:p>
                  </a:txBody>
                  <a:tcPr/>
                </a:tc>
                <a:tc>
                  <a:txBody>
                    <a:bodyPr/>
                    <a:lstStyle/>
                    <a:p>
                      <a:r>
                        <a:rPr lang="en-US" dirty="0"/>
                        <a:t>Prior work</a:t>
                      </a:r>
                    </a:p>
                  </a:txBody>
                  <a:tcPr/>
                </a:tc>
                <a:tc>
                  <a:txBody>
                    <a:bodyPr/>
                    <a:lstStyle/>
                    <a:p>
                      <a:r>
                        <a:rPr lang="en-US" dirty="0"/>
                        <a:t>Differences</a:t>
                      </a:r>
                    </a:p>
                  </a:txBody>
                  <a:tcPr/>
                </a:tc>
                <a:extLst>
                  <a:ext uri="{0D108BD9-81ED-4DB2-BD59-A6C34878D82A}">
                    <a16:rowId xmlns:a16="http://schemas.microsoft.com/office/drawing/2014/main" val="10000"/>
                  </a:ext>
                </a:extLst>
              </a:tr>
              <a:tr h="370840">
                <a:tc>
                  <a:txBody>
                    <a:bodyPr/>
                    <a:lstStyle/>
                    <a:p>
                      <a:r>
                        <a:rPr lang="en-US" dirty="0"/>
                        <a:t>If Conversion</a:t>
                      </a:r>
                    </a:p>
                  </a:txBody>
                  <a:tcPr/>
                </a:tc>
                <a:tc>
                  <a:txBody>
                    <a:bodyPr/>
                    <a:lstStyle/>
                    <a:p>
                      <a:r>
                        <a:rPr lang="en-US" dirty="0"/>
                        <a:t>Kennedy et</a:t>
                      </a:r>
                      <a:r>
                        <a:rPr lang="en-US" baseline="0" dirty="0"/>
                        <a:t> a</a:t>
                      </a:r>
                      <a:r>
                        <a:rPr lang="en-US" dirty="0"/>
                        <a:t>l. 1983</a:t>
                      </a:r>
                    </a:p>
                  </a:txBody>
                  <a:tcPr/>
                </a:tc>
                <a:tc>
                  <a:txBody>
                    <a:bodyPr/>
                    <a:lstStyle/>
                    <a:p>
                      <a:r>
                        <a:rPr lang="en-US" dirty="0"/>
                        <a:t>No breaks, continue, </a:t>
                      </a:r>
                      <a:r>
                        <a:rPr lang="en-US" dirty="0" err="1"/>
                        <a:t>gotos</a:t>
                      </a:r>
                      <a:r>
                        <a:rPr lang="en-US" dirty="0"/>
                        <a:t>, loops</a:t>
                      </a:r>
                    </a:p>
                  </a:txBody>
                  <a:tcPr/>
                </a:tc>
                <a:extLst>
                  <a:ext uri="{0D108BD9-81ED-4DB2-BD59-A6C34878D82A}">
                    <a16:rowId xmlns:a16="http://schemas.microsoft.com/office/drawing/2014/main" val="10001"/>
                  </a:ext>
                </a:extLst>
              </a:tr>
              <a:tr h="370840">
                <a:tc>
                  <a:txBody>
                    <a:bodyPr/>
                    <a:lstStyle/>
                    <a:p>
                      <a:r>
                        <a:rPr lang="en-US" dirty="0"/>
                        <a:t>Static Single-Assignment</a:t>
                      </a:r>
                    </a:p>
                  </a:txBody>
                  <a:tcPr/>
                </a:tc>
                <a:tc>
                  <a:txBody>
                    <a:bodyPr/>
                    <a:lstStyle/>
                    <a:p>
                      <a:r>
                        <a:rPr lang="en-US" dirty="0"/>
                        <a:t>Ferrante et al. 1988</a:t>
                      </a:r>
                    </a:p>
                  </a:txBody>
                  <a:tcPr/>
                </a:tc>
                <a:tc>
                  <a:txBody>
                    <a:bodyPr/>
                    <a:lstStyle/>
                    <a:p>
                      <a:r>
                        <a:rPr lang="en-US" dirty="0"/>
                        <a:t>No branches</a:t>
                      </a:r>
                    </a:p>
                  </a:txBody>
                  <a:tcPr/>
                </a:tc>
                <a:extLst>
                  <a:ext uri="{0D108BD9-81ED-4DB2-BD59-A6C34878D82A}">
                    <a16:rowId xmlns:a16="http://schemas.microsoft.com/office/drawing/2014/main" val="10002"/>
                  </a:ext>
                </a:extLst>
              </a:tr>
              <a:tr h="370840">
                <a:tc>
                  <a:txBody>
                    <a:bodyPr/>
                    <a:lstStyle/>
                    <a:p>
                      <a:r>
                        <a:rPr lang="en-US" dirty="0"/>
                        <a:t>Strongly Connected Components</a:t>
                      </a:r>
                    </a:p>
                  </a:txBody>
                  <a:tcPr/>
                </a:tc>
                <a:tc>
                  <a:txBody>
                    <a:bodyPr/>
                    <a:lstStyle/>
                    <a:p>
                      <a:r>
                        <a:rPr lang="en-US" dirty="0"/>
                        <a:t>Lam et al. 1989 (Software Pipelining)</a:t>
                      </a:r>
                    </a:p>
                  </a:txBody>
                  <a:tcPr/>
                </a:tc>
                <a:tc>
                  <a:txBody>
                    <a:bodyPr/>
                    <a:lstStyle/>
                    <a:p>
                      <a:r>
                        <a:rPr lang="en-US" dirty="0"/>
                        <a:t>Scheduling in space instead of time</a:t>
                      </a:r>
                    </a:p>
                  </a:txBody>
                  <a:tcPr/>
                </a:tc>
                <a:extLst>
                  <a:ext uri="{0D108BD9-81ED-4DB2-BD59-A6C34878D82A}">
                    <a16:rowId xmlns:a16="http://schemas.microsoft.com/office/drawing/2014/main" val="10003"/>
                  </a:ext>
                </a:extLst>
              </a:tr>
              <a:tr h="370840">
                <a:tc>
                  <a:txBody>
                    <a:bodyPr/>
                    <a:lstStyle/>
                    <a:p>
                      <a:r>
                        <a:rPr lang="en-US" dirty="0"/>
                        <a:t>Synthesis</a:t>
                      </a:r>
                      <a:r>
                        <a:rPr lang="en-US" baseline="0" dirty="0"/>
                        <a:t> for instruction mapping</a:t>
                      </a:r>
                      <a:endParaRPr lang="en-US" dirty="0"/>
                    </a:p>
                  </a:txBody>
                  <a:tcPr/>
                </a:tc>
                <a:tc>
                  <a:txBody>
                    <a:bodyPr/>
                    <a:lstStyle/>
                    <a:p>
                      <a:r>
                        <a:rPr lang="en-US" dirty="0"/>
                        <a:t>Technology mapping</a:t>
                      </a:r>
                    </a:p>
                  </a:txBody>
                  <a:tcPr/>
                </a:tc>
                <a:tc>
                  <a:txBody>
                    <a:bodyPr/>
                    <a:lstStyle/>
                    <a:p>
                      <a:r>
                        <a:rPr lang="en-US" dirty="0"/>
                        <a:t>Map to</a:t>
                      </a:r>
                      <a:r>
                        <a:rPr lang="en-US" baseline="0" dirty="0"/>
                        <a:t> 1 hardware primitive, not multiple</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err="1"/>
                        <a:t>Superoptimization</a:t>
                      </a:r>
                      <a:endParaRPr lang="en-US" dirty="0"/>
                    </a:p>
                  </a:txBody>
                  <a:tcPr/>
                </a:tc>
                <a:tc>
                  <a:txBody>
                    <a:bodyPr/>
                    <a:lstStyle/>
                    <a:p>
                      <a:r>
                        <a:rPr lang="en-US" dirty="0"/>
                        <a:t>Counter-example-guided</a:t>
                      </a:r>
                      <a:r>
                        <a:rPr lang="en-US" baseline="0" dirty="0"/>
                        <a:t>, not brute force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854254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Hardware feasibility of PIFOs</a:t>
            </a:r>
          </a:p>
        </p:txBody>
      </p:sp>
      <p:sp>
        <p:nvSpPr>
          <p:cNvPr id="3" name="Content Placeholder 2"/>
          <p:cNvSpPr>
            <a:spLocks noGrp="1"/>
          </p:cNvSpPr>
          <p:nvPr>
            <p:ph idx="1"/>
          </p:nvPr>
        </p:nvSpPr>
        <p:spPr/>
        <p:txBody>
          <a:bodyPr/>
          <a:lstStyle/>
          <a:p>
            <a:r>
              <a:rPr lang="en-US" dirty="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a:latin typeface="Gadugi" panose="020B0502040204020203" pitchFamily="34" charset="0"/>
              </a:rPr>
              <a:t>Number of logical PIFOs within a PIFO, priority and metadata width, and number of PIFO blocks only increases area.</a:t>
            </a:r>
          </a:p>
        </p:txBody>
      </p:sp>
    </p:spTree>
    <p:extLst>
      <p:ext uri="{BB962C8B-B14F-4D97-AF65-F5344CB8AC3E}">
        <p14:creationId xmlns:p14="http://schemas.microsoft.com/office/powerpoint/2010/main" val="163030411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Static Single-Assignment</a:t>
            </a: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Expression Flattening</a:t>
            </a: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a:t>
            </a:r>
          </a:p>
          <a:p>
            <a:r>
              <a:rPr lang="en-US" sz="2500" dirty="0">
                <a:solidFill>
                  <a:schemeClr val="accent1">
                    <a:lumMod val="75000"/>
                  </a:schemeClr>
                </a:solidFill>
                <a:latin typeface="Gadugi" panose="020B0502040204020203" pitchFamily="34" charset="0"/>
              </a:rPr>
              <a:t>pkt.tmp2 = </a:t>
            </a:r>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a:solidFill>
                  <a:schemeClr val="accent1">
                    <a:lumMod val="75000"/>
                  </a:schemeClr>
                </a:solidFill>
                <a:latin typeface="Gadugi" panose="020B0502040204020203" pitchFamily="34" charset="0"/>
              </a:rPr>
              <a:t>pkt.tmp2</a:t>
            </a: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Instruction mapping: results</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a:latin typeface="Gadugi" panose="020B0502040204020203" pitchFamily="34" charset="0"/>
              </a:rPr>
              <a:t>Example results:</a:t>
            </a:r>
          </a:p>
          <a:p>
            <a:pPr lvl="1"/>
            <a:r>
              <a:rPr lang="en-US" dirty="0" err="1">
                <a:latin typeface="Gadugi" panose="020B0502040204020203" pitchFamily="34" charset="0"/>
              </a:rPr>
              <a:t>Flowlet</a:t>
            </a:r>
            <a:r>
              <a:rPr lang="en-US" dirty="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err="1">
                <a:latin typeface="Gadugi" panose="020B0502040204020203" pitchFamily="34" charset="0"/>
              </a:rPr>
              <a:t>saved_hop</a:t>
            </a:r>
            <a:r>
              <a:rPr lang="en-US" dirty="0">
                <a:latin typeface="Gadugi" panose="020B0502040204020203" pitchFamily="34" charset="0"/>
              </a:rPr>
              <a:t>[pkt.id] = pkt.tmp2 ? </a:t>
            </a:r>
            <a:r>
              <a:rPr lang="en-US" dirty="0" err="1">
                <a:latin typeface="Gadugi" panose="020B0502040204020203" pitchFamily="34" charset="0"/>
              </a:rPr>
              <a:t>pkt.new_hop</a:t>
            </a:r>
            <a:r>
              <a:rPr lang="en-US" dirty="0">
                <a:latin typeface="Gadugi" panose="020B0502040204020203" pitchFamily="34" charset="0"/>
              </a:rPr>
              <a:t> : </a:t>
            </a:r>
            <a:r>
              <a:rPr lang="en-US" dirty="0" err="1">
                <a:latin typeface="Gadugi" panose="020B0502040204020203" pitchFamily="34" charset="0"/>
              </a:rPr>
              <a:t>saved_hop</a:t>
            </a:r>
            <a:r>
              <a:rPr lang="en-US" dirty="0">
                <a:latin typeface="Gadugi" panose="020B0502040204020203" pitchFamily="34" charset="0"/>
              </a:rPr>
              <a:t>[pkt.id]</a:t>
            </a:r>
          </a:p>
          <a:p>
            <a:pPr lvl="1"/>
            <a:r>
              <a:rPr lang="en-US" dirty="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err="1">
                <a:latin typeface="Gadugi" panose="020B0502040204020203" pitchFamily="34" charset="0"/>
              </a:rPr>
              <a:t>count_min_sketch</a:t>
            </a:r>
            <a:r>
              <a:rPr lang="en-US" dirty="0">
                <a:latin typeface="Gadugi" panose="020B0502040204020203" pitchFamily="34" charset="0"/>
              </a:rPr>
              <a:t>[hash] = </a:t>
            </a:r>
            <a:r>
              <a:rPr lang="en-US" dirty="0" err="1">
                <a:latin typeface="Gadugi" panose="020B0502040204020203" pitchFamily="34" charset="0"/>
              </a:rPr>
              <a:t>count_min_sketch</a:t>
            </a:r>
            <a:r>
              <a:rPr lang="en-US" dirty="0">
                <a:latin typeface="Gadugi" panose="020B0502040204020203" pitchFamily="34" charset="0"/>
              </a:rPr>
              <a:t>[hash] + 1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Generating P4 code</a:t>
            </a:r>
          </a:p>
        </p:txBody>
      </p:sp>
      <p:sp>
        <p:nvSpPr>
          <p:cNvPr id="3" name="Content Placeholder 2"/>
          <p:cNvSpPr>
            <a:spLocks noGrp="1"/>
          </p:cNvSpPr>
          <p:nvPr>
            <p:ph idx="1"/>
          </p:nvPr>
        </p:nvSpPr>
        <p:spPr>
          <a:ln>
            <a:noFill/>
          </a:ln>
        </p:spPr>
        <p:txBody>
          <a:bodyPr wrap="square"/>
          <a:lstStyle/>
          <a:p>
            <a:r>
              <a:rPr lang="en-US" dirty="0">
                <a:latin typeface="Gadugi" panose="020B0502040204020203" pitchFamily="34" charset="0"/>
              </a:rPr>
              <a:t>Required changes to P4</a:t>
            </a:r>
          </a:p>
          <a:p>
            <a:pPr lvl="1"/>
            <a:r>
              <a:rPr lang="en-US" dirty="0">
                <a:latin typeface="Gadugi" panose="020B0502040204020203" pitchFamily="34" charset="0"/>
              </a:rPr>
              <a:t>Sequential execution semantics (required for read from, modify, and write back to state)</a:t>
            </a:r>
          </a:p>
          <a:p>
            <a:pPr lvl="1"/>
            <a:r>
              <a:rPr lang="en-US" dirty="0">
                <a:latin typeface="Gadugi" panose="020B0502040204020203" pitchFamily="34" charset="0"/>
              </a:rPr>
              <a:t>Expression support</a:t>
            </a:r>
          </a:p>
          <a:p>
            <a:pPr lvl="1"/>
            <a:r>
              <a:rPr lang="en-US" dirty="0">
                <a:latin typeface="Gadugi" panose="020B0502040204020203" pitchFamily="34" charset="0"/>
              </a:rPr>
              <a:t>Both available in v1.1</a:t>
            </a:r>
          </a:p>
          <a:p>
            <a:r>
              <a:rPr lang="en-US" dirty="0">
                <a:latin typeface="Gadugi" panose="020B0502040204020203" pitchFamily="34" charset="0"/>
              </a:rPr>
              <a:t>Encapsulate every </a:t>
            </a:r>
            <a:r>
              <a:rPr lang="en-US" dirty="0" err="1">
                <a:latin typeface="Gadugi" panose="020B0502040204020203" pitchFamily="34" charset="0"/>
              </a:rPr>
              <a:t>codelet</a:t>
            </a:r>
            <a:r>
              <a:rPr lang="en-US" dirty="0">
                <a:latin typeface="Gadugi" panose="020B0502040204020203" pitchFamily="34" charset="0"/>
              </a:rPr>
              <a:t> in a table’s default action</a:t>
            </a:r>
          </a:p>
          <a:p>
            <a:r>
              <a:rPr lang="en-US" dirty="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adugi" panose="020B0502040204020203" pitchFamily="34" charset="0"/>
              </a:rPr>
              <a:t>Branch Removal</a:t>
            </a: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Handling State Variables</a:t>
            </a: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2.8|37|10.9"/>
</p:tagLst>
</file>

<file path=ppt/tags/tag13.xml><?xml version="1.0" encoding="utf-8"?>
<p:tagLst xmlns:a="http://schemas.openxmlformats.org/drawingml/2006/main" xmlns:r="http://schemas.openxmlformats.org/officeDocument/2006/relationships" xmlns:p="http://schemas.openxmlformats.org/presentationml/2006/main">
  <p:tag name="TIMING" val="|12.3|13.4|1.1|12.3"/>
</p:tagLst>
</file>

<file path=ppt/tags/tag14.xml><?xml version="1.0" encoding="utf-8"?>
<p:tagLst xmlns:a="http://schemas.openxmlformats.org/drawingml/2006/main" xmlns:r="http://schemas.openxmlformats.org/officeDocument/2006/relationships" xmlns:p="http://schemas.openxmlformats.org/presentationml/2006/main">
  <p:tag name="TIMING" val="|0.9|5.6|7.9"/>
</p:tagLst>
</file>

<file path=ppt/tags/tag15.xml><?xml version="1.0" encoding="utf-8"?>
<p:tagLst xmlns:a="http://schemas.openxmlformats.org/drawingml/2006/main" xmlns:r="http://schemas.openxmlformats.org/officeDocument/2006/relationships" xmlns:p="http://schemas.openxmlformats.org/presentationml/2006/main">
  <p:tag name="TIMING" val="|8.2|3.3|10.7"/>
</p:tagLst>
</file>

<file path=ppt/tags/tag16.xml><?xml version="1.0" encoding="utf-8"?>
<p:tagLst xmlns:a="http://schemas.openxmlformats.org/drawingml/2006/main" xmlns:r="http://schemas.openxmlformats.org/officeDocument/2006/relationships" xmlns:p="http://schemas.openxmlformats.org/presentationml/2006/main">
  <p:tag name="TIMING" val="|2.2|1.8|6|1.4"/>
</p:tagLst>
</file>

<file path=ppt/tags/tag17.xml><?xml version="1.0" encoding="utf-8"?>
<p:tagLst xmlns:a="http://schemas.openxmlformats.org/drawingml/2006/main" xmlns:r="http://schemas.openxmlformats.org/officeDocument/2006/relationships" xmlns:p="http://schemas.openxmlformats.org/presentationml/2006/main">
  <p:tag name="TIMING" val="|1.8"/>
</p:tagLst>
</file>

<file path=ppt/tags/tag18.xml><?xml version="1.0" encoding="utf-8"?>
<p:tagLst xmlns:a="http://schemas.openxmlformats.org/drawingml/2006/main" xmlns:r="http://schemas.openxmlformats.org/officeDocument/2006/relationships" xmlns:p="http://schemas.openxmlformats.org/presentationml/2006/main">
  <p:tag name="TIMING" val="|4.3"/>
</p:tagLst>
</file>

<file path=ppt/tags/tag19.xml><?xml version="1.0" encoding="utf-8"?>
<p:tagLst xmlns:a="http://schemas.openxmlformats.org/drawingml/2006/main" xmlns:r="http://schemas.openxmlformats.org/officeDocument/2006/relationships" xmlns:p="http://schemas.openxmlformats.org/presentationml/2006/main">
  <p:tag name="TIMING" val="|6.7"/>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20.xml><?xml version="1.0" encoding="utf-8"?>
<p:tagLst xmlns:a="http://schemas.openxmlformats.org/drawingml/2006/main" xmlns:r="http://schemas.openxmlformats.org/officeDocument/2006/relationships" xmlns:p="http://schemas.openxmlformats.org/presentationml/2006/main">
  <p:tag name="TIMING" val="|1.5"/>
</p:tagLst>
</file>

<file path=ppt/tags/tag21.xml><?xml version="1.0" encoding="utf-8"?>
<p:tagLst xmlns:a="http://schemas.openxmlformats.org/drawingml/2006/main" xmlns:r="http://schemas.openxmlformats.org/officeDocument/2006/relationships" xmlns:p="http://schemas.openxmlformats.org/presentationml/2006/main">
  <p:tag name="TIMING" val="|30.8|9|3.7"/>
</p:tagLst>
</file>

<file path=ppt/tags/tag22.xml><?xml version="1.0" encoding="utf-8"?>
<p:tagLst xmlns:a="http://schemas.openxmlformats.org/drawingml/2006/main" xmlns:r="http://schemas.openxmlformats.org/officeDocument/2006/relationships" xmlns:p="http://schemas.openxmlformats.org/presentationml/2006/main">
  <p:tag name="TIMING" val="|8.9|5.6|8.2|2.6|5.7"/>
</p:tagLst>
</file>

<file path=ppt/tags/tag23.xml><?xml version="1.0" encoding="utf-8"?>
<p:tagLst xmlns:a="http://schemas.openxmlformats.org/drawingml/2006/main" xmlns:r="http://schemas.openxmlformats.org/officeDocument/2006/relationships" xmlns:p="http://schemas.openxmlformats.org/presentationml/2006/main">
  <p:tag name="TIMING" val="|28.6"/>
</p:tagLst>
</file>

<file path=ppt/tags/tag24.xml><?xml version="1.0" encoding="utf-8"?>
<p:tagLst xmlns:a="http://schemas.openxmlformats.org/drawingml/2006/main" xmlns:r="http://schemas.openxmlformats.org/officeDocument/2006/relationships" xmlns:p="http://schemas.openxmlformats.org/presentationml/2006/main">
  <p:tag name="TIMING" val="|13.9|3.2|6.1"/>
</p:tagLst>
</file>

<file path=ppt/tags/tag25.xml><?xml version="1.0" encoding="utf-8"?>
<p:tagLst xmlns:a="http://schemas.openxmlformats.org/drawingml/2006/main" xmlns:r="http://schemas.openxmlformats.org/officeDocument/2006/relationships" xmlns:p="http://schemas.openxmlformats.org/presentationml/2006/main">
  <p:tag name="TIMING" val="|17.4|4.8"/>
</p:tagLst>
</file>

<file path=ppt/tags/tag26.xml><?xml version="1.0" encoding="utf-8"?>
<p:tagLst xmlns:a="http://schemas.openxmlformats.org/drawingml/2006/main" xmlns:r="http://schemas.openxmlformats.org/officeDocument/2006/relationships" xmlns:p="http://schemas.openxmlformats.org/presentationml/2006/main">
  <p:tag name="TIMING" val="|17.4|4.8"/>
</p:tagLst>
</file>

<file path=ppt/tags/tag2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28.xml><?xml version="1.0" encoding="utf-8"?>
<p:tagLst xmlns:a="http://schemas.openxmlformats.org/drawingml/2006/main" xmlns:r="http://schemas.openxmlformats.org/officeDocument/2006/relationships" xmlns:p="http://schemas.openxmlformats.org/presentationml/2006/main">
  <p:tag name="TIMING" val="|0.5|37.3|9.2"/>
</p:tagLst>
</file>

<file path=ppt/tags/tag29.xml><?xml version="1.0" encoding="utf-8"?>
<p:tagLst xmlns:a="http://schemas.openxmlformats.org/drawingml/2006/main" xmlns:r="http://schemas.openxmlformats.org/officeDocument/2006/relationships" xmlns:p="http://schemas.openxmlformats.org/presentationml/2006/main">
  <p:tag name="TIMING" val="|11.4"/>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30.xml><?xml version="1.0" encoding="utf-8"?>
<p:tagLst xmlns:a="http://schemas.openxmlformats.org/drawingml/2006/main" xmlns:r="http://schemas.openxmlformats.org/officeDocument/2006/relationships" xmlns:p="http://schemas.openxmlformats.org/presentationml/2006/main">
  <p:tag name="TIMING" val="|26.6"/>
</p:tagLst>
</file>

<file path=ppt/tags/tag3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32.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33.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15443</TotalTime>
  <Words>12168</Words>
  <Application>Microsoft Macintosh PowerPoint</Application>
  <PresentationFormat>Widescreen</PresentationFormat>
  <Paragraphs>2134</Paragraphs>
  <Slides>117</Slides>
  <Notes>105</Notes>
  <HiddenSlides>29</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117</vt:i4>
      </vt:variant>
    </vt:vector>
  </HeadingPairs>
  <TitlesOfParts>
    <vt:vector size="127" baseType="lpstr">
      <vt:lpstr>Arial</vt:lpstr>
      <vt:lpstr>Ayuthaya</vt:lpstr>
      <vt:lpstr>Calibri</vt:lpstr>
      <vt:lpstr>Cambria Math</vt:lpstr>
      <vt:lpstr>Consolas</vt:lpstr>
      <vt:lpstr>Gadugi</vt:lpstr>
      <vt:lpstr>Seravek</vt:lpstr>
      <vt:lpstr>Symbol</vt:lpstr>
      <vt:lpstr>Wingdings</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Designing instruction sets for routers</vt:lpstr>
      <vt:lpstr>Designing instruction sets: The stateless case</vt:lpstr>
      <vt:lpstr>Designing instruction sets: The stateful case</vt:lpstr>
      <vt:lpstr>Designing instruction sets: The stateful case</vt:lpstr>
      <vt:lpstr>Stateful atoms can be fairly involved</vt:lpstr>
      <vt:lpstr>Results: A catalog of reusable atoms</vt:lpstr>
      <vt:lpstr>Results: A catalog of reusable atoms</vt:lpstr>
      <vt:lpstr>Results: A catalog of reusable atoms</vt:lpstr>
      <vt:lpstr>Atoms generalize to unanticipated use cases</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PIFO in hardware</vt:lpstr>
      <vt:lpstr>My work: performance+programmability</vt:lpstr>
      <vt:lpstr>Programmable and scalable measurement</vt:lpstr>
      <vt:lpstr>Solution: Caching</vt:lpstr>
      <vt:lpstr>Caching</vt:lpstr>
      <vt:lpstr>Caching</vt:lpstr>
      <vt:lpstr>Caching</vt:lpstr>
      <vt:lpstr>Caching</vt:lpstr>
      <vt:lpstr>Caching</vt:lpstr>
      <vt:lpstr>PowerPoint Presentation</vt:lpstr>
      <vt:lpstr>Cache misses as new keys</vt:lpstr>
      <vt:lpstr>Cache misses as new keys</vt:lpstr>
      <vt:lpstr>Cache misses as new keys</vt:lpstr>
      <vt:lpstr>Cache misses as new keys</vt:lpstr>
      <vt:lpstr>Cache misses as new keys</vt:lpstr>
      <vt:lpstr>How about value accuracy after evictions?</vt:lpstr>
      <vt:lpstr>The Merge operation</vt:lpstr>
      <vt:lpstr>Mergeability beyond associative statistics</vt:lpstr>
      <vt:lpstr>Linear-in-state: Merge w. small extra state </vt:lpstr>
      <vt:lpstr>Intuition for linear-in-state</vt:lpstr>
      <vt:lpstr>Intuition for linear-in-state</vt:lpstr>
      <vt:lpstr>Several useful linear-in-state statistics</vt:lpstr>
      <vt:lpstr>Broader impact and future work</vt:lpstr>
      <vt:lpstr>Co-authors</vt:lpstr>
      <vt:lpstr>Backup slides</vt:lpstr>
      <vt:lpstr>PowerPoint Presentation</vt:lpstr>
      <vt:lpstr>What algorithms do atoms enable?</vt:lpstr>
      <vt:lpstr>What algorithms do atoms enable?</vt:lpstr>
      <vt:lpstr>What algorithms do PIFOs enable?</vt:lpstr>
      <vt:lpstr>Extracting atoms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Can an atom implement a pipeline stage?</vt:lpstr>
      <vt:lpstr>Future Work</vt:lpstr>
      <vt:lpstr>Beyond a single PIFO</vt:lpstr>
      <vt:lpstr>Tree of PIFOs</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6180</cp:revision>
  <dcterms:created xsi:type="dcterms:W3CDTF">2015-11-20T07:11:46Z</dcterms:created>
  <dcterms:modified xsi:type="dcterms:W3CDTF">2018-02-13T20:13:50Z</dcterms:modified>
</cp:coreProperties>
</file>