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tags/tag4.xml" ContentType="application/vnd.openxmlformats-officedocument.presentationml.tags+xml"/>
  <Override PartName="/ppt/notesSlides/notesSlide31.xml" ContentType="application/vnd.openxmlformats-officedocument.presentationml.notesSlide+xml"/>
  <Override PartName="/ppt/tags/tag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6.xml" ContentType="application/vnd.openxmlformats-officedocument.presentationml.tags+xml"/>
  <Override PartName="/ppt/notesSlides/notesSlide35.xml" ContentType="application/vnd.openxmlformats-officedocument.presentationml.notesSlide+xml"/>
  <Override PartName="/ppt/tags/tag7.xml" ContentType="application/vnd.openxmlformats-officedocument.presentationml.tags+xml"/>
  <Override PartName="/ppt/notesSlides/notesSlide36.xml" ContentType="application/vnd.openxmlformats-officedocument.presentationml.notesSlide+xml"/>
  <Override PartName="/ppt/tags/tag8.xml" ContentType="application/vnd.openxmlformats-officedocument.presentationml.tags+xml"/>
  <Override PartName="/ppt/notesSlides/notesSlide37.xml" ContentType="application/vnd.openxmlformats-officedocument.presentationml.notesSlide+xml"/>
  <Override PartName="/ppt/tags/tag9.xml" ContentType="application/vnd.openxmlformats-officedocument.presentationml.tags+xml"/>
  <Override PartName="/ppt/notesSlides/notesSlide38.xml" ContentType="application/vnd.openxmlformats-officedocument.presentationml.notesSlide+xml"/>
  <Override PartName="/ppt/tags/tag10.xml" ContentType="application/vnd.openxmlformats-officedocument.presentationml.tags+xml"/>
  <Override PartName="/ppt/notesSlides/notesSlide39.xml" ContentType="application/vnd.openxmlformats-officedocument.presentationml.notesSlide+xml"/>
  <Override PartName="/ppt/tags/tag11.xml" ContentType="application/vnd.openxmlformats-officedocument.presentationml.tags+xml"/>
  <Override PartName="/ppt/notesSlides/notesSlide40.xml" ContentType="application/vnd.openxmlformats-officedocument.presentationml.notesSlide+xml"/>
  <Override PartName="/ppt/tags/tag12.xml" ContentType="application/vnd.openxmlformats-officedocument.presentationml.tags+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tags/tag14.xml" ContentType="application/vnd.openxmlformats-officedocument.presentationml.tags+xml"/>
  <Override PartName="/ppt/notesSlides/notesSlide43.xml" ContentType="application/vnd.openxmlformats-officedocument.presentationml.notesSlide+xml"/>
  <Override PartName="/ppt/tags/tag15.xml" ContentType="application/vnd.openxmlformats-officedocument.presentationml.tags+xml"/>
  <Override PartName="/ppt/notesSlides/notesSlide44.xml" ContentType="application/vnd.openxmlformats-officedocument.presentationml.notesSlide+xml"/>
  <Override PartName="/ppt/tags/tag16.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67" r:id="rId25"/>
    <p:sldId id="517" r:id="rId26"/>
    <p:sldId id="516" r:id="rId27"/>
    <p:sldId id="537" r:id="rId28"/>
    <p:sldId id="538" r:id="rId29"/>
    <p:sldId id="546" r:id="rId30"/>
    <p:sldId id="547" r:id="rId31"/>
    <p:sldId id="548" r:id="rId32"/>
    <p:sldId id="549" r:id="rId33"/>
    <p:sldId id="550" r:id="rId34"/>
    <p:sldId id="551" r:id="rId35"/>
    <p:sldId id="552" r:id="rId36"/>
    <p:sldId id="553" r:id="rId37"/>
    <p:sldId id="554" r:id="rId38"/>
    <p:sldId id="555" r:id="rId39"/>
    <p:sldId id="556" r:id="rId40"/>
    <p:sldId id="557" r:id="rId41"/>
    <p:sldId id="558" r:id="rId42"/>
    <p:sldId id="559" r:id="rId43"/>
    <p:sldId id="568" r:id="rId44"/>
    <p:sldId id="560" r:id="rId45"/>
    <p:sldId id="561" r:id="rId46"/>
    <p:sldId id="565" r:id="rId47"/>
    <p:sldId id="566" r:id="rId48"/>
    <p:sldId id="358" r:id="rId49"/>
    <p:sldId id="544" r:id="rId50"/>
    <p:sldId id="350" r:id="rId51"/>
    <p:sldId id="540" r:id="rId52"/>
    <p:sldId id="541" r:id="rId53"/>
    <p:sldId id="508" r:id="rId54"/>
    <p:sldId id="526" r:id="rId55"/>
    <p:sldId id="514" r:id="rId56"/>
    <p:sldId id="507" r:id="rId57"/>
    <p:sldId id="509" r:id="rId58"/>
    <p:sldId id="510" r:id="rId59"/>
    <p:sldId id="464" r:id="rId60"/>
    <p:sldId id="465" r:id="rId61"/>
    <p:sldId id="375" r:id="rId62"/>
    <p:sldId id="299" r:id="rId63"/>
    <p:sldId id="357" r:id="rId64"/>
    <p:sldId id="305" r:id="rId65"/>
    <p:sldId id="306" r:id="rId66"/>
    <p:sldId id="301" r:id="rId67"/>
    <p:sldId id="271" r:id="rId68"/>
    <p:sldId id="326" r:id="rId69"/>
    <p:sldId id="327" r:id="rId70"/>
    <p:sldId id="272" r:id="rId71"/>
    <p:sldId id="374" r:id="rId72"/>
    <p:sldId id="468" r:id="rId73"/>
    <p:sldId id="332" r:id="rId74"/>
    <p:sldId id="370" r:id="rId75"/>
    <p:sldId id="371" r:id="rId76"/>
    <p:sldId id="335" r:id="rId77"/>
    <p:sldId id="372" r:id="rId78"/>
    <p:sldId id="373" r:id="rId79"/>
    <p:sldId id="307" r:id="rId80"/>
    <p:sldId id="467" r:id="rId81"/>
    <p:sldId id="458" r:id="rId82"/>
    <p:sldId id="459" r:id="rId83"/>
    <p:sldId id="460" r:id="rId84"/>
    <p:sldId id="461" r:id="rId85"/>
    <p:sldId id="462" r:id="rId86"/>
    <p:sldId id="466" r:id="rId87"/>
    <p:sldId id="463"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21" autoAdjust="0"/>
    <p:restoredTop sz="85072" autoAdjust="0"/>
  </p:normalViewPr>
  <p:slideViewPr>
    <p:cSldViewPr showGuides="1">
      <p:cViewPr>
        <p:scale>
          <a:sx n="95" d="100"/>
          <a:sy n="95" d="100"/>
        </p:scale>
        <p:origin x="240"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265421824"/>
        <c:axId val="1451873088"/>
      </c:lineChart>
      <c:catAx>
        <c:axId val="1265421824"/>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451873088"/>
        <c:crosses val="autoZero"/>
        <c:auto val="1"/>
        <c:lblAlgn val="ctr"/>
        <c:lblOffset val="100"/>
        <c:noMultiLvlLbl val="0"/>
      </c:catAx>
      <c:valAx>
        <c:axId val="1451873088"/>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265421824"/>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404978896"/>
        <c:axId val="1404948992"/>
      </c:scatterChart>
      <c:valAx>
        <c:axId val="1404978896"/>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404948992"/>
        <c:crosses val="autoZero"/>
        <c:crossBetween val="midCat"/>
      </c:valAx>
      <c:valAx>
        <c:axId val="1404948992"/>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40497889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a:t>
            </a:r>
            <a:r>
              <a:rPr lang="en-US" baseline="0" smtClean="0"/>
              <a:t>the scheduler.</a:t>
            </a:r>
            <a:endParaRPr lang="en-US"/>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REHEARSE: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a:t>
            </a:r>
            <a:r>
              <a:rPr lang="en-US" sz="1200" baseline="0" dirty="0" smtClean="0"/>
              <a:t> solution is to only provide those instructions that exactly have a throughput of 1 packet per cycle and exclude all instructions that don’t. We call such an instruction an atom to denote an atomic unit of header and/or state manipulation provided by the hardware. More precisely, an atom consists of some local memory like before and an action unit, which is a very specific circuit with a few configurable parameters that acts on this local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one toy example of such a circuit. When these atom circuits are synthesized to logic gates we ensure that the circuit can sustain a new packet once every clock cycle. Now in practice you would have multiple such atoms acting in parallel on a packet at it goes through a pipeline stage so long as each atom respects the 1 packet per cycle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Clearly, there are instructions that can only run at throughputs lower than 1 packet per cycle. An example is an instruction that reads some state maybe does something complicated on it and writes this result back. What do we do if a program needs such an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show packets marching in lock step.</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forwarding.</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8481359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4932865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1534688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So to conclude by now you are convinced that high-performance networking needs </a:t>
            </a:r>
            <a:r>
              <a:rPr lang="en-US" baseline="0" dirty="0" err="1" smtClean="0"/>
              <a:t>speciailzied</a:t>
            </a:r>
            <a:r>
              <a:rPr lang="en-US" baseline="0" dirty="0" smtClean="0"/>
              <a:t> hardware. But specialization conflicts with flexibility. If you specialize too much your hardware becomes obsolete tomorrow, if you specialize too little, it doesn’t give you good performance. This is now increasingly true because the slowing down of Moore’s law means that you can no longer just bank on the free lunch of x86 processors getting faster.</a:t>
            </a:r>
          </a:p>
          <a:p>
            <a:pPr marL="228600" indent="-228600">
              <a:buAutoNum type="arabicPeriod"/>
            </a:pPr>
            <a:endParaRPr lang="en-US" baseline="0" dirty="0" smtClean="0"/>
          </a:p>
          <a:p>
            <a:pPr marL="228600" indent="-228600">
              <a:buAutoNum type="arabicPeriod"/>
            </a:pPr>
            <a:r>
              <a:rPr lang="en-US" baseline="0" dirty="0" smtClean="0"/>
              <a:t>My solution to these problems is to tailor primitives to restricted classes of router functionality such as atoms for streaming </a:t>
            </a:r>
            <a:r>
              <a:rPr lang="en-US" baseline="0" dirty="0" err="1" smtClean="0"/>
              <a:t>algos</a:t>
            </a:r>
            <a:r>
              <a:rPr lang="en-US" baseline="0" dirty="0" smtClean="0"/>
              <a:t> and PIFOs for scheduling.</a:t>
            </a:r>
          </a:p>
          <a:p>
            <a:pPr marL="228600" indent="-228600">
              <a:buAutoNum type="arabicPeriod"/>
            </a:pPr>
            <a:endParaRPr lang="en-US" baseline="0" dirty="0" smtClean="0"/>
          </a:p>
          <a:p>
            <a:pPr marL="228600" indent="-228600">
              <a:buAutoNum type="arabicPeriod"/>
            </a:pPr>
            <a:r>
              <a:rPr lang="en-US" baseline="0" dirty="0" smtClean="0"/>
              <a:t>Beyond the papers, there’s been broader community and industry interest in these ideas. Working with the P4 design group, we introduced the idea of packet transactions into P4, an emerging language to program networking hardware. There has also been industry interest, particularly from Xilinx on implementing PIFOs in their FPGA hardware, and from Barefoot in Domino’s compilation techniques.</a:t>
            </a:r>
          </a:p>
          <a:p>
            <a:pPr marL="228600" indent="-228600">
              <a:buAutoNum type="arabicPeriod"/>
            </a:pPr>
            <a:endParaRPr lang="en-US" baseline="0" dirty="0" smtClean="0"/>
          </a:p>
          <a:p>
            <a:pPr marL="228600" indent="-228600">
              <a:buAutoNum type="arabicPeriod"/>
            </a:pPr>
            <a:r>
              <a:rPr lang="en-US" baseline="0" dirty="0" smtClean="0"/>
              <a:t>//More generally, I think this kind of restricted programmability is of use to other domains beyond networking as the stalling of transistor scaling causes us to do this oxymoronic //thing of specializing hardware and making it flexible at the same time. In future work, I hope to apply the same kind of thinking to other high-performance systems beyond //networking, such as machine learning and video encoding.</a:t>
            </a:r>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Eliminating performance cliffs in a router pipeline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t>Balancing specialization and software programmability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In summary, depending on the problem, end point approaches can either be inaccurate or leave considerable performance on the table.</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for network measurement such as sketching algorithms and managing 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2021684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2/18/17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chart" Target="../charts/char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a:t>A</a:t>
            </a:r>
            <a:r>
              <a:rPr lang="en-US" dirty="0" smtClean="0"/>
              <a:t>lgorithms spend many clock cycles per packet</a:t>
            </a:r>
          </a:p>
          <a:p>
            <a:r>
              <a:rPr lang="en-US" dirty="0" smtClean="0"/>
              <a:t>But, routers handle </a:t>
            </a:r>
            <a:r>
              <a:rPr lang="en-US" dirty="0"/>
              <a:t>1 </a:t>
            </a:r>
            <a:r>
              <a:rPr lang="en-US" dirty="0" smtClean="0"/>
              <a:t>packet/cycle</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608386" y="3424851"/>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533400" y="30136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289262" y="12192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0938468" y="34248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0820400"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grpSp>
        <p:nvGrpSpPr>
          <p:cNvPr id="85" name="Group 84"/>
          <p:cNvGrpSpPr/>
          <p:nvPr/>
        </p:nvGrpSpPr>
        <p:grpSpPr>
          <a:xfrm>
            <a:off x="737719" y="1524001"/>
            <a:ext cx="916049" cy="3613296"/>
            <a:chOff x="737719" y="1524001"/>
            <a:chExt cx="916049" cy="3613296"/>
          </a:xfrm>
        </p:grpSpPr>
        <p:sp>
          <p:nvSpPr>
            <p:cNvPr id="24" name="Rectangle 23"/>
            <p:cNvSpPr/>
            <p:nvPr/>
          </p:nvSpPr>
          <p:spPr>
            <a:xfrm>
              <a:off x="1042518" y="1920327"/>
              <a:ext cx="326001"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5" name="TextBox 24"/>
            <p:cNvSpPr txBox="1"/>
            <p:nvPr/>
          </p:nvSpPr>
          <p:spPr>
            <a:xfrm>
              <a:off x="737719" y="1524001"/>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grpSp>
        <p:nvGrpSpPr>
          <p:cNvPr id="31" name="Group 30"/>
          <p:cNvGrpSpPr/>
          <p:nvPr/>
        </p:nvGrpSpPr>
        <p:grpSpPr>
          <a:xfrm>
            <a:off x="4265905" y="2436450"/>
            <a:ext cx="515971" cy="2169799"/>
            <a:chOff x="8534400" y="1981200"/>
            <a:chExt cx="595991" cy="2163589"/>
          </a:xfrm>
        </p:grpSpPr>
        <p:cxnSp>
          <p:nvCxnSpPr>
            <p:cNvPr id="69" name="Straight Connector 6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6290102" y="1927712"/>
            <a:ext cx="1230395" cy="3209586"/>
            <a:chOff x="6400800" y="2362200"/>
            <a:chExt cx="1181100" cy="3200400"/>
          </a:xfrm>
        </p:grpSpPr>
        <p:sp>
          <p:nvSpPr>
            <p:cNvPr id="52" name="Rectangle 51"/>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3" name="Group 65"/>
            <p:cNvGrpSpPr/>
            <p:nvPr/>
          </p:nvGrpSpPr>
          <p:grpSpPr>
            <a:xfrm>
              <a:off x="6749312" y="3009900"/>
              <a:ext cx="527788" cy="298464"/>
              <a:chOff x="7660968" y="1751777"/>
              <a:chExt cx="1040580" cy="450645"/>
            </a:xfrm>
          </p:grpSpPr>
          <p:sp>
            <p:nvSpPr>
              <p:cNvPr id="66" name="Freeform 6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4" name="Group 70"/>
            <p:cNvGrpSpPr/>
            <p:nvPr/>
          </p:nvGrpSpPr>
          <p:grpSpPr>
            <a:xfrm>
              <a:off x="6749312" y="3511536"/>
              <a:ext cx="527788" cy="298464"/>
              <a:chOff x="7660968" y="1751777"/>
              <a:chExt cx="1040580" cy="450645"/>
            </a:xfrm>
          </p:grpSpPr>
          <p:sp>
            <p:nvSpPr>
              <p:cNvPr id="63" name="Freeform 6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65"/>
            <p:cNvGrpSpPr/>
            <p:nvPr/>
          </p:nvGrpSpPr>
          <p:grpSpPr>
            <a:xfrm>
              <a:off x="6749312" y="4006836"/>
              <a:ext cx="527788" cy="298464"/>
              <a:chOff x="7660968" y="1751777"/>
              <a:chExt cx="1040580" cy="450645"/>
            </a:xfrm>
          </p:grpSpPr>
          <p:sp>
            <p:nvSpPr>
              <p:cNvPr id="60" name="Freeform 5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70"/>
            <p:cNvGrpSpPr/>
            <p:nvPr/>
          </p:nvGrpSpPr>
          <p:grpSpPr>
            <a:xfrm>
              <a:off x="6749312" y="4502136"/>
              <a:ext cx="527788" cy="298464"/>
              <a:chOff x="7660968" y="1751777"/>
              <a:chExt cx="1040580" cy="450645"/>
            </a:xfrm>
          </p:grpSpPr>
          <p:sp>
            <p:nvSpPr>
              <p:cNvPr id="57" name="Freeform 5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8" name="Group 37"/>
          <p:cNvGrpSpPr/>
          <p:nvPr/>
        </p:nvGrpSpPr>
        <p:grpSpPr>
          <a:xfrm>
            <a:off x="8989036" y="2436450"/>
            <a:ext cx="515971" cy="2169799"/>
            <a:chOff x="8534400" y="1981200"/>
            <a:chExt cx="595991" cy="2163589"/>
          </a:xfrm>
        </p:grpSpPr>
        <p:cxnSp>
          <p:nvCxnSpPr>
            <p:cNvPr id="39" name="Straight Connector 3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513413" y="2130627"/>
            <a:ext cx="1305987" cy="3127174"/>
            <a:chOff x="1513413" y="2130627"/>
            <a:chExt cx="1305987" cy="3127174"/>
          </a:xfrm>
        </p:grpSpPr>
        <p:sp>
          <p:nvSpPr>
            <p:cNvPr id="23" name="Rectangle 22"/>
            <p:cNvSpPr/>
            <p:nvPr/>
          </p:nvSpPr>
          <p:spPr>
            <a:xfrm>
              <a:off x="1604220"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05" name="Group 104"/>
            <p:cNvGrpSpPr/>
            <p:nvPr/>
          </p:nvGrpSpPr>
          <p:grpSpPr>
            <a:xfrm>
              <a:off x="1513413" y="2133600"/>
              <a:ext cx="1305987" cy="2819400"/>
              <a:chOff x="1742013" y="2971800"/>
              <a:chExt cx="1305987" cy="2819400"/>
            </a:xfrm>
          </p:grpSpPr>
          <p:sp>
            <p:nvSpPr>
              <p:cNvPr id="107" name="Rectangle 10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1917329"/>
                <a:chOff x="1905000" y="3378571"/>
                <a:chExt cx="981004" cy="1917329"/>
              </a:xfrm>
            </p:grpSpPr>
            <p:grpSp>
              <p:nvGrpSpPr>
                <p:cNvPr id="110" name="Group 109"/>
                <p:cNvGrpSpPr/>
                <p:nvPr/>
              </p:nvGrpSpPr>
              <p:grpSpPr>
                <a:xfrm>
                  <a:off x="1905000" y="3378571"/>
                  <a:ext cx="981004" cy="234942"/>
                  <a:chOff x="3717645" y="1687844"/>
                  <a:chExt cx="981004" cy="234942"/>
                </a:xfrm>
              </p:grpSpPr>
              <p:sp>
                <p:nvSpPr>
                  <p:cNvPr id="131" name="Rectangle 1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3" name="Straight Connector 132"/>
                  <p:cNvCxnSpPr>
                    <a:stCxn id="196" idx="3"/>
                    <a:endCxn id="1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1905000" y="3709142"/>
                  <a:ext cx="981004" cy="234942"/>
                  <a:chOff x="3717645" y="1687844"/>
                  <a:chExt cx="981004" cy="234942"/>
                </a:xfrm>
              </p:grpSpPr>
              <p:sp>
                <p:nvSpPr>
                  <p:cNvPr id="128" name="Rectangle 1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a:stCxn id="202" idx="3"/>
                    <a:endCxn id="2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4038600"/>
                  <a:ext cx="981004" cy="234942"/>
                  <a:chOff x="3717645" y="1687844"/>
                  <a:chExt cx="981004" cy="234942"/>
                </a:xfrm>
              </p:grpSpPr>
              <p:sp>
                <p:nvSpPr>
                  <p:cNvPr id="125" name="Rectangle 1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381500"/>
                  <a:ext cx="981004" cy="234942"/>
                  <a:chOff x="3717645" y="1687844"/>
                  <a:chExt cx="981004" cy="234942"/>
                </a:xfrm>
              </p:grpSpPr>
              <p:sp>
                <p:nvSpPr>
                  <p:cNvPr id="122" name="Rectangle 1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712071"/>
                  <a:ext cx="981004" cy="234942"/>
                  <a:chOff x="3717645" y="1687844"/>
                  <a:chExt cx="981004" cy="234942"/>
                </a:xfrm>
              </p:grpSpPr>
              <p:sp>
                <p:nvSpPr>
                  <p:cNvPr id="119" name="Rectangle 1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5060958"/>
                  <a:ext cx="981004" cy="234942"/>
                  <a:chOff x="3717645" y="1687844"/>
                  <a:chExt cx="981004" cy="234942"/>
                </a:xfrm>
              </p:grpSpPr>
              <p:sp>
                <p:nvSpPr>
                  <p:cNvPr id="116" name="Rectangle 1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09" name="TextBox 10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6" name="TextBox 105"/>
            <p:cNvSpPr txBox="1"/>
            <p:nvPr/>
          </p:nvSpPr>
          <p:spPr>
            <a:xfrm>
              <a:off x="1740022" y="4887409"/>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83" name="Group 82"/>
          <p:cNvGrpSpPr/>
          <p:nvPr/>
        </p:nvGrpSpPr>
        <p:grpSpPr>
          <a:xfrm>
            <a:off x="2947520" y="2133601"/>
            <a:ext cx="1313752" cy="3124200"/>
            <a:chOff x="2947520" y="2133601"/>
            <a:chExt cx="1313752" cy="3124200"/>
          </a:xfrm>
        </p:grpSpPr>
        <p:sp>
          <p:nvSpPr>
            <p:cNvPr id="22" name="Rectangle 21"/>
            <p:cNvSpPr/>
            <p:nvPr/>
          </p:nvSpPr>
          <p:spPr>
            <a:xfrm>
              <a:off x="303306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35" name="Group 134"/>
            <p:cNvGrpSpPr/>
            <p:nvPr/>
          </p:nvGrpSpPr>
          <p:grpSpPr>
            <a:xfrm>
              <a:off x="2947520" y="2133601"/>
              <a:ext cx="1313752" cy="2819400"/>
              <a:chOff x="1742013" y="2971800"/>
              <a:chExt cx="1305987" cy="2819400"/>
            </a:xfrm>
          </p:grpSpPr>
          <p:sp>
            <p:nvSpPr>
              <p:cNvPr id="137" name="Rectangle 13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8" name="Group 137"/>
              <p:cNvGrpSpPr/>
              <p:nvPr/>
            </p:nvGrpSpPr>
            <p:grpSpPr>
              <a:xfrm>
                <a:off x="1889935" y="3530971"/>
                <a:ext cx="981004" cy="1917329"/>
                <a:chOff x="1905000" y="3378571"/>
                <a:chExt cx="981004" cy="1917329"/>
              </a:xfrm>
            </p:grpSpPr>
            <p:grpSp>
              <p:nvGrpSpPr>
                <p:cNvPr id="140" name="Group 139"/>
                <p:cNvGrpSpPr/>
                <p:nvPr/>
              </p:nvGrpSpPr>
              <p:grpSpPr>
                <a:xfrm>
                  <a:off x="1905000" y="3378571"/>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1905000" y="3709142"/>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4038600"/>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381500"/>
                  <a:ext cx="981004" cy="234942"/>
                  <a:chOff x="3717645" y="1687844"/>
                  <a:chExt cx="981004" cy="234942"/>
                </a:xfrm>
              </p:grpSpPr>
              <p:sp>
                <p:nvSpPr>
                  <p:cNvPr id="152" name="Rectangle 1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712071"/>
                  <a:ext cx="981004" cy="234942"/>
                  <a:chOff x="3717645" y="1687844"/>
                  <a:chExt cx="981004" cy="234942"/>
                </a:xfrm>
              </p:grpSpPr>
              <p:sp>
                <p:nvSpPr>
                  <p:cNvPr id="149" name="Rectangle 1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5060958"/>
                  <a:ext cx="981004" cy="234942"/>
                  <a:chOff x="3717645" y="1687844"/>
                  <a:chExt cx="981004" cy="234942"/>
                </a:xfrm>
              </p:grpSpPr>
              <p:sp>
                <p:nvSpPr>
                  <p:cNvPr id="146" name="Rectangle 1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9" name="TextBox 13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6" name="TextBox 135"/>
            <p:cNvSpPr txBox="1"/>
            <p:nvPr/>
          </p:nvSpPr>
          <p:spPr>
            <a:xfrm>
              <a:off x="3154577" y="4887409"/>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82" name="Group 81"/>
          <p:cNvGrpSpPr/>
          <p:nvPr/>
        </p:nvGrpSpPr>
        <p:grpSpPr>
          <a:xfrm>
            <a:off x="4727575" y="2124798"/>
            <a:ext cx="1500474" cy="3131943"/>
            <a:chOff x="4727575" y="2124798"/>
            <a:chExt cx="1500474" cy="3131943"/>
          </a:xfrm>
        </p:grpSpPr>
        <p:cxnSp>
          <p:nvCxnSpPr>
            <p:cNvPr id="26" name="Straight Connector 25"/>
            <p:cNvCxnSpPr/>
            <p:nvPr/>
          </p:nvCxnSpPr>
          <p:spPr>
            <a:xfrm>
              <a:off x="5824387"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824387"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824387"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824387"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819124"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5" name="Group 164"/>
            <p:cNvGrpSpPr/>
            <p:nvPr/>
          </p:nvGrpSpPr>
          <p:grpSpPr>
            <a:xfrm>
              <a:off x="4727575" y="2125724"/>
              <a:ext cx="1313752" cy="2819400"/>
              <a:chOff x="1742013" y="2971800"/>
              <a:chExt cx="1305987" cy="2819400"/>
            </a:xfrm>
          </p:grpSpPr>
          <p:sp>
            <p:nvSpPr>
              <p:cNvPr id="167" name="Rectangle 16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8" name="Group 167"/>
              <p:cNvGrpSpPr/>
              <p:nvPr/>
            </p:nvGrpSpPr>
            <p:grpSpPr>
              <a:xfrm>
                <a:off x="1889935" y="3530971"/>
                <a:ext cx="981004" cy="1917329"/>
                <a:chOff x="1905000" y="3378571"/>
                <a:chExt cx="981004" cy="1917329"/>
              </a:xfrm>
            </p:grpSpPr>
            <p:grpSp>
              <p:nvGrpSpPr>
                <p:cNvPr id="170" name="Group 169"/>
                <p:cNvGrpSpPr/>
                <p:nvPr/>
              </p:nvGrpSpPr>
              <p:grpSpPr>
                <a:xfrm>
                  <a:off x="1905000" y="3378571"/>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1" name="Group 170"/>
                <p:cNvGrpSpPr/>
                <p:nvPr/>
              </p:nvGrpSpPr>
              <p:grpSpPr>
                <a:xfrm>
                  <a:off x="1905000" y="3709142"/>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712071"/>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5060958"/>
                  <a:ext cx="981004" cy="234942"/>
                  <a:chOff x="3717645" y="1687844"/>
                  <a:chExt cx="981004" cy="234942"/>
                </a:xfrm>
              </p:grpSpPr>
              <p:sp>
                <p:nvSpPr>
                  <p:cNvPr id="176" name="Rectangle 1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9" name="TextBox 16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6" name="TextBox 165"/>
            <p:cNvSpPr txBox="1"/>
            <p:nvPr/>
          </p:nvSpPr>
          <p:spPr>
            <a:xfrm>
              <a:off x="4861254"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grpSp>
        <p:nvGrpSpPr>
          <p:cNvPr id="35" name="Group 34"/>
          <p:cNvGrpSpPr/>
          <p:nvPr/>
        </p:nvGrpSpPr>
        <p:grpSpPr>
          <a:xfrm>
            <a:off x="7671920" y="2133601"/>
            <a:ext cx="1317109" cy="3124200"/>
            <a:chOff x="7671920" y="2133601"/>
            <a:chExt cx="1317109" cy="3124200"/>
          </a:xfrm>
        </p:grpSpPr>
        <p:sp>
          <p:nvSpPr>
            <p:cNvPr id="36" name="Rectangle 35"/>
            <p:cNvSpPr/>
            <p:nvPr/>
          </p:nvSpPr>
          <p:spPr>
            <a:xfrm>
              <a:off x="7756198"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95" name="Group 194"/>
            <p:cNvGrpSpPr/>
            <p:nvPr/>
          </p:nvGrpSpPr>
          <p:grpSpPr>
            <a:xfrm>
              <a:off x="7671920" y="2133601"/>
              <a:ext cx="1313752" cy="2832100"/>
              <a:chOff x="1742013" y="2971800"/>
              <a:chExt cx="1305987" cy="2832100"/>
            </a:xfrm>
          </p:grpSpPr>
          <p:sp>
            <p:nvSpPr>
              <p:cNvPr id="197" name="Rectangle 196"/>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8" name="Group 197"/>
              <p:cNvGrpSpPr/>
              <p:nvPr/>
            </p:nvGrpSpPr>
            <p:grpSpPr>
              <a:xfrm>
                <a:off x="1889935" y="3530971"/>
                <a:ext cx="981004" cy="1917329"/>
                <a:chOff x="1905000" y="3378571"/>
                <a:chExt cx="981004" cy="1917329"/>
              </a:xfrm>
            </p:grpSpPr>
            <p:grpSp>
              <p:nvGrpSpPr>
                <p:cNvPr id="200" name="Group 199"/>
                <p:cNvGrpSpPr/>
                <p:nvPr/>
              </p:nvGrpSpPr>
              <p:grpSpPr>
                <a:xfrm>
                  <a:off x="1905000" y="3378571"/>
                  <a:ext cx="981004" cy="234942"/>
                  <a:chOff x="3717645" y="1687844"/>
                  <a:chExt cx="981004" cy="234942"/>
                </a:xfrm>
              </p:grpSpPr>
              <p:sp>
                <p:nvSpPr>
                  <p:cNvPr id="221" name="Rectangle 22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1905000" y="3709142"/>
                  <a:ext cx="981004" cy="234942"/>
                  <a:chOff x="3717645" y="1687844"/>
                  <a:chExt cx="981004" cy="234942"/>
                </a:xfrm>
              </p:grpSpPr>
              <p:sp>
                <p:nvSpPr>
                  <p:cNvPr id="218" name="Rectangle 2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4038600"/>
                  <a:ext cx="981004" cy="234942"/>
                  <a:chOff x="3717645" y="1687844"/>
                  <a:chExt cx="981004" cy="234942"/>
                </a:xfrm>
              </p:grpSpPr>
              <p:sp>
                <p:nvSpPr>
                  <p:cNvPr id="215" name="Rectangle 21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381500"/>
                  <a:ext cx="981004" cy="234942"/>
                  <a:chOff x="3717645" y="1687844"/>
                  <a:chExt cx="981004" cy="234942"/>
                </a:xfrm>
              </p:grpSpPr>
              <p:sp>
                <p:nvSpPr>
                  <p:cNvPr id="212" name="Rectangle 2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712071"/>
                  <a:ext cx="981004" cy="234942"/>
                  <a:chOff x="3717645" y="1687844"/>
                  <a:chExt cx="981004" cy="234942"/>
                </a:xfrm>
              </p:grpSpPr>
              <p:sp>
                <p:nvSpPr>
                  <p:cNvPr id="209" name="Rectangle 2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5060958"/>
                  <a:ext cx="981004" cy="234942"/>
                  <a:chOff x="3717645" y="1687844"/>
                  <a:chExt cx="981004" cy="234942"/>
                </a:xfrm>
              </p:grpSpPr>
              <p:sp>
                <p:nvSpPr>
                  <p:cNvPr id="206" name="Rectangle 2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9" name="TextBox 19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6" name="TextBox 195"/>
            <p:cNvSpPr txBox="1"/>
            <p:nvPr/>
          </p:nvSpPr>
          <p:spPr>
            <a:xfrm>
              <a:off x="7877705" y="4887409"/>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89" name="Group 88"/>
          <p:cNvGrpSpPr/>
          <p:nvPr/>
        </p:nvGrpSpPr>
        <p:grpSpPr>
          <a:xfrm>
            <a:off x="7715764" y="1551486"/>
            <a:ext cx="3016453" cy="534921"/>
            <a:chOff x="7715764" y="1551486"/>
            <a:chExt cx="3016453" cy="534921"/>
          </a:xfrm>
        </p:grpSpPr>
        <p:grpSp>
          <p:nvGrpSpPr>
            <p:cNvPr id="86" name="Group 85"/>
            <p:cNvGrpSpPr/>
            <p:nvPr/>
          </p:nvGrpSpPr>
          <p:grpSpPr>
            <a:xfrm>
              <a:off x="7715764" y="1551486"/>
              <a:ext cx="3016452" cy="534921"/>
              <a:chOff x="7715764" y="1551486"/>
              <a:chExt cx="3016452" cy="534921"/>
            </a:xfrm>
          </p:grpSpPr>
          <p:cxnSp>
            <p:nvCxnSpPr>
              <p:cNvPr id="10" name="Straight Connector 9"/>
              <p:cNvCxnSpPr/>
              <p:nvPr/>
            </p:nvCxnSpPr>
            <p:spPr>
              <a:xfrm>
                <a:off x="7715764"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715764" y="1995811"/>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8350804" y="1551486"/>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cxnSp>
          <p:nvCxnSpPr>
            <p:cNvPr id="11" name="Straight Connector 10"/>
            <p:cNvCxnSpPr/>
            <p:nvPr/>
          </p:nvCxnSpPr>
          <p:spPr>
            <a:xfrm>
              <a:off x="10732217"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9458756" y="2120900"/>
            <a:ext cx="1313752" cy="3135841"/>
            <a:chOff x="9458756" y="2120900"/>
            <a:chExt cx="1313752" cy="3135841"/>
          </a:xfrm>
        </p:grpSpPr>
        <p:sp>
          <p:nvSpPr>
            <p:cNvPr id="37" name="Rectangle 36"/>
            <p:cNvSpPr/>
            <p:nvPr/>
          </p:nvSpPr>
          <p:spPr>
            <a:xfrm>
              <a:off x="9542255"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225" name="Group 224"/>
            <p:cNvGrpSpPr/>
            <p:nvPr/>
          </p:nvGrpSpPr>
          <p:grpSpPr>
            <a:xfrm>
              <a:off x="9458756" y="2120900"/>
              <a:ext cx="1313752" cy="2827867"/>
              <a:chOff x="1742013" y="2971799"/>
              <a:chExt cx="1305987" cy="2827867"/>
            </a:xfrm>
          </p:grpSpPr>
          <p:sp>
            <p:nvSpPr>
              <p:cNvPr id="227" name="Rectangle 226"/>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8" name="Group 227"/>
              <p:cNvGrpSpPr/>
              <p:nvPr/>
            </p:nvGrpSpPr>
            <p:grpSpPr>
              <a:xfrm>
                <a:off x="1889935" y="3530971"/>
                <a:ext cx="981004" cy="1917329"/>
                <a:chOff x="1905000" y="3378571"/>
                <a:chExt cx="981004" cy="1917329"/>
              </a:xfrm>
            </p:grpSpPr>
            <p:grpSp>
              <p:nvGrpSpPr>
                <p:cNvPr id="230" name="Group 229"/>
                <p:cNvGrpSpPr/>
                <p:nvPr/>
              </p:nvGrpSpPr>
              <p:grpSpPr>
                <a:xfrm>
                  <a:off x="1905000" y="3378571"/>
                  <a:ext cx="981004" cy="234942"/>
                  <a:chOff x="3717645" y="1687844"/>
                  <a:chExt cx="981004" cy="234942"/>
                </a:xfrm>
              </p:grpSpPr>
              <p:sp>
                <p:nvSpPr>
                  <p:cNvPr id="251" name="Rectangle 2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1" name="Group 230"/>
                <p:cNvGrpSpPr/>
                <p:nvPr/>
              </p:nvGrpSpPr>
              <p:grpSpPr>
                <a:xfrm>
                  <a:off x="1905000" y="3709142"/>
                  <a:ext cx="981004" cy="234942"/>
                  <a:chOff x="3717645" y="1687844"/>
                  <a:chExt cx="981004" cy="234942"/>
                </a:xfrm>
              </p:grpSpPr>
              <p:sp>
                <p:nvSpPr>
                  <p:cNvPr id="248" name="Rectangle 2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4038600"/>
                  <a:ext cx="981004" cy="234942"/>
                  <a:chOff x="3717645" y="1687844"/>
                  <a:chExt cx="981004" cy="234942"/>
                </a:xfrm>
              </p:grpSpPr>
              <p:sp>
                <p:nvSpPr>
                  <p:cNvPr id="245" name="Rectangle 2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381500"/>
                  <a:ext cx="981004" cy="234942"/>
                  <a:chOff x="3717645" y="1687844"/>
                  <a:chExt cx="981004" cy="234942"/>
                </a:xfrm>
              </p:grpSpPr>
              <p:sp>
                <p:nvSpPr>
                  <p:cNvPr id="242" name="Rectangle 2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712071"/>
                  <a:ext cx="981004" cy="234942"/>
                  <a:chOff x="3717645" y="1687844"/>
                  <a:chExt cx="981004" cy="234942"/>
                </a:xfrm>
              </p:grpSpPr>
              <p:sp>
                <p:nvSpPr>
                  <p:cNvPr id="239" name="Rectangle 2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5060958"/>
                  <a:ext cx="981004" cy="234942"/>
                  <a:chOff x="3717645" y="1687844"/>
                  <a:chExt cx="981004" cy="234942"/>
                </a:xfrm>
              </p:grpSpPr>
              <p:sp>
                <p:nvSpPr>
                  <p:cNvPr id="236" name="Rectangle 2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29" name="TextBox 22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6" name="TextBox 225"/>
            <p:cNvSpPr txBox="1"/>
            <p:nvPr/>
          </p:nvSpPr>
          <p:spPr>
            <a:xfrm>
              <a:off x="9586782"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sp>
        <p:nvSpPr>
          <p:cNvPr id="257" name="Rounded Rectangle 256"/>
          <p:cNvSpPr/>
          <p:nvPr/>
        </p:nvSpPr>
        <p:spPr>
          <a:xfrm>
            <a:off x="1143000" y="52959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1104900" y="60198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 must constrain every stage’s action unit </a:t>
            </a:r>
            <a:endParaRPr lang="en-US" sz="2800" dirty="0">
              <a:latin typeface="Gadugi" charset="0"/>
              <a:ea typeface="Gadugi" charset="0"/>
              <a:cs typeface="Gadugi" charset="0"/>
            </a:endParaRPr>
          </a:p>
        </p:txBody>
      </p:sp>
      <p:sp>
        <p:nvSpPr>
          <p:cNvPr id="254" name="Right Arrow 253"/>
          <p:cNvSpPr/>
          <p:nvPr/>
        </p:nvSpPr>
        <p:spPr>
          <a:xfrm>
            <a:off x="13716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27432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43815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59817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7543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067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91" name="Group 90"/>
          <p:cNvGrpSpPr/>
          <p:nvPr/>
        </p:nvGrpSpPr>
        <p:grpSpPr>
          <a:xfrm>
            <a:off x="1524000" y="1563190"/>
            <a:ext cx="4495800" cy="532857"/>
            <a:chOff x="1524000" y="1563190"/>
            <a:chExt cx="4495800" cy="532857"/>
          </a:xfrm>
        </p:grpSpPr>
        <p:grpSp>
          <p:nvGrpSpPr>
            <p:cNvPr id="87" name="Group 86"/>
            <p:cNvGrpSpPr/>
            <p:nvPr/>
          </p:nvGrpSpPr>
          <p:grpSpPr>
            <a:xfrm>
              <a:off x="1527280" y="1563190"/>
              <a:ext cx="4484990" cy="444331"/>
              <a:chOff x="1527280" y="1563190"/>
              <a:chExt cx="4484990" cy="444331"/>
            </a:xfrm>
          </p:grpSpPr>
          <p:cxnSp>
            <p:nvCxnSpPr>
              <p:cNvPr id="15" name="Straight Connector 14"/>
              <p:cNvCxnSpPr/>
              <p:nvPr/>
            </p:nvCxnSpPr>
            <p:spPr>
              <a:xfrm flipH="1">
                <a:off x="1527280" y="2007521"/>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797367" y="1563190"/>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cxnSp>
          <p:nvCxnSpPr>
            <p:cNvPr id="264" name="Straight Connector 263"/>
            <p:cNvCxnSpPr/>
            <p:nvPr/>
          </p:nvCxnSpPr>
          <p:spPr>
            <a:xfrm>
              <a:off x="60198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15240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200"/>
                                  </p:stCondLst>
                                  <p:childTnLst>
                                    <p:set>
                                      <p:cBhvr>
                                        <p:cTn id="23" dur="1" fill="hold">
                                          <p:stCondLst>
                                            <p:cond delay="0"/>
                                          </p:stCondLst>
                                        </p:cTn>
                                        <p:tgtEl>
                                          <p:spTgt spid="255"/>
                                        </p:tgtEl>
                                        <p:attrNameLst>
                                          <p:attrName>style.visibility</p:attrName>
                                        </p:attrNameLst>
                                      </p:cBhvr>
                                      <p:to>
                                        <p:strVal val="visible"/>
                                      </p:to>
                                    </p:set>
                                  </p:childTnLst>
                                </p:cTn>
                              </p:par>
                            </p:childTnLst>
                          </p:cTn>
                        </p:par>
                        <p:par>
                          <p:cTn id="24" fill="hold">
                            <p:stCondLst>
                              <p:cond delay="200"/>
                            </p:stCondLst>
                            <p:childTnLst>
                              <p:par>
                                <p:cTn id="25" presetID="1" presetClass="entr" presetSubtype="0" fill="hold" nodeType="afterEffect">
                                  <p:stCondLst>
                                    <p:cond delay="200"/>
                                  </p:stCondLst>
                                  <p:childTnLst>
                                    <p:set>
                                      <p:cBhvr>
                                        <p:cTn id="26" dur="1" fill="hold">
                                          <p:stCondLst>
                                            <p:cond delay="0"/>
                                          </p:stCondLst>
                                        </p:cTn>
                                        <p:tgtEl>
                                          <p:spTgt spid="83"/>
                                        </p:tgtEl>
                                        <p:attrNameLst>
                                          <p:attrName>style.visibility</p:attrName>
                                        </p:attrNameLst>
                                      </p:cBhvr>
                                      <p:to>
                                        <p:strVal val="visible"/>
                                      </p:to>
                                    </p:set>
                                  </p:childTnLst>
                                </p:cTn>
                              </p:par>
                            </p:childTnLst>
                          </p:cTn>
                        </p:par>
                        <p:par>
                          <p:cTn id="27" fill="hold">
                            <p:stCondLst>
                              <p:cond delay="400"/>
                            </p:stCondLst>
                            <p:childTnLst>
                              <p:par>
                                <p:cTn id="28" presetID="1" presetClass="entr" presetSubtype="0" fill="hold" grpId="0" nodeType="afterEffect">
                                  <p:stCondLst>
                                    <p:cond delay="200"/>
                                  </p:stCondLst>
                                  <p:childTnLst>
                                    <p:set>
                                      <p:cBhvr>
                                        <p:cTn id="29" dur="1" fill="hold">
                                          <p:stCondLst>
                                            <p:cond delay="0"/>
                                          </p:stCondLst>
                                        </p:cTn>
                                        <p:tgtEl>
                                          <p:spTgt spid="258"/>
                                        </p:tgtEl>
                                        <p:attrNameLst>
                                          <p:attrName>style.visibility</p:attrName>
                                        </p:attrNameLst>
                                      </p:cBhvr>
                                      <p:to>
                                        <p:strVal val="visible"/>
                                      </p:to>
                                    </p:set>
                                  </p:childTnLst>
                                </p:cTn>
                              </p:par>
                            </p:childTnLst>
                          </p:cTn>
                        </p:par>
                        <p:par>
                          <p:cTn id="30" fill="hold">
                            <p:stCondLst>
                              <p:cond delay="600"/>
                            </p:stCondLst>
                            <p:childTnLst>
                              <p:par>
                                <p:cTn id="31" presetID="1" presetClass="entr" presetSubtype="0" fill="hold" nodeType="afterEffect">
                                  <p:stCondLst>
                                    <p:cond delay="200"/>
                                  </p:stCondLst>
                                  <p:childTnLst>
                                    <p:set>
                                      <p:cBhvr>
                                        <p:cTn id="32" dur="1" fill="hold">
                                          <p:stCondLst>
                                            <p:cond delay="0"/>
                                          </p:stCondLst>
                                        </p:cTn>
                                        <p:tgtEl>
                                          <p:spTgt spid="31"/>
                                        </p:tgtEl>
                                        <p:attrNameLst>
                                          <p:attrName>style.visibility</p:attrName>
                                        </p:attrNameLst>
                                      </p:cBhvr>
                                      <p:to>
                                        <p:strVal val="visible"/>
                                      </p:to>
                                    </p:set>
                                  </p:childTnLst>
                                </p:cTn>
                              </p:par>
                            </p:childTnLst>
                          </p:cTn>
                        </p:par>
                        <p:par>
                          <p:cTn id="33" fill="hold">
                            <p:stCondLst>
                              <p:cond delay="800"/>
                            </p:stCondLst>
                            <p:childTnLst>
                              <p:par>
                                <p:cTn id="34" presetID="1" presetClass="entr" presetSubtype="0" fill="hold" nodeType="afterEffect">
                                  <p:stCondLst>
                                    <p:cond delay="200"/>
                                  </p:stCondLst>
                                  <p:childTnLst>
                                    <p:set>
                                      <p:cBhvr>
                                        <p:cTn id="35" dur="1" fill="hold">
                                          <p:stCondLst>
                                            <p:cond delay="0"/>
                                          </p:stCondLst>
                                        </p:cTn>
                                        <p:tgtEl>
                                          <p:spTgt spid="8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61"/>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200"/>
                                  </p:stCondLst>
                                  <p:childTnLst>
                                    <p:set>
                                      <p:cBhvr>
                                        <p:cTn id="54" dur="1" fill="hold">
                                          <p:stCondLst>
                                            <p:cond delay="0"/>
                                          </p:stCondLst>
                                        </p:cTn>
                                        <p:tgtEl>
                                          <p:spTgt spid="38"/>
                                        </p:tgtEl>
                                        <p:attrNameLst>
                                          <p:attrName>style.visibility</p:attrName>
                                        </p:attrNameLst>
                                      </p:cBhvr>
                                      <p:to>
                                        <p:strVal val="visible"/>
                                      </p:to>
                                    </p:set>
                                  </p:childTnLst>
                                </p:cTn>
                              </p:par>
                            </p:childTnLst>
                          </p:cTn>
                        </p:par>
                        <p:par>
                          <p:cTn id="55" fill="hold">
                            <p:stCondLst>
                              <p:cond delay="200"/>
                            </p:stCondLst>
                            <p:childTnLst>
                              <p:par>
                                <p:cTn id="56" presetID="1" presetClass="entr" presetSubtype="0" fill="hold" grpId="0" nodeType="afterEffect">
                                  <p:stCondLst>
                                    <p:cond delay="200"/>
                                  </p:stCondLst>
                                  <p:childTnLst>
                                    <p:set>
                                      <p:cBhvr>
                                        <p:cTn id="57" dur="1" fill="hold">
                                          <p:stCondLst>
                                            <p:cond delay="0"/>
                                          </p:stCondLst>
                                        </p:cTn>
                                        <p:tgtEl>
                                          <p:spTgt spid="262"/>
                                        </p:tgtEl>
                                        <p:attrNameLst>
                                          <p:attrName>style.visibility</p:attrName>
                                        </p:attrNameLst>
                                      </p:cBhvr>
                                      <p:to>
                                        <p:strVal val="visible"/>
                                      </p:to>
                                    </p:set>
                                  </p:childTnLst>
                                </p:cTn>
                              </p:par>
                            </p:childTnLst>
                          </p:cTn>
                        </p:par>
                        <p:par>
                          <p:cTn id="58" fill="hold">
                            <p:stCondLst>
                              <p:cond delay="400"/>
                            </p:stCondLst>
                            <p:childTnLst>
                              <p:par>
                                <p:cTn id="59" presetID="1" presetClass="entr" presetSubtype="0" fill="hold" nodeType="afterEffect">
                                  <p:stCondLst>
                                    <p:cond delay="0"/>
                                  </p:stCondLst>
                                  <p:childTnLst>
                                    <p:set>
                                      <p:cBhvr>
                                        <p:cTn id="60" dur="1" fill="hold">
                                          <p:stCondLst>
                                            <p:cond delay="0"/>
                                          </p:stCondLst>
                                        </p:cTn>
                                        <p:tgtEl>
                                          <p:spTgt spid="9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7" grpId="0" animBg="1"/>
      <p:bldP spid="259" grpId="0" animBg="1"/>
      <p:bldP spid="254" grpId="0" animBg="1"/>
      <p:bldP spid="255" grpId="0" animBg="1"/>
      <p:bldP spid="258" grpId="0" animBg="1"/>
      <p:bldP spid="260" grpId="0" animBg="1"/>
      <p:bldP spid="261" grpId="0" animBg="1"/>
      <p:bldP spid="2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grpSp>
        <p:nvGrpSpPr>
          <p:cNvPr id="191" name="Group 190"/>
          <p:cNvGrpSpPr/>
          <p:nvPr/>
        </p:nvGrpSpPr>
        <p:grpSpPr>
          <a:xfrm>
            <a:off x="9982200" y="2514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134600" y="2667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287000" y="2819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439400" y="2971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591800" y="3124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 name="Rounded Rectangle 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5" name="Rectangle 4"/>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6" name="Rectangle 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7" name="TextBox 6"/>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9" name="TextBox 8"/>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0" name="Rectangle 9"/>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1" name="Rectangle 10"/>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2" name="Trapezoid 11"/>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3" name="TextBox 12"/>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14" name="Trapezoid 13"/>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5" name="TextBox 14"/>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16" name="Trapezoid 15"/>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7" name="TextBox 16"/>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18" name="Rectangle 17"/>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19" name="Straight Arrow Connector 18"/>
          <p:cNvCxnSpPr>
            <a:stCxn id="19"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0" idx="2"/>
            <a:endCxn id="24"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21"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4"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6" idx="2"/>
            <a:endCxn id="27"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27" name="Straight Arrow Connector 26"/>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 / cycle</a:t>
            </a:r>
            <a:endParaRPr lang="en-US" sz="4000" dirty="0"/>
          </a:p>
        </p:txBody>
      </p:sp>
      <p:sp>
        <p:nvSpPr>
          <p:cNvPr id="29" name="Rounded Rectangle 2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9" grpId="0"/>
      <p:bldP spid="26" grpId="0" animBg="1"/>
      <p:bldP spid="26" grpId="1" animBg="1"/>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28173018"/>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794513636"/>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847186572"/>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41</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72686019"/>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4856625"/>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for programming high-speed routers</a:t>
            </a:r>
          </a:p>
          <a:p>
            <a:pPr lvl="1"/>
            <a:r>
              <a:rPr lang="en-US" dirty="0"/>
              <a:t>N</a:t>
            </a:r>
            <a:r>
              <a:rPr lang="en-US" dirty="0" smtClean="0"/>
              <a:t>etwork measurement</a:t>
            </a:r>
          </a:p>
          <a:p>
            <a:pPr lvl="1"/>
            <a:r>
              <a:rPr lang="en-US" dirty="0" smtClean="0"/>
              <a:t>Host networking</a:t>
            </a:r>
          </a:p>
          <a:p>
            <a:pPr lvl="1"/>
            <a:endParaRPr lang="en-US" dirty="0"/>
          </a:p>
          <a:p>
            <a:r>
              <a:rPr lang="en-US" dirty="0" smtClean="0"/>
              <a:t>Hardware and software for </a:t>
            </a:r>
            <a:r>
              <a:rPr lang="en-US" smtClean="0"/>
              <a:t>specialized distributed systems</a:t>
            </a:r>
            <a:endParaRPr lang="en-US" dirty="0" smtClean="0"/>
          </a:p>
          <a:p>
            <a:pPr lvl="1"/>
            <a:r>
              <a:rPr lang="en-US" dirty="0" smtClean="0"/>
              <a:t>The end of Moore’s law makes specialization a necessity, not a luxury</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 compilers, etc</a:t>
            </a:r>
            <a:r>
              <a:rPr lang="en-US" dirty="0" smtClean="0"/>
              <a:t>.</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71600"/>
            <a:ext cx="5105400" cy="3684085"/>
            <a:chOff x="673100" y="1873103"/>
            <a:chExt cx="5181289"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8"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51054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a:t>
            </a:r>
            <a:r>
              <a:rPr lang="en-US" sz="2400" dirty="0" smtClean="0"/>
              <a:t>primitives </a:t>
            </a:r>
            <a:r>
              <a:rPr lang="en-US" sz="2400" dirty="0"/>
              <a:t>for high-speed </a:t>
            </a:r>
            <a:r>
              <a:rPr lang="en-US" sz="2400" dirty="0" smtClean="0"/>
              <a:t>programming </a:t>
            </a:r>
            <a:r>
              <a:rPr lang="en-US" sz="2400" dirty="0"/>
              <a:t>of streaming algorithms</a:t>
            </a:r>
          </a:p>
          <a:p>
            <a:pPr lvl="2"/>
            <a:r>
              <a:rPr lang="en-US" sz="2400" dirty="0"/>
              <a:t>A </a:t>
            </a:r>
            <a:r>
              <a:rPr lang="en-US" sz="2400" dirty="0" smtClean="0"/>
              <a:t>compiler to compile algorithms to these primitives</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0"/>
                                  </p:iterate>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5.xml><?xml version="1.0" encoding="utf-8"?>
<p:tagLst xmlns:a="http://schemas.openxmlformats.org/drawingml/2006/main" xmlns:r="http://schemas.openxmlformats.org/officeDocument/2006/relationships" xmlns:p="http://schemas.openxmlformats.org/presentationml/2006/main">
  <p:tag name="TIMING" val="|0.5|37.3|9.2"/>
</p:tagLst>
</file>

<file path=ppt/tags/tag16.xml><?xml version="1.0" encoding="utf-8"?>
<p:tagLst xmlns:a="http://schemas.openxmlformats.org/drawingml/2006/main" xmlns:r="http://schemas.openxmlformats.org/officeDocument/2006/relationships" xmlns:p="http://schemas.openxmlformats.org/presentationml/2006/main">
  <p:tag name="TIMING" val="|12.8|37|10.9"/>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13468</TotalTime>
  <Words>13614</Words>
  <Application>Microsoft Macintosh PowerPoint</Application>
  <PresentationFormat>Widescreen</PresentationFormat>
  <Paragraphs>1850</Paragraphs>
  <Slides>87</Slides>
  <Notes>78</Notes>
  <HiddenSlides>24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87</vt:i4>
      </vt:variant>
    </vt:vector>
  </HeadingPairs>
  <TitlesOfParts>
    <vt:vector size="93" baseType="lpstr">
      <vt:lpstr>Calibri</vt:lpstr>
      <vt:lpstr>Gadugi</vt:lpstr>
      <vt:lpstr>Seravek</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Programming streaming algorithms</vt:lpstr>
      <vt:lpstr>A fixed-function router pipeline</vt:lpstr>
      <vt:lpstr>A programmable atom pipeline</vt:lpstr>
      <vt:lpstr>Compiling algorithms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5618</cp:revision>
  <dcterms:created xsi:type="dcterms:W3CDTF">2015-11-20T07:11:46Z</dcterms:created>
  <dcterms:modified xsi:type="dcterms:W3CDTF">2017-02-18T17:21:31Z</dcterms:modified>
</cp:coreProperties>
</file>