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20"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52" r:id="rId24"/>
    <p:sldId id="447"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53951" autoAdjust="0"/>
  </p:normalViewPr>
  <p:slideViewPr>
    <p:cSldViewPr showGuides="1">
      <p:cViewPr>
        <p:scale>
          <a:sx n="68" d="100"/>
          <a:sy n="68" d="100"/>
        </p:scale>
        <p:origin x="1080" y="14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30372928"/>
        <c:axId val="2130378336"/>
      </c:lineChart>
      <c:catAx>
        <c:axId val="213037292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30378336"/>
        <c:crosses val="autoZero"/>
        <c:auto val="1"/>
        <c:lblAlgn val="ctr"/>
        <c:lblOffset val="100"/>
        <c:noMultiLvlLbl val="0"/>
      </c:catAx>
      <c:valAx>
        <c:axId val="213037833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30372928"/>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smtClean="0"/>
          </a:p>
          <a:p>
            <a:r>
              <a:rPr lang="en-US" dirty="0" smtClean="0"/>
              <a:t>Atomic processing: Stress</a:t>
            </a:r>
            <a:r>
              <a:rPr lang="en-US" baseline="0" dirty="0" smtClean="0"/>
              <a:t> this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me explain what atomic processing means. I am considering two types of operations: stateless and </a:t>
            </a:r>
            <a:r>
              <a:rPr lang="en-US" baseline="0" dirty="0" err="1" smtClean="0"/>
              <a:t>stateful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 dependencies between packets =&gt; easy pipelining</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to show that you’re forced to design</a:t>
            </a:r>
            <a:r>
              <a:rPr lang="en-US" baseline="0" dirty="0" smtClean="0"/>
              <a:t> these complicated </a:t>
            </a:r>
            <a:r>
              <a:rPr lang="en-US" baseline="0" dirty="0" err="1" smtClean="0"/>
              <a:t>stateful</a:t>
            </a:r>
            <a:r>
              <a:rPr lang="en-US" baseline="0" dirty="0" smtClean="0"/>
              <a:t> instructions.</a:t>
            </a:r>
          </a:p>
          <a:p>
            <a:endParaRPr lang="en-US" baseline="0" dirty="0" smtClean="0"/>
          </a:p>
          <a:p>
            <a:r>
              <a:rPr lang="en-US" baseline="0" dirty="0" smtClean="0"/>
              <a:t>In the stateless case, it’s pretty straightforward what you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Ditch “reject code if it can’t be mapped”. Doesn’t flow well with the animations.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a:p>
            <a:pPr lvl="1"/>
            <a:r>
              <a:rPr lang="en-US" baseline="0" dirty="0" smtClean="0"/>
              <a:t>Ravi: The flashing arrows seems a little overboard.</a:t>
            </a:r>
          </a:p>
          <a:p>
            <a:pPr lvl="1"/>
            <a:r>
              <a:rPr lang="en-US" baseline="0" dirty="0" smtClean="0"/>
              <a:t>Ravi: Pipeline geometry should be there in the slide and the demo, but simplify it in the demo.</a:t>
            </a:r>
          </a:p>
          <a:p>
            <a:pPr lvl="1"/>
            <a:r>
              <a:rPr lang="en-US" baseline="0" dirty="0" smtClean="0"/>
              <a:t>More spaced out arrows.</a:t>
            </a:r>
          </a:p>
          <a:p>
            <a:pPr lvl="1"/>
            <a:r>
              <a:rPr lang="en-US" baseline="0" dirty="0" smtClean="0"/>
              <a:t>Get rid of the flashing.</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here: Give some examples of what each atom does as a column on the side.</a:t>
            </a:r>
          </a:p>
          <a:p>
            <a:r>
              <a:rPr lang="en-US" baseline="0" dirty="0" smtClean="0"/>
              <a:t>Peter: Explain each in terms of the previous one.</a:t>
            </a:r>
          </a:p>
          <a:p>
            <a:r>
              <a:rPr lang="en-US" baseline="0" dirty="0" smtClean="0"/>
              <a:t>Maybe bring each row up one after the other.</a:t>
            </a:r>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0793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1711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156535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Call the action unit + state, a circuit.</a:t>
            </a:r>
          </a:p>
          <a:p>
            <a:r>
              <a:rPr lang="en-US" baseline="0" dirty="0" smtClean="0"/>
              <a:t>Say that the time budget makes the problem hard.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results</a:t>
            </a:r>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70112564"/>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 (max 10)</a:t>
                      </a:r>
                      <a:endParaRPr lang="en-US" dirty="0" smtClean="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few hundred atom 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068546"/>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51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56239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003620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designing programmable router hardware</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76200" y="1629370"/>
            <a:ext cx="1752600" cy="834853"/>
          </a:xfrm>
          <a:prstGeom prst="rect">
            <a:avLst/>
          </a:prstGeom>
        </p:spPr>
      </p:pic>
      <p:grpSp>
        <p:nvGrpSpPr>
          <p:cNvPr id="72" name="Group 71"/>
          <p:cNvGrpSpPr/>
          <p:nvPr/>
        </p:nvGrpSpPr>
        <p:grpSpPr>
          <a:xfrm>
            <a:off x="76200" y="2362199"/>
            <a:ext cx="12039600" cy="3918098"/>
            <a:chOff x="305882" y="1942996"/>
            <a:chExt cx="11557242" cy="3906895"/>
          </a:xfrm>
        </p:grpSpPr>
        <p:grpSp>
          <p:nvGrpSpPr>
            <p:cNvPr id="29" name="Group 28"/>
            <p:cNvGrpSpPr/>
            <p:nvPr/>
          </p:nvGrpSpPr>
          <p:grpSpPr>
            <a:xfrm>
              <a:off x="305882" y="1942996"/>
              <a:ext cx="11557242" cy="3906895"/>
              <a:chOff x="229680" y="1655716"/>
              <a:chExt cx="11557244" cy="3906884"/>
            </a:xfrm>
          </p:grpSpPr>
          <p:grpSp>
            <p:nvGrpSpPr>
              <p:cNvPr id="267" name="Group 42"/>
              <p:cNvGrpSpPr/>
              <p:nvPr/>
            </p:nvGrpSpPr>
            <p:grpSpPr>
              <a:xfrm>
                <a:off x="1682310" y="3367761"/>
                <a:ext cx="4680390" cy="1189197"/>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0" name="TextBox 28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92" name="Right Arrow 291"/>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57702" y="2869482"/>
                <a:ext cx="495299" cy="216358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400800" y="2362200"/>
                <a:ext cx="1181100" cy="3200400"/>
                <a:chOff x="6400800" y="2362200"/>
                <a:chExt cx="1181100" cy="3200400"/>
              </a:xfrm>
            </p:grpSpPr>
            <p:sp>
              <p:nvSpPr>
                <p:cNvPr id="353" name="Rectangle 3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280" name="Group 65"/>
                <p:cNvGrpSpPr/>
                <p:nvPr/>
              </p:nvGrpSpPr>
              <p:grpSpPr>
                <a:xfrm>
                  <a:off x="6749312" y="3009900"/>
                  <a:ext cx="527788" cy="298464"/>
                  <a:chOff x="7660968" y="1751777"/>
                  <a:chExt cx="1040580" cy="450645"/>
                </a:xfrm>
              </p:grpSpPr>
              <p:sp>
                <p:nvSpPr>
                  <p:cNvPr id="281" name="Freeform 28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2" name="Straight Connector 28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4" name="Group 70"/>
                <p:cNvGrpSpPr/>
                <p:nvPr/>
              </p:nvGrpSpPr>
              <p:grpSpPr>
                <a:xfrm>
                  <a:off x="6749312" y="3511536"/>
                  <a:ext cx="527788" cy="298464"/>
                  <a:chOff x="7660968" y="1751777"/>
                  <a:chExt cx="1040580" cy="450645"/>
                </a:xfrm>
              </p:grpSpPr>
              <p:sp>
                <p:nvSpPr>
                  <p:cNvPr id="285" name="Freeform 28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6" name="Straight Connector 28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4" name="Group 65"/>
                <p:cNvGrpSpPr/>
                <p:nvPr/>
              </p:nvGrpSpPr>
              <p:grpSpPr>
                <a:xfrm>
                  <a:off x="6749312" y="4006836"/>
                  <a:ext cx="527788" cy="298464"/>
                  <a:chOff x="7660968" y="1751777"/>
                  <a:chExt cx="1040580" cy="450645"/>
                </a:xfrm>
              </p:grpSpPr>
              <p:sp>
                <p:nvSpPr>
                  <p:cNvPr id="355" name="Freeform 3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56" name="Straight Connector 3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8" name="Group 70"/>
                <p:cNvGrpSpPr/>
                <p:nvPr/>
              </p:nvGrpSpPr>
              <p:grpSpPr>
                <a:xfrm>
                  <a:off x="6749312" y="4502136"/>
                  <a:ext cx="527788" cy="298464"/>
                  <a:chOff x="7660968" y="1751777"/>
                  <a:chExt cx="1040580" cy="450645"/>
                </a:xfrm>
              </p:grpSpPr>
              <p:sp>
                <p:nvSpPr>
                  <p:cNvPr id="359" name="Freeform 35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60" name="Straight Connector 35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62" name="Group 42"/>
              <p:cNvGrpSpPr/>
              <p:nvPr/>
            </p:nvGrpSpPr>
            <p:grpSpPr>
              <a:xfrm>
                <a:off x="7587810" y="3390900"/>
                <a:ext cx="3232590" cy="1189197"/>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8991602" y="2869482"/>
                <a:ext cx="495299" cy="216358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a:off x="1905001" y="2628903"/>
              <a:ext cx="4305299" cy="190501"/>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845544" y="2617231"/>
              <a:ext cx="2895599" cy="190501"/>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13" name="Group 12"/>
          <p:cNvGrpSpPr/>
          <p:nvPr/>
        </p:nvGrpSpPr>
        <p:grpSpPr>
          <a:xfrm>
            <a:off x="591875" y="3048000"/>
            <a:ext cx="1148394" cy="3238500"/>
            <a:chOff x="591875" y="2743200"/>
            <a:chExt cx="1148394" cy="3238500"/>
          </a:xfrm>
        </p:grpSpPr>
        <p:sp>
          <p:nvSpPr>
            <p:cNvPr id="109" name="Rectangle 108"/>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8" name="Group 87"/>
            <p:cNvGrpSpPr/>
            <p:nvPr/>
          </p:nvGrpSpPr>
          <p:grpSpPr>
            <a:xfrm>
              <a:off x="609600" y="3390900"/>
              <a:ext cx="1130669" cy="1816899"/>
              <a:chOff x="1791929" y="5127627"/>
              <a:chExt cx="1754721" cy="2101858"/>
            </a:xfrm>
          </p:grpSpPr>
          <p:sp>
            <p:nvSpPr>
              <p:cNvPr id="89" name="Connector 88"/>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2" name="Connector 91"/>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3" name="Connector 92"/>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4" name="Connector 93"/>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5" name="Straight Arrow Connector 94"/>
              <p:cNvCxnSpPr>
                <a:stCxn id="89" idx="6"/>
                <a:endCxn id="90"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0" idx="3"/>
                <a:endCxn id="91"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9" idx="4"/>
                <a:endCxn id="91"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5"/>
                <a:endCxn id="92"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91" idx="4"/>
                <a:endCxn id="93"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1" idx="5"/>
                <a:endCxn id="94"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2" idx="3"/>
                <a:endCxn id="93"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4" name="TextBox 103"/>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5" name="TextBox 104"/>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6" name="TextBox 105"/>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7" name="TextBox 106"/>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8" name="TextBox 107"/>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4" name="Group 13"/>
          <p:cNvGrpSpPr/>
          <p:nvPr/>
        </p:nvGrpSpPr>
        <p:grpSpPr>
          <a:xfrm>
            <a:off x="1742013" y="3276600"/>
            <a:ext cx="1305987" cy="3124200"/>
            <a:chOff x="1742013" y="2971800"/>
            <a:chExt cx="1305987" cy="3124200"/>
          </a:xfrm>
        </p:grpSpPr>
        <p:grpSp>
          <p:nvGrpSpPr>
            <p:cNvPr id="11" name="Group 10"/>
            <p:cNvGrpSpPr/>
            <p:nvPr/>
          </p:nvGrpSpPr>
          <p:grpSpPr>
            <a:xfrm>
              <a:off x="1742013" y="2971800"/>
              <a:ext cx="1305987" cy="2819400"/>
              <a:chOff x="1742013" y="2971800"/>
              <a:chExt cx="1305987" cy="2819400"/>
            </a:xfrm>
          </p:grpSpPr>
          <p:sp>
            <p:nvSpPr>
              <p:cNvPr id="195" name="Rectangle 19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 name="Group 4"/>
              <p:cNvGrpSpPr/>
              <p:nvPr/>
            </p:nvGrpSpPr>
            <p:grpSpPr>
              <a:xfrm>
                <a:off x="1889935" y="3530971"/>
                <a:ext cx="981004" cy="1917329"/>
                <a:chOff x="1905000" y="3378571"/>
                <a:chExt cx="981004" cy="1917329"/>
              </a:xfrm>
            </p:grpSpPr>
            <p:grpSp>
              <p:nvGrpSpPr>
                <p:cNvPr id="3" name="Group 2"/>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a:stCxn id="192" idx="3"/>
                    <a:endCxn id="19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905000" y="3709142"/>
                  <a:ext cx="981004" cy="234942"/>
                  <a:chOff x="3717645" y="1687844"/>
                  <a:chExt cx="981004" cy="234942"/>
                </a:xfrm>
              </p:grpSpPr>
              <p:sp>
                <p:nvSpPr>
                  <p:cNvPr id="198" name="Rectangle 19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9" name="Trapezoid 19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0" name="Straight Connector 199"/>
                  <p:cNvCxnSpPr>
                    <a:stCxn id="198" idx="3"/>
                    <a:endCxn id="19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4038600"/>
                  <a:ext cx="981004" cy="234942"/>
                  <a:chOff x="3717645" y="1687844"/>
                  <a:chExt cx="981004" cy="234942"/>
                </a:xfrm>
              </p:grpSpPr>
              <p:sp>
                <p:nvSpPr>
                  <p:cNvPr id="202" name="Rectangle 2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3" name="Trapezoid 2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4" name="Straight Connector 203"/>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381500"/>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905000" y="5060958"/>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a:stCxn id="218" idx="3"/>
                    <a:endCxn id="2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8" name="TextBox 2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49" name="TextBox 448"/>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5" name="Group 14"/>
          <p:cNvGrpSpPr/>
          <p:nvPr/>
        </p:nvGrpSpPr>
        <p:grpSpPr>
          <a:xfrm>
            <a:off x="3162300" y="3276600"/>
            <a:ext cx="1313752" cy="3124200"/>
            <a:chOff x="3162300" y="2971800"/>
            <a:chExt cx="1313752" cy="3124200"/>
          </a:xfrm>
        </p:grpSpPr>
        <p:grpSp>
          <p:nvGrpSpPr>
            <p:cNvPr id="230" name="Group 229"/>
            <p:cNvGrpSpPr/>
            <p:nvPr/>
          </p:nvGrpSpPr>
          <p:grpSpPr>
            <a:xfrm>
              <a:off x="3162300" y="2971800"/>
              <a:ext cx="1313752" cy="2819400"/>
              <a:chOff x="1742013" y="2971800"/>
              <a:chExt cx="1305987" cy="2819400"/>
            </a:xfrm>
          </p:grpSpPr>
          <p:sp>
            <p:nvSpPr>
              <p:cNvPr id="231" name="Rectangle 230"/>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2" name="Group 231"/>
              <p:cNvGrpSpPr/>
              <p:nvPr/>
            </p:nvGrpSpPr>
            <p:grpSpPr>
              <a:xfrm>
                <a:off x="1889935" y="3530971"/>
                <a:ext cx="981004" cy="1917329"/>
                <a:chOff x="1905000" y="3378571"/>
                <a:chExt cx="981004" cy="1917329"/>
              </a:xfrm>
            </p:grpSpPr>
            <p:grpSp>
              <p:nvGrpSpPr>
                <p:cNvPr id="234" name="Group 233"/>
                <p:cNvGrpSpPr/>
                <p:nvPr/>
              </p:nvGrpSpPr>
              <p:grpSpPr>
                <a:xfrm>
                  <a:off x="1905000" y="3378571"/>
                  <a:ext cx="981004" cy="234942"/>
                  <a:chOff x="3717645" y="1687844"/>
                  <a:chExt cx="981004" cy="234942"/>
                </a:xfrm>
              </p:grpSpPr>
              <p:sp>
                <p:nvSpPr>
                  <p:cNvPr id="255" name="Rectangle 2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6" name="Trapezoid 2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7" name="Straight Connector 256"/>
                  <p:cNvCxnSpPr>
                    <a:stCxn id="255" idx="3"/>
                    <a:endCxn id="2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3709142"/>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4" name="Straight Connector 253"/>
                  <p:cNvCxnSpPr>
                    <a:stCxn id="252" idx="3"/>
                    <a:endCxn id="2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4038600"/>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a:stCxn id="249" idx="3"/>
                    <a:endCxn id="25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3815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a:stCxn id="246" idx="3"/>
                    <a:endCxn id="2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712071"/>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a:stCxn id="243" idx="3"/>
                    <a:endCxn id="2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5060958"/>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a:stCxn id="240" idx="3"/>
                    <a:endCxn id="2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0" name="TextBox 449"/>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 name="Group 15"/>
          <p:cNvGrpSpPr/>
          <p:nvPr/>
        </p:nvGrpSpPr>
        <p:grpSpPr>
          <a:xfrm>
            <a:off x="4942355" y="3268723"/>
            <a:ext cx="1313752" cy="3132077"/>
            <a:chOff x="4942355" y="2963923"/>
            <a:chExt cx="1313752" cy="3132077"/>
          </a:xfrm>
        </p:grpSpPr>
        <p:grpSp>
          <p:nvGrpSpPr>
            <p:cNvPr id="322" name="Group 321"/>
            <p:cNvGrpSpPr/>
            <p:nvPr/>
          </p:nvGrpSpPr>
          <p:grpSpPr>
            <a:xfrm>
              <a:off x="4942355" y="2963923"/>
              <a:ext cx="1313752" cy="2819400"/>
              <a:chOff x="1742013" y="2971800"/>
              <a:chExt cx="1305987" cy="2819400"/>
            </a:xfrm>
          </p:grpSpPr>
          <p:sp>
            <p:nvSpPr>
              <p:cNvPr id="324" name="Rectangle 32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25" name="Group 324"/>
              <p:cNvGrpSpPr/>
              <p:nvPr/>
            </p:nvGrpSpPr>
            <p:grpSpPr>
              <a:xfrm>
                <a:off x="1889935" y="3530971"/>
                <a:ext cx="981004" cy="1917329"/>
                <a:chOff x="1905000" y="3378571"/>
                <a:chExt cx="981004" cy="1917329"/>
              </a:xfrm>
            </p:grpSpPr>
            <p:grpSp>
              <p:nvGrpSpPr>
                <p:cNvPr id="327" name="Group 326"/>
                <p:cNvGrpSpPr/>
                <p:nvPr/>
              </p:nvGrpSpPr>
              <p:grpSpPr>
                <a:xfrm>
                  <a:off x="1905000" y="3378571"/>
                  <a:ext cx="981004" cy="234942"/>
                  <a:chOff x="3717645" y="1687844"/>
                  <a:chExt cx="981004" cy="234942"/>
                </a:xfrm>
              </p:grpSpPr>
              <p:sp>
                <p:nvSpPr>
                  <p:cNvPr id="352" name="Rectangle 3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a:stCxn id="352" idx="3"/>
                    <a:endCxn id="3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8" name="Group 327"/>
                <p:cNvGrpSpPr/>
                <p:nvPr/>
              </p:nvGrpSpPr>
              <p:grpSpPr>
                <a:xfrm>
                  <a:off x="1905000" y="3709142"/>
                  <a:ext cx="981004" cy="234942"/>
                  <a:chOff x="3717645" y="1687844"/>
                  <a:chExt cx="981004" cy="234942"/>
                </a:xfrm>
              </p:grpSpPr>
              <p:sp>
                <p:nvSpPr>
                  <p:cNvPr id="346" name="Rectangle 3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7" name="Trapezoid 3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8" name="Straight Connector 347"/>
                  <p:cNvCxnSpPr>
                    <a:stCxn id="346" idx="3"/>
                    <a:endCxn id="3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a:off x="1905000" y="4038600"/>
                  <a:ext cx="981004" cy="234942"/>
                  <a:chOff x="3717645" y="1687844"/>
                  <a:chExt cx="981004" cy="234942"/>
                </a:xfrm>
              </p:grpSpPr>
              <p:sp>
                <p:nvSpPr>
                  <p:cNvPr id="343" name="Rectangle 3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4" name="Trapezoid 3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5" name="Straight Connector 344"/>
                  <p:cNvCxnSpPr>
                    <a:stCxn id="343" idx="3"/>
                    <a:endCxn id="3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0" name="Group 329"/>
                <p:cNvGrpSpPr/>
                <p:nvPr/>
              </p:nvGrpSpPr>
              <p:grpSpPr>
                <a:xfrm>
                  <a:off x="1905000" y="4381500"/>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1905000" y="4712071"/>
                  <a:ext cx="981004" cy="234942"/>
                  <a:chOff x="3717645" y="1687844"/>
                  <a:chExt cx="981004" cy="234942"/>
                </a:xfrm>
              </p:grpSpPr>
              <p:sp>
                <p:nvSpPr>
                  <p:cNvPr id="336" name="Rectangle 3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7" name="Trapezoid 3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8" name="Straight Connector 337"/>
                  <p:cNvCxnSpPr>
                    <a:stCxn id="336" idx="3"/>
                    <a:endCxn id="3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2" name="Group 331"/>
                <p:cNvGrpSpPr/>
                <p:nvPr/>
              </p:nvGrpSpPr>
              <p:grpSpPr>
                <a:xfrm>
                  <a:off x="1905000" y="5060958"/>
                  <a:ext cx="981004" cy="234942"/>
                  <a:chOff x="3717645" y="1687844"/>
                  <a:chExt cx="981004" cy="234942"/>
                </a:xfrm>
              </p:grpSpPr>
              <p:sp>
                <p:nvSpPr>
                  <p:cNvPr id="333" name="Rectangle 3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4" name="Trapezoid 3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5" name="Straight Connector 334"/>
                  <p:cNvCxnSpPr>
                    <a:stCxn id="333" idx="3"/>
                    <a:endCxn id="3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26" name="TextBox 32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1" name="TextBox 450"/>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7" name="Group 16"/>
          <p:cNvGrpSpPr/>
          <p:nvPr/>
        </p:nvGrpSpPr>
        <p:grpSpPr>
          <a:xfrm>
            <a:off x="7886700" y="3276600"/>
            <a:ext cx="1317109" cy="3124200"/>
            <a:chOff x="7886700" y="2971800"/>
            <a:chExt cx="1317109" cy="3124200"/>
          </a:xfrm>
        </p:grpSpPr>
        <p:grpSp>
          <p:nvGrpSpPr>
            <p:cNvPr id="393" name="Group 392"/>
            <p:cNvGrpSpPr/>
            <p:nvPr/>
          </p:nvGrpSpPr>
          <p:grpSpPr>
            <a:xfrm>
              <a:off x="7886700" y="2971800"/>
              <a:ext cx="1313752" cy="2832100"/>
              <a:chOff x="1742013" y="2971800"/>
              <a:chExt cx="1305987" cy="2832100"/>
            </a:xfrm>
          </p:grpSpPr>
          <p:sp>
            <p:nvSpPr>
              <p:cNvPr id="394" name="Rectangle 393"/>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95" name="Group 394"/>
              <p:cNvGrpSpPr/>
              <p:nvPr/>
            </p:nvGrpSpPr>
            <p:grpSpPr>
              <a:xfrm>
                <a:off x="1889935" y="3530971"/>
                <a:ext cx="981004" cy="1917329"/>
                <a:chOff x="1905000" y="3378571"/>
                <a:chExt cx="981004" cy="1917329"/>
              </a:xfrm>
            </p:grpSpPr>
            <p:grpSp>
              <p:nvGrpSpPr>
                <p:cNvPr id="397" name="Group 396"/>
                <p:cNvGrpSpPr/>
                <p:nvPr/>
              </p:nvGrpSpPr>
              <p:grpSpPr>
                <a:xfrm>
                  <a:off x="1905000" y="3378571"/>
                  <a:ext cx="981004" cy="234942"/>
                  <a:chOff x="3717645" y="1687844"/>
                  <a:chExt cx="981004" cy="234942"/>
                </a:xfrm>
              </p:grpSpPr>
              <p:sp>
                <p:nvSpPr>
                  <p:cNvPr id="418" name="Rectangle 4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19" name="Trapezoid 4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20" name="Straight Connector 419"/>
                  <p:cNvCxnSpPr>
                    <a:stCxn id="418" idx="3"/>
                    <a:endCxn id="4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1905000" y="3709142"/>
                  <a:ext cx="981004" cy="234942"/>
                  <a:chOff x="3717645" y="1687844"/>
                  <a:chExt cx="981004" cy="234942"/>
                </a:xfrm>
              </p:grpSpPr>
              <p:sp>
                <p:nvSpPr>
                  <p:cNvPr id="415" name="Rectangle 4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6" name="Trapezoid 4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7" name="Straight Connector 416"/>
                  <p:cNvCxnSpPr>
                    <a:stCxn id="415" idx="3"/>
                    <a:endCxn id="41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905000" y="4038600"/>
                  <a:ext cx="981004" cy="234942"/>
                  <a:chOff x="3717645" y="1687844"/>
                  <a:chExt cx="981004" cy="234942"/>
                </a:xfrm>
              </p:grpSpPr>
              <p:sp>
                <p:nvSpPr>
                  <p:cNvPr id="412" name="Rectangle 4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3" name="Trapezoid 4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4" name="Straight Connector 413"/>
                  <p:cNvCxnSpPr>
                    <a:stCxn id="412" idx="3"/>
                    <a:endCxn id="4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1905000" y="4381500"/>
                  <a:ext cx="981004" cy="234942"/>
                  <a:chOff x="3717645" y="1687844"/>
                  <a:chExt cx="981004" cy="234942"/>
                </a:xfrm>
              </p:grpSpPr>
              <p:sp>
                <p:nvSpPr>
                  <p:cNvPr id="409" name="Rectangle 4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0" name="Trapezoid 4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1" name="Straight Connector 410"/>
                  <p:cNvCxnSpPr>
                    <a:stCxn id="409" idx="3"/>
                    <a:endCxn id="4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1" name="Group 400"/>
                <p:cNvGrpSpPr/>
                <p:nvPr/>
              </p:nvGrpSpPr>
              <p:grpSpPr>
                <a:xfrm>
                  <a:off x="1905000" y="4712071"/>
                  <a:ext cx="981004" cy="234942"/>
                  <a:chOff x="3717645" y="1687844"/>
                  <a:chExt cx="981004" cy="234942"/>
                </a:xfrm>
              </p:grpSpPr>
              <p:sp>
                <p:nvSpPr>
                  <p:cNvPr id="406" name="Rectangle 4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a:stCxn id="406" idx="3"/>
                    <a:endCxn id="4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2" name="Group 401"/>
                <p:cNvGrpSpPr/>
                <p:nvPr/>
              </p:nvGrpSpPr>
              <p:grpSpPr>
                <a:xfrm>
                  <a:off x="1905000" y="5060958"/>
                  <a:ext cx="981004" cy="234942"/>
                  <a:chOff x="3717645" y="1687844"/>
                  <a:chExt cx="981004" cy="234942"/>
                </a:xfrm>
              </p:grpSpPr>
              <p:sp>
                <p:nvSpPr>
                  <p:cNvPr id="403" name="Rectangle 4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4" name="Trapezoid 4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5" name="Straight Connector 404"/>
                  <p:cNvCxnSpPr>
                    <a:stCxn id="403" idx="3"/>
                    <a:endCxn id="4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6" name="TextBox 39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2" name="TextBox 45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18" name="Group 17"/>
          <p:cNvGrpSpPr/>
          <p:nvPr/>
        </p:nvGrpSpPr>
        <p:grpSpPr>
          <a:xfrm>
            <a:off x="9673536" y="3263899"/>
            <a:ext cx="1313752" cy="3136901"/>
            <a:chOff x="9673536" y="2959099"/>
            <a:chExt cx="1313752" cy="3136901"/>
          </a:xfrm>
        </p:grpSpPr>
        <p:grpSp>
          <p:nvGrpSpPr>
            <p:cNvPr id="421" name="Group 420"/>
            <p:cNvGrpSpPr/>
            <p:nvPr/>
          </p:nvGrpSpPr>
          <p:grpSpPr>
            <a:xfrm>
              <a:off x="9673536" y="2959099"/>
              <a:ext cx="1313752" cy="2827867"/>
              <a:chOff x="1742013" y="2971799"/>
              <a:chExt cx="1305987" cy="2827867"/>
            </a:xfrm>
          </p:grpSpPr>
          <p:sp>
            <p:nvSpPr>
              <p:cNvPr id="422" name="Rectangle 421"/>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23" name="Group 422"/>
              <p:cNvGrpSpPr/>
              <p:nvPr/>
            </p:nvGrpSpPr>
            <p:grpSpPr>
              <a:xfrm>
                <a:off x="1889935" y="3530971"/>
                <a:ext cx="981004" cy="1917329"/>
                <a:chOff x="1905000" y="3378571"/>
                <a:chExt cx="981004" cy="1917329"/>
              </a:xfrm>
            </p:grpSpPr>
            <p:grpSp>
              <p:nvGrpSpPr>
                <p:cNvPr id="425" name="Group 424"/>
                <p:cNvGrpSpPr/>
                <p:nvPr/>
              </p:nvGrpSpPr>
              <p:grpSpPr>
                <a:xfrm>
                  <a:off x="1905000" y="3378571"/>
                  <a:ext cx="981004" cy="234942"/>
                  <a:chOff x="3717645" y="1687844"/>
                  <a:chExt cx="981004" cy="234942"/>
                </a:xfrm>
              </p:grpSpPr>
              <p:sp>
                <p:nvSpPr>
                  <p:cNvPr id="446" name="Rectangle 4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47" name="Trapezoid 4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8" name="Straight Connector 447"/>
                  <p:cNvCxnSpPr>
                    <a:stCxn id="446" idx="3"/>
                    <a:endCxn id="4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905000" y="3709142"/>
                  <a:ext cx="981004" cy="234942"/>
                  <a:chOff x="3717645" y="1687844"/>
                  <a:chExt cx="981004" cy="234942"/>
                </a:xfrm>
              </p:grpSpPr>
              <p:sp>
                <p:nvSpPr>
                  <p:cNvPr id="443" name="Rectangle 4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5" name="Straight Connector 444"/>
                  <p:cNvCxnSpPr>
                    <a:stCxn id="443" idx="3"/>
                    <a:endCxn id="4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7" name="Group 426"/>
                <p:cNvGrpSpPr/>
                <p:nvPr/>
              </p:nvGrpSpPr>
              <p:grpSpPr>
                <a:xfrm>
                  <a:off x="1905000" y="4038600"/>
                  <a:ext cx="981004" cy="234942"/>
                  <a:chOff x="3717645" y="1687844"/>
                  <a:chExt cx="981004" cy="234942"/>
                </a:xfrm>
              </p:grpSpPr>
              <p:sp>
                <p:nvSpPr>
                  <p:cNvPr id="440" name="Rectangle 4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1" name="Trapezoid 4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2" name="Straight Connector 441"/>
                  <p:cNvCxnSpPr>
                    <a:stCxn id="440" idx="3"/>
                    <a:endCxn id="4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8" name="Group 427"/>
                <p:cNvGrpSpPr/>
                <p:nvPr/>
              </p:nvGrpSpPr>
              <p:grpSpPr>
                <a:xfrm>
                  <a:off x="1905000" y="4381500"/>
                  <a:ext cx="981004" cy="234942"/>
                  <a:chOff x="3717645" y="1687844"/>
                  <a:chExt cx="981004" cy="234942"/>
                </a:xfrm>
              </p:grpSpPr>
              <p:sp>
                <p:nvSpPr>
                  <p:cNvPr id="437" name="Rectangle 4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a:stCxn id="437" idx="3"/>
                    <a:endCxn id="4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1905000" y="4712071"/>
                  <a:ext cx="981004" cy="234942"/>
                  <a:chOff x="3717645" y="1687844"/>
                  <a:chExt cx="981004" cy="234942"/>
                </a:xfrm>
              </p:grpSpPr>
              <p:sp>
                <p:nvSpPr>
                  <p:cNvPr id="434" name="Rectangle 4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5" name="Trapezoid 4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6" name="Straight Connector 435"/>
                  <p:cNvCxnSpPr>
                    <a:stCxn id="434" idx="3"/>
                    <a:endCxn id="4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905000" y="5060958"/>
                  <a:ext cx="981004" cy="234942"/>
                  <a:chOff x="3717645" y="1687844"/>
                  <a:chExt cx="981004" cy="234942"/>
                </a:xfrm>
              </p:grpSpPr>
              <p:sp>
                <p:nvSpPr>
                  <p:cNvPr id="431" name="Rectangle 4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2" name="Trapezoid 4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3" name="Straight Connector 432"/>
                  <p:cNvCxnSpPr>
                    <a:stCxn id="431" idx="3"/>
                    <a:endCxn id="4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24" name="TextBox 423"/>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3" name="TextBox 452"/>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 name="TextBox 5"/>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
        <p:nvSpPr>
          <p:cNvPr id="25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endParaRPr lang="en-US" dirty="0"/>
          </a:p>
        </p:txBody>
      </p:sp>
      <p:sp>
        <p:nvSpPr>
          <p:cNvPr id="260" name="Title 1"/>
          <p:cNvSpPr>
            <a:spLocks noGrp="1"/>
          </p:cNvSpPr>
          <p:nvPr>
            <p:ph type="title"/>
          </p:nvPr>
        </p:nvSpPr>
        <p:spPr>
          <a:xfrm>
            <a:off x="841248" y="365760"/>
            <a:ext cx="10515600" cy="1325563"/>
          </a:xfrm>
        </p:spPr>
        <p:txBody>
          <a:bodyPr/>
          <a:lstStyle/>
          <a:p>
            <a:r>
              <a:rPr lang="en-US" dirty="0" smtClean="0"/>
              <a:t>Programmable switching chips</a:t>
            </a:r>
            <a:endParaRPr lang="en-US" dirty="0"/>
          </a:p>
        </p:txBody>
      </p:sp>
    </p:spTree>
    <p:custDataLst>
      <p:tags r:id="rId1"/>
    </p:custDataLst>
    <p:extLst>
      <p:ext uri="{BB962C8B-B14F-4D97-AF65-F5344CB8AC3E}">
        <p14:creationId xmlns:p14="http://schemas.microsoft.com/office/powerpoint/2010/main" val="795736659"/>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31|6.5|11.6|53.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8579</TotalTime>
  <Words>4686</Words>
  <Application>Microsoft Macintosh PowerPoint</Application>
  <PresentationFormat>Widescreen</PresentationFormat>
  <Paragraphs>938</Paragraphs>
  <Slides>49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Gadugi</vt:lpstr>
      <vt:lpstr>Seravek</vt:lpstr>
      <vt:lpstr>Wingdings</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Programming with packet transactions</vt:lpstr>
      <vt:lpstr>Designing programmable routers</vt:lpstr>
      <vt:lpstr>Demo</vt:lpstr>
      <vt:lpstr>Stateful atoms for programmable routers</vt:lpstr>
      <vt:lpstr>Compilation results</vt:lpstr>
      <vt:lpstr>Compilation results</vt:lpstr>
      <vt:lpstr>Compilation results</vt:lpstr>
      <vt:lpstr>PowerPoint Presentation</vt:lpstr>
      <vt:lpstr>PowerPoint Presentation</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3315</cp:revision>
  <dcterms:created xsi:type="dcterms:W3CDTF">2015-11-20T07:11:46Z</dcterms:created>
  <dcterms:modified xsi:type="dcterms:W3CDTF">2016-08-22T01:04:59Z</dcterms:modified>
</cp:coreProperties>
</file>