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6.xml" ContentType="application/vnd.openxmlformats-officedocument.presentationml.tags+xml"/>
  <Override PartName="/ppt/notesSlides/notesSlide46.xml" ContentType="application/vnd.openxmlformats-officedocument.presentationml.notesSlide+xml"/>
  <Override PartName="/ppt/tags/tag17.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315" r:id="rId3"/>
    <p:sldId id="316" r:id="rId4"/>
    <p:sldId id="529" r:id="rId5"/>
    <p:sldId id="543" r:id="rId6"/>
    <p:sldId id="319" r:id="rId7"/>
    <p:sldId id="527" r:id="rId8"/>
    <p:sldId id="512" r:id="rId9"/>
    <p:sldId id="532" r:id="rId10"/>
    <p:sldId id="485" r:id="rId11"/>
    <p:sldId id="486" r:id="rId12"/>
    <p:sldId id="487" r:id="rId13"/>
    <p:sldId id="539" r:id="rId14"/>
    <p:sldId id="488" r:id="rId15"/>
    <p:sldId id="489" r:id="rId16"/>
    <p:sldId id="490" r:id="rId17"/>
    <p:sldId id="491" r:id="rId18"/>
    <p:sldId id="492" r:id="rId19"/>
    <p:sldId id="493" r:id="rId20"/>
    <p:sldId id="494" r:id="rId21"/>
    <p:sldId id="495" r:id="rId22"/>
    <p:sldId id="496" r:id="rId23"/>
    <p:sldId id="498" r:id="rId24"/>
    <p:sldId id="500" r:id="rId25"/>
    <p:sldId id="535" r:id="rId26"/>
    <p:sldId id="536" r:id="rId27"/>
    <p:sldId id="533" r:id="rId28"/>
    <p:sldId id="482" r:id="rId29"/>
    <p:sldId id="520" r:id="rId30"/>
    <p:sldId id="522" r:id="rId31"/>
    <p:sldId id="524" r:id="rId32"/>
    <p:sldId id="504" r:id="rId33"/>
    <p:sldId id="530" r:id="rId34"/>
    <p:sldId id="531" r:id="rId35"/>
    <p:sldId id="470" r:id="rId36"/>
    <p:sldId id="471" r:id="rId37"/>
    <p:sldId id="472" r:id="rId38"/>
    <p:sldId id="473" r:id="rId39"/>
    <p:sldId id="474" r:id="rId40"/>
    <p:sldId id="475" r:id="rId41"/>
    <p:sldId id="505" r:id="rId42"/>
    <p:sldId id="517" r:id="rId43"/>
    <p:sldId id="516" r:id="rId44"/>
    <p:sldId id="537" r:id="rId45"/>
    <p:sldId id="538" r:id="rId46"/>
    <p:sldId id="358" r:id="rId47"/>
    <p:sldId id="540" r:id="rId48"/>
    <p:sldId id="541" r:id="rId49"/>
    <p:sldId id="508" r:id="rId50"/>
    <p:sldId id="526" r:id="rId51"/>
    <p:sldId id="514" r:id="rId52"/>
    <p:sldId id="507" r:id="rId53"/>
    <p:sldId id="350" r:id="rId54"/>
    <p:sldId id="509" r:id="rId55"/>
    <p:sldId id="510" r:id="rId56"/>
    <p:sldId id="464" r:id="rId57"/>
    <p:sldId id="465" r:id="rId58"/>
    <p:sldId id="375" r:id="rId59"/>
    <p:sldId id="299" r:id="rId60"/>
    <p:sldId id="357" r:id="rId61"/>
    <p:sldId id="305" r:id="rId62"/>
    <p:sldId id="306" r:id="rId63"/>
    <p:sldId id="301" r:id="rId64"/>
    <p:sldId id="271" r:id="rId65"/>
    <p:sldId id="326" r:id="rId66"/>
    <p:sldId id="327" r:id="rId67"/>
    <p:sldId id="272" r:id="rId68"/>
    <p:sldId id="374" r:id="rId69"/>
    <p:sldId id="468" r:id="rId70"/>
    <p:sldId id="332" r:id="rId71"/>
    <p:sldId id="370" r:id="rId72"/>
    <p:sldId id="371" r:id="rId73"/>
    <p:sldId id="335" r:id="rId74"/>
    <p:sldId id="372" r:id="rId75"/>
    <p:sldId id="373" r:id="rId76"/>
    <p:sldId id="307" r:id="rId77"/>
    <p:sldId id="467" r:id="rId78"/>
    <p:sldId id="458" r:id="rId79"/>
    <p:sldId id="459" r:id="rId80"/>
    <p:sldId id="460" r:id="rId81"/>
    <p:sldId id="461" r:id="rId82"/>
    <p:sldId id="462" r:id="rId83"/>
    <p:sldId id="466" r:id="rId84"/>
    <p:sldId id="463"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7" autoAdjust="0"/>
    <p:restoredTop sz="76829" autoAdjust="0"/>
  </p:normalViewPr>
  <p:slideViewPr>
    <p:cSldViewPr showGuides="1">
      <p:cViewPr>
        <p:scale>
          <a:sx n="95" d="100"/>
          <a:sy n="95" d="100"/>
        </p:scale>
        <p:origin x="480" y="144"/>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293378944"/>
        <c:axId val="1293386528"/>
      </c:lineChart>
      <c:catAx>
        <c:axId val="1293378944"/>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293386528"/>
        <c:crosses val="autoZero"/>
        <c:auto val="1"/>
        <c:lblAlgn val="ctr"/>
        <c:lblOffset val="100"/>
        <c:noMultiLvlLbl val="0"/>
      </c:catAx>
      <c:valAx>
        <c:axId val="1293386528"/>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29337894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271428064"/>
        <c:axId val="1271417808"/>
      </c:scatterChart>
      <c:valAx>
        <c:axId val="127142806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71417808"/>
        <c:crosses val="autoZero"/>
        <c:crossBetween val="midCat"/>
      </c:valAx>
      <c:valAx>
        <c:axId val="127141780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7142806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10</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11</a:t>
            </a:fld>
            <a:endParaRPr lang="en-US"/>
          </a:p>
        </p:txBody>
      </p:sp>
    </p:spTree>
    <p:extLst>
      <p:ext uri="{BB962C8B-B14F-4D97-AF65-F5344CB8AC3E}">
        <p14:creationId xmlns:p14="http://schemas.microsoft.com/office/powerpoint/2010/main" val="1014146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91309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we have PIFOs, what other algorithms can we enable?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781026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do a handful, but there are still many more algorithms left. We’ll look </a:t>
            </a:r>
            <a:r>
              <a:rPr lang="en-US" smtClean="0"/>
              <a:t>at these next.</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001299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 illustrate the challenges with designing programmable hardware for streaming algorithms, let’s consider an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Say you want to sample the 10th packet in a router and write its </a:t>
            </a:r>
            <a:r>
              <a:rPr lang="en-US" sz="1200" baseline="0" dirty="0" err="1" smtClean="0"/>
              <a:t>src</a:t>
            </a:r>
            <a:r>
              <a:rPr lang="en-US" sz="1200" baseline="0" dirty="0" smtClean="0"/>
              <a:t> </a:t>
            </a:r>
            <a:r>
              <a:rPr lang="en-US" sz="1200" baseline="0" dirty="0" err="1" smtClean="0"/>
              <a:t>ip</a:t>
            </a:r>
            <a:r>
              <a:rPr lang="en-US" sz="1200" baseline="0" dirty="0" smtClean="0"/>
              <a:t> </a:t>
            </a:r>
            <a:r>
              <a:rPr lang="en-US" sz="1200" baseline="0" dirty="0" err="1" smtClean="0"/>
              <a:t>addr</a:t>
            </a:r>
            <a:r>
              <a:rPr lang="en-US" sz="1200" baseline="0" dirty="0" smtClean="0"/>
              <a:t> into a designated sample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a typical router handles 1 packet every clock cycle (of roughly a ns) regardless of what features you turn on or off. So in a sense, it’s this worst case guarantee on throughput,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which we would like to preserve here as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But algorithms like the sampling algorithm spend more than 1 cycle per packet. Let’s say each LOC was one instruction and took one cycle, that’s at least three cycles per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bridge the gap?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introduce two new ideas to solve this problem. First is the concept of an </a:t>
            </a:r>
            <a:r>
              <a:rPr lang="en-US" sz="1200" baseline="0" dirty="0" smtClean="0"/>
              <a:t>atom, which is a </a:t>
            </a:r>
            <a:r>
              <a:rPr lang="en-US" sz="1200" baseline="0" dirty="0" smtClean="0"/>
              <a:t>high-speed hardware </a:t>
            </a:r>
            <a:r>
              <a:rPr lang="en-US" sz="1200" baseline="0" dirty="0" smtClean="0"/>
              <a:t>primitive </a:t>
            </a:r>
            <a:r>
              <a:rPr lang="en-US" sz="1200" baseline="0" dirty="0" smtClean="0"/>
              <a:t>that </a:t>
            </a:r>
            <a:r>
              <a:rPr lang="en-US" sz="1200" baseline="0" dirty="0" smtClean="0"/>
              <a:t>modifies </a:t>
            </a:r>
            <a:r>
              <a:rPr lang="en-US" sz="1200" baseline="0" dirty="0" smtClean="0"/>
              <a:t>headers and/or state.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extract these atoms from algorithms in a way that the atoms allow not just those, but other algorithms to be programmed.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We’ll look at atoms first.</a:t>
            </a:r>
            <a:r>
              <a:rPr lang="en-US" sz="1200" baseline="0" dirty="0" smtClean="0"/>
              <a:t> But to illustrate why we need atoms, let’s go through a couple of strawman proposals.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 first is a shared-memory multicore, similar to many x86-based software routers. A packet is round </a:t>
            </a:r>
            <a:r>
              <a:rPr lang="en-US" sz="1200" baseline="0" dirty="0" err="1" smtClean="0"/>
              <a:t>robinned</a:t>
            </a:r>
            <a:r>
              <a:rPr lang="en-US" sz="1200" baseline="0" dirty="0" smtClean="0"/>
              <a:t> to one of the processors in the array. Each processor runs an identical copy of the sampling algorithm. The state count is kept in shared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 problem with this is memory contention, where multiple procs talking to memory cause a memory bottleneck, leading to variable access latencies and variable throughputs.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since shared memory is a problem, let’s make the memory local to each proc. But, each proc needs to communicate with the others. In the previous arch, shared memory was this communication medium. Now we simply put procs in a pipeline where packets enter from the left and each proc can send a packet to the next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This doesn’t work either. To get 1 packet per cycle from the entire pipeline, you need to slice the algorithm (like our sampling one) into different portions so that the portion in each stage runs at a throughput 1 packet per cycle. This is very hard to do because the underlying instruction set has variable throughput depending on the instruction (e.g., a floating point instruction has much lower throughput than an integer).</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 We simply reject the program and ask the programmer to rewrite it. This is quite heterodox coming from the CPU world. On a CPU, throughput inversely correlates with a program’s complexity. Here, all programs run at line rate, or if too complex, they don’t run. While this seems harsh, this obviates any need for performance profiling.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a:t>
            </a:r>
            <a:r>
              <a:rPr lang="en-US" baseline="0" dirty="0" smtClean="0"/>
              <a:t>generally, I think this kind of restricted programmability is of use to other domains beyond networking as the stalling of transistor scaling causes us to do this oxymoronic </a:t>
            </a:r>
            <a:r>
              <a:rPr lang="en-US" baseline="0" dirty="0" smtClean="0"/>
              <a:t>//thing </a:t>
            </a:r>
            <a:r>
              <a:rPr lang="en-US" baseline="0" dirty="0" smtClean="0"/>
              <a:t>of specializing hardware and making it flexible at the same time. In future work, I hope to apply the same kind of thinking to other high-performance systems beyond </a:t>
            </a:r>
            <a:r>
              <a:rPr lang="en-US" baseline="0" dirty="0" smtClean="0"/>
              <a:t>//networking</a:t>
            </a:r>
            <a:r>
              <a:rPr lang="en-US" baseline="0" dirty="0" smtClean="0"/>
              <a:t>,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97416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2/13/17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2/13/17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2/13/17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4.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chart" Target="../charts/char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a:t>
            </a:r>
            <a:r>
              <a:rPr lang="en-US" dirty="0" smtClean="0">
                <a:solidFill>
                  <a:srgbClr val="000000"/>
                </a:solidFill>
              </a:rPr>
              <a:t>priority,</a:t>
            </a:r>
          </a:p>
          <a:p>
            <a:pPr algn="ctr"/>
            <a:r>
              <a:rPr lang="en-US" dirty="0" smtClean="0">
                <a:solidFill>
                  <a:srgbClr val="000000"/>
                </a:solidFill>
              </a:rPr>
              <a:t>round robin</a:t>
            </a:r>
            <a:r>
              <a:rPr lang="en-US" dirty="0" smtClean="0">
                <a:solidFill>
                  <a:srgbClr val="000000"/>
                </a:solidFill>
              </a:rPr>
              <a:t>,</a:t>
            </a:r>
            <a:endParaRPr lang="en-US" dirty="0" smtClean="0">
              <a:solidFill>
                <a:srgbClr val="000000"/>
              </a:solidFill>
            </a:endParaRPr>
          </a:p>
          <a:p>
            <a:pPr algn="ctr"/>
            <a:r>
              <a:rPr lang="en-US" dirty="0" smtClean="0">
                <a:solidFill>
                  <a:srgbClr val="000000"/>
                </a:solidFill>
              </a:rPr>
              <a:t>rate </a:t>
            </a:r>
            <a:r>
              <a:rPr lang="en-US" dirty="0" smtClean="0">
                <a:solidFill>
                  <a:srgbClr val="000000"/>
                </a:solidFill>
              </a:rPr>
              <a:t>limits)</a:t>
            </a:r>
            <a:endParaRPr lang="en-US" dirty="0" smtClean="0">
              <a:solidFill>
                <a:srgbClr val="000000"/>
              </a:solidFill>
            </a:endParaRPr>
          </a:p>
        </p:txBody>
      </p:sp>
    </p:spTree>
    <p:extLst>
      <p:ext uri="{BB962C8B-B14F-4D97-AF65-F5344CB8AC3E}">
        <p14:creationId xmlns:p14="http://schemas.microsoft.com/office/powerpoint/2010/main" val="89426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Not much time for any programmable operations</a:t>
            </a:r>
          </a:p>
          <a:p>
            <a:r>
              <a:rPr lang="en-US" sz="2200" dirty="0"/>
              <a:t>H</a:t>
            </a:r>
            <a:r>
              <a:rPr lang="en-US" sz="2200" dirty="0" smtClean="0"/>
              <a:t>ard to pipeline because of state maintained by </a:t>
            </a:r>
            <a:r>
              <a:rPr lang="en-US" sz="2200" dirty="0" err="1" smtClean="0"/>
              <a:t>dequeue</a:t>
            </a:r>
            <a:r>
              <a:rPr lang="en-US" sz="2200" dirty="0" smtClean="0"/>
              <a:t> operations</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761287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Tree>
    <p:extLst>
      <p:ext uri="{BB962C8B-B14F-4D97-AF65-F5344CB8AC3E}">
        <p14:creationId xmlns:p14="http://schemas.microsoft.com/office/powerpoint/2010/main" val="1922166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with streaming algorithms</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a:t>
            </a:r>
            <a:r>
              <a:rPr lang="en-US" dirty="0" smtClean="0"/>
              <a:t>deterministically handle </a:t>
            </a:r>
            <a:r>
              <a:rPr lang="en-US" dirty="0" smtClean="0"/>
              <a:t>1 </a:t>
            </a:r>
            <a:r>
              <a:rPr lang="en-US" dirty="0" smtClean="0"/>
              <a:t>packet/cycle</a:t>
            </a:r>
          </a:p>
          <a:p>
            <a:pPr marL="0" indent="0">
              <a:buNone/>
            </a:pPr>
            <a:r>
              <a:rPr lang="en-US" dirty="0"/>
              <a:t> </a:t>
            </a:r>
            <a:r>
              <a:rPr lang="en-US" dirty="0" smtClean="0"/>
              <a:t> (full throughput)</a:t>
            </a:r>
            <a:r>
              <a:rPr lang="en-US" dirty="0"/>
              <a:t> </a:t>
            </a:r>
            <a:r>
              <a:rPr lang="en-US" dirty="0" smtClean="0"/>
              <a:t>regardless of</a:t>
            </a:r>
          </a:p>
          <a:p>
            <a:pPr marL="0" indent="0">
              <a:buNone/>
            </a:pPr>
            <a:r>
              <a:rPr lang="en-US" dirty="0"/>
              <a:t> </a:t>
            </a:r>
            <a:r>
              <a:rPr lang="en-US" dirty="0" smtClean="0"/>
              <a:t> </a:t>
            </a:r>
            <a:r>
              <a:rPr lang="en-US" dirty="0" smtClean="0"/>
              <a:t>what </a:t>
            </a:r>
            <a:r>
              <a:rPr lang="en-US" dirty="0" smtClean="0"/>
              <a:t>features are enabled</a:t>
            </a:r>
          </a:p>
          <a:p>
            <a:r>
              <a:rPr lang="en-US" dirty="0" smtClean="0"/>
              <a:t>But, algorithms spend several cycles per packet</a:t>
            </a:r>
          </a:p>
          <a:p>
            <a:r>
              <a:rPr lang="en-US" dirty="0" smtClean="0"/>
              <a:t>How do we bridge this gap?</a:t>
            </a:r>
          </a:p>
          <a:p>
            <a:pPr lvl="1"/>
            <a:r>
              <a:rPr lang="en-US" dirty="0" smtClean="0"/>
              <a:t>Atoms: high-speed hardware for modifying headers and router state</a:t>
            </a:r>
          </a:p>
          <a:p>
            <a:pPr lvl="1"/>
            <a:r>
              <a:rPr lang="en-US" dirty="0" smtClean="0"/>
              <a:t>A compiler to extract atoms from a corpus of algorithms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648700" y="1638300"/>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3886200" y="4724400"/>
            <a:ext cx="43815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Strawman 1: A shared-memory multicore</a:t>
            </a:r>
            <a:endParaRPr lang="en-US" dirty="0"/>
          </a:p>
        </p:txBody>
      </p:sp>
      <p:sp>
        <p:nvSpPr>
          <p:cNvPr id="28" name="Rounded Rectangle 27"/>
          <p:cNvSpPr/>
          <p:nvPr/>
        </p:nvSpPr>
        <p:spPr>
          <a:xfrm>
            <a:off x="552450" y="51858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2963070" y="4010819"/>
            <a:ext cx="512761" cy="1333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20" idx="2"/>
            <a:endCxn id="32" idx="6"/>
          </p:cNvCxnSpPr>
          <p:nvPr/>
        </p:nvCxnSpPr>
        <p:spPr>
          <a:xfrm rot="5400000">
            <a:off x="8716170" y="3972719"/>
            <a:ext cx="512761" cy="14097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p:cNvCxnSpPr>
          <p:nvPr/>
        </p:nvCxnSpPr>
        <p:spPr>
          <a:xfrm flipH="1">
            <a:off x="6134100" y="1664732"/>
            <a:ext cx="7460" cy="5069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0"/>
            <a:endCxn id="45" idx="2"/>
          </p:cNvCxnSpPr>
          <p:nvPr/>
        </p:nvCxnSpPr>
        <p:spPr>
          <a:xfrm flipV="1">
            <a:off x="6076950" y="4421189"/>
            <a:ext cx="12763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a:endCxn id="47" idx="2"/>
          </p:cNvCxnSpPr>
          <p:nvPr/>
        </p:nvCxnSpPr>
        <p:spPr>
          <a:xfrm flipH="1" flipV="1">
            <a:off x="4953000" y="4421189"/>
            <a:ext cx="11239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7" idx="0"/>
          </p:cNvCxnSpPr>
          <p:nvPr/>
        </p:nvCxnSpPr>
        <p:spPr>
          <a:xfrm flipH="1">
            <a:off x="4953000" y="2171700"/>
            <a:ext cx="11811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6" idx="0"/>
          </p:cNvCxnSpPr>
          <p:nvPr/>
        </p:nvCxnSpPr>
        <p:spPr>
          <a:xfrm flipH="1">
            <a:off x="25527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45" idx="0"/>
          </p:cNvCxnSpPr>
          <p:nvPr/>
        </p:nvCxnSpPr>
        <p:spPr>
          <a:xfrm>
            <a:off x="6134100" y="2171700"/>
            <a:ext cx="12192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20" idx="0"/>
          </p:cNvCxnSpPr>
          <p:nvPr/>
        </p:nvCxnSpPr>
        <p:spPr>
          <a:xfrm>
            <a:off x="6134100" y="2171700"/>
            <a:ext cx="35433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8700" y="2590800"/>
            <a:ext cx="2057400" cy="1830389"/>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2590800"/>
            <a:ext cx="2057400" cy="1830389"/>
          </a:xfrm>
          <a:prstGeom prst="rect">
            <a:avLst/>
          </a:prstGeom>
        </p:spPr>
      </p:pic>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Strawman 2: A shared-nothing pipeline</a:t>
            </a:r>
            <a:endParaRPr lang="en-US" dirty="0"/>
          </a:p>
        </p:txBody>
      </p:sp>
      <p:sp>
        <p:nvSpPr>
          <p:cNvPr id="28" name="Rounded Rectangle 27"/>
          <p:cNvSpPr/>
          <p:nvPr/>
        </p:nvSpPr>
        <p:spPr>
          <a:xfrm>
            <a:off x="619125" y="4114800"/>
            <a:ext cx="111252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Can’t program pipeline to always get 1 packet / cycle </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smtClean="0">
                <a:ea typeface="Gadugi" charset="0"/>
                <a:cs typeface="Gadugi" charset="0"/>
              </a:rPr>
              <a:t>must handle 1 packet every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956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endParaRPr lang="en-US" sz="2200" dirty="0" smtClean="0">
                <a:solidFill>
                  <a:srgbClr val="000000"/>
                </a:solidFill>
                <a:latin typeface="+mj-lt"/>
                <a:cs typeface="Seravek"/>
              </a:endParaRP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305800" y="33909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Detecting</a:t>
            </a:r>
            <a:endParaRPr lang="en-US" sz="2200" dirty="0" smtClean="0">
              <a:solidFill>
                <a:srgbClr val="000000"/>
              </a:solidFill>
              <a:latin typeface="+mj-lt"/>
              <a:cs typeface="Seravek"/>
            </a:endParaRP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t>
            </a:r>
            <a:r>
              <a:rPr lang="en-US" sz="4000" dirty="0" smtClean="0"/>
              <a:t>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
            </a:r>
            <a:r>
              <a:rPr lang="en-US" sz="4000" smtClean="0"/>
              <a:t>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rgbClr val="FF0000"/>
                </a:solidFill>
                <a:latin typeface="+mj-lt"/>
                <a:cs typeface="Seravek"/>
              </a:rPr>
              <a:t>Inter-packet (state) </a:t>
            </a:r>
            <a:r>
              <a:rPr lang="en-US" sz="2400" dirty="0" smtClean="0">
                <a:solidFill>
                  <a:srgbClr val="FF0000"/>
                </a:solidFill>
                <a:latin typeface="+mj-lt"/>
                <a:cs typeface="Seravek"/>
              </a:rPr>
              <a:t>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a:solidFill>
                  <a:srgbClr val="000000"/>
                </a:solidFill>
                <a:latin typeface="+mj-lt"/>
                <a:cs typeface="Seravek"/>
              </a:rPr>
              <a:t>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endParaRPr lang="en-US" sz="2000" kern="0" dirty="0" smtClean="0">
              <a:solidFill>
                <a:srgbClr val="000000"/>
              </a:solidFill>
              <a:latin typeface="+mj-lt"/>
              <a:cs typeface="Seravek"/>
            </a:endParaRP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28173018"/>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32011540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42" name="TextBox 41"/>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43" name="TextBox 42"/>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44" name="TextBox 43"/>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5" name="TextBox 44"/>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smtClean="0"/>
              <a:t>SRPT</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High-performance networking needs specialized hardware</a:t>
            </a:r>
          </a:p>
          <a:p>
            <a:endParaRPr lang="en-US" dirty="0"/>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endParaRPr lang="en-US" dirty="0" smtClean="0">
              <a:latin typeface="Gadugi" panose="020B0502040204020203" pitchFamily="34" charset="0"/>
            </a:endParaRPr>
          </a:p>
          <a:p>
            <a:r>
              <a:rPr lang="en-US" dirty="0" smtClean="0">
                <a:latin typeface="Gadugi" panose="020B0502040204020203" pitchFamily="34" charset="0"/>
              </a:rPr>
              <a:t>Broader impact:</a:t>
            </a:r>
          </a:p>
          <a:p>
            <a:pPr lvl="1"/>
            <a:r>
              <a:rPr lang="en-US" dirty="0" smtClean="0">
                <a:latin typeface="Gadugi" panose="020B0502040204020203" pitchFamily="34" charset="0"/>
              </a:rPr>
              <a:t>Packet transactions in P4</a:t>
            </a:r>
          </a:p>
          <a:p>
            <a:pPr lvl="1"/>
            <a:r>
              <a:rPr lang="en-US" dirty="0"/>
              <a:t>I</a:t>
            </a:r>
            <a:r>
              <a:rPr lang="en-US" dirty="0" smtClean="0">
                <a:latin typeface="Gadugi" panose="020B0502040204020203" pitchFamily="34" charset="0"/>
              </a:rPr>
              <a:t>ndustry interest in PIFOs, Domino’s compilation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this is a roundabout way of achieving functionality:</a:t>
            </a:r>
          </a:p>
          <a:p>
            <a:pPr lvl="1"/>
            <a:r>
              <a:rPr lang="en-US" dirty="0"/>
              <a:t>I</a:t>
            </a:r>
            <a:r>
              <a:rPr lang="en-US" dirty="0" smtClean="0"/>
              <a:t>nferring a router’s loss rates from measurements at end points</a:t>
            </a:r>
          </a:p>
          <a:p>
            <a:pPr lvl="1"/>
            <a:r>
              <a:rPr lang="en-US" dirty="0"/>
              <a:t>C</a:t>
            </a:r>
            <a:r>
              <a:rPr lang="en-US" dirty="0" smtClean="0"/>
              <a:t>ongestion control from end points</a:t>
            </a:r>
            <a:endParaRPr lang="en-US" dirty="0"/>
          </a:p>
          <a:p>
            <a:endParaRPr lang="en-US" dirty="0" smtClean="0"/>
          </a:p>
          <a:p>
            <a:endParaRPr lang="en-US" dirty="0"/>
          </a:p>
        </p:txBody>
      </p:sp>
      <p:sp>
        <p:nvSpPr>
          <p:cNvPr id="5" name="Rounded Rectangle 4"/>
          <p:cNvSpPr/>
          <p:nvPr/>
        </p:nvSpPr>
        <p:spPr>
          <a:xfrm>
            <a:off x="1181100" y="5791200"/>
            <a:ext cx="95631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End point approaches are inaccurate or inefficient</a:t>
            </a:r>
            <a:endParaRPr lang="en-US" sz="3200"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a:p>
            <a:pPr lvl="1"/>
            <a:r>
              <a:rPr lang="en-US" sz="2800" dirty="0" smtClean="0"/>
              <a:t>Domino (SIGCOMM 2016): programming streaming algorithms</a:t>
            </a:r>
          </a:p>
          <a:p>
            <a:pPr lvl="2"/>
            <a:r>
              <a:rPr lang="en-US" sz="2400" dirty="0" smtClean="0"/>
              <a:t>The first hardware primitives for high-speed execution of streaming algorithms</a:t>
            </a:r>
          </a:p>
          <a:p>
            <a:pPr lvl="2"/>
            <a:r>
              <a:rPr lang="en-US" sz="2400" dirty="0" smtClean="0"/>
              <a:t>A method to extract these primitives from a corpus of algorithms</a:t>
            </a:r>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1790700"/>
            <a:ext cx="533400" cy="0"/>
          </a:xfrm>
          <a:prstGeom prst="straightConnector1">
            <a:avLst/>
          </a:prstGeom>
          <a:ln w="12700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1266366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12680</TotalTime>
  <Words>12638</Words>
  <Application>Microsoft Macintosh PowerPoint</Application>
  <PresentationFormat>Widescreen</PresentationFormat>
  <Paragraphs>1766</Paragraphs>
  <Slides>84</Slides>
  <Notes>74</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Packet Transactions: High-Level Programming for Line-Rate Switches (SIGCOMM 2016)</vt:lpstr>
      <vt:lpstr>Challenges with streaming algorithms</vt:lpstr>
      <vt:lpstr>Strawman 1: A shared-memory multicore</vt:lpstr>
      <vt:lpstr>Strawman 2: A shared-nothing pipeline</vt:lpstr>
      <vt:lpstr>A shared-nothing atom pipeline</vt:lpstr>
      <vt:lpstr>Extracting atoms from algorithms</vt:lpstr>
      <vt:lpstr>Code pipelining: stateless vs. stateful</vt:lpstr>
      <vt:lpstr>Code pipelining: stateless vs. stateful</vt:lpstr>
      <vt:lpstr>Code pipelining: the algorithm</vt:lpstr>
      <vt:lpstr>Code pipelining: the algorithm</vt:lpstr>
      <vt:lpstr>Code pipelining: the algorithm</vt:lpstr>
      <vt:lpstr>Code pipelining: the algorithm</vt:lpstr>
      <vt:lpstr>Code pipelining: the algorithm</vt:lpstr>
      <vt:lpstr>Code pipelining: the algorithm</vt:lpstr>
      <vt:lpstr>Detecting reusable atoms</vt:lpstr>
      <vt:lpstr>A catalog of reusable atoms</vt:lpstr>
      <vt:lpstr>A catalog of reusable atoms</vt:lpstr>
      <vt:lpstr>What algorithms do atoms enable?</vt:lpstr>
      <vt:lpstr>What algorithms do atoms enable?</vt:lpstr>
      <vt:lpstr>Conclusion</vt:lpstr>
      <vt:lpstr>A single PIFO block</vt:lpstr>
      <vt:lpstr>A single PIFO block</vt:lpstr>
      <vt:lpstr>Acknowledgements</vt:lpstr>
      <vt:lpstr>Recent activity in the area</vt:lpstr>
      <vt:lpstr>Code pipelining in one slide</vt:lpstr>
      <vt:lpstr>Future work: An era of specialized systems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5305</cp:revision>
  <dcterms:created xsi:type="dcterms:W3CDTF">2015-11-20T07:11:46Z</dcterms:created>
  <dcterms:modified xsi:type="dcterms:W3CDTF">2017-02-13T15:03:26Z</dcterms:modified>
</cp:coreProperties>
</file>