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57" r:id="rId51"/>
    <p:sldId id="289" r:id="rId52"/>
    <p:sldId id="300" r:id="rId53"/>
    <p:sldId id="363" r:id="rId54"/>
    <p:sldId id="364" r:id="rId55"/>
    <p:sldId id="365" r:id="rId56"/>
    <p:sldId id="273" r:id="rId57"/>
    <p:sldId id="287" r:id="rId58"/>
    <p:sldId id="259" r:id="rId59"/>
    <p:sldId id="262" r:id="rId60"/>
    <p:sldId id="305" r:id="rId61"/>
    <p:sldId id="306" r:id="rId62"/>
    <p:sldId id="301" r:id="rId63"/>
    <p:sldId id="271" r:id="rId64"/>
    <p:sldId id="299" r:id="rId65"/>
    <p:sldId id="288" r:id="rId66"/>
    <p:sldId id="326" r:id="rId67"/>
    <p:sldId id="327" r:id="rId68"/>
    <p:sldId id="272" r:id="rId69"/>
    <p:sldId id="374" r:id="rId70"/>
    <p:sldId id="332" r:id="rId71"/>
    <p:sldId id="370" r:id="rId72"/>
    <p:sldId id="371" r:id="rId73"/>
    <p:sldId id="335" r:id="rId74"/>
    <p:sldId id="336" r:id="rId75"/>
    <p:sldId id="353" r:id="rId76"/>
    <p:sldId id="352" r:id="rId77"/>
    <p:sldId id="372" r:id="rId78"/>
    <p:sldId id="373" r:id="rId79"/>
    <p:sldId id="30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64811" autoAdjust="0"/>
  </p:normalViewPr>
  <p:slideViewPr>
    <p:cSldViewPr showGuides="1">
      <p:cViewPr varScale="1">
        <p:scale>
          <a:sx n="44" d="100"/>
          <a:sy n="44" d="100"/>
        </p:scale>
        <p:origin x="1500" y="6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89088320"/>
        <c:axId val="192496072"/>
      </c:lineChart>
      <c:catAx>
        <c:axId val="1890883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496072"/>
        <c:crosses val="autoZero"/>
        <c:auto val="1"/>
        <c:lblAlgn val="ctr"/>
        <c:lblOffset val="100"/>
        <c:noMultiLvlLbl val="0"/>
      </c:catAx>
      <c:valAx>
        <c:axId val="19249607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88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319201480"/>
        <c:axId val="228641232"/>
      </c:scatterChart>
      <c:valAx>
        <c:axId val="31920148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28641232"/>
        <c:crosses val="autoZero"/>
        <c:crossBetween val="midCat"/>
      </c:valAx>
      <c:valAx>
        <c:axId val="2286412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192014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Seamless transition between slides 13 and 14</a:t>
            </a:r>
            <a:r>
              <a:rPr lang="en-US" baseline="0" dirty="0" smtClean="0"/>
              <a:t>. (transition from architecture to machine model)</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Relate atoms to match-action at some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atoms are small digital circuits that make up the instruction set of the programmable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Amy’s </a:t>
            </a:r>
            <a:r>
              <a:rPr lang="en-US" baseline="0" dirty="0" smtClean="0"/>
              <a:t>point: what is an atom formally? And what exactly are we doing?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a:t>
            </a:r>
            <a:r>
              <a:rPr lang="en-US" baseline="0" dirty="0" smtClean="0"/>
              <a:t>here about bidirectional arrows.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a:t>
            </a:r>
            <a:r>
              <a:rPr lang="en-US" baseline="0" dirty="0" smtClean="0"/>
              <a:t>: Rambling here. Explain the bidirectional red arrows a bit more crisply</a:t>
            </a:r>
            <a:r>
              <a:rPr lang="en-US" baseline="0" dirty="0" smtClean="0"/>
              <a:t>.</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if the</a:t>
            </a:r>
            <a:r>
              <a:rPr lang="en-US" baseline="0" dirty="0" smtClean="0"/>
              <a:t> code is rejected here, we reject the code up top as well. This is important.</a:t>
            </a:r>
            <a:endParaRPr lang="en-US" dirty="0" smtClean="0"/>
          </a:p>
          <a:p>
            <a:endParaRPr lang="en-US" dirty="0" smtClean="0"/>
          </a:p>
          <a:p>
            <a:r>
              <a:rPr lang="en-US" dirty="0" smtClean="0"/>
              <a:t>We</a:t>
            </a:r>
            <a:r>
              <a:rPr lang="en-US" baseline="0" dirty="0" smtClean="0"/>
              <a:t> have an automated search procedure that configures the atoms  appropriately to match the specification, using a SAT solver to verify equivalence.</a:t>
            </a:r>
          </a:p>
          <a:p>
            <a:r>
              <a:rPr lang="en-US" baseline="0" dirty="0" smtClean="0"/>
              <a:t>This procedure uses 2 SAT solvers:</a:t>
            </a:r>
          </a:p>
          <a:p>
            <a:pPr marL="228600" indent="-228600">
              <a:buAutoNum type="arabicPeriod"/>
            </a:pPr>
            <a:r>
              <a:rPr lang="en-US" baseline="0" dirty="0" smtClean="0"/>
              <a:t>Generate random input x.</a:t>
            </a:r>
          </a:p>
          <a:p>
            <a:pPr marL="228600" indent="-228600">
              <a:buAutoNum type="arabicPeriod"/>
            </a:pPr>
            <a:r>
              <a:rPr lang="en-US" baseline="0" dirty="0" smtClean="0"/>
              <a:t>Does there exist configuration such that spec and </a:t>
            </a:r>
            <a:r>
              <a:rPr lang="en-US" baseline="0" dirty="0" err="1" smtClean="0"/>
              <a:t>impl</a:t>
            </a:r>
            <a:r>
              <a:rPr lang="en-US" baseline="0" dirty="0" smtClean="0"/>
              <a:t>. Agree on random input?</a:t>
            </a:r>
          </a:p>
          <a:p>
            <a:pPr marL="228600" indent="-228600">
              <a:buAutoNum type="arabicPeriod"/>
            </a:pPr>
            <a:r>
              <a:rPr lang="en-US" baseline="0" dirty="0" smtClean="0"/>
              <a:t>Can we use the same configuration for all x?</a:t>
            </a:r>
          </a:p>
          <a:p>
            <a:pPr marL="228600" indent="-228600">
              <a:buAutoNum type="arabicPeriod"/>
            </a:pPr>
            <a:r>
              <a:rPr lang="en-US" baseline="0" dirty="0" smtClean="0"/>
              <a:t>If not, add the x to set of counter examples and go back to step 1.</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TODO: Clean up atom names in paper.</a:t>
            </a:r>
          </a:p>
          <a:p>
            <a:endParaRPr lang="en-US" baseline="0" dirty="0" smtClean="0"/>
          </a:p>
          <a:p>
            <a:r>
              <a:rPr lang="en-US" baseline="0" dirty="0" smtClean="0"/>
              <a:t>Mohammad: This description of stateless atoms should be there up front, where we first talk about stateless and </a:t>
            </a:r>
            <a:r>
              <a:rPr lang="en-US" baseline="0" dirty="0" err="1" smtClean="0"/>
              <a:t>stateful</a:t>
            </a:r>
            <a:r>
              <a:rPr lang="en-US" baseline="0" dirty="0" smtClean="0"/>
              <a:t> atoms.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Don’t introduce two sets of names, </a:t>
            </a:r>
            <a:r>
              <a:rPr lang="en-US" baseline="0" dirty="0" err="1" smtClean="0"/>
              <a:t>ReadAddWrite</a:t>
            </a:r>
            <a:r>
              <a:rPr lang="en-US" baseline="0" dirty="0" smtClean="0"/>
              <a:t> and RAW, just say RAW or PRAW.</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
            </a:r>
            <a:r>
              <a:rPr lang="en-US" dirty="0" smtClean="0"/>
              <a:t>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r>
              <a:rPr lang="en-US" baseline="0" dirty="0" smtClean="0"/>
              <a:t>Amy: Too many PIFO examples.</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dirty="0" smtClean="0"/>
          </a:p>
          <a:p>
            <a:r>
              <a:rPr lang="en-US" dirty="0" smtClean="0"/>
              <a:t>Happening </a:t>
            </a:r>
            <a:r>
              <a:rPr lang="en-US" dirty="0" smtClean="0"/>
              <a:t>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a:t>
            </a:r>
            <a:r>
              <a:rPr lang="en-US" dirty="0" smtClean="0"/>
              <a:t>(50 </a:t>
            </a:r>
            <a:r>
              <a:rPr lang="en-US" dirty="0" smtClean="0"/>
              <a:t>Kbit/s to 1 Mbit/s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t>
            </a:r>
            <a:r>
              <a:rPr lang="en-US" dirty="0" smtClean="0"/>
              <a:t>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t>
            </a:r>
            <a:r>
              <a:rPr lang="en-US" dirty="0" smtClean="0"/>
              <a:t>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t>
            </a:r>
            <a:r>
              <a:rPr lang="en-US" dirty="0" smtClean="0"/>
              <a:t>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a:t>
            </a:r>
            <a:r>
              <a:rPr lang="en-US" dirty="0" smtClean="0"/>
              <a:t>or pipelined </a:t>
            </a:r>
            <a:r>
              <a:rPr lang="en-US" dirty="0" smtClean="0"/>
              <a:t>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8956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a:t>
            </a:r>
            <a:r>
              <a:rPr lang="en-US" sz="3000" dirty="0" smtClean="0"/>
              <a:t>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a:t>
            </a:r>
            <a:r>
              <a:rPr lang="en-US" dirty="0" smtClean="0"/>
              <a:t>. </a:t>
            </a:r>
            <a:r>
              <a:rPr lang="en-US" dirty="0" err="1" smtClean="0"/>
              <a:t>stateful</a:t>
            </a:r>
            <a:r>
              <a:rPr lang="en-US" dirty="0" smtClean="0"/>
              <a:t> </a:t>
            </a:r>
            <a:r>
              <a:rPr lang="en-US" dirty="0" smtClean="0"/>
              <a:t>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a:t>
            </a:r>
            <a:r>
              <a:rPr lang="en-US" dirty="0" smtClean="0"/>
              <a:t>be easily </a:t>
            </a:r>
            <a:r>
              <a:rPr lang="en-US" dirty="0" smtClean="0"/>
              <a:t>pipelined into </a:t>
            </a:r>
            <a:r>
              <a:rPr lang="en-US" dirty="0" smtClean="0"/>
              <a:t>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a:t>
            </a:r>
            <a:r>
              <a:rPr lang="en-US" dirty="0" smtClean="0"/>
              <a:t>be </a:t>
            </a:r>
            <a:r>
              <a:rPr lang="en-US" dirty="0" smtClean="0"/>
              <a:t>pipelined; needs an atomic </a:t>
            </a:r>
            <a:r>
              <a:rPr lang="en-US" dirty="0" err="1" smtClean="0"/>
              <a:t>read+modify+write</a:t>
            </a:r>
            <a:r>
              <a:rPr lang="en-US" dirty="0" smtClean="0"/>
              <a:t> </a:t>
            </a:r>
            <a:r>
              <a:rPr lang="en-US" dirty="0" smtClean="0"/>
              <a:t>instruction</a:t>
            </a:r>
          </a:p>
          <a:p>
            <a:pPr lvl="1"/>
            <a:r>
              <a:rPr lang="en-US" dirty="0" smtClean="0"/>
              <a:t>Explicitly design </a:t>
            </a:r>
            <a:r>
              <a:rPr lang="en-US" dirty="0" smtClean="0"/>
              <a:t>each </a:t>
            </a:r>
            <a:r>
              <a:rPr lang="en-US" dirty="0" err="1" smtClean="0"/>
              <a:t>stateful</a:t>
            </a:r>
            <a:r>
              <a:rPr lang="en-US" dirty="0" smtClean="0"/>
              <a:t> operation in</a:t>
            </a:r>
            <a:r>
              <a:rPr lang="en-US" dirty="0" smtClean="0"/>
              <a:t> </a:t>
            </a:r>
            <a:r>
              <a:rPr lang="en-US" dirty="0"/>
              <a:t>hardware </a:t>
            </a:r>
            <a:r>
              <a:rPr lang="en-US" dirty="0" smtClean="0"/>
              <a:t>for </a:t>
            </a:r>
            <a:r>
              <a:rPr lang="en-US" dirty="0" smtClean="0"/>
              <a:t>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a:t>
            </a:r>
            <a:r>
              <a:rPr lang="en-US" dirty="0" smtClean="0"/>
              <a:t>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a:t>
            </a:r>
            <a:r>
              <a:rPr lang="en-US" sz="2500" dirty="0" smtClean="0"/>
              <a:t>transaction: B</a:t>
            </a:r>
            <a:r>
              <a:rPr lang="en-US" sz="2500" dirty="0" smtClean="0"/>
              <a:t>lock of imperative code</a:t>
            </a:r>
          </a:p>
          <a:p>
            <a:r>
              <a:rPr lang="en-US" sz="2500" dirty="0" smtClean="0"/>
              <a:t>Each transaction </a:t>
            </a:r>
            <a:r>
              <a:rPr lang="en-US" sz="2500" dirty="0" smtClean="0"/>
              <a:t>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a:t>
            </a:r>
            <a:r>
              <a:rPr lang="en-US" sz="2500" dirty="0" smtClean="0">
                <a:latin typeface="Gadugi" panose="020B0502040204020203" pitchFamily="34" charset="0"/>
              </a:rPr>
              <a:t>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a:t>
            </a:r>
            <a:r>
              <a:rPr lang="en-US" sz="4000" dirty="0">
                <a:latin typeface="Gadugi" panose="020B0502040204020203" pitchFamily="34" charset="0"/>
              </a:rPr>
              <a:t>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endParaRPr lang="en-US" sz="3000" dirty="0" smtClean="0">
              <a:latin typeface="Gadugi" panose="020B0502040204020203" pitchFamily="34" charset="0"/>
            </a:endParaRP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a:t>
            </a:r>
            <a:r>
              <a:rPr lang="en-US" b="1" dirty="0" smtClean="0">
                <a:latin typeface="Gadugi" panose="020B0502040204020203" pitchFamily="34" charset="0"/>
              </a:rPr>
              <a:t>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a:t>
            </a:r>
            <a:r>
              <a:rPr lang="en-US" dirty="0" smtClean="0"/>
              <a:t>: </a:t>
            </a:r>
            <a:r>
              <a:rPr lang="en-US" dirty="0" smtClean="0"/>
              <a:t>Can we design compiler targets with small area overheads?</a:t>
            </a:r>
            <a:endParaRPr lang="en-US" dirty="0" smtClean="0"/>
          </a:p>
          <a:p>
            <a:endParaRPr lang="en-US" dirty="0" smtClean="0"/>
          </a:p>
          <a:p>
            <a:endParaRPr lang="en-US" dirty="0" smtClean="0"/>
          </a:p>
          <a:p>
            <a:endParaRPr lang="en-US" dirty="0"/>
          </a:p>
          <a:p>
            <a:r>
              <a:rPr lang="en-US" dirty="0" smtClean="0"/>
              <a:t>Compilation: Can the algorithms be compiled to the targets?</a:t>
            </a:r>
            <a:endParaRPr lang="en-US" dirty="0" smtClean="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a:t>
            </a:r>
            <a:r>
              <a:rPr lang="en-US" dirty="0" err="1" smtClean="0"/>
              <a:t>stateful</a:t>
            </a:r>
            <a:r>
              <a:rPr lang="en-US" dirty="0" smtClean="0"/>
              <a:t> and stateless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a:t>
            </a:r>
            <a:r>
              <a:rPr lang="en-US" dirty="0" smtClean="0"/>
              <a:t>frequency</a:t>
            </a:r>
          </a:p>
          <a:p>
            <a:pPr lvl="1"/>
            <a:r>
              <a:rPr lang="en-US" dirty="0" smtClean="0"/>
              <a:t>300 </a:t>
            </a:r>
            <a:r>
              <a:rPr lang="en-US" dirty="0" smtClean="0"/>
              <a:t>each for </a:t>
            </a:r>
            <a:r>
              <a:rPr lang="en-US" dirty="0" err="1" smtClean="0"/>
              <a:t>stateful</a:t>
            </a:r>
            <a:r>
              <a:rPr lang="en-US" dirty="0" smtClean="0"/>
              <a:t>, s</a:t>
            </a:r>
            <a:r>
              <a:rPr lang="en-US" dirty="0" smtClean="0"/>
              <a:t>tateless atoms (10 </a:t>
            </a:r>
            <a:r>
              <a:rPr lang="en-US" dirty="0" smtClean="0"/>
              <a:t>atoms per stage, </a:t>
            </a:r>
            <a:r>
              <a:rPr lang="en-US" dirty="0" smtClean="0"/>
              <a:t>30 stages)</a:t>
            </a:r>
            <a:endParaRPr lang="en-US" dirty="0" smtClean="0"/>
          </a:p>
          <a:p>
            <a:endParaRPr lang="en-US" dirty="0" smtClean="0"/>
          </a:p>
          <a:p>
            <a:r>
              <a:rPr lang="en-US" dirty="0" smtClean="0"/>
              <a:t>Synthesize atoms to 32 nm transistor library</a:t>
            </a:r>
          </a:p>
          <a:p>
            <a:pPr lvl="1"/>
            <a:r>
              <a:rPr lang="en-US" dirty="0"/>
              <a:t>E</a:t>
            </a:r>
            <a:r>
              <a:rPr lang="en-US" dirty="0" smtClean="0"/>
              <a:t>stimate area overhead relative to 200 sq. mm </a:t>
            </a:r>
            <a:r>
              <a:rPr lang="en-US" dirty="0" smtClean="0"/>
              <a:t>chip</a:t>
            </a:r>
            <a:r>
              <a:rPr lang="en-US" dirty="0" smtClean="0"/>
              <a:t>.</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endParaRPr lang="en-US" dirty="0" smtClean="0">
              <a:latin typeface="Gadugi" panose="020B0502040204020203" pitchFamily="34" charset="0"/>
            </a:endParaRP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a:t>
            </a:r>
            <a:r>
              <a:rPr lang="en-US" dirty="0" smtClean="0"/>
              <a:t>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a:t>
            </a:r>
            <a:r>
              <a:rPr lang="en-US" dirty="0" smtClean="0"/>
              <a:t>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(0.5)</a:t>
            </a:r>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(0.5)</a:t>
            </a:r>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Trident)</a:t>
            </a:r>
          </a:p>
          <a:p>
            <a:pPr lvl="1"/>
            <a:r>
              <a:rPr lang="en-US" dirty="0" smtClean="0"/>
              <a:t>1 GHz pipeline</a:t>
            </a:r>
          </a:p>
          <a:p>
            <a:pPr lvl="1"/>
            <a:r>
              <a:rPr lang="en-US" dirty="0" smtClean="0"/>
              <a:t>~ 1000 flows/physical queues</a:t>
            </a:r>
          </a:p>
          <a:p>
            <a:pPr lvl="1"/>
            <a:r>
              <a:rPr lang="en-US" dirty="0" smtClean="0"/>
              <a:t>~ 60000 packets</a:t>
            </a:r>
          </a:p>
          <a:p>
            <a:pPr lvl="1"/>
            <a:endParaRPr lang="en-US" dirty="0" smtClean="0"/>
          </a:p>
          <a:p>
            <a:r>
              <a:rPr lang="en-US" dirty="0" smtClean="0"/>
              <a:t>Naïve solution: flat, sorted array, doesn’t scale</a:t>
            </a:r>
          </a:p>
          <a:p>
            <a:endParaRPr lang="en-US" dirty="0"/>
          </a:p>
          <a:p>
            <a:r>
              <a:rPr lang="en-US" dirty="0" smtClean="0"/>
              <a:t>Scalable solution: use the fact that </a:t>
            </a:r>
            <a:r>
              <a:rPr lang="en-US" dirty="0" smtClean="0"/>
              <a:t>prioritie</a:t>
            </a:r>
            <a:r>
              <a:rPr lang="en-US" dirty="0" smtClean="0"/>
              <a:t>s </a:t>
            </a:r>
            <a:r>
              <a:rPr lang="en-US" dirty="0" smtClean="0"/>
              <a:t>increase within a </a:t>
            </a:r>
            <a:r>
              <a:rPr lang="en-US" dirty="0" smtClean="0"/>
              <a:t>flow</a:t>
            </a:r>
            <a:endParaRPr lang="en-US" dirty="0" smtClean="0"/>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endParaRPr lang="en-US" sz="3000" dirty="0">
              <a:latin typeface="Gadugi" panose="020B0502040204020203" pitchFamily="34" charset="0"/>
            </a:endParaRP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1000 flows meets timing at 1GHz on </a:t>
            </a:r>
            <a:r>
              <a:rPr lang="en-US" dirty="0" smtClean="0"/>
              <a:t>16-nm </a:t>
            </a:r>
            <a:r>
              <a:rPr lang="en-US" dirty="0" smtClean="0"/>
              <a:t>node</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end of Moore’s law =&gt; more specialized hardware</a:t>
            </a:r>
          </a:p>
          <a:p>
            <a:endParaRPr lang="en-US" dirty="0"/>
          </a:p>
          <a:p>
            <a:r>
              <a:rPr lang="en-US" dirty="0" smtClean="0"/>
              <a:t>Increasingly affecting end-host networking (FPGA-based NICs)</a:t>
            </a:r>
          </a:p>
          <a:p>
            <a:endParaRPr lang="en-US" dirty="0"/>
          </a:p>
          <a:p>
            <a:r>
              <a:rPr lang="en-US" dirty="0" smtClean="0"/>
              <a:t>The solution: </a:t>
            </a:r>
            <a:r>
              <a:rPr lang="en-US" dirty="0" smtClean="0"/>
              <a:t>high-performance</a:t>
            </a:r>
            <a:r>
              <a:rPr lang="en-US" dirty="0" smtClean="0"/>
              <a:t> </a:t>
            </a:r>
            <a:r>
              <a:rPr lang="en-US" dirty="0" smtClean="0"/>
              <a:t>abstractions </a:t>
            </a:r>
            <a:r>
              <a:rPr lang="en-US" dirty="0" smtClean="0"/>
              <a:t>for specific router functionality</a:t>
            </a:r>
            <a:endParaRPr lang="en-US" dirty="0" smtClean="0"/>
          </a:p>
          <a:p>
            <a:pPr lvl="1"/>
            <a:r>
              <a:rPr lang="en-US" dirty="0" err="1" smtClean="0"/>
              <a:t>Stateful</a:t>
            </a:r>
            <a:r>
              <a:rPr lang="en-US" dirty="0" smtClean="0"/>
              <a:t> </a:t>
            </a:r>
            <a:r>
              <a:rPr lang="en-US" dirty="0" smtClean="0"/>
              <a:t>algorithms: Packet </a:t>
            </a:r>
            <a:r>
              <a:rPr lang="en-US" dirty="0" smtClean="0"/>
              <a:t>transactions, atoms</a:t>
            </a:r>
            <a:endParaRPr lang="en-US" dirty="0" smtClean="0"/>
          </a:p>
          <a:p>
            <a:pPr lvl="1"/>
            <a:r>
              <a:rPr lang="en-US" dirty="0" smtClean="0"/>
              <a:t>Scheduling: PIFOs</a:t>
            </a:r>
          </a:p>
          <a:p>
            <a:pPr lvl="1"/>
            <a:r>
              <a:rPr lang="en-US" dirty="0" smtClean="0"/>
              <a:t>Network </a:t>
            </a:r>
            <a:r>
              <a:rPr lang="en-US" dirty="0" smtClean="0"/>
              <a:t>diagnostics/measurement</a:t>
            </a:r>
            <a:r>
              <a:rPr lang="en-US" dirty="0" smtClean="0"/>
              <a:t>: ?</a:t>
            </a:r>
          </a:p>
          <a:p>
            <a:pPr lvl="1"/>
            <a:r>
              <a:rPr lang="en-US" dirty="0" smtClean="0"/>
              <a:t>Deep-packet inspection: </a:t>
            </a:r>
            <a:r>
              <a:rPr lang="en-US" dirty="0" smtClean="0"/>
              <a:t>?</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endParaRPr lang="en-US" dirty="0" smtClean="0"/>
          </a:p>
          <a:p>
            <a:pPr lvl="1"/>
            <a:r>
              <a:rPr lang="en-US" dirty="0">
                <a:hlinkClick r:id="rId4"/>
              </a:rPr>
              <a:t>http://arxiv.org/abs/1602.06045</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(until the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smtClean="0"/>
              <a:t>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a:t>
            </a:r>
            <a:r>
              <a:rPr lang="en-US" dirty="0" smtClean="0"/>
              <a:t>design for programmable </a:t>
            </a:r>
            <a:r>
              <a:rPr lang="en-US" dirty="0" smtClean="0"/>
              <a:t>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endParaRPr lang="en-US" dirty="0" smtClean="0"/>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a:t>
            </a:r>
            <a:r>
              <a:rPr lang="en-US" dirty="0" smtClean="0"/>
              <a:t>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a:t>
            </a:r>
            <a:r>
              <a:rPr lang="en-US" dirty="0" smtClean="0"/>
              <a:t>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a:t>
            </a:r>
            <a:r>
              <a:rPr lang="en-US" dirty="0" smtClean="0"/>
              <a:t>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t>
            </a:r>
            <a:r>
              <a:rPr lang="en-US" smtClean="0"/>
              <a:t>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a:t>
            </a:r>
            <a:r>
              <a:rPr lang="en-US" dirty="0" smtClean="0"/>
              <a:t>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a:t>
            </a:r>
            <a:r>
              <a:rPr lang="en-US" dirty="0" smtClean="0"/>
              <a:t>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a:t>
            </a:r>
            <a:r>
              <a:rPr lang="en-US" dirty="0" smtClean="0"/>
              <a:t>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switch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5545</TotalTime>
  <Words>9486</Words>
  <Application>Microsoft Office PowerPoint</Application>
  <PresentationFormat>Widescreen</PresentationFormat>
  <Paragraphs>1872</Paragraphs>
  <Slides>79</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pFabric using PIFO</vt:lpstr>
      <vt:lpstr>Weighted Fair Queuing</vt:lpstr>
      <vt:lpstr>Composing PIFOs</vt:lpstr>
      <vt:lpstr>Expressiveness of PIFOs</vt:lpstr>
      <vt:lpstr>PIFO in hardware</vt:lpstr>
      <vt:lpstr>A scalable PIFO block</vt:lpstr>
      <vt:lpstr>Hardware feasibility</vt:lpstr>
      <vt:lpstr>Looking forward</vt:lpstr>
      <vt:lpstr>Backup slides</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2320</cp:revision>
  <dcterms:created xsi:type="dcterms:W3CDTF">2015-11-20T07:11:46Z</dcterms:created>
  <dcterms:modified xsi:type="dcterms:W3CDTF">2016-03-21T20:45:57Z</dcterms:modified>
</cp:coreProperties>
</file>