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15" r:id="rId3"/>
    <p:sldId id="316" r:id="rId4"/>
    <p:sldId id="529" r:id="rId5"/>
    <p:sldId id="543" r:id="rId6"/>
    <p:sldId id="319" r:id="rId7"/>
    <p:sldId id="527" r:id="rId8"/>
    <p:sldId id="512" r:id="rId9"/>
    <p:sldId id="532" r:id="rId10"/>
    <p:sldId id="485" r:id="rId11"/>
    <p:sldId id="486" r:id="rId12"/>
    <p:sldId id="487" r:id="rId13"/>
    <p:sldId id="539" r:id="rId14"/>
    <p:sldId id="488" r:id="rId15"/>
    <p:sldId id="489" r:id="rId16"/>
    <p:sldId id="490" r:id="rId17"/>
    <p:sldId id="491" r:id="rId18"/>
    <p:sldId id="492" r:id="rId19"/>
    <p:sldId id="493" r:id="rId20"/>
    <p:sldId id="494" r:id="rId21"/>
    <p:sldId id="495" r:id="rId22"/>
    <p:sldId id="496" r:id="rId23"/>
    <p:sldId id="498" r:id="rId24"/>
    <p:sldId id="50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0" r:id="rId48"/>
    <p:sldId id="541" r:id="rId49"/>
    <p:sldId id="508" r:id="rId50"/>
    <p:sldId id="526" r:id="rId51"/>
    <p:sldId id="514" r:id="rId52"/>
    <p:sldId id="507" r:id="rId53"/>
    <p:sldId id="350" r:id="rId54"/>
    <p:sldId id="509" r:id="rId55"/>
    <p:sldId id="510" r:id="rId56"/>
    <p:sldId id="464" r:id="rId57"/>
    <p:sldId id="465" r:id="rId58"/>
    <p:sldId id="375" r:id="rId59"/>
    <p:sldId id="299" r:id="rId60"/>
    <p:sldId id="357" r:id="rId61"/>
    <p:sldId id="305" r:id="rId62"/>
    <p:sldId id="306" r:id="rId63"/>
    <p:sldId id="301" r:id="rId64"/>
    <p:sldId id="271" r:id="rId65"/>
    <p:sldId id="326" r:id="rId66"/>
    <p:sldId id="327" r:id="rId67"/>
    <p:sldId id="272" r:id="rId68"/>
    <p:sldId id="374" r:id="rId69"/>
    <p:sldId id="468" r:id="rId70"/>
    <p:sldId id="332" r:id="rId71"/>
    <p:sldId id="370" r:id="rId72"/>
    <p:sldId id="371" r:id="rId73"/>
    <p:sldId id="335" r:id="rId74"/>
    <p:sldId id="372" r:id="rId75"/>
    <p:sldId id="373" r:id="rId76"/>
    <p:sldId id="307" r:id="rId77"/>
    <p:sldId id="467" r:id="rId78"/>
    <p:sldId id="458" r:id="rId79"/>
    <p:sldId id="459" r:id="rId80"/>
    <p:sldId id="460" r:id="rId81"/>
    <p:sldId id="461" r:id="rId82"/>
    <p:sldId id="462" r:id="rId83"/>
    <p:sldId id="466" r:id="rId84"/>
    <p:sldId id="46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46583" autoAdjust="0"/>
  </p:normalViewPr>
  <p:slideViewPr>
    <p:cSldViewPr showGuides="1">
      <p:cViewPr>
        <p:scale>
          <a:sx n="95" d="100"/>
          <a:sy n="95" d="100"/>
        </p:scale>
        <p:origin x="2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150671184"/>
        <c:axId val="1150679312"/>
      </c:lineChart>
      <c:catAx>
        <c:axId val="115067118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150679312"/>
        <c:crosses val="autoZero"/>
        <c:auto val="1"/>
        <c:lblAlgn val="ctr"/>
        <c:lblOffset val="100"/>
        <c:noMultiLvlLbl val="0"/>
      </c:catAx>
      <c:valAx>
        <c:axId val="115067931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15067118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167973056"/>
        <c:axId val="1167987840"/>
      </c:scatterChart>
      <c:valAx>
        <c:axId val="116797305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67987840"/>
        <c:crosses val="autoZero"/>
        <c:crossBetween val="midCat"/>
      </c:valAx>
      <c:valAx>
        <c:axId val="11679878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679730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a:t>
            </a:r>
            <a:r>
              <a:rPr lang="en-US" sz="1200" dirty="0" smtClean="0"/>
              <a:t>make</a:t>
            </a:r>
            <a:r>
              <a:rPr lang="en-US" sz="1200" baseline="0" dirty="0" smtClean="0"/>
              <a:t> the</a:t>
            </a:r>
            <a:r>
              <a:rPr lang="en-US" sz="1200" dirty="0" smtClean="0"/>
              <a:t> </a:t>
            </a:r>
            <a:r>
              <a:rPr lang="en-US" sz="1200" dirty="0" smtClean="0"/>
              <a:t>fixed </a:t>
            </a:r>
            <a:r>
              <a:rPr lang="en-US" sz="1200" dirty="0" err="1" smtClean="0"/>
              <a:t>dequeue</a:t>
            </a:r>
            <a:r>
              <a:rPr lang="en-US" sz="1200" dirty="0" smtClean="0"/>
              <a:t> logic </a:t>
            </a:r>
            <a:r>
              <a:rPr lang="en-US" sz="1200" dirty="0" smtClean="0"/>
              <a:t>programmable, </a:t>
            </a:r>
            <a:r>
              <a:rPr lang="en-US" sz="1200" dirty="0" smtClean="0"/>
              <a:t>by</a:t>
            </a:r>
            <a:r>
              <a:rPr lang="en-US" sz="1200" baseline="0" dirty="0" smtClean="0"/>
              <a:t> having a programmer supply </a:t>
            </a:r>
            <a:r>
              <a:rPr lang="en-US" sz="1200" baseline="0" dirty="0" smtClean="0"/>
              <a:t>any </a:t>
            </a:r>
            <a:r>
              <a:rPr lang="en-US" sz="1200" baseline="0" dirty="0" err="1" smtClean="0"/>
              <a:t>dequeue</a:t>
            </a:r>
            <a:r>
              <a:rPr lang="en-US" sz="1200" baseline="0" dirty="0" smtClean="0"/>
              <a:t> </a:t>
            </a:r>
            <a:r>
              <a:rPr lang="en-US" sz="1200" baseline="0" dirty="0" smtClean="0"/>
              <a:t>function and any associated auxiliary state. While this </a:t>
            </a:r>
            <a:r>
              <a:rPr lang="en-US" sz="1200" baseline="0" dirty="0" smtClean="0"/>
              <a:t>is </a:t>
            </a:r>
            <a:r>
              <a:rPr lang="en-US" sz="1200" baseline="0" dirty="0" smtClean="0"/>
              <a:t>very </a:t>
            </a:r>
            <a:r>
              <a:rPr lang="en-US" sz="1200" baseline="0" dirty="0" smtClean="0"/>
              <a:t>expressive, </a:t>
            </a:r>
            <a:r>
              <a:rPr lang="en-US" sz="1200" baseline="0" dirty="0" smtClean="0"/>
              <a:t>the </a:t>
            </a:r>
            <a:r>
              <a:rPr lang="en-US" sz="1200" baseline="0" dirty="0" smtClean="0"/>
              <a:t>problem is </a:t>
            </a:r>
            <a:r>
              <a:rPr lang="en-US" sz="1200" baseline="0" dirty="0" smtClean="0"/>
              <a:t>that there is very little time </a:t>
            </a:r>
            <a:r>
              <a:rPr lang="en-US" sz="1200" baseline="0" dirty="0" smtClean="0"/>
              <a:t>during the </a:t>
            </a:r>
            <a:r>
              <a:rPr lang="en-US" sz="1200" baseline="0" dirty="0" err="1" smtClean="0"/>
              <a:t>dequeue</a:t>
            </a:r>
            <a:r>
              <a:rPr lang="en-US" sz="1200" baseline="0" dirty="0" smtClean="0"/>
              <a:t> operation because </a:t>
            </a:r>
            <a:r>
              <a:rPr lang="en-US" sz="1200" baseline="0" dirty="0" smtClean="0"/>
              <a:t>you need to </a:t>
            </a:r>
            <a:r>
              <a:rPr lang="en-US" sz="1200" baseline="0" dirty="0" err="1" smtClean="0"/>
              <a:t>dequeue</a:t>
            </a:r>
            <a:r>
              <a:rPr lang="en-US" sz="1200" baseline="0" dirty="0" smtClean="0"/>
              <a:t> once every 5 clock cycles </a:t>
            </a:r>
            <a:r>
              <a:rPr lang="en-US" sz="1200" baseline="0" dirty="0" smtClean="0"/>
              <a:t>to sustain 100 </a:t>
            </a:r>
            <a:r>
              <a:rPr lang="en-US" sz="1200" baseline="0" dirty="0" smtClean="0"/>
              <a:t>G and </a:t>
            </a:r>
            <a:r>
              <a:rPr lang="en-US" sz="1200" baseline="0" dirty="0" smtClean="0"/>
              <a:t>more.</a:t>
            </a:r>
          </a:p>
          <a:p>
            <a:endParaRPr lang="en-US" sz="1200" baseline="0" dirty="0" smtClean="0"/>
          </a:p>
          <a:p>
            <a:r>
              <a:rPr lang="en-US" sz="1200" baseline="0" dirty="0" smtClean="0"/>
              <a:t>The </a:t>
            </a:r>
            <a:r>
              <a:rPr lang="en-US" sz="1200" baseline="0" dirty="0" err="1" smtClean="0"/>
              <a:t>dequeue</a:t>
            </a:r>
            <a:r>
              <a:rPr lang="en-US" sz="1200" baseline="0" dirty="0" smtClean="0"/>
              <a:t> operation </a:t>
            </a:r>
            <a:r>
              <a:rPr lang="en-US" sz="1200" baseline="0" dirty="0" smtClean="0"/>
              <a:t>isn’t a computation that can be pipelined </a:t>
            </a:r>
            <a:r>
              <a:rPr lang="en-US" sz="1200" baseline="0" dirty="0" smtClean="0"/>
              <a:t>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 This is because the </a:t>
            </a:r>
            <a:r>
              <a:rPr lang="en-US" sz="1200" baseline="0" dirty="0" err="1" smtClean="0"/>
              <a:t>dequeue</a:t>
            </a:r>
            <a:r>
              <a:rPr lang="en-US" sz="1200" baseline="0" dirty="0" smtClean="0"/>
              <a:t> operation maintains a large amount of </a:t>
            </a:r>
            <a:r>
              <a:rPr lang="en-US" sz="1200" baseline="0" dirty="0" smtClean="0"/>
              <a:t>state (such as the head of all the queues), </a:t>
            </a:r>
            <a:r>
              <a:rPr lang="en-US" sz="1200" baseline="0" dirty="0" smtClean="0"/>
              <a:t>which needs to </a:t>
            </a:r>
            <a:r>
              <a:rPr lang="en-US" sz="1200" baseline="0" dirty="0" smtClean="0"/>
              <a:t>be updated (in </a:t>
            </a:r>
            <a:r>
              <a:rPr lang="en-US" sz="1200" baseline="0" dirty="0" smtClean="0"/>
              <a:t>a complicated manner) to its </a:t>
            </a:r>
            <a:r>
              <a:rPr lang="en-US" sz="1200" baseline="0" dirty="0" smtClean="0"/>
              <a:t>correct </a:t>
            </a:r>
            <a:r>
              <a:rPr lang="en-US" sz="1200" baseline="0" dirty="0" smtClean="0"/>
              <a:t>value before the next </a:t>
            </a:r>
            <a:r>
              <a:rPr lang="en-US" sz="1200" baseline="0" dirty="0" err="1" smtClean="0"/>
              <a:t>dequeue</a:t>
            </a:r>
            <a:r>
              <a:rPr lang="en-US" sz="1200" baseline="0" dirty="0" smtClean="0"/>
              <a:t> operation can start.</a:t>
            </a:r>
            <a:endParaRPr lang="en-US" sz="1200" baseline="0" dirty="0" smtClean="0"/>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a:t>
            </a:r>
            <a:r>
              <a:rPr lang="en-US" baseline="0" dirty="0" smtClean="0"/>
              <a:t>same </a:t>
            </a:r>
            <a:r>
              <a:rPr lang="en-US" baseline="0" dirty="0" smtClean="0"/>
              <a:t>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t>
            </a:r>
            <a:r>
              <a:rPr lang="en-US" baseline="0" dirty="0" smtClean="0">
                <a:sym typeface="Wingdings" panose="05000000000000000000" pitchFamily="2" charset="2"/>
              </a:rPr>
              <a:t>a router</a:t>
            </a:r>
            <a:r>
              <a:rPr lang="en-US" baseline="0" dirty="0" smtClean="0">
                <a:sym typeface="Wingdings" panose="05000000000000000000" pitchFamily="2" charset="2"/>
              </a:rPr>
              <a:t>. </a:t>
            </a:r>
            <a:r>
              <a:rPr lang="en-US" baseline="0" dirty="0" smtClean="0">
                <a:sym typeface="Wingdings" panose="05000000000000000000" pitchFamily="2" charset="2"/>
              </a:rPr>
              <a:t>Packets from all input ports are funneled into a shared ingress pipeline. This pipeline carries </a:t>
            </a:r>
            <a:r>
              <a:rPr lang="en-US" baseline="0" dirty="0" smtClean="0">
                <a:sym typeface="Wingdings" panose="05000000000000000000" pitchFamily="2" charset="2"/>
              </a:rPr>
              <a:t>out a sequence of packet transformations in these </a:t>
            </a:r>
            <a:r>
              <a:rPr lang="en-US" baseline="0" dirty="0" smtClean="0">
                <a:sym typeface="Wingdings" panose="05000000000000000000" pitchFamily="2" charset="2"/>
              </a:rPr>
              <a:t>stages such as computing the packet’s ranks. </a:t>
            </a:r>
            <a:r>
              <a:rPr lang="en-US" baseline="0" dirty="0" smtClean="0">
                <a:sym typeface="Wingdings" panose="05000000000000000000" pitchFamily="2" charset="2"/>
              </a:rPr>
              <a:t>Then there are a set of queues that store the packets before they are picked up for transmission. Then there’s a similar </a:t>
            </a:r>
            <a:r>
              <a:rPr lang="en-US" baseline="0" dirty="0" smtClean="0">
                <a:sym typeface="Wingdings" panose="05000000000000000000" pitchFamily="2" charset="2"/>
              </a:rPr>
              <a:t>egress </a:t>
            </a:r>
            <a:r>
              <a:rPr lang="en-US" baseline="0" dirty="0" smtClean="0">
                <a:sym typeface="Wingdings" panose="05000000000000000000" pitchFamily="2" charset="2"/>
              </a:rPr>
              <a:t>pipeline shared across </a:t>
            </a:r>
            <a:r>
              <a:rPr lang="en-US" baseline="0" smtClean="0">
                <a:sym typeface="Wingdings" panose="05000000000000000000" pitchFamily="2" charset="2"/>
              </a:rPr>
              <a:t>all </a:t>
            </a:r>
            <a:r>
              <a:rPr lang="en-US" baseline="0" smtClean="0">
                <a:sym typeface="Wingdings" panose="05000000000000000000" pitchFamily="2" charset="2"/>
              </a:rPr>
              <a:t>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a:t>
            </a:r>
            <a:r>
              <a:rPr lang="en-US" baseline="0" dirty="0" smtClean="0"/>
              <a:t>switch </a:t>
            </a:r>
            <a:r>
              <a:rPr lang="en-US" baseline="0" dirty="0" smtClean="0"/>
              <a:t>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PIFOs, what other algorithms can we enable?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78102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handful, but there are still many more algorithms left. We’ll look </a:t>
            </a:r>
            <a:r>
              <a:rPr lang="en-US" smtClean="0"/>
              <a:t>at these next.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 Clearly we need some kind of parallel processing, but what exactly does this look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atom abstraction which is a specification for high-speed hardware primitives that modify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throughputs. In fact, this is one of the reasons software routers today have non-</a:t>
            </a:r>
            <a:r>
              <a:rPr lang="en-US" sz="1200" baseline="0" dirty="0" err="1" smtClean="0"/>
              <a:t>det</a:t>
            </a:r>
            <a:r>
              <a:rPr lang="en-US" sz="1200" baseline="0" dirty="0" smtClean="0"/>
              <a:t>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was an approach used by many NPUs but it doesn’t work either. You 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even these bloated routers are insufficient. New router algorithms are developed from time to time and very few actually find their way into production routers because it’s not clear what router algorithms are important.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seconds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FPGA, or a network processor (which is really just a processor with some special instructions tailored to networking).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this sounds too good to be true, it is. What we really want is programmability for the classes of algorithms that we care about without losing performance. If we provide arbitrary programmability like a software router, we risk going down the path of losing considerable performance. As you’ll see through this talk, the challenge here is all about designing the right set of hardware primitives that allow flexibility in the things we care about without losing performance.</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9741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(&lt; 5 cycles @ 100G)</a:t>
            </a:r>
          </a:p>
          <a:p>
            <a:r>
              <a:rPr lang="en-US" sz="2200" dirty="0" smtClean="0"/>
              <a:t>Not much time for any programmable operations</a:t>
            </a:r>
          </a:p>
          <a:p>
            <a:r>
              <a:rPr lang="en-US" sz="2200" dirty="0"/>
              <a:t>H</a:t>
            </a:r>
            <a:r>
              <a:rPr lang="en-US" sz="2200" dirty="0" smtClean="0"/>
              <a:t>ard to pipeline because of state maintained by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a:t>
            </a:r>
            <a:r>
              <a:rPr lang="en-US" dirty="0"/>
              <a:t> </a:t>
            </a:r>
            <a:r>
              <a:rPr lang="en-US" dirty="0" smtClean="0"/>
              <a:t>is infeasible</a:t>
            </a:r>
            <a:endParaRPr lang="en-US" dirty="0"/>
          </a:p>
          <a:p>
            <a:r>
              <a:rPr lang="en-US" dirty="0" smtClean="0"/>
              <a:t>Exploit observation that ranks increase within a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algorithms spend several cycles per packet</a:t>
            </a:r>
          </a:p>
          <a:p>
            <a:r>
              <a:rPr lang="en-US" dirty="0" smtClean="0"/>
              <a:t>How do we bridge this gap?</a:t>
            </a:r>
          </a:p>
          <a:p>
            <a:pPr lvl="1"/>
            <a:r>
              <a:rPr lang="en-US" dirty="0" smtClean="0"/>
              <a:t>Atoms: high-speed hardware for modifying headers and router state</a:t>
            </a:r>
          </a:p>
          <a:p>
            <a:pPr lvl="1"/>
            <a:r>
              <a:rPr lang="en-US" dirty="0" smtClean="0"/>
              <a:t>A compiler to extract atoms from 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shared-memory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shared-nothing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a:t>
            </a:r>
            <a:r>
              <a:rPr lang="en-US" sz="3600" smtClean="0">
                <a:ea typeface="Gadugi" charset="0"/>
                <a:cs typeface="Gadugi" charset="0"/>
              </a:rPr>
              <a:t>router supports</a:t>
            </a:r>
            <a:endParaRPr lang="en-US" sz="3600" dirty="0" smtClean="0">
              <a:ea typeface="Gadugi" charset="0"/>
              <a:cs typeface="Gadugi" charset="0"/>
            </a:endParaRP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342900" y="5549900"/>
            <a:ext cx="11734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 in </a:t>
            </a:r>
            <a:r>
              <a:rPr lang="en-US" sz="4000" smtClean="0"/>
              <a:t>one stage/cycle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631645"/>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724067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a:t>
            </a:r>
            <a:r>
              <a:rPr lang="en-US" sz="3200" smtClean="0"/>
              <a:t>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791200" y="1524000"/>
            <a:ext cx="6062135" cy="34290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2016):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12267</TotalTime>
  <Words>12755</Words>
  <Application>Microsoft Macintosh PowerPoint</Application>
  <PresentationFormat>Widescreen</PresentationFormat>
  <Paragraphs>1764</Paragraphs>
  <Slides>84</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Gadugi</vt:lpstr>
      <vt:lpstr>Seravek</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5235</cp:revision>
  <dcterms:created xsi:type="dcterms:W3CDTF">2015-11-20T07:11:46Z</dcterms:created>
  <dcterms:modified xsi:type="dcterms:W3CDTF">2017-02-12T23:20:38Z</dcterms:modified>
</cp:coreProperties>
</file>