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tags/tag1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tags/tag15.xml" ContentType="application/vnd.openxmlformats-officedocument.presentationml.tags+xml"/>
  <Override PartName="/ppt/notesSlides/notesSlide29.xml" ContentType="application/vnd.openxmlformats-officedocument.presentationml.notesSlide+xml"/>
  <Override PartName="/ppt/tags/tag16.xml" ContentType="application/vnd.openxmlformats-officedocument.presentationml.tags+xml"/>
  <Override PartName="/ppt/notesSlides/notesSlide30.xml" ContentType="application/vnd.openxmlformats-officedocument.presentationml.notesSlide+xml"/>
  <Override PartName="/ppt/tags/tag17.xml" ContentType="application/vnd.openxmlformats-officedocument.presentationml.tags+xml"/>
  <Override PartName="/ppt/notesSlides/notesSlide31.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9.xml" ContentType="application/vnd.openxmlformats-officedocument.presentationml.tags+xml"/>
  <Override PartName="/ppt/notesSlides/notesSlide34.xml" ContentType="application/vnd.openxmlformats-officedocument.presentationml.notesSlide+xml"/>
  <Override PartName="/ppt/tags/tag20.xml" ContentType="application/vnd.openxmlformats-officedocument.presentationml.tags+xml"/>
  <Override PartName="/ppt/notesSlides/notesSlide35.xml" ContentType="application/vnd.openxmlformats-officedocument.presentationml.notesSlide+xml"/>
  <Override PartName="/ppt/tags/tag21.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22.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66" r:id="rId18"/>
    <p:sldId id="567" r:id="rId19"/>
    <p:sldId id="605" r:id="rId20"/>
    <p:sldId id="608" r:id="rId21"/>
    <p:sldId id="609" r:id="rId22"/>
    <p:sldId id="610" r:id="rId23"/>
    <p:sldId id="611" r:id="rId24"/>
    <p:sldId id="612" r:id="rId25"/>
    <p:sldId id="613" r:id="rId26"/>
    <p:sldId id="614" r:id="rId27"/>
    <p:sldId id="615" r:id="rId28"/>
    <p:sldId id="617" r:id="rId29"/>
    <p:sldId id="618" r:id="rId30"/>
    <p:sldId id="619" r:id="rId31"/>
    <p:sldId id="621" r:id="rId32"/>
    <p:sldId id="622" r:id="rId33"/>
    <p:sldId id="634" r:id="rId34"/>
    <p:sldId id="624" r:id="rId35"/>
    <p:sldId id="305" r:id="rId36"/>
    <p:sldId id="580" r:id="rId37"/>
    <p:sldId id="347" r:id="rId38"/>
    <p:sldId id="500" r:id="rId39"/>
    <p:sldId id="501" r:id="rId40"/>
    <p:sldId id="5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30"/>
    <p:restoredTop sz="63869"/>
  </p:normalViewPr>
  <p:slideViewPr>
    <p:cSldViewPr snapToGrid="0" snapToObjects="1">
      <p:cViewPr varScale="1">
        <p:scale>
          <a:sx n="57" d="100"/>
          <a:sy n="57" d="100"/>
        </p:scale>
        <p:origin x="672"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7/8/18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This is joint work with many excellent collaborators. In particular, I want to mention the lead author on this work, Srinivas Narayana.</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and maintain 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 Our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what’s called a fold function that tells you how to maintain and update state across packets in each sub stream. Here, the fold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fold function is different now and we use the fold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whatever they want in the fold function.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and Cavium’s </a:t>
            </a:r>
            <a:r>
              <a:rPr lang="en-US" dirty="0" err="1"/>
              <a:t>Xpliant</a:t>
            </a:r>
            <a:r>
              <a:rPr lang="en-US" dirty="0"/>
              <a:t>.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1921291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2251208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155879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4165394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3055367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3217026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1298857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3954136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statistics function ran over the entire packet stream without any evictions. That way we can retain full accuracy while merging. Let’s introduce some notation for this. Let’s represent the statistics function as a function g over the packet sequence. For a simple counter, the function is the sum of the packet lengths (or any other packet header).</a:t>
            </a:r>
          </a:p>
          <a:p>
            <a:endParaRPr lang="en-US" dirty="0"/>
          </a:p>
          <a:p>
            <a:r>
              <a:rPr lang="en-US" dirty="0"/>
              <a:t>The fold function that we talked about earlier is just an incremental version of the same g.</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1598310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function over the first sequence of packets and computed the statistics over the second sequence of the packets and then merged them, it is equivalent to computing the statistics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a:t>
            </a:r>
            <a:r>
              <a:rPr lang="en-US" dirty="0" err="1"/>
              <a:t>statisticss</a:t>
            </a:r>
            <a:r>
              <a:rPr lang="en-US" dirty="0"/>
              <a:t> such as min/max/product, etc. Essentially, you track the minimum in the cache and take the minimum of the new value in the cache and the old value in the backing store.</a:t>
            </a:r>
          </a:p>
          <a:p>
            <a:endParaRPr lang="en-US" dirty="0"/>
          </a:p>
          <a:p>
            <a:r>
              <a:rPr lang="en-US" dirty="0"/>
              <a:t>TODO: Diagram for </a:t>
            </a:r>
            <a:r>
              <a:rPr lang="en-US" dirty="0" err="1"/>
              <a:t>V_back</a:t>
            </a:r>
            <a:r>
              <a:rPr lang="en-US" dirty="0"/>
              <a:t> and </a:t>
            </a:r>
            <a:r>
              <a:rPr lang="en-US" dirty="0" err="1"/>
              <a:t>V_cache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33002788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statistics by storing the entire sequence of packets in the cache, sending this sequence of packets to the backing store upon eviction, and merging by simply replaying the statistics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1653060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statistics functions where we could in fact carry out the merge using a small amount of additional state. This class we call the linear-in-state class of statistics functions. The reason for this name should be clear from looking at the form of the state update in these statistics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2199483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20568027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a:p>
            <a:endParaRPr lang="en-US" dirty="0"/>
          </a:p>
          <a:p>
            <a:endParaRPr lang="en-US" dirty="0"/>
          </a:p>
          <a:p>
            <a:r>
              <a:rPr lang="en-US" dirty="0"/>
              <a:t>TODO: Diagram for </a:t>
            </a:r>
            <a:r>
              <a:rPr lang="en-US" dirty="0" err="1"/>
              <a:t>V_back</a:t>
            </a:r>
            <a:r>
              <a:rPr lang="en-US" dirty="0"/>
              <a:t> and </a:t>
            </a:r>
            <a:r>
              <a:rPr lang="en-US" dirty="0" err="1"/>
              <a:t>V</a:t>
            </a:r>
            <a:r>
              <a:rPr lang="en-US" err="1"/>
              <a:t>_</a:t>
            </a:r>
            <a:r>
              <a:rPr lang="en-US"/>
              <a:t>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307923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25955554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42695508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32997934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6422399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paper has many 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1066101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switch programs carry out some packet processing to execute the queries. They stream out the resulting data to collection servers. The operator can then inspect these results and refine their query if required. When I get to the evaluation, we’ll see how using the switch for packet processing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Let me describe the query language’s constructs one by one. The first language construct is that of a stream. You can think of the query language as consisting of operators that take streams of tuples as inputs and produce streams of tuples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7/8/18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7/8/18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7/8/18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7/8/18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7/8/18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7/8/18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7/8/18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2.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NUL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2.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76570"/>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4" y="4950384"/>
            <a:ext cx="11238271" cy="1764217"/>
          </a:xfrm>
        </p:spPr>
        <p:txBody>
          <a:bodyPr>
            <a:normAutofit/>
          </a:bodyPr>
          <a:lstStyle/>
          <a:p>
            <a:r>
              <a:rPr lang="en-US" sz="3200" dirty="0"/>
              <a:t>Joint work with </a:t>
            </a:r>
            <a:r>
              <a:rPr lang="en-US" sz="3200" b="1" dirty="0"/>
              <a:t>Srinivas Narayana,</a:t>
            </a:r>
            <a:r>
              <a:rPr lang="en-US" sz="3600" b="1" dirty="0"/>
              <a:t> </a:t>
            </a:r>
            <a:r>
              <a:rPr lang="en-US" sz="3200" dirty="0" err="1"/>
              <a:t>Vikram</a:t>
            </a:r>
            <a:r>
              <a:rPr lang="en-US" sz="3200" dirty="0"/>
              <a:t> Nathan, </a:t>
            </a:r>
            <a:r>
              <a:rPr lang="en-US" sz="3200" dirty="0" err="1"/>
              <a:t>Prateesh</a:t>
            </a:r>
            <a:r>
              <a:rPr lang="en-US" sz="3200" dirty="0"/>
              <a:t> Goyal, Venkat </a:t>
            </a:r>
            <a:r>
              <a:rPr lang="en-US" sz="3200" dirty="0" err="1"/>
              <a:t>Arun</a:t>
            </a:r>
            <a:r>
              <a:rPr lang="en-US" sz="3200" dirty="0"/>
              <a:t>, Mohammad Alizadeh, Vimal </a:t>
            </a:r>
            <a:r>
              <a:rPr lang="en-US" sz="3200" dirty="0" err="1"/>
              <a:t>Jeyakumar</a:t>
            </a:r>
            <a:r>
              <a:rPr lang="en-US" sz="3200" dirty="0"/>
              <a:t>, and </a:t>
            </a:r>
            <a:r>
              <a:rPr lang="en-US" sz="3200" dirty="0" err="1"/>
              <a:t>Changhoon</a:t>
            </a:r>
            <a:r>
              <a:rPr lang="en-US" sz="3200" dirty="0"/>
              <a:t> Kim</a:t>
            </a:r>
          </a:p>
        </p:txBody>
      </p:sp>
      <p:pic>
        <p:nvPicPr>
          <p:cNvPr id="5" name="Picture 4">
            <a:extLst>
              <a:ext uri="{FF2B5EF4-FFF2-40B4-BE49-F238E27FC236}">
                <a16:creationId xmlns:a16="http://schemas.microsoft.com/office/drawing/2014/main" id="{31958E1A-E9CA-9C40-A05D-60D6CFDE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49" y="3327913"/>
            <a:ext cx="5092700" cy="1070702"/>
          </a:xfrm>
          <a:prstGeom prst="rect">
            <a:avLst/>
          </a:prstGeom>
        </p:spPr>
      </p:pic>
      <p:sp>
        <p:nvSpPr>
          <p:cNvPr id="4" name="Rectangle 3">
            <a:extLst>
              <a:ext uri="{FF2B5EF4-FFF2-40B4-BE49-F238E27FC236}">
                <a16:creationId xmlns:a16="http://schemas.microsoft.com/office/drawing/2014/main" id="{2A900F76-5DBB-2D46-AC15-59FF11BB1F05}"/>
              </a:ext>
            </a:extLst>
          </p:cNvPr>
          <p:cNvSpPr/>
          <p:nvPr/>
        </p:nvSpPr>
        <p:spPr>
          <a:xfrm>
            <a:off x="4261202" y="2693713"/>
            <a:ext cx="3669594" cy="584775"/>
          </a:xfrm>
          <a:prstGeom prst="rect">
            <a:avLst/>
          </a:prstGeom>
        </p:spPr>
        <p:txBody>
          <a:bodyPr wrap="none">
            <a:spAutoFit/>
          </a:bodyPr>
          <a:lstStyle/>
          <a:p>
            <a:r>
              <a:rPr lang="en-US" sz="3200" dirty="0"/>
              <a:t>Anirudh Sivaraman</a:t>
            </a:r>
          </a:p>
        </p:txBody>
      </p:sp>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Functional operators</a:t>
            </a:r>
          </a:p>
        </p:txBody>
      </p:sp>
      <p:grpSp>
        <p:nvGrpSpPr>
          <p:cNvPr id="4" name="Group 3"/>
          <p:cNvGrpSpPr/>
          <p:nvPr/>
        </p:nvGrpSpPr>
        <p:grpSpPr>
          <a:xfrm>
            <a:off x="1821575" y="3303398"/>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2463340"/>
            <a:ext cx="1716745" cy="725911"/>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a:xfrm>
            <a:off x="8610600" y="6356350"/>
            <a:ext cx="2743200" cy="365125"/>
          </a:xfrm>
        </p:spPr>
        <p:txBody>
          <a:bodyPr/>
          <a:lstStyle/>
          <a:p>
            <a:fld id="{7ADDFCCE-7BFB-9F43-8A65-C6CBBDF8F088}" type="slidenum">
              <a:rPr lang="en-US" smtClean="0"/>
              <a:t>10</a:t>
            </a:fld>
            <a:endParaRPr lang="en-US"/>
          </a:p>
        </p:txBody>
      </p:sp>
      <p:sp>
        <p:nvSpPr>
          <p:cNvPr id="15" name="Down Arrow 14">
            <a:extLst>
              <a:ext uri="{FF2B5EF4-FFF2-40B4-BE49-F238E27FC236}">
                <a16:creationId xmlns:a16="http://schemas.microsoft.com/office/drawing/2014/main" id="{EE666E19-EE9F-CC41-86E0-74292640F6E4}"/>
              </a:ext>
            </a:extLst>
          </p:cNvPr>
          <p:cNvSpPr/>
          <p:nvPr/>
        </p:nvSpPr>
        <p:spPr>
          <a:xfrm>
            <a:off x="5237627" y="4274282"/>
            <a:ext cx="1716745" cy="720659"/>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824FD55-6178-5F4E-902E-B6978CFAF166}"/>
              </a:ext>
            </a:extLst>
          </p:cNvPr>
          <p:cNvSpPr txBox="1"/>
          <p:nvPr/>
        </p:nvSpPr>
        <p:spPr>
          <a:xfrm>
            <a:off x="5176515" y="1677259"/>
            <a:ext cx="1838965" cy="707886"/>
          </a:xfrm>
          <a:prstGeom prst="rect">
            <a:avLst/>
          </a:prstGeom>
          <a:noFill/>
        </p:spPr>
        <p:txBody>
          <a:bodyPr wrap="none" rtlCol="0">
            <a:spAutoFit/>
          </a:bodyPr>
          <a:lstStyle/>
          <a:p>
            <a:r>
              <a:rPr lang="en-US" sz="4000" dirty="0"/>
              <a:t>Stream</a:t>
            </a:r>
          </a:p>
        </p:txBody>
      </p:sp>
      <p:sp>
        <p:nvSpPr>
          <p:cNvPr id="24" name="TextBox 23">
            <a:extLst>
              <a:ext uri="{FF2B5EF4-FFF2-40B4-BE49-F238E27FC236}">
                <a16:creationId xmlns:a16="http://schemas.microsoft.com/office/drawing/2014/main" id="{BA4665E4-0883-6646-B6B7-D3EF0F7649F2}"/>
              </a:ext>
            </a:extLst>
          </p:cNvPr>
          <p:cNvSpPr txBox="1"/>
          <p:nvPr/>
        </p:nvSpPr>
        <p:spPr>
          <a:xfrm>
            <a:off x="5176516" y="5131779"/>
            <a:ext cx="1838965" cy="707886"/>
          </a:xfrm>
          <a:prstGeom prst="rect">
            <a:avLst/>
          </a:prstGeom>
          <a:noFill/>
        </p:spPr>
        <p:txBody>
          <a:bodyPr wrap="none" rtlCol="0">
            <a:spAutoFit/>
          </a:bodyPr>
          <a:lstStyle/>
          <a:p>
            <a:r>
              <a:rPr lang="en-US" sz="4000" dirty="0"/>
              <a:t>Stream</a:t>
            </a:r>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5" grpId="0" animBg="1"/>
      <p:bldP spid="8"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grpSp>
        <p:nvGrpSpPr>
          <p:cNvPr id="6" name="Group 5"/>
          <p:cNvGrpSpPr/>
          <p:nvPr/>
        </p:nvGrpSpPr>
        <p:grpSpPr>
          <a:xfrm>
            <a:off x="7911735" y="3357175"/>
            <a:ext cx="3720359" cy="1397398"/>
            <a:chOff x="8351715" y="3793358"/>
            <a:chExt cx="2348759" cy="1233609"/>
          </a:xfrm>
        </p:grpSpPr>
        <p:sp>
          <p:nvSpPr>
            <p:cNvPr id="7" name="Rounded Rectangle 6"/>
            <p:cNvSpPr/>
            <p:nvPr/>
          </p:nvSpPr>
          <p:spPr>
            <a:xfrm>
              <a:off x="8351715" y="3793358"/>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12917" y="3949749"/>
              <a:ext cx="2026355" cy="1077218"/>
            </a:xfrm>
            <a:prstGeom prst="rect">
              <a:avLst/>
            </a:prstGeom>
            <a:noFill/>
          </p:spPr>
          <p:txBody>
            <a:bodyPr wrap="square" rtlCol="0">
              <a:spAutoFit/>
            </a:bodyPr>
            <a:lstStyle/>
            <a:p>
              <a:pPr algn="ctr"/>
              <a:r>
                <a:rPr lang="en-US" sz="3200" dirty="0">
                  <a:solidFill>
                    <a:schemeClr val="bg1"/>
                  </a:solidFill>
                </a:rPr>
                <a:t>Fold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(S,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fontScale="92500" lnSpcReduction="10000"/>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en-US" dirty="0"/>
              <a:t>Route flapping</a:t>
            </a:r>
          </a:p>
          <a:p>
            <a:pPr lvl="1"/>
            <a:r>
              <a:rPr lang="is-IS" dirty="0"/>
              <a:t>High end to end latencies</a:t>
            </a:r>
          </a:p>
          <a:p>
            <a:pPr lvl="1"/>
            <a:r>
              <a:rPr lang="en-US" dirty="0"/>
              <a:t>Locations of persistently long queues</a:t>
            </a:r>
            <a:endParaRPr lang="is-IS" dirty="0"/>
          </a:p>
          <a:p>
            <a:r>
              <a:rPr lang="is-I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
        <p:nvSpPr>
          <p:cNvPr id="19" name="Oval 18">
            <a:extLst>
              <a:ext uri="{FF2B5EF4-FFF2-40B4-BE49-F238E27FC236}">
                <a16:creationId xmlns:a16="http://schemas.microsoft.com/office/drawing/2014/main" id="{54A18775-B0F0-F743-B351-5195A239B725}"/>
              </a:ext>
            </a:extLst>
          </p:cNvPr>
          <p:cNvSpPr/>
          <p:nvPr/>
        </p:nvSpPr>
        <p:spPr>
          <a:xfrm>
            <a:off x="2426711" y="1579640"/>
            <a:ext cx="3807181"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5C4F86C-2166-2047-8CA3-69175F54D6E4}"/>
              </a:ext>
            </a:extLst>
          </p:cNvPr>
          <p:cNvSpPr txBox="1"/>
          <p:nvPr/>
        </p:nvSpPr>
        <p:spPr>
          <a:xfrm>
            <a:off x="1509067" y="2810516"/>
            <a:ext cx="3504464" cy="523220"/>
          </a:xfrm>
          <a:prstGeom prst="rect">
            <a:avLst/>
          </a:prstGeom>
          <a:noFill/>
        </p:spPr>
        <p:txBody>
          <a:bodyPr wrap="square" rtlCol="0">
            <a:spAutoFit/>
          </a:bodyPr>
          <a:lstStyle/>
          <a:p>
            <a:pPr algn="ctr"/>
            <a:r>
              <a:rPr lang="en-US" sz="2800" dirty="0"/>
              <a:t>Part of the packet</a:t>
            </a:r>
            <a:endParaRPr lang="en-US" sz="2000" dirty="0"/>
          </a:p>
        </p:txBody>
      </p:sp>
      <p:grpSp>
        <p:nvGrpSpPr>
          <p:cNvPr id="3" name="Group 2">
            <a:extLst>
              <a:ext uri="{FF2B5EF4-FFF2-40B4-BE49-F238E27FC236}">
                <a16:creationId xmlns:a16="http://schemas.microsoft.com/office/drawing/2014/main" id="{AAEC4E06-A858-DD4C-9964-584651BF6D5E}"/>
              </a:ext>
            </a:extLst>
          </p:cNvPr>
          <p:cNvGrpSpPr/>
          <p:nvPr/>
        </p:nvGrpSpPr>
        <p:grpSpPr>
          <a:xfrm>
            <a:off x="8192350" y="4343860"/>
            <a:ext cx="2348759" cy="874596"/>
            <a:chOff x="8328421" y="4482054"/>
            <a:chExt cx="2348759" cy="874596"/>
          </a:xfrm>
        </p:grpSpPr>
        <p:sp>
          <p:nvSpPr>
            <p:cNvPr id="26" name="Rounded Rectangle 25">
              <a:extLst>
                <a:ext uri="{FF2B5EF4-FFF2-40B4-BE49-F238E27FC236}">
                  <a16:creationId xmlns:a16="http://schemas.microsoft.com/office/drawing/2014/main" id="{43D20B74-91DC-5A4B-BD31-9924A0720549}"/>
                </a:ext>
              </a:extLst>
            </p:cNvPr>
            <p:cNvSpPr/>
            <p:nvPr/>
          </p:nvSpPr>
          <p:spPr>
            <a:xfrm>
              <a:off x="8328421" y="44820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34A5DD6-C41D-3745-9446-CD76BA64ED20}"/>
                </a:ext>
              </a:extLst>
            </p:cNvPr>
            <p:cNvSpPr txBox="1"/>
            <p:nvPr/>
          </p:nvSpPr>
          <p:spPr>
            <a:xfrm>
              <a:off x="8489622" y="46384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gr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P spid="19" grpId="1" animBg="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(S,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Compute &amp; update values </a:t>
            </a:r>
            <a:r>
              <a:rPr lang="is-IS" dirty="0"/>
              <a:t>at switch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17</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classical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p:txBody>
          <a:bodyPr>
            <a:normAutofit/>
          </a:bodyPr>
          <a:lstStyle/>
          <a:p>
            <a:r>
              <a:rPr lang="en-US" dirty="0"/>
              <a:t>Structure stats measurement as key-value store</a:t>
            </a:r>
          </a:p>
          <a:p>
            <a:endParaRPr lang="en-US" dirty="0"/>
          </a:p>
          <a:p>
            <a:r>
              <a:rPr lang="en-US" dirty="0"/>
              <a:t>Key=flow, value=statistic being measured</a:t>
            </a:r>
          </a:p>
          <a:p>
            <a:endParaRPr lang="en-US" dirty="0"/>
          </a:p>
          <a:p>
            <a:r>
              <a:rPr lang="en-US" dirty="0"/>
              <a:t>Cache key-value store in SRAM; maintain authoritative copy in DRAM.</a:t>
            </a:r>
          </a:p>
          <a:p>
            <a:endParaRPr lang="en-US" dirty="0"/>
          </a:p>
          <a:p>
            <a:endParaRPr lang="en-US" dirty="0"/>
          </a:p>
        </p:txBody>
      </p:sp>
    </p:spTree>
    <p:extLst>
      <p:ext uri="{BB962C8B-B14F-4D97-AF65-F5344CB8AC3E}">
        <p14:creationId xmlns:p14="http://schemas.microsoft.com/office/powerpoint/2010/main" val="521330179"/>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6.4Tbit/s switch: Need </a:t>
            </a:r>
            <a:r>
              <a:rPr lang="en-US" sz="2400" dirty="0">
                <a:solidFill>
                  <a:srgbClr val="A31E34"/>
                </a:solidFill>
                <a:sym typeface="Wingdings"/>
              </a:rPr>
              <a:t>100M</a:t>
            </a:r>
            <a:r>
              <a:rPr lang="en-US" sz="2400" dirty="0">
                <a:sym typeface="Wingdings"/>
              </a:rPr>
              <a:t> recs/s</a:t>
            </a:r>
          </a:p>
          <a:p>
            <a:pPr algn="ctr"/>
            <a:r>
              <a:rPr lang="en-US" sz="2400" dirty="0"/>
              <a:t>KV stores can do </a:t>
            </a:r>
            <a:r>
              <a:rPr lang="en-US" sz="2400" dirty="0">
                <a:solidFill>
                  <a:srgbClr val="A31E34"/>
                </a:solidFill>
              </a:rPr>
              <a:t>100K-1M/</a:t>
            </a:r>
            <a:r>
              <a:rPr lang="en-US" sz="2400" dirty="0"/>
              <a:t>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217" y="3568089"/>
            <a:ext cx="305244" cy="514457"/>
          </a:xfrm>
          <a:prstGeom prst="rect">
            <a:avLst/>
          </a:prstGeom>
        </p:spPr>
      </p:pic>
      <p:sp>
        <p:nvSpPr>
          <p:cNvPr id="63" name="TextBox 62"/>
          <p:cNvSpPr txBox="1"/>
          <p:nvPr/>
        </p:nvSpPr>
        <p:spPr>
          <a:xfrm>
            <a:off x="8750288" y="3589678"/>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7" name="Picture 25">
            <a:extLst>
              <a:ext uri="{FF2B5EF4-FFF2-40B4-BE49-F238E27FC236}">
                <a16:creationId xmlns:a16="http://schemas.microsoft.com/office/drawing/2014/main" id="{A0C26053-C3EB-1C4F-8977-8922D859DA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417406322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0" name="Picture 25">
            <a:extLst>
              <a:ext uri="{FF2B5EF4-FFF2-40B4-BE49-F238E27FC236}">
                <a16:creationId xmlns:a16="http://schemas.microsoft.com/office/drawing/2014/main" id="{C599B286-96C5-9846-8822-C0D7903FC7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52055990"/>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25">
            <a:extLst>
              <a:ext uri="{FF2B5EF4-FFF2-40B4-BE49-F238E27FC236}">
                <a16:creationId xmlns:a16="http://schemas.microsoft.com/office/drawing/2014/main" id="{127063D3-0184-B242-A613-EF0C8E06E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245393062"/>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0076360"/>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141334808"/>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40612521"/>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15494241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Tree>
    <p:extLst>
      <p:ext uri="{BB962C8B-B14F-4D97-AF65-F5344CB8AC3E}">
        <p14:creationId xmlns:p14="http://schemas.microsoft.com/office/powerpoint/2010/main" val="931571597"/>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statistic to be computed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1977070"/>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342900" y="1898268"/>
            <a:ext cx="11849100" cy="4959732"/>
          </a:xfrm>
        </p:spPr>
        <p:txBody>
          <a:bodyPr>
            <a:normAutofit fontScale="850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g([p||q</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Can generalize to associative stats: min, max, product, union, intersection, etc.)</a:t>
            </a:r>
          </a:p>
          <a:p>
            <a:endParaRPr lang="en-US" dirty="0"/>
          </a:p>
        </p:txBody>
      </p:sp>
      <p:sp>
        <p:nvSpPr>
          <p:cNvPr id="15" name="TextBox 14"/>
          <p:cNvSpPr txBox="1"/>
          <p:nvPr/>
        </p:nvSpPr>
        <p:spPr>
          <a:xfrm>
            <a:off x="7571203" y="1161718"/>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393619"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582223" y="1170581"/>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83224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p>
        </p:txBody>
      </p:sp>
      <p:sp>
        <p:nvSpPr>
          <p:cNvPr id="20" name="Right Brace 19"/>
          <p:cNvSpPr/>
          <p:nvPr/>
        </p:nvSpPr>
        <p:spPr>
          <a:xfrm rot="5400000">
            <a:off x="6394651" y="2713159"/>
            <a:ext cx="364882" cy="2895600"/>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48084" y="4199721"/>
            <a:ext cx="8258016" cy="1569660"/>
          </a:xfrm>
          <a:prstGeom prst="rect">
            <a:avLst/>
          </a:prstGeom>
          <a:noFill/>
        </p:spPr>
        <p:txBody>
          <a:bodyPr wrap="square" rtlCol="0">
            <a:spAutoFit/>
          </a:bodyPr>
          <a:lstStyle/>
          <a:p>
            <a:pPr algn="ctr"/>
            <a:r>
              <a:rPr lang="en-US" sz="2800" dirty="0">
                <a:solidFill>
                  <a:srgbClr val="A31E34"/>
                </a:solidFill>
              </a:rPr>
              <a:t>Statistic computed over the</a:t>
            </a:r>
          </a:p>
          <a:p>
            <a:pPr algn="ctr"/>
            <a:r>
              <a:rPr lang="en-US" sz="2800" dirty="0">
                <a:solidFill>
                  <a:srgbClr val="A31E34"/>
                </a:solidFill>
              </a:rPr>
              <a:t> entire concatenated packet sequence</a:t>
            </a:r>
          </a:p>
          <a:p>
            <a:pPr algn="ctr"/>
            <a:r>
              <a:rPr lang="en-US" sz="2800" dirty="0">
                <a:solidFill>
                  <a:srgbClr val="A31E34"/>
                </a:solidFill>
              </a:rPr>
              <a:t>(before and after </a:t>
            </a:r>
            <a:r>
              <a:rPr lang="en-US" sz="2800" dirty="0" err="1">
                <a:solidFill>
                  <a:srgbClr val="A31E34"/>
                </a:solidFill>
              </a:rPr>
              <a:t>V</a:t>
            </a:r>
            <a:r>
              <a:rPr lang="en-US" sz="2800" baseline="-25000" dirty="0" err="1">
                <a:solidFill>
                  <a:srgbClr val="A31E34"/>
                </a:solidFill>
              </a:rPr>
              <a:t>back</a:t>
            </a:r>
            <a:r>
              <a:rPr lang="en-US" sz="2800" dirty="0">
                <a:solidFill>
                  <a:srgbClr val="A31E34"/>
                </a:solidFill>
              </a:rPr>
              <a:t> was written)</a:t>
            </a:r>
          </a:p>
          <a:p>
            <a:pPr algn="ct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3604849271"/>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associative statistics</a:t>
            </a:r>
          </a:p>
        </p:txBody>
      </p:sp>
      <p:sp>
        <p:nvSpPr>
          <p:cNvPr id="3" name="Content Placeholder 2"/>
          <p:cNvSpPr>
            <a:spLocks noGrp="1"/>
          </p:cNvSpPr>
          <p:nvPr>
            <p:ph idx="1"/>
          </p:nvPr>
        </p:nvSpPr>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3458829764"/>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fontScale="92500"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endParaRPr lang="en-US" dirty="0"/>
          </a:p>
          <a:p>
            <a:pPr marL="0" indent="0">
              <a:buNone/>
            </a:pPr>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the statistics function</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3584916"/>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exponentially weighted moving average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𝑙𝑎𝑡𝑒𝑛𝑐𝑦</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15497"/>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85502" y="4022214"/>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075614122"/>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961350220"/>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34</a:t>
            </a:fld>
            <a:endParaRPr lang="en-US"/>
          </a:p>
        </p:txBody>
      </p:sp>
    </p:spTree>
    <p:extLst>
      <p:ext uri="{BB962C8B-B14F-4D97-AF65-F5344CB8AC3E}">
        <p14:creationId xmlns:p14="http://schemas.microsoft.com/office/powerpoint/2010/main" val="135099557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cache</a:t>
            </a:r>
            <a:endParaRPr lang="en-US" sz="2800" baseline="-25000" dirty="0"/>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13689" y="2830092"/>
            <a:ext cx="101021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64684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653942"/>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36</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37</a:t>
            </a:fld>
            <a:endParaRPr lang="en-US"/>
          </a:p>
        </p:txBody>
      </p:sp>
    </p:spTree>
    <p:custDataLst>
      <p:tags r:id="rId1"/>
    </p:custDataLst>
    <p:extLst>
      <p:ext uri="{BB962C8B-B14F-4D97-AF65-F5344CB8AC3E}">
        <p14:creationId xmlns:p14="http://schemas.microsoft.com/office/powerpoint/2010/main" val="3281887673"/>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38</a:t>
            </a:fld>
            <a:endParaRPr lang="en-US"/>
          </a:p>
        </p:txBody>
      </p:sp>
    </p:spTree>
    <p:extLst>
      <p:ext uri="{BB962C8B-B14F-4D97-AF65-F5344CB8AC3E}">
        <p14:creationId xmlns:p14="http://schemas.microsoft.com/office/powerpoint/2010/main" val="3873332105"/>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020908"/>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switch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40</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843973"/>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Turn Arrow 11">
            <a:extLst>
              <a:ext uri="{FF2B5EF4-FFF2-40B4-BE49-F238E27FC236}">
                <a16:creationId xmlns:a16="http://schemas.microsoft.com/office/drawing/2014/main" id="{49E0B08E-DF37-1840-89A2-39B3AB2E2FAC}"/>
              </a:ext>
            </a:extLst>
          </p:cNvPr>
          <p:cNvSpPr/>
          <p:nvPr/>
        </p:nvSpPr>
        <p:spPr>
          <a:xfrm rot="16200000" flipV="1">
            <a:off x="9726723" y="3934450"/>
            <a:ext cx="2903955" cy="967503"/>
          </a:xfrm>
          <a:prstGeom prst="uturnArrow">
            <a:avLst>
              <a:gd name="adj1" fmla="val 25000"/>
              <a:gd name="adj2" fmla="val 25000"/>
              <a:gd name="adj3" fmla="val 25000"/>
              <a:gd name="adj4" fmla="val 43750"/>
              <a:gd name="adj5" fmla="val 100000"/>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Streams</a:t>
            </a:r>
          </a:p>
        </p:txBody>
      </p:sp>
      <p:sp>
        <p:nvSpPr>
          <p:cNvPr id="3" name="Content Placeholder 2"/>
          <p:cNvSpPr>
            <a:spLocks noGrp="1"/>
          </p:cNvSpPr>
          <p:nvPr>
            <p:ph idx="1"/>
          </p:nvPr>
        </p:nvSpPr>
        <p:spPr>
          <a:xfrm>
            <a:off x="838200" y="1825625"/>
            <a:ext cx="10515600" cy="4351338"/>
          </a:xfrm>
        </p:spPr>
        <p:txBody>
          <a:bodyPr/>
          <a:lstStyle/>
          <a:p>
            <a:pPr marL="0" indent="0" algn="ctr">
              <a:buNone/>
            </a:pPr>
            <a:r>
              <a:rPr lang="en-US" dirty="0"/>
              <a:t>Core language construct: streams of tuples</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INPUT PACKET STREAM:= </a:t>
            </a:r>
          </a:p>
          <a:p>
            <a:pPr marL="457200" lvl="1" indent="0" algn="ctr">
              <a:buNone/>
            </a:pPr>
            <a:r>
              <a:rPr lang="en-US" sz="2800" dirty="0">
                <a:latin typeface="Ayuthaya" charset="-34"/>
                <a:ea typeface="Ayuthaya" charset="-34"/>
                <a:cs typeface="Ayuthaya" charset="-34"/>
              </a:rPr>
              <a:t>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1220620" y="4926814"/>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3510171" y="492499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781962" y="4924988"/>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9060105" y="4924987"/>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545738" y="2821099"/>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6078685" y="2997777"/>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524835" y="299777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523926" y="4258633"/>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673190" y="4274131"/>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679697" y="4228991"/>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565458" y="3888134"/>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1.8"/>
</p:tagLst>
</file>

<file path=ppt/tags/tag11.xml><?xml version="1.0" encoding="utf-8"?>
<p:tagLst xmlns:a="http://schemas.openxmlformats.org/drawingml/2006/main" xmlns:r="http://schemas.openxmlformats.org/officeDocument/2006/relationships" xmlns:p="http://schemas.openxmlformats.org/presentationml/2006/main">
  <p:tag name="TIMING" val="|4.3"/>
</p:tagLst>
</file>

<file path=ppt/tags/tag12.xml><?xml version="1.0" encoding="utf-8"?>
<p:tagLst xmlns:a="http://schemas.openxmlformats.org/drawingml/2006/main" xmlns:r="http://schemas.openxmlformats.org/officeDocument/2006/relationships" xmlns:p="http://schemas.openxmlformats.org/presentationml/2006/main">
  <p:tag name="TIMING" val="|6.7"/>
</p:tagLst>
</file>

<file path=ppt/tags/tag13.xml><?xml version="1.0" encoding="utf-8"?>
<p:tagLst xmlns:a="http://schemas.openxmlformats.org/drawingml/2006/main" xmlns:r="http://schemas.openxmlformats.org/officeDocument/2006/relationships" xmlns:p="http://schemas.openxmlformats.org/presentationml/2006/main">
  <p:tag name="TIMING" val="|30.8|9|3.7"/>
</p:tagLst>
</file>

<file path=ppt/tags/tag14.xml><?xml version="1.0" encoding="utf-8"?>
<p:tagLst xmlns:a="http://schemas.openxmlformats.org/drawingml/2006/main" xmlns:r="http://schemas.openxmlformats.org/officeDocument/2006/relationships" xmlns:p="http://schemas.openxmlformats.org/presentationml/2006/main">
  <p:tag name="TIMING" val="|8.9|5.6|8.2|2.6|5.7"/>
</p:tagLst>
</file>

<file path=ppt/tags/tag15.xml><?xml version="1.0" encoding="utf-8"?>
<p:tagLst xmlns:a="http://schemas.openxmlformats.org/drawingml/2006/main" xmlns:r="http://schemas.openxmlformats.org/officeDocument/2006/relationships" xmlns:p="http://schemas.openxmlformats.org/presentationml/2006/main">
  <p:tag name="TIMING" val="|28.6"/>
</p:tagLst>
</file>

<file path=ppt/tags/tag16.xml><?xml version="1.0" encoding="utf-8"?>
<p:tagLst xmlns:a="http://schemas.openxmlformats.org/drawingml/2006/main" xmlns:r="http://schemas.openxmlformats.org/officeDocument/2006/relationships" xmlns:p="http://schemas.openxmlformats.org/presentationml/2006/main">
  <p:tag name="TIMING" val="|13.9|3.2|6.1"/>
</p:tagLst>
</file>

<file path=ppt/tags/tag17.xml><?xml version="1.0" encoding="utf-8"?>
<p:tagLst xmlns:a="http://schemas.openxmlformats.org/drawingml/2006/main" xmlns:r="http://schemas.openxmlformats.org/officeDocument/2006/relationships" xmlns:p="http://schemas.openxmlformats.org/presentationml/2006/main">
  <p:tag name="TIMING" val="|17.4|4.8"/>
</p:tagLst>
</file>

<file path=ppt/tags/tag18.xml><?xml version="1.0" encoding="utf-8"?>
<p:tagLst xmlns:a="http://schemas.openxmlformats.org/drawingml/2006/main" xmlns:r="http://schemas.openxmlformats.org/officeDocument/2006/relationships" xmlns:p="http://schemas.openxmlformats.org/presentationml/2006/main">
  <p:tag name="TIMING" val="|17.4|4.8"/>
</p:tagLst>
</file>

<file path=ppt/tags/tag19.xml><?xml version="1.0" encoding="utf-8"?>
<p:tagLst xmlns:a="http://schemas.openxmlformats.org/drawingml/2006/main" xmlns:r="http://schemas.openxmlformats.org/officeDocument/2006/relationships" xmlns:p="http://schemas.openxmlformats.org/presentationml/2006/main">
  <p:tag name="TIMING" val="|27.8|3.9|10.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6.7"/>
</p:tagLst>
</file>

<file path=ppt/tags/tag21.xml><?xml version="1.0" encoding="utf-8"?>
<p:tagLst xmlns:a="http://schemas.openxmlformats.org/drawingml/2006/main" xmlns:r="http://schemas.openxmlformats.org/officeDocument/2006/relationships" xmlns:p="http://schemas.openxmlformats.org/presentationml/2006/main">
  <p:tag name="TIMING" val="|3.6|38"/>
</p:tagLst>
</file>

<file path=ppt/tags/tag22.xml><?xml version="1.0" encoding="utf-8"?>
<p:tagLst xmlns:a="http://schemas.openxmlformats.org/drawingml/2006/main" xmlns:r="http://schemas.openxmlformats.org/officeDocument/2006/relationships" xmlns:p="http://schemas.openxmlformats.org/presentationml/2006/main">
  <p:tag name="TIMING" val="|2.5"/>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2.2|1.8|6|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22536</TotalTime>
  <Words>5173</Words>
  <Application>Microsoft Macintosh PowerPoint</Application>
  <PresentationFormat>Widescreen</PresentationFormat>
  <Paragraphs>475</Paragraphs>
  <Slides>40</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Streams</vt:lpstr>
      <vt:lpstr>Marple: Functional operators</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groupby</vt:lpstr>
      <vt:lpstr>PowerPoint Presentation</vt:lpstr>
      <vt:lpstr>The classical solution: caching</vt:lpstr>
      <vt:lpstr>The problem with caching</vt:lpstr>
      <vt:lpstr>The problem with caching</vt:lpstr>
      <vt:lpstr>The problem with 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associative statistics</vt:lpstr>
      <vt:lpstr>Linear-in-state: Small extra state </vt:lpstr>
      <vt:lpstr>Intuition for linear-in-state</vt:lpstr>
      <vt:lpstr>Intuition for linear-in-state</vt:lpstr>
      <vt:lpstr>Several useful linear-in-state statistics</vt:lpstr>
      <vt:lpstr>Summary</vt:lpstr>
      <vt:lpstr>Evaluation: Cache eviction rate</vt:lpstr>
      <vt:lpstr>Eviction processing at backing store</vt:lpstr>
      <vt:lpstr>Eviction ratio vs. Cache size</vt:lpstr>
      <vt:lpstr>Eviction ratio vs. Cache size</vt:lpstr>
      <vt:lpstr>Eviction ratio  Eviction rate</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4119</cp:revision>
  <cp:lastPrinted>2017-03-14T20:27:47Z</cp:lastPrinted>
  <dcterms:created xsi:type="dcterms:W3CDTF">2016-08-11T15:35:38Z</dcterms:created>
  <dcterms:modified xsi:type="dcterms:W3CDTF">2018-07-08T23:46:06Z</dcterms:modified>
</cp:coreProperties>
</file>