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15" r:id="rId3"/>
    <p:sldId id="316" r:id="rId4"/>
    <p:sldId id="529" r:id="rId5"/>
    <p:sldId id="319" r:id="rId6"/>
    <p:sldId id="527" r:id="rId7"/>
    <p:sldId id="512" r:id="rId8"/>
    <p:sldId id="532" r:id="rId9"/>
    <p:sldId id="485" r:id="rId10"/>
    <p:sldId id="486" r:id="rId11"/>
    <p:sldId id="487" r:id="rId12"/>
    <p:sldId id="539" r:id="rId13"/>
    <p:sldId id="488" r:id="rId14"/>
    <p:sldId id="489" r:id="rId15"/>
    <p:sldId id="490" r:id="rId16"/>
    <p:sldId id="491" r:id="rId17"/>
    <p:sldId id="492" r:id="rId18"/>
    <p:sldId id="493" r:id="rId19"/>
    <p:sldId id="494" r:id="rId20"/>
    <p:sldId id="495" r:id="rId21"/>
    <p:sldId id="496" r:id="rId22"/>
    <p:sldId id="498" r:id="rId23"/>
    <p:sldId id="500" r:id="rId24"/>
    <p:sldId id="540" r:id="rId25"/>
    <p:sldId id="535" r:id="rId26"/>
    <p:sldId id="536"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41" r:id="rId48"/>
    <p:sldId id="508" r:id="rId49"/>
    <p:sldId id="526" r:id="rId50"/>
    <p:sldId id="514" r:id="rId51"/>
    <p:sldId id="507" r:id="rId52"/>
    <p:sldId id="350" r:id="rId53"/>
    <p:sldId id="509" r:id="rId54"/>
    <p:sldId id="510" r:id="rId55"/>
    <p:sldId id="464" r:id="rId56"/>
    <p:sldId id="465" r:id="rId57"/>
    <p:sldId id="375" r:id="rId58"/>
    <p:sldId id="299" r:id="rId59"/>
    <p:sldId id="357" r:id="rId60"/>
    <p:sldId id="305" r:id="rId61"/>
    <p:sldId id="306" r:id="rId62"/>
    <p:sldId id="301" r:id="rId63"/>
    <p:sldId id="271" r:id="rId64"/>
    <p:sldId id="326" r:id="rId65"/>
    <p:sldId id="327" r:id="rId66"/>
    <p:sldId id="272" r:id="rId67"/>
    <p:sldId id="374" r:id="rId68"/>
    <p:sldId id="468" r:id="rId69"/>
    <p:sldId id="332" r:id="rId70"/>
    <p:sldId id="370" r:id="rId71"/>
    <p:sldId id="371" r:id="rId72"/>
    <p:sldId id="335" r:id="rId73"/>
    <p:sldId id="372" r:id="rId74"/>
    <p:sldId id="373" r:id="rId75"/>
    <p:sldId id="307" r:id="rId76"/>
    <p:sldId id="467" r:id="rId77"/>
    <p:sldId id="458" r:id="rId78"/>
    <p:sldId id="459" r:id="rId79"/>
    <p:sldId id="460" r:id="rId80"/>
    <p:sldId id="461" r:id="rId81"/>
    <p:sldId id="462" r:id="rId82"/>
    <p:sldId id="466" r:id="rId83"/>
    <p:sldId id="46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4" autoAdjust="0"/>
    <p:restoredTop sz="92806" autoAdjust="0"/>
  </p:normalViewPr>
  <p:slideViewPr>
    <p:cSldViewPr showGuides="1">
      <p:cViewPr>
        <p:scale>
          <a:sx n="95" d="100"/>
          <a:sy n="95" d="100"/>
        </p:scale>
        <p:origin x="144"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086467232"/>
        <c:axId val="-2087020128"/>
      </c:lineChart>
      <c:catAx>
        <c:axId val="-208646723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87020128"/>
        <c:crosses val="autoZero"/>
        <c:auto val="1"/>
        <c:lblAlgn val="ctr"/>
        <c:lblOffset val="100"/>
        <c:noMultiLvlLbl val="0"/>
      </c:catAx>
      <c:valAx>
        <c:axId val="-208702012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08646723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98767392"/>
        <c:axId val="2098729664"/>
      </c:scatterChart>
      <c:valAx>
        <c:axId val="209876739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98729664"/>
        <c:crosses val="autoZero"/>
        <c:crossBetween val="midCat"/>
      </c:valAx>
      <c:valAx>
        <c:axId val="209872966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987673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add really high-level overview of what people want from programmable routers</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Make</a:t>
            </a:r>
            <a:r>
              <a:rPr lang="en-US" sz="1200" baseline="0" dirty="0" smtClean="0"/>
              <a:t> the architecture bulletproof so that it handles 1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Slice algorithm into different pipeline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the minute you have a pipeline, you want to balance it so that each stage does the same amount of useful work per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not, your throughput is gated by the slowest stage.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it’s hard to balance the pipeline so that each stage takes exactly 1 cycle per packet regardless of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it’s hard to even guarantee that each stage executes the same number of instructions for each incoming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Even if it did, because x86 optimizes for the average case and not the worst case,  instructions take a differing number of clocks per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All in all, it’s hard to get 1 packet /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very</a:t>
            </a:r>
            <a:r>
              <a:rPr lang="en-US" sz="1200" baseline="0" dirty="0" smtClean="0"/>
              <a:t> clearly that this atom is really JUST an example.</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gray out PIE a bit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Feedback: Part about different sch. </a:t>
            </a:r>
            <a:r>
              <a:rPr lang="en-US" baseline="0" dirty="0" err="1" smtClean="0"/>
              <a:t>algos</a:t>
            </a:r>
            <a:r>
              <a:rPr lang="en-US" baseline="0" dirty="0" smtClean="0"/>
              <a:t>. was a little too detailed. Maybe simplify this.</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chart" Target="../charts/char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rmAutofit fontScale="32500" lnSpcReduction="20000"/>
          </a:bodyPr>
          <a:lstStyle/>
          <a:p>
            <a:r>
              <a:rPr lang="en-US" sz="6000" dirty="0" smtClean="0"/>
              <a:t>Very little budget between consecutive </a:t>
            </a:r>
            <a:r>
              <a:rPr lang="en-US" sz="6000" dirty="0" err="1" smtClean="0"/>
              <a:t>dequeues</a:t>
            </a:r>
            <a:r>
              <a:rPr lang="en-US" sz="6000" dirty="0" smtClean="0"/>
              <a:t> (&lt; 5 cycles @ 100G)</a:t>
            </a:r>
          </a:p>
          <a:p>
            <a:r>
              <a:rPr lang="en-US" sz="6000" dirty="0"/>
              <a:t>B</a:t>
            </a:r>
            <a:r>
              <a:rPr lang="en-US" sz="6000" dirty="0" smtClean="0"/>
              <a:t>udget already expended on </a:t>
            </a:r>
            <a:r>
              <a:rPr lang="en-US" sz="6000" dirty="0" smtClean="0"/>
              <a:t>fixed ops: reading </a:t>
            </a:r>
            <a:r>
              <a:rPr lang="en-US" sz="6000" dirty="0" smtClean="0"/>
              <a:t>queue head, </a:t>
            </a:r>
            <a:r>
              <a:rPr lang="en-US" sz="6000" dirty="0" err="1" smtClean="0"/>
              <a:t>dequeueing</a:t>
            </a:r>
            <a:r>
              <a:rPr lang="en-US" sz="6000" dirty="0" smtClean="0"/>
              <a:t>, updating state</a:t>
            </a:r>
          </a:p>
          <a:p>
            <a:r>
              <a:rPr lang="en-US" sz="6000" dirty="0" smtClean="0"/>
              <a:t>Any </a:t>
            </a:r>
            <a:r>
              <a:rPr lang="en-US" sz="6000" dirty="0" smtClean="0"/>
              <a:t>additional</a:t>
            </a:r>
            <a:r>
              <a:rPr lang="en-US" sz="6000" dirty="0" smtClean="0"/>
              <a:t> programmable ops </a:t>
            </a:r>
            <a:r>
              <a:rPr lang="en-US" sz="6000" dirty="0" smtClean="0"/>
              <a:t>will increase the inter-</a:t>
            </a:r>
            <a:r>
              <a:rPr lang="en-US" sz="6000" dirty="0" err="1" smtClean="0"/>
              <a:t>dequeue</a:t>
            </a:r>
            <a:r>
              <a:rPr lang="en-US" sz="6000" dirty="0" smtClean="0"/>
              <a:t> time =&gt; link will idle</a:t>
            </a:r>
          </a:p>
          <a:p>
            <a:r>
              <a:rPr lang="en-US" sz="6000" dirty="0"/>
              <a:t>P</a:t>
            </a:r>
            <a:r>
              <a:rPr lang="en-US" sz="6000" dirty="0" smtClean="0"/>
              <a:t>recompute </a:t>
            </a:r>
            <a:r>
              <a:rPr lang="en-US" sz="6000" dirty="0" smtClean="0"/>
              <a:t>programmable ops and </a:t>
            </a:r>
            <a:r>
              <a:rPr lang="en-US" sz="6000" dirty="0" smtClean="0"/>
              <a:t>move it off the critical path?</a:t>
            </a:r>
            <a:endParaRPr lang="en-US" sz="6000"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handle 1 packet/cycle regardless of</a:t>
            </a:r>
          </a:p>
          <a:p>
            <a:pPr marL="0" indent="0">
              <a:buNone/>
            </a:pPr>
            <a:r>
              <a:rPr lang="en-US" dirty="0"/>
              <a:t> </a:t>
            </a:r>
            <a:r>
              <a:rPr lang="en-US" dirty="0" smtClean="0"/>
              <a:t>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3909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723900" y="4114800"/>
            <a:ext cx="107061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Hard to balance the pipeline </a:t>
            </a:r>
            <a:r>
              <a:rPr lang="en-US" sz="3600" smtClean="0">
                <a:ea typeface="Gadugi" charset="0"/>
                <a:cs typeface="Gadugi" charset="0"/>
              </a:rPr>
              <a:t>to get 1 packet / cycle </a:t>
            </a:r>
            <a:endParaRPr lang="en-US" sz="3600" dirty="0" smtClean="0">
              <a:ea typeface="Gadugi" charset="0"/>
              <a:cs typeface="Gadugi" charset="0"/>
            </a:endParaRPr>
          </a:p>
        </p:txBody>
      </p:sp>
      <p:sp>
        <p:nvSpPr>
          <p:cNvPr id="89" name="Rounded Rectangle 88"/>
          <p:cNvSpPr/>
          <p:nvPr/>
        </p:nvSpPr>
        <p:spPr>
          <a:xfrm>
            <a:off x="552450" y="56769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a:t>
            </a:r>
            <a:r>
              <a:rPr lang="en-US" sz="3600" dirty="0" smtClean="0">
                <a:ea typeface="Gadugi" charset="0"/>
                <a:cs typeface="Gadugi" charset="0"/>
              </a:rPr>
              <a:t>onstrain stages in hardware to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support</a:t>
            </a: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488996"/>
            <a:chOff x="3962400" y="3886200"/>
            <a:chExt cx="1600200" cy="1488996"/>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1107996"/>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5953"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 for x = g(x)</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7848600" y="1638300"/>
            <a:ext cx="41910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But, X </a:t>
            </a:r>
            <a:r>
              <a:rPr lang="en-US" sz="400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latin typeface="Gadugi" panose="020B0502040204020203" pitchFamily="34" charset="0"/>
              </a:rPr>
              <a: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innovation exceeds our ability to get things into routers</a:t>
            </a:r>
          </a:p>
          <a:p>
            <a:endParaRPr lang="en-US" dirty="0" smtClean="0"/>
          </a:p>
          <a:p>
            <a:endParaRPr lang="en-US" dirty="0"/>
          </a:p>
          <a:p>
            <a:endParaRPr lang="en-US" dirty="0" smtClean="0"/>
          </a:p>
          <a:p>
            <a:endParaRPr lang="en-US" dirty="0"/>
          </a:p>
          <a:p>
            <a:r>
              <a:rPr lang="en-US" dirty="0" smtClean="0"/>
              <a:t>Workaround: Indirect and inaccurate measurement/control from end points</a:t>
            </a:r>
          </a:p>
          <a:p>
            <a:r>
              <a:rPr lang="en-US" dirty="0" smtClean="0"/>
              <a:t>Fix: Don’t bake policies into routers; instead provide mechanisms</a:t>
            </a:r>
          </a:p>
        </p:txBody>
      </p:sp>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396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software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3627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672665" y="1333500"/>
            <a:ext cx="6519335" cy="37338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11794</TotalTime>
  <Words>9583</Words>
  <Application>Microsoft Macintosh PowerPoint</Application>
  <PresentationFormat>Widescreen</PresentationFormat>
  <Paragraphs>1751</Paragraphs>
  <Slides>83</Slides>
  <Notes>68</Notes>
  <HiddenSlides>20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Calibri</vt:lpstr>
      <vt:lpstr>Gadugi</vt:lpstr>
      <vt:lpstr>Seravek</vt:lpstr>
      <vt:lpstr>Wingdings</vt:lpstr>
      <vt:lpstr>Arial</vt:lpstr>
      <vt:lpstr>Office Theme</vt:lpstr>
      <vt:lpstr>Making the fastest routers programmable</vt:lpstr>
      <vt:lpstr>Traditional network architecture</vt:lpstr>
      <vt:lpstr>This architecture is unsustainable</vt:lpstr>
      <vt:lpstr>This architecture is unsustainable</vt:lpstr>
      <vt:lpstr>One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What algorithms do PIFOs enable?</vt:lpstr>
      <vt:lpstr>What algorithms do PIFOs enable?</vt:lpstr>
      <vt:lpstr>Packet Transactions: High-Level Programming for Line-Rate Switches (SIGCOMM 2016)</vt:lpstr>
      <vt:lpstr>An example streaming algorithm</vt:lpstr>
      <vt:lpstr>A shared-memory x86 multicore</vt:lpstr>
      <vt:lpstr>A shared-nothing x86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4659</cp:revision>
  <dcterms:created xsi:type="dcterms:W3CDTF">2015-11-20T07:11:46Z</dcterms:created>
  <dcterms:modified xsi:type="dcterms:W3CDTF">2017-02-12T02:58:54Z</dcterms:modified>
</cp:coreProperties>
</file>